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8" r:id="rId5"/>
    <p:sldId id="406" r:id="rId6"/>
    <p:sldId id="400" r:id="rId7"/>
    <p:sldId id="401" r:id="rId8"/>
    <p:sldId id="405" r:id="rId9"/>
    <p:sldId id="404" r:id="rId10"/>
    <p:sldId id="4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6B"/>
    <a:srgbClr val="B48C4A"/>
    <a:srgbClr val="76717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AD9F5-5183-4B52-85B5-01BFE9D3BCB0}" v="26" dt="2023-10-04T15:38:13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8769F-9577-334F-9719-72A0282B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64BAF3-A693-1048-9223-9800C28F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EF4D33-9AFE-F44D-8647-2A868C73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03F908-3F97-5243-9E0C-86E3D73E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E06714-0A27-DD4A-9706-828ABF06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0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B991D-3C27-294D-ACA7-87F24D1E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9E719B-7F47-CB43-8B04-5D3AD51E2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013255-5D1F-8C4F-82E0-385A0459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543DF4-79DF-8B4D-B63F-81F95BBE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F8A130-A4BB-784B-9CE0-8391FB5E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2B33B8-8714-CD4F-8B11-C5138E445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973A15-E078-2140-B515-BE69D213D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4BAC24-E64B-BB46-A496-3F2CFA6D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ABD49C-AAA6-EA43-8BFA-3F61D032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32124B-3548-C046-BC95-71F05519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65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085E7-6675-3745-8850-692F5588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084D76-F631-414A-9799-0F78649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B2B936-6652-E64F-90EC-415C401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AA8AFF-BD41-634E-8BDA-1C5CA74D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C0EEA0-4F76-5741-9B60-F70CE880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31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32309-4E19-A840-A14A-9B62493F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FB5145-1816-4C44-97FC-FB6E01B2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0DF2B-D134-3346-A8BD-D6BE3460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EECC2C-9EE9-3C4B-BFA5-C3BCC904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B05718-4A21-3940-96AE-7677C531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11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46655-1F0F-5F43-B182-CFDC6744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84697D-CFAB-8C4E-A1F2-D4386D2E6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99B84C-0045-1E49-BB04-EB7216979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A8078E-1AEF-BF47-AE61-4E8F7B05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8D6D7-DA4A-9641-9C98-6CD979CD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9741F8-D97C-3148-A397-2BF5D99A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81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2F59A-5F3D-CA4C-8DF7-AE2646B5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A754D5-18CD-3047-9984-022826FE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20FF2E-A748-5540-9E9E-7A73A58FB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AA8E23-60C5-584C-8803-AA3549044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CBDC2C-7B96-D045-A4D5-FA7E48B23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FA47E03-51AA-8F43-93C4-E6262449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CE9FAAB-7888-B144-A50F-45EE7DF6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2851B7-D4B2-8A4E-A813-C46BD495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51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278F7-B937-6A46-9999-1A15DB74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D57F0F-5516-A44F-8F7F-2FFBC298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BFE142-002C-034A-BCAE-9D52BB51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964E32-103C-6940-8943-CC5D5174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77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349FE0-F315-644D-B9F5-7A7C6CD9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18B640-4195-B04B-89DE-CF051953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F6AEA2-578A-9642-B1D1-58D69A4B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94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8E6AC-821F-744E-9989-172A678A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CF06B0-B3F2-A44A-8D73-2B8BBB93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BF3F2E-D318-BD4A-A4F9-78645C711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F3C88A-80CB-AE4E-A82A-07FA376A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208E8A-186B-9A40-B90D-F96C1D5F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8A59AA-E642-F448-A6F2-3DABA565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62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91BCF-8935-CC4A-BD06-0AB56418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34E097-AD88-A54E-94F0-856041482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2F279-2B8E-7C40-B5BB-7885F34E7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885E4D-D6CF-1E41-BF34-3D715A10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4A282D-B5C3-CB41-8067-40DF8296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358663-5976-7140-8EB3-FA8D9CA4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84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4EAD24-0B63-444D-8C53-FBB0C950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722BCC-A41E-EF42-8262-55845B3FB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282FC0-A529-0742-933E-913D5B56C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8E5F-5D35-9C41-BF69-C037A917F825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15B876-8E87-BD44-9B6A-D71D9A944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2E8E93-8875-CA42-9C6F-2CDB80FFE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7875-089B-5747-9D7B-B005910DB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1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emf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2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558B33-3B81-1ACF-AEEB-D31203855983}"/>
              </a:ext>
            </a:extLst>
          </p:cNvPr>
          <p:cNvSpPr txBox="1"/>
          <p:nvPr/>
        </p:nvSpPr>
        <p:spPr>
          <a:xfrm>
            <a:off x="-136322" y="2179210"/>
            <a:ext cx="1237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E406B"/>
                </a:solidFill>
                <a:effectLst/>
                <a:uLnTx/>
                <a:uFillTx/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REGIMES DIREFENCIADOS E ESPECÍFICOS</a:t>
            </a:r>
          </a:p>
          <a:p>
            <a:pPr lvl="0" algn="ctr"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E406B"/>
                </a:solidFill>
                <a:effectLst/>
                <a:uLnTx/>
                <a:uFillTx/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E406B"/>
                </a:solidFill>
                <a:effectLst/>
                <a:uLnTx/>
                <a:uFillTx/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SERVIÇOS CARTORÁRIOS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637943" y="3236478"/>
            <a:ext cx="10916107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931" y="129678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387" y="129678"/>
            <a:ext cx="1749244" cy="8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0A37248-CF07-0872-4F30-74DB953F30CF}"/>
              </a:ext>
            </a:extLst>
          </p:cNvPr>
          <p:cNvSpPr txBox="1"/>
          <p:nvPr/>
        </p:nvSpPr>
        <p:spPr>
          <a:xfrm>
            <a:off x="2531162" y="3757826"/>
            <a:ext cx="71296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Tiago Conde Teixeira</a:t>
            </a:r>
          </a:p>
          <a:p>
            <a:pPr algn="ctr">
              <a:defRPr/>
            </a:pPr>
            <a:endParaRPr lang="pt-BR" sz="1400" b="1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pt-BR" sz="1400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Confederação Nacional de Notários e Registradores (CNR) e Associação dos Notários e Registradores do Brasil (ANOREG-BR)</a:t>
            </a:r>
          </a:p>
        </p:txBody>
      </p:sp>
    </p:spTree>
    <p:extLst>
      <p:ext uri="{BB962C8B-B14F-4D97-AF65-F5344CB8AC3E}">
        <p14:creationId xmlns:p14="http://schemas.microsoft.com/office/powerpoint/2010/main" val="32433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558B33-3B81-1ACF-AEEB-D31203855983}"/>
              </a:ext>
            </a:extLst>
          </p:cNvPr>
          <p:cNvSpPr txBox="1"/>
          <p:nvPr/>
        </p:nvSpPr>
        <p:spPr>
          <a:xfrm>
            <a:off x="696681" y="1614729"/>
            <a:ext cx="1106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IVA de 25%-27% gerará cenário adverso para os usuários e para a economia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770466" y="2092594"/>
            <a:ext cx="10916107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216107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396605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2B92A4E-E13A-1CB8-A3B8-A704A5D344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02" t="-699" r="8390"/>
          <a:stretch/>
        </p:blipFill>
        <p:spPr>
          <a:xfrm>
            <a:off x="3082071" y="2359201"/>
            <a:ext cx="5936974" cy="39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558B33-3B81-1ACF-AEEB-D31203855983}"/>
              </a:ext>
            </a:extLst>
          </p:cNvPr>
          <p:cNvSpPr txBox="1"/>
          <p:nvPr/>
        </p:nvSpPr>
        <p:spPr>
          <a:xfrm>
            <a:off x="-1457742" y="627171"/>
            <a:ext cx="123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E406B"/>
                </a:solidFill>
                <a:effectLst/>
                <a:uLnTx/>
                <a:uFillTx/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Importância social e econômica dos serviços cartorários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 flipV="1">
            <a:off x="297207" y="1196926"/>
            <a:ext cx="8863862" cy="28653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797" y="95057"/>
            <a:ext cx="1080848" cy="9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654" y="245831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E8461C-F979-1CD3-F68C-314E7FA194B0}"/>
              </a:ext>
            </a:extLst>
          </p:cNvPr>
          <p:cNvSpPr txBox="1"/>
          <p:nvPr/>
        </p:nvSpPr>
        <p:spPr>
          <a:xfrm>
            <a:off x="605365" y="1448042"/>
            <a:ext cx="67804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Acesso 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direitos fundamentais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à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cidadania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Registros de nascimentos, casamentos e óbitos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Registros imobiliários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Publicidade aos fatos e negócios jurídicos, conferindo direito de propriedade e direitos de garantia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Papel fundamental na legalização, reconhecimento, inclusão e concretização de mudanças culturais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2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Segurança jurídica</a:t>
            </a: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Contribui para a redução de conflitos e irregularidades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Impactos positivos na economia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Agente fiscalizador 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Estado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Recolhimento de tributos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Facilitador na recuperação de créditos não tributários</a:t>
            </a:r>
          </a:p>
          <a:p>
            <a:pPr lvl="1" algn="just">
              <a:defRPr/>
            </a:pPr>
            <a:endParaRPr lang="pt-BR" sz="12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Veículo do processo de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desjudicialização</a:t>
            </a: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C46F26-8B3F-CFD9-75E5-8503622727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8963"/>
          <a:stretch/>
        </p:blipFill>
        <p:spPr>
          <a:xfrm>
            <a:off x="7643213" y="1868507"/>
            <a:ext cx="4362450" cy="131991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0FA3FAA-71F3-861D-7159-007698E290A4}"/>
              </a:ext>
            </a:extLst>
          </p:cNvPr>
          <p:cNvSpPr/>
          <p:nvPr/>
        </p:nvSpPr>
        <p:spPr>
          <a:xfrm>
            <a:off x="11870324" y="1868507"/>
            <a:ext cx="270678" cy="41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F4F8D6B-B0FD-4FE8-1AB4-2A49D33ECDB9}"/>
              </a:ext>
            </a:extLst>
          </p:cNvPr>
          <p:cNvSpPr/>
          <p:nvPr/>
        </p:nvSpPr>
        <p:spPr>
          <a:xfrm>
            <a:off x="7521191" y="4399228"/>
            <a:ext cx="244173" cy="417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1E3E856-7ED8-7CFE-7DF7-D4C77EAB0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103" y="3324926"/>
            <a:ext cx="3955118" cy="20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213877" y="849351"/>
            <a:ext cx="9009636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50" y="118989"/>
            <a:ext cx="1054521" cy="9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-1351725" y="387686"/>
            <a:ext cx="123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Relação direta com a soberania e a segurança da informação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213877" y="1020930"/>
            <a:ext cx="672269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Cartórios como intermediários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confiáveis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certificação, registro e proteção de documentos e atos jurídicos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Autenticidade e integridade aos documentos registrados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Transparência e publicidade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Armazenamento seguro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Rastreabilidade de dados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4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Registro dos cidadãos e contribuição direta para o exercício da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cidadania</a:t>
            </a:r>
          </a:p>
          <a:p>
            <a:pPr algn="just">
              <a:defRPr/>
            </a:pPr>
            <a:endParaRPr lang="pt-BR" sz="1400" b="1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Manutenção da ordem legal, da proteção dos direitos individuais e do funcionamento adequado da sociedade</a:t>
            </a:r>
          </a:p>
          <a:p>
            <a:pPr algn="just">
              <a:defRPr/>
            </a:pPr>
            <a:endParaRPr lang="pt-BR" sz="14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Compartilhamento de informações 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diversos órgãos públicos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4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Atuação como </a:t>
            </a:r>
            <a:r>
              <a:rPr lang="pt-BR" b="1" i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longa manus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desempenhada em caráter privativo mediante delegação do Poder Público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8D45373-1289-C276-ECFF-406240BA0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216" y="1377207"/>
            <a:ext cx="3924300" cy="15621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6FEBAF2-F480-640F-5356-6575D8119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166" y="3025097"/>
            <a:ext cx="895350" cy="7810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5516E01-6E9C-D0BB-5323-BB788D9E0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8391" y="4098695"/>
            <a:ext cx="1104900" cy="3905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2B98CF8-B683-D6C6-98A9-513357229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0791" y="4781768"/>
            <a:ext cx="800100" cy="6000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A0A4941-CD99-3E61-0997-4DCEDAF199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176" y="2951495"/>
            <a:ext cx="1085850" cy="84772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6C466C8-F536-14CD-CBC3-3C61B1935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1517" y="2958422"/>
            <a:ext cx="1543050" cy="84772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A1DD1FE-6F47-820D-F473-754B51BD74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2332" y="3891808"/>
            <a:ext cx="1276350" cy="6096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7A6DE6A-6A3C-C9B1-D1B2-6B5AA73DB8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1913" y="3891808"/>
            <a:ext cx="714375" cy="62865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DE23363-4DD1-BDD7-8D22-CE08131CE9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2987" y="4575634"/>
            <a:ext cx="866775" cy="49530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57A3E6A6-17FA-5BC2-75C4-31E831EF06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6176" y="4575634"/>
            <a:ext cx="1171575" cy="60007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80AFCD58-DA26-E5CC-5563-02A96E3CC1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2719" y="5422059"/>
            <a:ext cx="657225" cy="828675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F6E3126C-F720-0966-5949-787AAE59D4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489" y="5284542"/>
            <a:ext cx="695325" cy="93345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F759E8AC-45CA-0D98-4D03-BE95391141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84378" y="5488734"/>
            <a:ext cx="1333500" cy="76200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28297FA4-F92C-BAD7-592B-9D7847DCA7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70938" y="5262781"/>
            <a:ext cx="1552575" cy="942975"/>
          </a:xfrm>
          <a:prstGeom prst="rect">
            <a:avLst/>
          </a:prstGeom>
        </p:spPr>
      </p:pic>
      <p:pic>
        <p:nvPicPr>
          <p:cNvPr id="39" name="Picture 4" descr="Quem somos | Análise Editorial">
            <a:extLst>
              <a:ext uri="{FF2B5EF4-FFF2-40B4-BE49-F238E27FC236}">
                <a16:creationId xmlns:a16="http://schemas.microsoft.com/office/drawing/2014/main" id="{A690A97D-985D-70AB-A499-98398D365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654" y="245831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213877" y="849351"/>
            <a:ext cx="9009636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121573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250391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1895541" y="70733"/>
            <a:ext cx="581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0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Impactos sociais e econômicos caso o setor não seja enquadrado em regime diferenciado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353044" y="1093210"/>
            <a:ext cx="1139502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no acesso 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serviços públicos essenciais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Dificuldade no acesso à cidadania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Aumento da incidência de conflitos e da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insegurança jurídica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Impactos negativos para a economia como um todo, principalmente no mercado de crédito e imobiliário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 negativo sobre a finança dos cartórios gera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riscos de queda na qualidade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dos serviços e, no limite, até mesmo à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continuidade da prestação dos serviços gratuitos 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Impactos significativos na política de desjudicialização</a:t>
            </a: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Redução do compartilhamento de dados e informações a diversos órgãos públicos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92272" y="4254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192272" y="1105363"/>
            <a:ext cx="9009636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140766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216107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192272" y="586727"/>
            <a:ext cx="541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Riscos à sustentabilidade do sistema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192272" y="991421"/>
            <a:ext cx="1091610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cartórios oferecem gratuidades em inúmeros serviços sem nenhuma contrapartida do Estado, mas apenas de fundos de compensação mantidos pelos cartórios. 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sz="1200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reforma tributária coloca em risco a sustentabilidade da oferta de serviços essenciais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como de registro civil, comprometendo o acesso à cidadania.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29C079-810A-DD0F-74C4-4FF4418BC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2661" y="2829820"/>
            <a:ext cx="8706678" cy="36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010516-71DC-E6AA-69BC-5811E9E2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92272" y="4254"/>
            <a:ext cx="3561907" cy="1077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86234C-C538-2BB5-513D-1F6BEADB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882" y="6591364"/>
            <a:ext cx="12282881" cy="268624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49FE169-2A61-5C11-FFAA-EE33B05528B8}"/>
              </a:ext>
            </a:extLst>
          </p:cNvPr>
          <p:cNvCxnSpPr>
            <a:cxnSpLocks/>
          </p:cNvCxnSpPr>
          <p:nvPr/>
        </p:nvCxnSpPr>
        <p:spPr>
          <a:xfrm>
            <a:off x="592504" y="2352400"/>
            <a:ext cx="10916108" cy="0"/>
          </a:xfrm>
          <a:prstGeom prst="line">
            <a:avLst/>
          </a:prstGeom>
          <a:ln w="19050">
            <a:solidFill>
              <a:srgbClr val="B48C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C1989-8BF8-785A-3E95-205B35D4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85" y="216107"/>
            <a:ext cx="1146241" cy="10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m somos | Análise Editorial">
            <a:extLst>
              <a:ext uri="{FF2B5EF4-FFF2-40B4-BE49-F238E27FC236}">
                <a16:creationId xmlns:a16="http://schemas.microsoft.com/office/drawing/2014/main" id="{29CA6F76-F5FE-B79E-97C7-77B1718B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26" y="396605"/>
            <a:ext cx="1455852" cy="6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1E9B18-7010-FC3C-6CC2-5E6C88FD8BAA}"/>
              </a:ext>
            </a:extLst>
          </p:cNvPr>
          <p:cNvSpPr txBox="1"/>
          <p:nvPr/>
        </p:nvSpPr>
        <p:spPr>
          <a:xfrm>
            <a:off x="1415139" y="1886481"/>
            <a:ext cx="936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400" b="1" dirty="0">
                <a:solidFill>
                  <a:srgbClr val="0E406B"/>
                </a:solidFill>
                <a:latin typeface="Segoe UI" panose="020B0502040204020203" pitchFamily="34" charset="0"/>
                <a:ea typeface="Red Hat Display" panose="02010303040201060303" pitchFamily="2" charset="0"/>
                <a:cs typeface="Segoe UI" panose="020B0502040204020203" pitchFamily="34" charset="0"/>
              </a:rPr>
              <a:t>Necessidade de Regime Tributário Diferenciado aos Cartórios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E406B"/>
              </a:solidFill>
              <a:effectLst/>
              <a:uLnTx/>
              <a:uFillTx/>
              <a:latin typeface="Segoe UI" panose="020B0502040204020203" pitchFamily="34" charset="0"/>
              <a:ea typeface="Red Hat Display" panose="02010303040201060303" pitchFamily="2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AEDB73-CD99-B544-E181-B8AB3480FABA}"/>
              </a:ext>
            </a:extLst>
          </p:cNvPr>
          <p:cNvSpPr txBox="1"/>
          <p:nvPr/>
        </p:nvSpPr>
        <p:spPr>
          <a:xfrm>
            <a:off x="592504" y="2680343"/>
            <a:ext cx="109161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Apesar da relação direta dos cartórios com os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serviços de segurança da informação 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soberania nacional</a:t>
            </a: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 ausência de especificação quanto ao seu enquadramento nos regimes tributários diferenciados gera cenário de insegurança jurídica, sobretudo quando considerado que o atual texto do PLP 68/2024 acarreta: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Carga tributária excessiva, com aumento que pode chegar a 27%</a:t>
            </a:r>
          </a:p>
          <a:p>
            <a:pPr marL="742950" lvl="1" indent="-285750" algn="just">
              <a:buFont typeface="Segoe UI" panose="020B0502040204020203" pitchFamily="34" charset="0"/>
              <a:buChar char="›"/>
              <a:defRPr/>
            </a:pPr>
            <a:r>
              <a:rPr lang="pt-BR" dirty="0">
                <a:solidFill>
                  <a:srgbClr val="0E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Dificuldade de creditamento pelo setor na sistemática não-cumulativa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endParaRPr lang="pt-BR" b="1" dirty="0">
              <a:solidFill>
                <a:srgbClr val="0E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6"/>
    </mc:Choice>
    <mc:Fallback xmlns="">
      <p:transition spd="slow" advTm="5756"/>
    </mc:Fallback>
  </mc:AlternateContent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ção - Grupo Plantar - Alienação de Imóveis Rurais (versão correção)" id="{745C1173-3713-5245-80F4-7D3B512E930E}" vid="{B477B218-168F-F24B-8BA9-8971739FF0F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B70A201542514F9BE7A35DE964B5BA" ma:contentTypeVersion="11" ma:contentTypeDescription="Crie um novo documento." ma:contentTypeScope="" ma:versionID="9f1a59fe2bc2d3406ae07fe990e47d99">
  <xsd:schema xmlns:xsd="http://www.w3.org/2001/XMLSchema" xmlns:xs="http://www.w3.org/2001/XMLSchema" xmlns:p="http://schemas.microsoft.com/office/2006/metadata/properties" xmlns:ns3="59bc4acb-a680-4541-92b1-8335cd9a4ab6" xmlns:ns4="f30508ef-620a-45a5-97b1-f612e7252d60" targetNamespace="http://schemas.microsoft.com/office/2006/metadata/properties" ma:root="true" ma:fieldsID="88f5ad0f23942c94f21b4555534ddc97" ns3:_="" ns4:_="">
    <xsd:import namespace="59bc4acb-a680-4541-92b1-8335cd9a4ab6"/>
    <xsd:import namespace="f30508ef-620a-45a5-97b1-f612e7252d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c4acb-a680-4541-92b1-8335cd9a4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8ef-620a-45a5-97b1-f612e7252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9bc4acb-a680-4541-92b1-8335cd9a4ab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178C7-C07B-440F-B9EE-15A106176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c4acb-a680-4541-92b1-8335cd9a4ab6"/>
    <ds:schemaRef ds:uri="f30508ef-620a-45a5-97b1-f612e7252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328DA-FD5E-4A48-928F-EFBBBE85B6CC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59bc4acb-a680-4541-92b1-8335cd9a4ab6"/>
    <ds:schemaRef ds:uri="http://schemas.openxmlformats.org/package/2006/metadata/core-properties"/>
    <ds:schemaRef ds:uri="f30508ef-620a-45a5-97b1-f612e7252d6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A6A7DE-C883-4465-972D-C5BF0B517C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5167</TotalTime>
  <Words>445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Segoe UI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Maira Dias Leite</dc:creator>
  <cp:lastModifiedBy>Artur Rodrigues Lima Teles</cp:lastModifiedBy>
  <cp:revision>268</cp:revision>
  <dcterms:created xsi:type="dcterms:W3CDTF">2023-04-19T22:21:12Z</dcterms:created>
  <dcterms:modified xsi:type="dcterms:W3CDTF">2024-09-24T20:29:29Z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0x010100F4B70A201542514F9BE7A35DE964B5BA</vt:lpwstr>
  </property>
  <property fmtid="{D5CDD505-2E9C-101B-9397-08002B2CF9AE}" pid="3" name="_dlc_DocIdItemGuid">
    <vt:lpwstr>5de87990-65c4-42c7-8c68-1054f9583f04</vt:lpwstr>
  </property>
</Properties>
</file>