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410" r:id="rId3"/>
    <p:sldId id="411" r:id="rId4"/>
    <p:sldId id="412" r:id="rId5"/>
    <p:sldId id="414" r:id="rId6"/>
    <p:sldId id="415" r:id="rId7"/>
    <p:sldId id="416" r:id="rId8"/>
    <p:sldId id="402" r:id="rId9"/>
    <p:sldId id="38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8040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1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E2BDA-57E8-43FF-BFEE-4BAE5A3FB69F}" type="doc">
      <dgm:prSet loTypeId="urn:microsoft.com/office/officeart/2005/8/layout/default#1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F5A5001-0018-4238-B4B1-EE552BFD88D6}">
      <dgm:prSet phldrT="[Text]" custT="1"/>
      <dgm:spPr/>
      <dgm:t>
        <a:bodyPr/>
        <a:lstStyle/>
        <a:p>
          <a:r>
            <a:rPr lang="en-US" sz="3600" dirty="0" smtClean="0"/>
            <a:t>ENA</a:t>
          </a:r>
          <a:r>
            <a:rPr lang="pt-BR" sz="3600" dirty="0" smtClean="0"/>
            <a:t>DE</a:t>
          </a:r>
          <a:r>
            <a:rPr lang="pt-BR" sz="6300" dirty="0" smtClean="0"/>
            <a:t> </a:t>
          </a:r>
          <a:endParaRPr lang="en-US" sz="6300" dirty="0"/>
        </a:p>
      </dgm:t>
    </dgm:pt>
    <dgm:pt modelId="{30B0BE6D-D4F0-4D9A-A3E5-981C608DC07C}" type="parTrans" cxnId="{5E41D045-F802-420E-A802-20FBCFD1F12C}">
      <dgm:prSet/>
      <dgm:spPr/>
      <dgm:t>
        <a:bodyPr/>
        <a:lstStyle/>
        <a:p>
          <a:endParaRPr lang="en-US"/>
        </a:p>
      </dgm:t>
    </dgm:pt>
    <dgm:pt modelId="{2C94E246-0F7E-4C24-93BB-3562BA7BBA3D}" type="sibTrans" cxnId="{5E41D045-F802-420E-A802-20FBCFD1F12C}">
      <dgm:prSet/>
      <dgm:spPr/>
      <dgm:t>
        <a:bodyPr/>
        <a:lstStyle/>
        <a:p>
          <a:endParaRPr lang="en-US"/>
        </a:p>
      </dgm:t>
    </dgm:pt>
    <dgm:pt modelId="{5AB75BF9-9191-4F40-A3CA-02BCCF5785E1}">
      <dgm:prSet phldrT="[Text]" custT="1"/>
      <dgm:spPr/>
      <dgm:t>
        <a:bodyPr/>
        <a:lstStyle/>
        <a:p>
          <a:r>
            <a:rPr lang="en-US" sz="3600" dirty="0" smtClean="0"/>
            <a:t>ANASEM</a:t>
          </a:r>
          <a:endParaRPr lang="en-US" sz="3600" dirty="0"/>
        </a:p>
      </dgm:t>
    </dgm:pt>
    <dgm:pt modelId="{4AC016FD-FC39-496D-95A0-77CCB925D91F}" type="parTrans" cxnId="{AEA71FA6-1B09-45C3-BF22-262E8026F6D5}">
      <dgm:prSet/>
      <dgm:spPr/>
      <dgm:t>
        <a:bodyPr/>
        <a:lstStyle/>
        <a:p>
          <a:endParaRPr lang="en-US"/>
        </a:p>
      </dgm:t>
    </dgm:pt>
    <dgm:pt modelId="{E488853C-4326-4570-823B-0FA60CB6012E}" type="sibTrans" cxnId="{AEA71FA6-1B09-45C3-BF22-262E8026F6D5}">
      <dgm:prSet/>
      <dgm:spPr/>
      <dgm:t>
        <a:bodyPr/>
        <a:lstStyle/>
        <a:p>
          <a:endParaRPr lang="en-US"/>
        </a:p>
      </dgm:t>
    </dgm:pt>
    <dgm:pt modelId="{DC08D5BB-DC0C-4498-BAB1-33A1151A5E5C}">
      <dgm:prSet phldrT="[Text]" custT="1"/>
      <dgm:spPr/>
      <dgm:t>
        <a:bodyPr/>
        <a:lstStyle/>
        <a:p>
          <a:r>
            <a:rPr lang="en-US" sz="3200" dirty="0" smtClean="0"/>
            <a:t>TE</a:t>
          </a:r>
          <a:r>
            <a:rPr lang="pt-BR" sz="3200" dirty="0" err="1" smtClean="0"/>
            <a:t>S</a:t>
          </a:r>
          <a:r>
            <a:rPr lang="en-US" sz="3200" dirty="0" smtClean="0"/>
            <a:t>TE </a:t>
          </a:r>
          <a:r>
            <a:rPr lang="pt-BR" sz="3200" dirty="0" smtClean="0"/>
            <a:t>DO </a:t>
          </a:r>
          <a:r>
            <a:rPr lang="en-US" sz="3200" dirty="0" smtClean="0"/>
            <a:t>PRO</a:t>
          </a:r>
          <a:r>
            <a:rPr lang="pt-BR" sz="3200" dirty="0" err="1" smtClean="0"/>
            <a:t>G</a:t>
          </a:r>
          <a:r>
            <a:rPr lang="en-US" sz="3200" dirty="0" smtClean="0"/>
            <a:t>RE</a:t>
          </a:r>
          <a:r>
            <a:rPr lang="pt-BR" sz="3200" dirty="0" smtClean="0"/>
            <a:t>SSO</a:t>
          </a:r>
          <a:endParaRPr lang="en-US" sz="3200" dirty="0"/>
        </a:p>
      </dgm:t>
    </dgm:pt>
    <dgm:pt modelId="{1BC702F3-A3A4-4388-95B4-F9A7B5ADF0D1}" type="parTrans" cxnId="{9D767576-06C5-49C5-8F83-9CE4BFA2419C}">
      <dgm:prSet/>
      <dgm:spPr/>
      <dgm:t>
        <a:bodyPr/>
        <a:lstStyle/>
        <a:p>
          <a:endParaRPr lang="en-US"/>
        </a:p>
      </dgm:t>
    </dgm:pt>
    <dgm:pt modelId="{BBE7E1E3-D2ED-4967-9862-4F32A7391B1C}" type="sibTrans" cxnId="{9D767576-06C5-49C5-8F83-9CE4BFA2419C}">
      <dgm:prSet/>
      <dgm:spPr/>
      <dgm:t>
        <a:bodyPr/>
        <a:lstStyle/>
        <a:p>
          <a:endParaRPr lang="en-US"/>
        </a:p>
      </dgm:t>
    </dgm:pt>
    <dgm:pt modelId="{70BF27B8-70F8-4101-8E57-97AFFE55DAFA}">
      <dgm:prSet phldrT="[Text]" custT="1"/>
      <dgm:spPr/>
      <dgm:t>
        <a:bodyPr/>
        <a:lstStyle/>
        <a:p>
          <a:r>
            <a:rPr lang="en-US" sz="3200" dirty="0" smtClean="0"/>
            <a:t>AVA</a:t>
          </a:r>
          <a:r>
            <a:rPr lang="pt-BR" sz="3200" dirty="0" smtClean="0"/>
            <a:t>LI</a:t>
          </a:r>
          <a:r>
            <a:rPr lang="en-US" sz="3200" dirty="0" smtClean="0"/>
            <a:t>A</a:t>
          </a:r>
          <a:r>
            <a:rPr lang="pt-BR" sz="3200" dirty="0" smtClean="0"/>
            <a:t>ÇÃO</a:t>
          </a:r>
        </a:p>
        <a:p>
          <a:r>
            <a:rPr lang="pt-BR" sz="3200" dirty="0" smtClean="0"/>
            <a:t>MEC </a:t>
          </a:r>
          <a:r>
            <a:rPr lang="pt-BR" sz="3200" smtClean="0"/>
            <a:t>/ CEE</a:t>
          </a:r>
          <a:endParaRPr lang="en-US" sz="3200" dirty="0"/>
        </a:p>
      </dgm:t>
    </dgm:pt>
    <dgm:pt modelId="{524BC47A-66C3-47D2-8FB4-4B98B41ED622}" type="parTrans" cxnId="{6402FB99-F99C-484E-883D-61F1832D9F67}">
      <dgm:prSet/>
      <dgm:spPr/>
      <dgm:t>
        <a:bodyPr/>
        <a:lstStyle/>
        <a:p>
          <a:endParaRPr lang="en-US"/>
        </a:p>
      </dgm:t>
    </dgm:pt>
    <dgm:pt modelId="{B6AEAFAE-C9B5-4B40-A9A8-2FB1C03FEB31}" type="sibTrans" cxnId="{6402FB99-F99C-484E-883D-61F1832D9F67}">
      <dgm:prSet/>
      <dgm:spPr/>
      <dgm:t>
        <a:bodyPr/>
        <a:lstStyle/>
        <a:p>
          <a:endParaRPr lang="en-US"/>
        </a:p>
      </dgm:t>
    </dgm:pt>
    <dgm:pt modelId="{3F8C558A-3025-4E30-993C-E4794EF17626}" type="pres">
      <dgm:prSet presAssocID="{47BE2BDA-57E8-43FF-BFEE-4BAE5A3FB6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BB9E7D-5F04-4384-8B4E-FBBF086A7097}" type="pres">
      <dgm:prSet presAssocID="{CF5A5001-0018-4238-B4B1-EE552BFD88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816A2-8DBA-463D-B586-F93E61C9B289}" type="pres">
      <dgm:prSet presAssocID="{2C94E246-0F7E-4C24-93BB-3562BA7BBA3D}" presName="sibTrans" presStyleCnt="0"/>
      <dgm:spPr/>
    </dgm:pt>
    <dgm:pt modelId="{F8D81F5B-C592-418A-8DDB-866D4815E0C9}" type="pres">
      <dgm:prSet presAssocID="{5AB75BF9-9191-4F40-A3CA-02BCCF5785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3A7C0-02B2-45A6-9A66-F519C42D77BE}" type="pres">
      <dgm:prSet presAssocID="{E488853C-4326-4570-823B-0FA60CB6012E}" presName="sibTrans" presStyleCnt="0"/>
      <dgm:spPr/>
    </dgm:pt>
    <dgm:pt modelId="{5C386227-B460-4831-AF83-42DC118D19E5}" type="pres">
      <dgm:prSet presAssocID="{DC08D5BB-DC0C-4498-BAB1-33A1151A5E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D2B44-40F6-4861-899A-9A894C348430}" type="pres">
      <dgm:prSet presAssocID="{BBE7E1E3-D2ED-4967-9862-4F32A7391B1C}" presName="sibTrans" presStyleCnt="0"/>
      <dgm:spPr/>
    </dgm:pt>
    <dgm:pt modelId="{EC2F2C16-7D9B-4F1D-9E2D-526221F0154A}" type="pres">
      <dgm:prSet presAssocID="{70BF27B8-70F8-4101-8E57-97AFFE55DAF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A456E6-F094-EC4F-BF6C-4C7B433AF87A}" type="presOf" srcId="{CF5A5001-0018-4238-B4B1-EE552BFD88D6}" destId="{ADBB9E7D-5F04-4384-8B4E-FBBF086A7097}" srcOrd="0" destOrd="0" presId="urn:microsoft.com/office/officeart/2005/8/layout/default#1"/>
    <dgm:cxn modelId="{AEA71FA6-1B09-45C3-BF22-262E8026F6D5}" srcId="{47BE2BDA-57E8-43FF-BFEE-4BAE5A3FB69F}" destId="{5AB75BF9-9191-4F40-A3CA-02BCCF5785E1}" srcOrd="1" destOrd="0" parTransId="{4AC016FD-FC39-496D-95A0-77CCB925D91F}" sibTransId="{E488853C-4326-4570-823B-0FA60CB6012E}"/>
    <dgm:cxn modelId="{5E41D045-F802-420E-A802-20FBCFD1F12C}" srcId="{47BE2BDA-57E8-43FF-BFEE-4BAE5A3FB69F}" destId="{CF5A5001-0018-4238-B4B1-EE552BFD88D6}" srcOrd="0" destOrd="0" parTransId="{30B0BE6D-D4F0-4D9A-A3E5-981C608DC07C}" sibTransId="{2C94E246-0F7E-4C24-93BB-3562BA7BBA3D}"/>
    <dgm:cxn modelId="{D90D7D25-A5DE-7646-8BFE-1B9DEA16C519}" type="presOf" srcId="{5AB75BF9-9191-4F40-A3CA-02BCCF5785E1}" destId="{F8D81F5B-C592-418A-8DDB-866D4815E0C9}" srcOrd="0" destOrd="0" presId="urn:microsoft.com/office/officeart/2005/8/layout/default#1"/>
    <dgm:cxn modelId="{6402FB99-F99C-484E-883D-61F1832D9F67}" srcId="{47BE2BDA-57E8-43FF-BFEE-4BAE5A3FB69F}" destId="{70BF27B8-70F8-4101-8E57-97AFFE55DAFA}" srcOrd="3" destOrd="0" parTransId="{524BC47A-66C3-47D2-8FB4-4B98B41ED622}" sibTransId="{B6AEAFAE-C9B5-4B40-A9A8-2FB1C03FEB31}"/>
    <dgm:cxn modelId="{BC06C6B2-0065-3D41-A22F-2ED5B73B5802}" type="presOf" srcId="{DC08D5BB-DC0C-4498-BAB1-33A1151A5E5C}" destId="{5C386227-B460-4831-AF83-42DC118D19E5}" srcOrd="0" destOrd="0" presId="urn:microsoft.com/office/officeart/2005/8/layout/default#1"/>
    <dgm:cxn modelId="{9D767576-06C5-49C5-8F83-9CE4BFA2419C}" srcId="{47BE2BDA-57E8-43FF-BFEE-4BAE5A3FB69F}" destId="{DC08D5BB-DC0C-4498-BAB1-33A1151A5E5C}" srcOrd="2" destOrd="0" parTransId="{1BC702F3-A3A4-4388-95B4-F9A7B5ADF0D1}" sibTransId="{BBE7E1E3-D2ED-4967-9862-4F32A7391B1C}"/>
    <dgm:cxn modelId="{D37F7DBC-D142-8F47-B033-C7E835F2A1ED}" type="presOf" srcId="{47BE2BDA-57E8-43FF-BFEE-4BAE5A3FB69F}" destId="{3F8C558A-3025-4E30-993C-E4794EF17626}" srcOrd="0" destOrd="0" presId="urn:microsoft.com/office/officeart/2005/8/layout/default#1"/>
    <dgm:cxn modelId="{40249A44-6F8D-7844-AEBC-096DD305FAD0}" type="presOf" srcId="{70BF27B8-70F8-4101-8E57-97AFFE55DAFA}" destId="{EC2F2C16-7D9B-4F1D-9E2D-526221F0154A}" srcOrd="0" destOrd="0" presId="urn:microsoft.com/office/officeart/2005/8/layout/default#1"/>
    <dgm:cxn modelId="{FE42D302-277D-CC4C-85B3-BC5DA4E6BCE2}" type="presParOf" srcId="{3F8C558A-3025-4E30-993C-E4794EF17626}" destId="{ADBB9E7D-5F04-4384-8B4E-FBBF086A7097}" srcOrd="0" destOrd="0" presId="urn:microsoft.com/office/officeart/2005/8/layout/default#1"/>
    <dgm:cxn modelId="{A99A9045-9828-7249-A996-FF0C450232D7}" type="presParOf" srcId="{3F8C558A-3025-4E30-993C-E4794EF17626}" destId="{5D4816A2-8DBA-463D-B586-F93E61C9B289}" srcOrd="1" destOrd="0" presId="urn:microsoft.com/office/officeart/2005/8/layout/default#1"/>
    <dgm:cxn modelId="{35569766-FE10-CC45-B46A-C98C15318FC7}" type="presParOf" srcId="{3F8C558A-3025-4E30-993C-E4794EF17626}" destId="{F8D81F5B-C592-418A-8DDB-866D4815E0C9}" srcOrd="2" destOrd="0" presId="urn:microsoft.com/office/officeart/2005/8/layout/default#1"/>
    <dgm:cxn modelId="{FD87C5D0-B06D-A34B-B2EF-5D6537F0410D}" type="presParOf" srcId="{3F8C558A-3025-4E30-993C-E4794EF17626}" destId="{BE63A7C0-02B2-45A6-9A66-F519C42D77BE}" srcOrd="3" destOrd="0" presId="urn:microsoft.com/office/officeart/2005/8/layout/default#1"/>
    <dgm:cxn modelId="{34DD451D-AB59-4647-B549-28E72F7BF621}" type="presParOf" srcId="{3F8C558A-3025-4E30-993C-E4794EF17626}" destId="{5C386227-B460-4831-AF83-42DC118D19E5}" srcOrd="4" destOrd="0" presId="urn:microsoft.com/office/officeart/2005/8/layout/default#1"/>
    <dgm:cxn modelId="{C61618E2-5970-394B-9F02-272DB304E869}" type="presParOf" srcId="{3F8C558A-3025-4E30-993C-E4794EF17626}" destId="{CBBD2B44-40F6-4861-899A-9A894C348430}" srcOrd="5" destOrd="0" presId="urn:microsoft.com/office/officeart/2005/8/layout/default#1"/>
    <dgm:cxn modelId="{920D9F95-2706-D143-9541-92CF128468D9}" type="presParOf" srcId="{3F8C558A-3025-4E30-993C-E4794EF17626}" destId="{EC2F2C16-7D9B-4F1D-9E2D-526221F0154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B9E7D-5F04-4384-8B4E-FBBF086A7097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ENA</a:t>
          </a:r>
          <a:r>
            <a:rPr lang="pt-BR" sz="3600" kern="1200" dirty="0" smtClean="0"/>
            <a:t>DE</a:t>
          </a:r>
          <a:r>
            <a:rPr lang="pt-BR" sz="6300" kern="1200" dirty="0" smtClean="0"/>
            <a:t> </a:t>
          </a:r>
          <a:endParaRPr lang="en-US" sz="6300" kern="1200" dirty="0"/>
        </a:p>
      </dsp:txBody>
      <dsp:txXfrm>
        <a:off x="460905" y="1047"/>
        <a:ext cx="3479899" cy="2087939"/>
      </dsp:txXfrm>
    </dsp:sp>
    <dsp:sp modelId="{F8D81F5B-C592-418A-8DDB-866D4815E0C9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ANASEM</a:t>
          </a:r>
          <a:endParaRPr lang="en-US" sz="3600" kern="1200" dirty="0"/>
        </a:p>
      </dsp:txBody>
      <dsp:txXfrm>
        <a:off x="4288794" y="1047"/>
        <a:ext cx="3479899" cy="2087939"/>
      </dsp:txXfrm>
    </dsp:sp>
    <dsp:sp modelId="{5C386227-B460-4831-AF83-42DC118D19E5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</a:t>
          </a:r>
          <a:r>
            <a:rPr lang="pt-BR" sz="3200" kern="1200" dirty="0" err="1" smtClean="0"/>
            <a:t>S</a:t>
          </a:r>
          <a:r>
            <a:rPr lang="en-US" sz="3200" kern="1200" dirty="0" smtClean="0"/>
            <a:t>TE </a:t>
          </a:r>
          <a:r>
            <a:rPr lang="pt-BR" sz="3200" kern="1200" dirty="0" smtClean="0"/>
            <a:t>DO </a:t>
          </a:r>
          <a:r>
            <a:rPr lang="en-US" sz="3200" kern="1200" dirty="0" smtClean="0"/>
            <a:t>PRO</a:t>
          </a:r>
          <a:r>
            <a:rPr lang="pt-BR" sz="3200" kern="1200" dirty="0" err="1" smtClean="0"/>
            <a:t>G</a:t>
          </a:r>
          <a:r>
            <a:rPr lang="en-US" sz="3200" kern="1200" dirty="0" smtClean="0"/>
            <a:t>RE</a:t>
          </a:r>
          <a:r>
            <a:rPr lang="pt-BR" sz="3200" kern="1200" dirty="0" smtClean="0"/>
            <a:t>SSO</a:t>
          </a:r>
          <a:endParaRPr lang="en-US" sz="3200" kern="1200" dirty="0"/>
        </a:p>
      </dsp:txBody>
      <dsp:txXfrm>
        <a:off x="460905" y="2436976"/>
        <a:ext cx="3479899" cy="2087939"/>
      </dsp:txXfrm>
    </dsp:sp>
    <dsp:sp modelId="{EC2F2C16-7D9B-4F1D-9E2D-526221F0154A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AVA</a:t>
          </a:r>
          <a:r>
            <a:rPr lang="pt-BR" sz="3200" kern="1200" dirty="0" smtClean="0"/>
            <a:t>LI</a:t>
          </a:r>
          <a:r>
            <a:rPr lang="en-US" sz="3200" kern="1200" dirty="0" smtClean="0"/>
            <a:t>A</a:t>
          </a:r>
          <a:r>
            <a:rPr lang="pt-BR" sz="3200" kern="1200" dirty="0" smtClean="0"/>
            <a:t>ÇÃO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MEC </a:t>
          </a:r>
          <a:r>
            <a:rPr lang="pt-BR" sz="3200" kern="1200" smtClean="0"/>
            <a:t>/ CEE</a:t>
          </a:r>
          <a:endParaRPr lang="en-US" sz="3200" kern="1200" dirty="0"/>
        </a:p>
      </dsp:txBody>
      <dsp:txXfrm>
        <a:off x="4288794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72ED4-7E88-924D-A287-E1461295F602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22813-27A3-6942-9ABF-5AE75027EFA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1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noProof="0" dirty="0" smtClean="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9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D0E3-703E-204E-A23A-CD1BE328A52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FA0F-63E7-D142-8B5D-8C286EA51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0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D0E3-703E-204E-A23A-CD1BE328A52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FA0F-63E7-D142-8B5D-8C286EA51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6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D0E3-703E-204E-A23A-CD1BE328A52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FA0F-63E7-D142-8B5D-8C286EA51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9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D0E3-703E-204E-A23A-CD1BE328A52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FA0F-63E7-D142-8B5D-8C286EA51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0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D0E3-703E-204E-A23A-CD1BE328A52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FA0F-63E7-D142-8B5D-8C286EA51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D0E3-703E-204E-A23A-CD1BE328A52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FA0F-63E7-D142-8B5D-8C286EA51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6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D0E3-703E-204E-A23A-CD1BE328A52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FA0F-63E7-D142-8B5D-8C286EA51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D0E3-703E-204E-A23A-CD1BE328A52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FA0F-63E7-D142-8B5D-8C286EA51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D0E3-703E-204E-A23A-CD1BE328A52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FA0F-63E7-D142-8B5D-8C286EA51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2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D0E3-703E-204E-A23A-CD1BE328A52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FA0F-63E7-D142-8B5D-8C286EA51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1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D0E3-703E-204E-A23A-CD1BE328A52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FA0F-63E7-D142-8B5D-8C286EA51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5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D0E3-703E-204E-A23A-CD1BE328A52C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EFA0F-63E7-D142-8B5D-8C286EA515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9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881" y="1687876"/>
            <a:ext cx="8711514" cy="4452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49655" y="2085364"/>
            <a:ext cx="8536360" cy="2350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endParaRPr lang="en-US" sz="2800" b="1" dirty="0" smtClean="0"/>
          </a:p>
          <a:p>
            <a:pPr algn="ctr">
              <a:lnSpc>
                <a:spcPct val="90000"/>
              </a:lnSpc>
            </a:pPr>
            <a:endParaRPr lang="en-US" sz="2800" b="1" dirty="0"/>
          </a:p>
          <a:p>
            <a:pPr algn="ctr">
              <a:lnSpc>
                <a:spcPct val="90000"/>
              </a:lnSpc>
            </a:pPr>
            <a:endParaRPr lang="en-US" sz="2800" b="1" dirty="0"/>
          </a:p>
          <a:p>
            <a:pPr algn="ctr"/>
            <a:r>
              <a:rPr lang="en-US" sz="3600" b="1" dirty="0" err="1" smtClean="0"/>
              <a:t>Exame</a:t>
            </a:r>
            <a:r>
              <a:rPr lang="en-US" sz="3600" b="1" dirty="0" smtClean="0"/>
              <a:t> </a:t>
            </a:r>
            <a:r>
              <a:rPr lang="en-US" sz="3600" b="1" dirty="0" err="1"/>
              <a:t>Nacional</a:t>
            </a:r>
            <a:r>
              <a:rPr lang="en-US" sz="3600" b="1" dirty="0"/>
              <a:t> de </a:t>
            </a:r>
            <a:endParaRPr lang="en-US" sz="3600" b="1" dirty="0" smtClean="0"/>
          </a:p>
          <a:p>
            <a:pPr algn="ctr"/>
            <a:r>
              <a:rPr lang="en-US" sz="3600" b="1" dirty="0" err="1" smtClean="0"/>
              <a:t>Proficiência</a:t>
            </a:r>
            <a:r>
              <a:rPr lang="en-US" sz="3600" b="1" dirty="0" smtClean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 smtClean="0"/>
              <a:t>Medicina</a:t>
            </a:r>
            <a:endParaRPr lang="en-US" sz="36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3600" b="1" dirty="0" err="1"/>
              <a:t>Posicionamento</a:t>
            </a:r>
            <a:r>
              <a:rPr lang="en-US" sz="3600" b="1" dirty="0"/>
              <a:t> da ABEM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 smtClean="0"/>
              <a:t>Projeto</a:t>
            </a:r>
            <a:r>
              <a:rPr lang="en-US" sz="2800" b="1" dirty="0" smtClean="0"/>
              <a:t> </a:t>
            </a:r>
            <a:r>
              <a:rPr lang="en-US" sz="2800" b="1" dirty="0"/>
              <a:t>de Lei do </a:t>
            </a:r>
            <a:r>
              <a:rPr lang="en-US" sz="2800" b="1" dirty="0" err="1"/>
              <a:t>Senado</a:t>
            </a:r>
            <a:r>
              <a:rPr lang="en-US" sz="2800" b="1" dirty="0"/>
              <a:t> nº 165/2017 </a:t>
            </a:r>
          </a:p>
        </p:txBody>
      </p:sp>
      <p:sp>
        <p:nvSpPr>
          <p:cNvPr id="2" name="Rectangle 1"/>
          <p:cNvSpPr/>
          <p:nvPr/>
        </p:nvSpPr>
        <p:spPr>
          <a:xfrm>
            <a:off x="89380" y="6412688"/>
            <a:ext cx="8786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000000"/>
                </a:solidFill>
              </a:rPr>
              <a:t>Profa</a:t>
            </a:r>
            <a:r>
              <a:rPr lang="en-US" sz="1600" dirty="0" smtClean="0">
                <a:solidFill>
                  <a:srgbClr val="000000"/>
                </a:solidFill>
              </a:rPr>
              <a:t>. Hermila Tavares Vilar Guedes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53099"/>
            <a:ext cx="236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Novembro</a:t>
            </a:r>
            <a:r>
              <a:rPr lang="en-US" dirty="0" smtClean="0"/>
              <a:t> - 2018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86" y="47097"/>
            <a:ext cx="1470125" cy="15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1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49431"/>
            <a:ext cx="8229600" cy="5426874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pt-BR" sz="2400" dirty="0" smtClean="0"/>
              <a:t>    </a:t>
            </a:r>
          </a:p>
          <a:p>
            <a:pPr algn="just">
              <a:lnSpc>
                <a:spcPct val="90000"/>
              </a:lnSpc>
            </a:pPr>
            <a:endParaRPr lang="pt-BR" sz="2400" dirty="0" smtClean="0"/>
          </a:p>
          <a:p>
            <a:pPr marL="0" indent="0" algn="just">
              <a:lnSpc>
                <a:spcPct val="90000"/>
              </a:lnSpc>
              <a:buFont typeface="Arial"/>
              <a:buNone/>
            </a:pP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12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57200" y="1370346"/>
            <a:ext cx="8229600" cy="4955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S</a:t>
            </a:r>
            <a:r>
              <a:rPr lang="en-US" sz="2400" dirty="0" err="1" smtClean="0"/>
              <a:t>ugere</a:t>
            </a:r>
            <a:r>
              <a:rPr lang="en-US" sz="2400" dirty="0" smtClean="0"/>
              <a:t> </a:t>
            </a:r>
            <a:r>
              <a:rPr lang="en-US" sz="2400" dirty="0" err="1"/>
              <a:t>que</a:t>
            </a:r>
            <a:r>
              <a:rPr lang="en-US" sz="2400" dirty="0"/>
              <a:t> a </a:t>
            </a:r>
            <a:r>
              <a:rPr lang="en-US" sz="2400" dirty="0" err="1"/>
              <a:t>regulamentação</a:t>
            </a:r>
            <a:r>
              <a:rPr lang="en-US" sz="2400" dirty="0"/>
              <a:t> e </a:t>
            </a:r>
            <a:r>
              <a:rPr lang="en-US" sz="2400" dirty="0" err="1"/>
              <a:t>coordenação</a:t>
            </a:r>
            <a:r>
              <a:rPr lang="en-US" sz="2400" dirty="0"/>
              <a:t> do </a:t>
            </a:r>
            <a:r>
              <a:rPr lang="en-US" sz="2400" dirty="0" err="1"/>
              <a:t>exame</a:t>
            </a:r>
            <a:r>
              <a:rPr lang="en-US" sz="2400" dirty="0"/>
              <a:t> </a:t>
            </a:r>
            <a:r>
              <a:rPr lang="en-US" sz="2400" dirty="0" err="1"/>
              <a:t>seja</a:t>
            </a:r>
            <a:r>
              <a:rPr lang="en-US" sz="2400" dirty="0"/>
              <a:t> de </a:t>
            </a:r>
            <a:r>
              <a:rPr lang="en-US" sz="2400" dirty="0" err="1"/>
              <a:t>responsabilidade</a:t>
            </a:r>
            <a:r>
              <a:rPr lang="en-US" sz="2400" dirty="0"/>
              <a:t> do </a:t>
            </a:r>
            <a:r>
              <a:rPr lang="en-US" sz="2400" dirty="0" err="1"/>
              <a:t>Conselho</a:t>
            </a:r>
            <a:r>
              <a:rPr lang="en-US" sz="2400" dirty="0"/>
              <a:t> Federal de </a:t>
            </a:r>
            <a:r>
              <a:rPr lang="en-US" sz="2400" dirty="0" err="1" smtClean="0"/>
              <a:t>Medicina</a:t>
            </a:r>
            <a:endParaRPr lang="en-US" sz="2400" dirty="0" smtClean="0"/>
          </a:p>
          <a:p>
            <a:r>
              <a:rPr lang="en-US" sz="2400" dirty="0" err="1" smtClean="0"/>
              <a:t>Justificada</a:t>
            </a:r>
            <a:r>
              <a:rPr lang="en-US" sz="2400" dirty="0" smtClean="0"/>
              <a:t> </a:t>
            </a:r>
            <a:r>
              <a:rPr lang="en-US" sz="2400" dirty="0" err="1" smtClean="0"/>
              <a:t>pela</a:t>
            </a:r>
            <a:r>
              <a:rPr lang="en-US" sz="2400" dirty="0" smtClean="0"/>
              <a:t> </a:t>
            </a:r>
            <a:r>
              <a:rPr lang="en-US" sz="2400" dirty="0" err="1"/>
              <a:t>necessidade</a:t>
            </a:r>
            <a:r>
              <a:rPr lang="en-US" sz="2400" dirty="0"/>
              <a:t> de “</a:t>
            </a:r>
            <a:r>
              <a:rPr lang="en-US" sz="2400" dirty="0" err="1"/>
              <a:t>garantir</a:t>
            </a:r>
            <a:r>
              <a:rPr lang="en-US" sz="2400" dirty="0"/>
              <a:t> a boa </a:t>
            </a:r>
            <a:r>
              <a:rPr lang="en-US" sz="2400" dirty="0" err="1"/>
              <a:t>formação</a:t>
            </a:r>
            <a:r>
              <a:rPr lang="en-US" sz="2400" dirty="0"/>
              <a:t> do </a:t>
            </a:r>
            <a:r>
              <a:rPr lang="en-US" sz="2400" dirty="0" err="1"/>
              <a:t>profissionais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atuam</a:t>
            </a:r>
            <a:r>
              <a:rPr lang="en-US" sz="2400" dirty="0"/>
              <a:t> no País</a:t>
            </a:r>
            <a:r>
              <a:rPr lang="en-US" sz="2400" dirty="0" smtClean="0"/>
              <a:t>”, </a:t>
            </a:r>
            <a:r>
              <a:rPr lang="en-US" sz="2400" dirty="0" err="1" smtClean="0"/>
              <a:t>diante</a:t>
            </a:r>
            <a:r>
              <a:rPr lang="en-US" sz="2400" dirty="0" smtClean="0"/>
              <a:t> do </a:t>
            </a:r>
            <a:r>
              <a:rPr lang="en-US" sz="2400" dirty="0" err="1" smtClean="0"/>
              <a:t>cenário</a:t>
            </a:r>
            <a:r>
              <a:rPr lang="en-US" sz="2400" dirty="0" smtClean="0"/>
              <a:t> </a:t>
            </a:r>
            <a:r>
              <a:rPr lang="en-US" sz="2400" dirty="0"/>
              <a:t>de “</a:t>
            </a:r>
            <a:r>
              <a:rPr lang="en-US" sz="2400" dirty="0" err="1"/>
              <a:t>proliferação</a:t>
            </a:r>
            <a:r>
              <a:rPr lang="en-US" sz="2400" dirty="0"/>
              <a:t> </a:t>
            </a:r>
            <a:r>
              <a:rPr lang="en-US" sz="2400" dirty="0" err="1"/>
              <a:t>indiscriminada</a:t>
            </a:r>
            <a:r>
              <a:rPr lang="en-US" sz="2400" dirty="0"/>
              <a:t> de </a:t>
            </a:r>
            <a:r>
              <a:rPr lang="en-US" sz="2400" dirty="0" err="1"/>
              <a:t>cursos</a:t>
            </a:r>
            <a:r>
              <a:rPr lang="en-US" sz="2400" dirty="0"/>
              <a:t> de </a:t>
            </a:r>
            <a:r>
              <a:rPr lang="en-US" sz="2400" dirty="0" err="1"/>
              <a:t>Medicina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últimos</a:t>
            </a:r>
            <a:r>
              <a:rPr lang="en-US" sz="2400" dirty="0"/>
              <a:t> </a:t>
            </a:r>
            <a:r>
              <a:rPr lang="en-US" sz="2400" dirty="0" err="1" smtClean="0"/>
              <a:t>anos</a:t>
            </a:r>
            <a:r>
              <a:rPr lang="en-US" sz="2400" dirty="0" smtClean="0"/>
              <a:t>” </a:t>
            </a:r>
          </a:p>
          <a:p>
            <a:r>
              <a:rPr lang="en-US" sz="2400" dirty="0" err="1" smtClean="0"/>
              <a:t>Exemplifica</a:t>
            </a:r>
            <a:r>
              <a:rPr lang="en-US" sz="2400" dirty="0" smtClean="0"/>
              <a:t> com </a:t>
            </a:r>
            <a:r>
              <a:rPr lang="en-US" sz="2400" dirty="0" err="1" smtClean="0"/>
              <a:t>experiências</a:t>
            </a:r>
            <a:r>
              <a:rPr lang="en-US" sz="2400" dirty="0" smtClean="0"/>
              <a:t> </a:t>
            </a:r>
            <a:r>
              <a:rPr lang="en-US" sz="2400" dirty="0" err="1"/>
              <a:t>internacionais</a:t>
            </a:r>
            <a:r>
              <a:rPr lang="en-US" sz="2400" dirty="0"/>
              <a:t> </a:t>
            </a:r>
            <a:r>
              <a:rPr lang="en-US" sz="2400" dirty="0" smtClean="0"/>
              <a:t>e com 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exames</a:t>
            </a:r>
            <a:r>
              <a:rPr lang="en-US" sz="2400" dirty="0"/>
              <a:t> da </a:t>
            </a:r>
            <a:r>
              <a:rPr lang="en-US" sz="2400" dirty="0" err="1"/>
              <a:t>Ordem</a:t>
            </a:r>
            <a:r>
              <a:rPr lang="en-US" sz="2400" dirty="0"/>
              <a:t> dos </a:t>
            </a:r>
            <a:r>
              <a:rPr lang="en-US" sz="2400" dirty="0" err="1"/>
              <a:t>Advogados</a:t>
            </a:r>
            <a:r>
              <a:rPr lang="en-US" sz="2400" dirty="0"/>
              <a:t> do Brasil  (OAB) e do </a:t>
            </a:r>
            <a:r>
              <a:rPr lang="en-US" sz="2400" dirty="0" smtClean="0"/>
              <a:t>CREMESP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23995" y="207061"/>
            <a:ext cx="769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“EXAME DE ORDEM” </a:t>
            </a:r>
            <a:r>
              <a:rPr lang="en-US" sz="2400" b="1" dirty="0" err="1">
                <a:solidFill>
                  <a:prstClr val="black"/>
                </a:solidFill>
              </a:rPr>
              <a:t>para</a:t>
            </a:r>
            <a:r>
              <a:rPr lang="en-US" sz="2400" b="1" dirty="0">
                <a:solidFill>
                  <a:prstClr val="black"/>
                </a:solidFill>
              </a:rPr>
              <a:t> o </a:t>
            </a:r>
            <a:r>
              <a:rPr lang="en-US" sz="2400" b="1" dirty="0" err="1">
                <a:solidFill>
                  <a:prstClr val="black"/>
                </a:solidFill>
              </a:rPr>
              <a:t>exercício</a:t>
            </a:r>
            <a:r>
              <a:rPr lang="en-US" sz="2400" b="1" dirty="0">
                <a:solidFill>
                  <a:prstClr val="black"/>
                </a:solidFill>
              </a:rPr>
              <a:t> da </a:t>
            </a:r>
            <a:r>
              <a:rPr lang="en-US" sz="2400" b="1" dirty="0" err="1">
                <a:solidFill>
                  <a:prstClr val="black"/>
                </a:solidFill>
              </a:rPr>
              <a:t>medicina</a:t>
            </a:r>
            <a:r>
              <a:rPr lang="en-US" sz="2400" b="1" dirty="0">
                <a:solidFill>
                  <a:prstClr val="black"/>
                </a:solidFill>
              </a:rPr>
              <a:t> no </a:t>
            </a:r>
            <a:r>
              <a:rPr lang="en-US" sz="2400" b="1" dirty="0" err="1" smtClean="0">
                <a:solidFill>
                  <a:prstClr val="black"/>
                </a:solidFill>
              </a:rPr>
              <a:t>Brasil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90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49431"/>
            <a:ext cx="8229600" cy="5426874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pt-BR" sz="2400" dirty="0" smtClean="0"/>
              <a:t>    </a:t>
            </a:r>
          </a:p>
          <a:p>
            <a:pPr algn="just">
              <a:lnSpc>
                <a:spcPct val="90000"/>
              </a:lnSpc>
            </a:pPr>
            <a:endParaRPr lang="pt-BR" sz="2400" dirty="0" smtClean="0"/>
          </a:p>
          <a:p>
            <a:pPr marL="0" indent="0" algn="just">
              <a:lnSpc>
                <a:spcPct val="90000"/>
              </a:lnSpc>
              <a:buFont typeface="Arial"/>
              <a:buNone/>
            </a:pP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120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199" y="1237746"/>
            <a:ext cx="8229600" cy="4955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 smtClean="0"/>
              <a:t>O “</a:t>
            </a:r>
            <a:r>
              <a:rPr lang="en-US" sz="2400" u="sng" dirty="0" err="1" smtClean="0"/>
              <a:t>exame</a:t>
            </a:r>
            <a:r>
              <a:rPr lang="en-US" sz="2400" u="sng" dirty="0" smtClean="0"/>
              <a:t> </a:t>
            </a:r>
            <a:r>
              <a:rPr lang="en-US" sz="2400" u="sng" dirty="0"/>
              <a:t>de </a:t>
            </a:r>
            <a:r>
              <a:rPr lang="en-US" sz="2400" u="sng" dirty="0" err="1" smtClean="0"/>
              <a:t>ordem</a:t>
            </a:r>
            <a:r>
              <a:rPr lang="en-US" sz="2400" u="sng" dirty="0" smtClean="0"/>
              <a:t>” </a:t>
            </a:r>
            <a:r>
              <a:rPr lang="en-US" sz="2400" u="sng" dirty="0" err="1" smtClean="0"/>
              <a:t>na</a:t>
            </a:r>
            <a:r>
              <a:rPr lang="en-US" sz="2400" u="sng" dirty="0" smtClean="0"/>
              <a:t> forma </a:t>
            </a:r>
            <a:r>
              <a:rPr lang="en-US" sz="2400" u="sng" dirty="0" err="1" smtClean="0"/>
              <a:t>como</a:t>
            </a:r>
            <a:r>
              <a:rPr lang="en-US" sz="2400" u="sng" dirty="0" smtClean="0"/>
              <a:t> se tem </a:t>
            </a:r>
            <a:r>
              <a:rPr lang="en-US" sz="2400" u="sng" dirty="0" err="1" smtClean="0"/>
              <a:t>apresentado</a:t>
            </a:r>
            <a:r>
              <a:rPr lang="en-US" sz="2400" u="sng" dirty="0" smtClean="0"/>
              <a:t> e </a:t>
            </a:r>
            <a:r>
              <a:rPr lang="en-US" sz="2400" u="sng" dirty="0" err="1" smtClean="0"/>
              <a:t>como</a:t>
            </a:r>
            <a:r>
              <a:rPr lang="en-US" sz="2400" u="sng" dirty="0" smtClean="0"/>
              <a:t> tem </a:t>
            </a:r>
            <a:r>
              <a:rPr lang="en-US" sz="2400" u="sng" dirty="0" err="1" smtClean="0"/>
              <a:t>sido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exemplificado</a:t>
            </a:r>
            <a:r>
              <a:rPr lang="en-US" sz="2400" u="sng" dirty="0" smtClean="0"/>
              <a:t>, </a:t>
            </a:r>
            <a:r>
              <a:rPr lang="en-US" sz="2400" u="sng" dirty="0" err="1" smtClean="0"/>
              <a:t>não</a:t>
            </a:r>
            <a:r>
              <a:rPr lang="en-US" sz="2400" u="sng" dirty="0" smtClean="0"/>
              <a:t> </a:t>
            </a:r>
            <a:r>
              <a:rPr lang="en-US" sz="2400" u="sng" dirty="0" err="1"/>
              <a:t>garante</a:t>
            </a:r>
            <a:r>
              <a:rPr lang="en-US" sz="2400" u="sng" dirty="0"/>
              <a:t> a boa </a:t>
            </a:r>
            <a:r>
              <a:rPr lang="en-US" sz="2400" u="sng" dirty="0" err="1"/>
              <a:t>qualidade</a:t>
            </a:r>
            <a:r>
              <a:rPr lang="en-US" sz="2400" u="sng" dirty="0"/>
              <a:t> da </a:t>
            </a:r>
            <a:r>
              <a:rPr lang="en-US" sz="2400" u="sng" dirty="0" err="1"/>
              <a:t>formação</a:t>
            </a:r>
            <a:r>
              <a:rPr lang="en-US" sz="2400" u="sng" dirty="0"/>
              <a:t> dos </a:t>
            </a:r>
            <a:r>
              <a:rPr lang="en-US" sz="2400" u="sng" dirty="0" err="1" smtClean="0"/>
              <a:t>estudantes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 err="1"/>
              <a:t>qualidade</a:t>
            </a:r>
            <a:r>
              <a:rPr lang="en-US" sz="2400" dirty="0"/>
              <a:t> da </a:t>
            </a:r>
            <a:r>
              <a:rPr lang="en-US" sz="2400" dirty="0" err="1"/>
              <a:t>formação</a:t>
            </a:r>
            <a:r>
              <a:rPr lang="en-US" sz="2400" dirty="0"/>
              <a:t> </a:t>
            </a:r>
            <a:r>
              <a:rPr lang="en-US" sz="2400" dirty="0" err="1"/>
              <a:t>médica</a:t>
            </a:r>
            <a:r>
              <a:rPr lang="en-US" sz="2400" dirty="0"/>
              <a:t> </a:t>
            </a:r>
            <a:r>
              <a:rPr lang="en-US" sz="2400" dirty="0" err="1"/>
              <a:t>depende</a:t>
            </a:r>
            <a:r>
              <a:rPr lang="en-US" sz="2400" dirty="0"/>
              <a:t> de um </a:t>
            </a:r>
            <a:r>
              <a:rPr lang="en-US" sz="2400" dirty="0" err="1"/>
              <a:t>conjunto</a:t>
            </a:r>
            <a:r>
              <a:rPr lang="en-US" sz="2400" dirty="0"/>
              <a:t> de </a:t>
            </a:r>
            <a:r>
              <a:rPr lang="en-US" sz="2400" dirty="0" err="1"/>
              <a:t>dimensões</a:t>
            </a:r>
            <a:r>
              <a:rPr lang="en-US" sz="2400" dirty="0"/>
              <a:t> </a:t>
            </a:r>
            <a:r>
              <a:rPr lang="en-US" sz="2400" dirty="0" err="1"/>
              <a:t>além</a:t>
            </a:r>
            <a:r>
              <a:rPr lang="en-US" sz="2400" dirty="0"/>
              <a:t> do </a:t>
            </a:r>
            <a:r>
              <a:rPr lang="en-US" sz="2400" dirty="0" err="1"/>
              <a:t>corpo</a:t>
            </a:r>
            <a:r>
              <a:rPr lang="en-US" sz="2400" dirty="0"/>
              <a:t> de </a:t>
            </a:r>
            <a:r>
              <a:rPr lang="en-US" sz="2400" dirty="0" err="1" smtClean="0"/>
              <a:t>estudantes</a:t>
            </a:r>
            <a:r>
              <a:rPr lang="en-US" sz="2400" dirty="0" smtClean="0"/>
              <a:t> (</a:t>
            </a:r>
            <a:r>
              <a:rPr lang="en-US" sz="2400" dirty="0" err="1" smtClean="0"/>
              <a:t>único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elemento</a:t>
            </a:r>
            <a:r>
              <a:rPr lang="en-US" sz="2400" dirty="0" smtClean="0"/>
              <a:t> </a:t>
            </a:r>
            <a:r>
              <a:rPr lang="en-US" sz="2400" dirty="0" err="1" smtClean="0"/>
              <a:t>avaliado</a:t>
            </a:r>
            <a:r>
              <a:rPr lang="en-US" sz="2400" dirty="0" smtClean="0"/>
              <a:t> </a:t>
            </a:r>
            <a:r>
              <a:rPr lang="en-US" sz="2400" dirty="0" err="1" smtClean="0"/>
              <a:t>nos</a:t>
            </a:r>
            <a:r>
              <a:rPr lang="en-US" sz="2400" dirty="0" smtClean="0"/>
              <a:t> </a:t>
            </a:r>
            <a:r>
              <a:rPr lang="en-US" sz="2400" dirty="0" err="1" smtClean="0"/>
              <a:t>exemplos</a:t>
            </a:r>
            <a:r>
              <a:rPr lang="en-US" sz="2400" dirty="0" smtClean="0"/>
              <a:t> </a:t>
            </a:r>
            <a:r>
              <a:rPr lang="en-US" sz="2400" dirty="0" err="1" smtClean="0"/>
              <a:t>citados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Aspectos</a:t>
            </a:r>
            <a:r>
              <a:rPr lang="en-US" sz="2400" dirty="0" smtClean="0"/>
              <a:t> </a:t>
            </a:r>
            <a:r>
              <a:rPr lang="en-US" sz="2400" dirty="0" err="1"/>
              <a:t>relacionados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gestão</a:t>
            </a:r>
            <a:r>
              <a:rPr lang="en-US" sz="2400" dirty="0"/>
              <a:t> e </a:t>
            </a:r>
            <a:r>
              <a:rPr lang="en-US" sz="2400" dirty="0" err="1"/>
              <a:t>projetos</a:t>
            </a:r>
            <a:r>
              <a:rPr lang="en-US" sz="2400" dirty="0"/>
              <a:t> </a:t>
            </a:r>
            <a:r>
              <a:rPr lang="en-US" sz="2400" dirty="0" err="1"/>
              <a:t>pedagógicos</a:t>
            </a:r>
            <a:r>
              <a:rPr lang="en-US" sz="2400" dirty="0"/>
              <a:t> dos </a:t>
            </a:r>
            <a:r>
              <a:rPr lang="en-US" sz="2400" dirty="0" err="1"/>
              <a:t>cursos</a:t>
            </a:r>
            <a:r>
              <a:rPr lang="en-US" sz="2400" dirty="0"/>
              <a:t>, </a:t>
            </a:r>
            <a:r>
              <a:rPr lang="en-US" sz="2400" dirty="0" err="1"/>
              <a:t>ambiente</a:t>
            </a:r>
            <a:r>
              <a:rPr lang="en-US" sz="2400" dirty="0"/>
              <a:t> e </a:t>
            </a:r>
            <a:r>
              <a:rPr lang="en-US" sz="2400" dirty="0" err="1"/>
              <a:t>infraestrutura</a:t>
            </a:r>
            <a:r>
              <a:rPr lang="en-US" sz="2400" dirty="0"/>
              <a:t> de </a:t>
            </a:r>
            <a:r>
              <a:rPr lang="en-US" sz="2400" dirty="0" err="1"/>
              <a:t>ensino</a:t>
            </a:r>
            <a:r>
              <a:rPr lang="en-US" sz="2400" dirty="0"/>
              <a:t> </a:t>
            </a:r>
            <a:r>
              <a:rPr lang="en-US" sz="2400" dirty="0" smtClean="0"/>
              <a:t>e </a:t>
            </a:r>
            <a:r>
              <a:rPr lang="en-US" sz="2400" dirty="0" err="1"/>
              <a:t>corpo</a:t>
            </a:r>
            <a:r>
              <a:rPr lang="en-US" sz="2400" dirty="0"/>
              <a:t> </a:t>
            </a:r>
            <a:r>
              <a:rPr lang="en-US" sz="2400" dirty="0" err="1"/>
              <a:t>docente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igualmente</a:t>
            </a:r>
            <a:r>
              <a:rPr lang="en-US" sz="2400" dirty="0"/>
              <a:t> </a:t>
            </a:r>
            <a:r>
              <a:rPr lang="en-US" sz="2400" dirty="0" err="1"/>
              <a:t>determinantes</a:t>
            </a:r>
            <a:r>
              <a:rPr lang="en-US" sz="2400" dirty="0"/>
              <a:t> da </a:t>
            </a:r>
            <a:r>
              <a:rPr lang="en-US" sz="2400" dirty="0" err="1"/>
              <a:t>qualidade</a:t>
            </a:r>
            <a:r>
              <a:rPr lang="en-US" sz="2400" dirty="0"/>
              <a:t> do </a:t>
            </a:r>
            <a:r>
              <a:rPr lang="en-US" sz="2400" dirty="0" err="1" smtClean="0"/>
              <a:t>ensino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Reduzir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err="1"/>
              <a:t>avaliação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dimensão</a:t>
            </a:r>
            <a:r>
              <a:rPr lang="en-US" sz="2400" dirty="0"/>
              <a:t> </a:t>
            </a:r>
            <a:r>
              <a:rPr lang="en-US" sz="2400" dirty="0" err="1"/>
              <a:t>discente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ignorar</a:t>
            </a:r>
            <a:r>
              <a:rPr lang="en-US" sz="2400" dirty="0"/>
              <a:t> a </a:t>
            </a:r>
            <a:r>
              <a:rPr lang="en-US" sz="2400" dirty="0" err="1"/>
              <a:t>complexidade</a:t>
            </a:r>
            <a:r>
              <a:rPr lang="en-US" sz="2400" dirty="0"/>
              <a:t> da </a:t>
            </a:r>
            <a:r>
              <a:rPr lang="en-US" sz="2400" dirty="0" err="1"/>
              <a:t>formação</a:t>
            </a:r>
            <a:r>
              <a:rPr lang="en-US" sz="2400" dirty="0"/>
              <a:t> </a:t>
            </a:r>
            <a:r>
              <a:rPr lang="en-US" sz="2400" dirty="0" err="1"/>
              <a:t>médica</a:t>
            </a:r>
            <a:r>
              <a:rPr lang="en-US" sz="2400" dirty="0"/>
              <a:t> e </a:t>
            </a:r>
            <a:r>
              <a:rPr lang="en-US" sz="2400" dirty="0" err="1"/>
              <a:t>desresponsabilizar</a:t>
            </a:r>
            <a:r>
              <a:rPr lang="en-US" sz="2400" dirty="0"/>
              <a:t> o </a:t>
            </a:r>
            <a:r>
              <a:rPr lang="en-US" sz="2400" dirty="0" err="1"/>
              <a:t>governo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papel</a:t>
            </a:r>
            <a:r>
              <a:rPr lang="en-US" sz="2400" dirty="0"/>
              <a:t> </a:t>
            </a:r>
            <a:r>
              <a:rPr lang="en-US" sz="2400" dirty="0" err="1"/>
              <a:t>republicano</a:t>
            </a:r>
            <a:r>
              <a:rPr lang="en-US" sz="2400" dirty="0"/>
              <a:t> de </a:t>
            </a:r>
            <a:r>
              <a:rPr lang="en-US" sz="2400" dirty="0" err="1"/>
              <a:t>garantir</a:t>
            </a:r>
            <a:r>
              <a:rPr lang="en-US" sz="2400" dirty="0"/>
              <a:t> a </a:t>
            </a:r>
            <a:r>
              <a:rPr lang="en-US" sz="2400" dirty="0" err="1"/>
              <a:t>qualidade</a:t>
            </a:r>
            <a:r>
              <a:rPr lang="en-US" sz="2400" dirty="0"/>
              <a:t> do </a:t>
            </a:r>
            <a:r>
              <a:rPr lang="en-US" sz="2400" dirty="0" err="1"/>
              <a:t>ensino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meio</a:t>
            </a:r>
            <a:r>
              <a:rPr lang="en-US" sz="2400" dirty="0"/>
              <a:t> de </a:t>
            </a:r>
            <a:r>
              <a:rPr lang="en-US" sz="2400" dirty="0" err="1"/>
              <a:t>processos</a:t>
            </a:r>
            <a:r>
              <a:rPr lang="en-US" sz="2400" dirty="0"/>
              <a:t> </a:t>
            </a:r>
            <a:r>
              <a:rPr lang="en-US" sz="2400" dirty="0" err="1"/>
              <a:t>regulatórios</a:t>
            </a:r>
            <a:r>
              <a:rPr lang="en-US" sz="2400" dirty="0"/>
              <a:t> (</a:t>
            </a:r>
            <a:r>
              <a:rPr lang="en-US" sz="2400" dirty="0" err="1"/>
              <a:t>autorização</a:t>
            </a:r>
            <a:r>
              <a:rPr lang="en-US" sz="2400" dirty="0"/>
              <a:t> e </a:t>
            </a:r>
            <a:r>
              <a:rPr lang="en-US" sz="2400" dirty="0" err="1"/>
              <a:t>regulação</a:t>
            </a:r>
            <a:r>
              <a:rPr lang="en-US" sz="2400" dirty="0"/>
              <a:t> dos </a:t>
            </a:r>
            <a:r>
              <a:rPr lang="en-US" sz="2400" dirty="0" err="1"/>
              <a:t>cursos</a:t>
            </a:r>
            <a:r>
              <a:rPr lang="en-US" sz="2400" dirty="0"/>
              <a:t>)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168486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</a:rPr>
              <a:t>Posicionamento</a:t>
            </a:r>
            <a:r>
              <a:rPr lang="en-US" sz="2400" b="1" dirty="0" smtClean="0">
                <a:solidFill>
                  <a:prstClr val="black"/>
                </a:solidFill>
              </a:rPr>
              <a:t> da </a:t>
            </a:r>
          </a:p>
          <a:p>
            <a:pPr algn="ctr"/>
            <a:r>
              <a:rPr lang="en-US" sz="2400" b="1" dirty="0" err="1" smtClean="0">
                <a:solidFill>
                  <a:prstClr val="black"/>
                </a:solidFill>
              </a:rPr>
              <a:t>Associação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Brasileira</a:t>
            </a:r>
            <a:r>
              <a:rPr lang="en-US" sz="2400" b="1" dirty="0">
                <a:solidFill>
                  <a:prstClr val="black"/>
                </a:solidFill>
              </a:rPr>
              <a:t> de </a:t>
            </a:r>
            <a:r>
              <a:rPr lang="en-US" sz="2400" b="1" dirty="0" err="1">
                <a:solidFill>
                  <a:prstClr val="black"/>
                </a:solidFill>
              </a:rPr>
              <a:t>Educação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Médica</a:t>
            </a:r>
            <a:r>
              <a:rPr lang="en-US" sz="2400" b="1" dirty="0">
                <a:solidFill>
                  <a:prstClr val="black"/>
                </a:solidFill>
              </a:rPr>
              <a:t> (ABEM)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73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49431"/>
            <a:ext cx="8229600" cy="5426874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pt-BR" sz="2400" dirty="0" smtClean="0"/>
              <a:t>    </a:t>
            </a:r>
          </a:p>
          <a:p>
            <a:pPr algn="just">
              <a:lnSpc>
                <a:spcPct val="90000"/>
              </a:lnSpc>
            </a:pPr>
            <a:endParaRPr lang="pt-BR" sz="2400" dirty="0" smtClean="0"/>
          </a:p>
          <a:p>
            <a:pPr marL="0" indent="0" algn="just">
              <a:lnSpc>
                <a:spcPct val="90000"/>
              </a:lnSpc>
              <a:buFont typeface="Arial"/>
              <a:buNone/>
            </a:pP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120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199" y="1342166"/>
            <a:ext cx="8229600" cy="4955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O </a:t>
            </a:r>
            <a:r>
              <a:rPr lang="en-US" sz="2400" u="sng" dirty="0" err="1"/>
              <a:t>caráter</a:t>
            </a:r>
            <a:r>
              <a:rPr lang="en-US" sz="2400" u="sng" dirty="0"/>
              <a:t> terminal do </a:t>
            </a:r>
            <a:r>
              <a:rPr lang="en-US" sz="2400" u="sng" dirty="0" err="1"/>
              <a:t>exame</a:t>
            </a:r>
            <a:r>
              <a:rPr lang="en-US" sz="2400" u="sng" dirty="0"/>
              <a:t> de </a:t>
            </a:r>
            <a:r>
              <a:rPr lang="en-US" sz="2400" u="sng" dirty="0" err="1"/>
              <a:t>ordem</a:t>
            </a:r>
            <a:r>
              <a:rPr lang="en-US" sz="2400" u="sng" dirty="0"/>
              <a:t> </a:t>
            </a:r>
            <a:r>
              <a:rPr lang="en-US" sz="2400" u="sng" dirty="0" err="1"/>
              <a:t>penaliza</a:t>
            </a:r>
            <a:r>
              <a:rPr lang="en-US" sz="2400" u="sng" dirty="0"/>
              <a:t> </a:t>
            </a:r>
            <a:r>
              <a:rPr lang="en-US" sz="2400" u="sng" dirty="0" err="1"/>
              <a:t>apenas</a:t>
            </a:r>
            <a:r>
              <a:rPr lang="en-US" sz="2400" u="sng" dirty="0"/>
              <a:t> o </a:t>
            </a:r>
            <a:r>
              <a:rPr lang="en-US" sz="2400" u="sng" dirty="0" err="1" smtClean="0"/>
              <a:t>estudante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Focar</a:t>
            </a:r>
            <a:r>
              <a:rPr lang="en-US" sz="2400" dirty="0" smtClean="0"/>
              <a:t> </a:t>
            </a:r>
            <a:r>
              <a:rPr lang="en-US" sz="2400" dirty="0" err="1" smtClean="0"/>
              <a:t>principalmente</a:t>
            </a:r>
            <a:r>
              <a:rPr lang="en-US" sz="2400" dirty="0" smtClean="0"/>
              <a:t>  </a:t>
            </a:r>
            <a:r>
              <a:rPr lang="en-US" sz="2400" dirty="0"/>
              <a:t>a </a:t>
            </a:r>
            <a:r>
              <a:rPr lang="en-US" sz="2400" dirty="0" err="1" smtClean="0"/>
              <a:t>avaliação</a:t>
            </a:r>
            <a:r>
              <a:rPr lang="en-US" sz="2400" dirty="0" smtClean="0"/>
              <a:t> da </a:t>
            </a:r>
            <a:r>
              <a:rPr lang="en-US" sz="2400" dirty="0" err="1"/>
              <a:t>dimensão</a:t>
            </a:r>
            <a:r>
              <a:rPr lang="en-US" sz="2400" dirty="0"/>
              <a:t> </a:t>
            </a:r>
            <a:r>
              <a:rPr lang="en-US" sz="2400" dirty="0" err="1"/>
              <a:t>discente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ignorar</a:t>
            </a:r>
            <a:r>
              <a:rPr lang="en-US" sz="2400" dirty="0"/>
              <a:t> a </a:t>
            </a:r>
            <a:r>
              <a:rPr lang="en-US" sz="2400" dirty="0" err="1"/>
              <a:t>complexidade</a:t>
            </a:r>
            <a:r>
              <a:rPr lang="en-US" sz="2400" dirty="0"/>
              <a:t> da </a:t>
            </a:r>
            <a:r>
              <a:rPr lang="en-US" sz="2400" dirty="0" err="1"/>
              <a:t>formação</a:t>
            </a:r>
            <a:r>
              <a:rPr lang="en-US" sz="2400" dirty="0"/>
              <a:t> </a:t>
            </a:r>
            <a:r>
              <a:rPr lang="en-US" sz="2400" dirty="0" err="1" smtClean="0"/>
              <a:t>médica</a:t>
            </a:r>
            <a:r>
              <a:rPr lang="en-US" sz="2400" dirty="0" smtClean="0"/>
              <a:t>;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A </a:t>
            </a:r>
            <a:r>
              <a:rPr lang="en-US" sz="2400" u="sng" dirty="0" err="1"/>
              <a:t>criação</a:t>
            </a:r>
            <a:r>
              <a:rPr lang="en-US" sz="2400" u="sng" dirty="0"/>
              <a:t> de um </a:t>
            </a:r>
            <a:r>
              <a:rPr lang="en-US" sz="2400" u="sng" dirty="0" err="1"/>
              <a:t>exame</a:t>
            </a:r>
            <a:r>
              <a:rPr lang="en-US" sz="2400" u="sng" dirty="0"/>
              <a:t> de </a:t>
            </a:r>
            <a:r>
              <a:rPr lang="en-US" sz="2400" u="sng" dirty="0" err="1"/>
              <a:t>certificação</a:t>
            </a:r>
            <a:r>
              <a:rPr lang="en-US" sz="2400" u="sng" dirty="0"/>
              <a:t> terminal </a:t>
            </a:r>
            <a:r>
              <a:rPr lang="en-US" sz="2400" u="sng" dirty="0" err="1"/>
              <a:t>desarticulado</a:t>
            </a:r>
            <a:r>
              <a:rPr lang="en-US" sz="2400" u="sng" dirty="0"/>
              <a:t> com </a:t>
            </a:r>
            <a:r>
              <a:rPr lang="en-US" sz="2400" u="sng" dirty="0" err="1"/>
              <a:t>outras</a:t>
            </a:r>
            <a:r>
              <a:rPr lang="en-US" sz="2400" u="sng" dirty="0"/>
              <a:t> </a:t>
            </a:r>
            <a:r>
              <a:rPr lang="en-US" sz="2400" u="sng" dirty="0" err="1"/>
              <a:t>formas</a:t>
            </a:r>
            <a:r>
              <a:rPr lang="en-US" sz="2400" u="sng" dirty="0"/>
              <a:t> de </a:t>
            </a:r>
            <a:r>
              <a:rPr lang="en-US" sz="2400" u="sng" dirty="0" err="1"/>
              <a:t>avaliação</a:t>
            </a:r>
            <a:r>
              <a:rPr lang="en-US" sz="2400" u="sng" dirty="0"/>
              <a:t> dos </a:t>
            </a:r>
            <a:r>
              <a:rPr lang="en-US" sz="2400" u="sng" dirty="0" err="1"/>
              <a:t>cursos</a:t>
            </a:r>
            <a:r>
              <a:rPr lang="en-US" sz="2400" u="sng" dirty="0"/>
              <a:t> </a:t>
            </a:r>
            <a:r>
              <a:rPr lang="en-US" sz="2400" u="sng" dirty="0" err="1"/>
              <a:t>desresponsabiliza</a:t>
            </a:r>
            <a:r>
              <a:rPr lang="en-US" sz="2400" u="sng" dirty="0"/>
              <a:t> as </a:t>
            </a:r>
            <a:r>
              <a:rPr lang="en-US" sz="2400" u="sng" dirty="0" err="1"/>
              <a:t>escolas</a:t>
            </a:r>
            <a:r>
              <a:rPr lang="en-US" sz="2400" u="sng" dirty="0"/>
              <a:t> </a:t>
            </a:r>
            <a:r>
              <a:rPr lang="en-US" sz="2400" u="sng" dirty="0" err="1"/>
              <a:t>médicas</a:t>
            </a:r>
            <a:r>
              <a:rPr lang="en-US" sz="2400" u="sng" dirty="0"/>
              <a:t> de </a:t>
            </a:r>
            <a:r>
              <a:rPr lang="en-US" sz="2400" u="sng" dirty="0" err="1"/>
              <a:t>sua</a:t>
            </a:r>
            <a:r>
              <a:rPr lang="en-US" sz="2400" u="sng" dirty="0"/>
              <a:t> </a:t>
            </a:r>
            <a:r>
              <a:rPr lang="en-US" sz="2400" u="sng" dirty="0" err="1"/>
              <a:t>obrigação</a:t>
            </a:r>
            <a:r>
              <a:rPr lang="en-US" sz="2400" u="sng" dirty="0"/>
              <a:t> de </a:t>
            </a:r>
            <a:r>
              <a:rPr lang="en-US" sz="2400" u="sng" dirty="0" err="1"/>
              <a:t>formar</a:t>
            </a:r>
            <a:r>
              <a:rPr lang="en-US" sz="2400" u="sng" dirty="0"/>
              <a:t> </a:t>
            </a:r>
            <a:r>
              <a:rPr lang="en-US" sz="2400" u="sng" dirty="0" err="1"/>
              <a:t>profissionais</a:t>
            </a:r>
            <a:r>
              <a:rPr lang="en-US" sz="2400" u="sng" dirty="0"/>
              <a:t> </a:t>
            </a:r>
            <a:r>
              <a:rPr lang="en-US" sz="2400" u="sng" dirty="0" err="1"/>
              <a:t>necessários</a:t>
            </a:r>
            <a:r>
              <a:rPr lang="en-US" sz="2400" u="sng" dirty="0"/>
              <a:t> e </a:t>
            </a:r>
            <a:r>
              <a:rPr lang="en-US" sz="2400" u="sng" dirty="0" err="1"/>
              <a:t>adequados</a:t>
            </a:r>
            <a:r>
              <a:rPr lang="en-US" sz="2400" u="sng" dirty="0"/>
              <a:t> </a:t>
            </a:r>
            <a:r>
              <a:rPr lang="en-US" sz="2400" u="sng" dirty="0" err="1"/>
              <a:t>para</a:t>
            </a:r>
            <a:r>
              <a:rPr lang="en-US" sz="2400" u="sng" dirty="0"/>
              <a:t> a </a:t>
            </a:r>
            <a:r>
              <a:rPr lang="en-US" sz="2400" u="sng" dirty="0" err="1"/>
              <a:t>população</a:t>
            </a:r>
            <a:r>
              <a:rPr lang="en-US" sz="2400" u="sng" dirty="0"/>
              <a:t> e </a:t>
            </a:r>
            <a:r>
              <a:rPr lang="en-US" sz="2400" u="sng" dirty="0" err="1"/>
              <a:t>para</a:t>
            </a:r>
            <a:r>
              <a:rPr lang="en-US" sz="2400" u="sng" dirty="0"/>
              <a:t> o </a:t>
            </a:r>
            <a:r>
              <a:rPr lang="en-US" sz="2400" u="sng" dirty="0" err="1"/>
              <a:t>Sistema</a:t>
            </a:r>
            <a:r>
              <a:rPr lang="en-US" sz="2400" u="sng" dirty="0"/>
              <a:t> </a:t>
            </a:r>
            <a:r>
              <a:rPr lang="en-US" sz="2400" u="sng" dirty="0" err="1"/>
              <a:t>Único</a:t>
            </a:r>
            <a:r>
              <a:rPr lang="en-US" sz="2400" u="sng" dirty="0"/>
              <a:t> de </a:t>
            </a:r>
            <a:r>
              <a:rPr lang="en-US" sz="2400" u="sng" dirty="0" err="1"/>
              <a:t>Saúde</a:t>
            </a:r>
            <a:r>
              <a:rPr lang="en-US" sz="2400" u="sng" dirty="0"/>
              <a:t> (SUS</a:t>
            </a:r>
            <a:r>
              <a:rPr lang="en-US" sz="2400" u="sng" dirty="0" smtClean="0"/>
              <a:t>)</a:t>
            </a:r>
            <a:r>
              <a:rPr lang="en-US" sz="2400" dirty="0" smtClean="0"/>
              <a:t>;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68486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</a:rPr>
              <a:t>Posicionamento</a:t>
            </a:r>
            <a:r>
              <a:rPr lang="en-US" sz="2400" b="1" dirty="0" smtClean="0">
                <a:solidFill>
                  <a:prstClr val="black"/>
                </a:solidFill>
              </a:rPr>
              <a:t> da </a:t>
            </a:r>
          </a:p>
          <a:p>
            <a:pPr algn="ctr"/>
            <a:r>
              <a:rPr lang="en-US" sz="2400" b="1" dirty="0" err="1" smtClean="0">
                <a:solidFill>
                  <a:prstClr val="black"/>
                </a:solidFill>
              </a:rPr>
              <a:t>Associação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Brasileira</a:t>
            </a:r>
            <a:r>
              <a:rPr lang="en-US" sz="2400" b="1" dirty="0">
                <a:solidFill>
                  <a:prstClr val="black"/>
                </a:solidFill>
              </a:rPr>
              <a:t> de </a:t>
            </a:r>
            <a:r>
              <a:rPr lang="en-US" sz="2400" b="1" dirty="0" err="1">
                <a:solidFill>
                  <a:prstClr val="black"/>
                </a:solidFill>
              </a:rPr>
              <a:t>Educação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Médica</a:t>
            </a:r>
            <a:r>
              <a:rPr lang="en-US" sz="2400" b="1" dirty="0">
                <a:solidFill>
                  <a:prstClr val="black"/>
                </a:solidFill>
              </a:rPr>
              <a:t> (ABEM)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1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49431"/>
            <a:ext cx="8229600" cy="5426874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pt-BR" sz="2400" dirty="0" smtClean="0"/>
              <a:t>    </a:t>
            </a:r>
          </a:p>
          <a:p>
            <a:pPr algn="just">
              <a:lnSpc>
                <a:spcPct val="90000"/>
              </a:lnSpc>
            </a:pPr>
            <a:endParaRPr lang="pt-BR" sz="2400" dirty="0" smtClean="0"/>
          </a:p>
          <a:p>
            <a:pPr marL="0" indent="0" algn="just">
              <a:lnSpc>
                <a:spcPct val="90000"/>
              </a:lnSpc>
              <a:buFont typeface="Arial"/>
              <a:buNone/>
            </a:pP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120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199" y="1157371"/>
            <a:ext cx="8229600" cy="4955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 smtClean="0"/>
              <a:t>A </a:t>
            </a:r>
            <a:r>
              <a:rPr lang="en-US" sz="2400" u="sng" dirty="0" err="1"/>
              <a:t>designação</a:t>
            </a:r>
            <a:r>
              <a:rPr lang="en-US" sz="2400" u="sng" dirty="0"/>
              <a:t> de </a:t>
            </a:r>
            <a:r>
              <a:rPr lang="en-US" sz="2400" u="sng" dirty="0" err="1"/>
              <a:t>uma</a:t>
            </a:r>
            <a:r>
              <a:rPr lang="en-US" sz="2400" u="sng" dirty="0"/>
              <a:t> </a:t>
            </a:r>
            <a:r>
              <a:rPr lang="en-US" sz="2400" u="sng" dirty="0" err="1"/>
              <a:t>entidade</a:t>
            </a:r>
            <a:r>
              <a:rPr lang="en-US" sz="2400" u="sng" dirty="0"/>
              <a:t> </a:t>
            </a:r>
            <a:r>
              <a:rPr lang="en-US" sz="2400" u="sng" dirty="0" err="1"/>
              <a:t>única</a:t>
            </a:r>
            <a:r>
              <a:rPr lang="en-US" sz="2400" u="sng" dirty="0"/>
              <a:t> </a:t>
            </a:r>
            <a:r>
              <a:rPr lang="en-US" sz="2400" u="sng" dirty="0" err="1"/>
              <a:t>como</a:t>
            </a:r>
            <a:r>
              <a:rPr lang="en-US" sz="2400" u="sng" dirty="0"/>
              <a:t> </a:t>
            </a:r>
            <a:r>
              <a:rPr lang="en-US" sz="2400" u="sng" dirty="0" err="1"/>
              <a:t>responsável</a:t>
            </a:r>
            <a:r>
              <a:rPr lang="en-US" sz="2400" u="sng" dirty="0"/>
              <a:t> pela </a:t>
            </a:r>
            <a:r>
              <a:rPr lang="en-US" sz="2400" u="sng" dirty="0" err="1"/>
              <a:t>coordenação</a:t>
            </a:r>
            <a:r>
              <a:rPr lang="en-US" sz="2400" u="sng" dirty="0"/>
              <a:t> do </a:t>
            </a:r>
            <a:r>
              <a:rPr lang="en-US" sz="2400" u="sng" dirty="0" err="1"/>
              <a:t>exame</a:t>
            </a:r>
            <a:r>
              <a:rPr lang="en-US" sz="2400" u="sng" dirty="0"/>
              <a:t> de </a:t>
            </a:r>
            <a:r>
              <a:rPr lang="en-US" sz="2400" u="sng" dirty="0" err="1"/>
              <a:t>proficiência</a:t>
            </a:r>
            <a:r>
              <a:rPr lang="en-US" sz="2400" u="sng" dirty="0"/>
              <a:t> </a:t>
            </a:r>
            <a:r>
              <a:rPr lang="en-US" sz="2400" dirty="0" err="1" smtClean="0"/>
              <a:t>reduz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err="1"/>
              <a:t>responsabilidade</a:t>
            </a:r>
            <a:r>
              <a:rPr lang="en-US" sz="2400" dirty="0"/>
              <a:t>  do </a:t>
            </a:r>
            <a:r>
              <a:rPr lang="en-US" sz="2400" dirty="0" err="1"/>
              <a:t>governo</a:t>
            </a:r>
            <a:r>
              <a:rPr lang="en-US" sz="2400" dirty="0"/>
              <a:t> de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papel</a:t>
            </a:r>
            <a:r>
              <a:rPr lang="en-US" sz="2400" dirty="0"/>
              <a:t> de </a:t>
            </a:r>
            <a:r>
              <a:rPr lang="en-US" sz="2400" dirty="0" err="1"/>
              <a:t>garantir</a:t>
            </a:r>
            <a:r>
              <a:rPr lang="en-US" sz="2400" dirty="0"/>
              <a:t> a </a:t>
            </a:r>
            <a:r>
              <a:rPr lang="en-US" sz="2400" dirty="0" err="1"/>
              <a:t>qualidade</a:t>
            </a:r>
            <a:r>
              <a:rPr lang="en-US" sz="2400" dirty="0"/>
              <a:t> do </a:t>
            </a:r>
            <a:r>
              <a:rPr lang="en-US" sz="2400" dirty="0" err="1"/>
              <a:t>ensino</a:t>
            </a:r>
            <a:r>
              <a:rPr lang="en-US" sz="2400" dirty="0"/>
              <a:t> por </a:t>
            </a:r>
            <a:r>
              <a:rPr lang="en-US" sz="2400" dirty="0" err="1"/>
              <a:t>meio</a:t>
            </a:r>
            <a:r>
              <a:rPr lang="en-US" sz="2400" dirty="0"/>
              <a:t> de </a:t>
            </a:r>
            <a:r>
              <a:rPr lang="en-US" sz="2400" dirty="0" err="1"/>
              <a:t>processos</a:t>
            </a:r>
            <a:r>
              <a:rPr lang="en-US" sz="2400" dirty="0"/>
              <a:t> </a:t>
            </a:r>
            <a:r>
              <a:rPr lang="en-US" sz="2400" dirty="0" err="1"/>
              <a:t>regulatórios</a:t>
            </a:r>
            <a:r>
              <a:rPr lang="en-US" sz="2400" dirty="0"/>
              <a:t> </a:t>
            </a:r>
            <a:r>
              <a:rPr lang="en-US" sz="2400" dirty="0" err="1" smtClean="0"/>
              <a:t>adequados</a:t>
            </a:r>
            <a:r>
              <a:rPr lang="en-US" sz="2400" dirty="0"/>
              <a:t> </a:t>
            </a:r>
            <a:r>
              <a:rPr lang="en-US" sz="2400" dirty="0" smtClean="0"/>
              <a:t>e </a:t>
            </a:r>
            <a:r>
              <a:rPr lang="en-US" sz="2400" dirty="0" err="1" smtClean="0"/>
              <a:t>atribui</a:t>
            </a:r>
            <a:r>
              <a:rPr lang="en-US" sz="2400" dirty="0" smtClean="0"/>
              <a:t> </a:t>
            </a:r>
            <a:r>
              <a:rPr lang="en-US" sz="2400" dirty="0" err="1"/>
              <a:t>tal</a:t>
            </a:r>
            <a:r>
              <a:rPr lang="en-US" sz="2400" dirty="0"/>
              <a:t> </a:t>
            </a:r>
            <a:r>
              <a:rPr lang="en-US" sz="2400" dirty="0" err="1"/>
              <a:t>função</a:t>
            </a:r>
            <a:r>
              <a:rPr lang="en-US" sz="2400" dirty="0"/>
              <a:t> </a:t>
            </a:r>
            <a:r>
              <a:rPr lang="en-US" sz="2400" dirty="0" err="1" smtClean="0"/>
              <a:t>apenas</a:t>
            </a:r>
            <a:r>
              <a:rPr lang="en-US" sz="2400" dirty="0" smtClean="0"/>
              <a:t> a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entidade</a:t>
            </a:r>
            <a:r>
              <a:rPr lang="en-US" sz="2400" dirty="0" smtClean="0"/>
              <a:t>; o que,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cabe</a:t>
            </a:r>
            <a:r>
              <a:rPr lang="en-US" sz="2400" dirty="0" smtClean="0"/>
              <a:t> </a:t>
            </a:r>
            <a:r>
              <a:rPr lang="en-US" sz="2400" dirty="0" err="1" smtClean="0"/>
              <a:t>apenas</a:t>
            </a:r>
            <a:r>
              <a:rPr lang="en-US" sz="2400" dirty="0" smtClean="0"/>
              <a:t> a </a:t>
            </a:r>
            <a:r>
              <a:rPr lang="en-US" sz="2400" dirty="0" err="1" smtClean="0"/>
              <a:t>ela</a:t>
            </a:r>
            <a:endParaRPr lang="en-US" sz="2400" dirty="0" smtClean="0"/>
          </a:p>
          <a:p>
            <a:r>
              <a:rPr lang="en-US" sz="2400" dirty="0" err="1"/>
              <a:t>A</a:t>
            </a:r>
            <a:r>
              <a:rPr lang="en-US" sz="2400" dirty="0" err="1" smtClean="0"/>
              <a:t>lém</a:t>
            </a:r>
            <a:r>
              <a:rPr lang="en-US" sz="2400" dirty="0" smtClean="0"/>
              <a:t> </a:t>
            </a:r>
            <a:r>
              <a:rPr lang="en-US" sz="2400" dirty="0" smtClean="0"/>
              <a:t>disso, </a:t>
            </a:r>
            <a:r>
              <a:rPr lang="en-US" sz="2400" dirty="0" err="1" smtClean="0"/>
              <a:t>pode</a:t>
            </a:r>
            <a:r>
              <a:rPr lang="en-US" sz="2400" dirty="0" smtClean="0"/>
              <a:t> </a:t>
            </a:r>
            <a:r>
              <a:rPr lang="en-US" sz="2400" dirty="0" err="1"/>
              <a:t>favorecer</a:t>
            </a:r>
            <a:r>
              <a:rPr lang="en-US" sz="2400" dirty="0"/>
              <a:t> </a:t>
            </a:r>
            <a:r>
              <a:rPr lang="en-US" sz="2400" dirty="0" err="1"/>
              <a:t>posições</a:t>
            </a:r>
            <a:r>
              <a:rPr lang="en-US" sz="2400" dirty="0"/>
              <a:t> </a:t>
            </a:r>
            <a:r>
              <a:rPr lang="en-US" sz="2400" dirty="0" err="1"/>
              <a:t>corporativas</a:t>
            </a:r>
            <a:r>
              <a:rPr lang="en-US" sz="2400" dirty="0"/>
              <a:t> e </a:t>
            </a:r>
            <a:r>
              <a:rPr lang="en-US" sz="2400" dirty="0" err="1"/>
              <a:t>comprometer</a:t>
            </a:r>
            <a:r>
              <a:rPr lang="en-US" sz="2400" dirty="0"/>
              <a:t> a </a:t>
            </a:r>
            <a:r>
              <a:rPr lang="en-US" sz="2400" dirty="0" err="1"/>
              <a:t>credibilidade</a:t>
            </a:r>
            <a:r>
              <a:rPr lang="en-US" sz="2400" dirty="0"/>
              <a:t> da </a:t>
            </a:r>
            <a:r>
              <a:rPr lang="en-US" sz="2400" dirty="0" err="1" smtClean="0"/>
              <a:t>avaliação</a:t>
            </a:r>
            <a:endParaRPr lang="en-US" sz="2400" dirty="0"/>
          </a:p>
          <a:p>
            <a:r>
              <a:rPr lang="en-US" sz="2400" dirty="0" smtClean="0"/>
              <a:t>Tal </a:t>
            </a:r>
            <a:r>
              <a:rPr lang="en-US" sz="2400" dirty="0" err="1" smtClean="0"/>
              <a:t>como</a:t>
            </a:r>
            <a:r>
              <a:rPr lang="en-US" sz="2400" dirty="0" smtClean="0"/>
              <a:t> o </a:t>
            </a:r>
            <a:r>
              <a:rPr lang="en-US" sz="2400" dirty="0" err="1"/>
              <a:t>exame</a:t>
            </a:r>
            <a:r>
              <a:rPr lang="en-US" sz="2400" dirty="0"/>
              <a:t> da </a:t>
            </a:r>
            <a:r>
              <a:rPr lang="en-US" sz="2400" dirty="0" err="1"/>
              <a:t>Ordem</a:t>
            </a:r>
            <a:r>
              <a:rPr lang="en-US" sz="2400" dirty="0"/>
              <a:t> dos </a:t>
            </a:r>
            <a:r>
              <a:rPr lang="en-US" sz="2400" dirty="0" err="1"/>
              <a:t>Advogados</a:t>
            </a:r>
            <a:r>
              <a:rPr lang="en-US" sz="2400" dirty="0"/>
              <a:t> do </a:t>
            </a:r>
            <a:r>
              <a:rPr lang="en-US" sz="2400" dirty="0" err="1"/>
              <a:t>Brasil</a:t>
            </a:r>
            <a:r>
              <a:rPr lang="en-US" sz="2400" dirty="0"/>
              <a:t> (OAB), </a:t>
            </a:r>
            <a:r>
              <a:rPr lang="en-US" sz="2400" dirty="0" err="1" smtClean="0"/>
              <a:t>favorecerã</a:t>
            </a:r>
            <a:r>
              <a:rPr lang="en-US" sz="2400" dirty="0" smtClean="0"/>
              <a:t> </a:t>
            </a:r>
            <a:r>
              <a:rPr lang="en-US" sz="2400" dirty="0"/>
              <a:t>o </a:t>
            </a:r>
            <a:r>
              <a:rPr lang="en-US" sz="2400" dirty="0" err="1"/>
              <a:t>aparecimento</a:t>
            </a:r>
            <a:r>
              <a:rPr lang="en-US" sz="2400" dirty="0"/>
              <a:t> e </a:t>
            </a:r>
            <a:r>
              <a:rPr lang="en-US" sz="2400" dirty="0" err="1"/>
              <a:t>expansão</a:t>
            </a:r>
            <a:r>
              <a:rPr lang="en-US" sz="2400" dirty="0"/>
              <a:t> do </a:t>
            </a:r>
            <a:r>
              <a:rPr lang="en-US" sz="2400" dirty="0" err="1"/>
              <a:t>mercado</a:t>
            </a:r>
            <a:r>
              <a:rPr lang="en-US" sz="2400" dirty="0"/>
              <a:t> de </a:t>
            </a:r>
            <a:r>
              <a:rPr lang="en-US" sz="2400" dirty="0" err="1"/>
              <a:t>cursos</a:t>
            </a:r>
            <a:r>
              <a:rPr lang="en-US" sz="2400" dirty="0"/>
              <a:t> </a:t>
            </a:r>
            <a:r>
              <a:rPr lang="en-US" sz="2400" dirty="0" err="1" smtClean="0"/>
              <a:t>preparatórios</a:t>
            </a:r>
            <a:r>
              <a:rPr lang="en-US" sz="2400" baseline="300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/>
              <a:t>já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observado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processos</a:t>
            </a:r>
            <a:r>
              <a:rPr lang="en-US" sz="2400" dirty="0"/>
              <a:t> </a:t>
            </a:r>
            <a:r>
              <a:rPr lang="en-US" sz="2400" dirty="0" err="1"/>
              <a:t>seletivos</a:t>
            </a:r>
            <a:r>
              <a:rPr lang="en-US" sz="2400" dirty="0"/>
              <a:t> dos </a:t>
            </a:r>
            <a:r>
              <a:rPr lang="en-US" sz="2400" dirty="0" err="1"/>
              <a:t>programas</a:t>
            </a:r>
            <a:r>
              <a:rPr lang="en-US" sz="2400" dirty="0"/>
              <a:t> de </a:t>
            </a:r>
            <a:r>
              <a:rPr lang="en-US" sz="2400" dirty="0" err="1"/>
              <a:t>Residência</a:t>
            </a:r>
            <a:r>
              <a:rPr lang="en-US" sz="2400" dirty="0"/>
              <a:t> </a:t>
            </a:r>
            <a:r>
              <a:rPr lang="en-US" sz="2400" dirty="0" err="1" smtClean="0"/>
              <a:t>Médica</a:t>
            </a:r>
            <a:r>
              <a:rPr lang="en-US" sz="2400" dirty="0" smtClean="0"/>
              <a:t>, </a:t>
            </a:r>
            <a:r>
              <a:rPr lang="en-US" sz="2400" dirty="0" err="1" smtClean="0"/>
              <a:t>levando</a:t>
            </a:r>
            <a:r>
              <a:rPr lang="en-US" sz="2400" dirty="0" smtClean="0"/>
              <a:t> </a:t>
            </a:r>
            <a:r>
              <a:rPr lang="en-US" sz="2400" dirty="0" err="1"/>
              <a:t>estudantes</a:t>
            </a:r>
            <a:r>
              <a:rPr lang="en-US" sz="2400" dirty="0"/>
              <a:t> a </a:t>
            </a:r>
            <a:r>
              <a:rPr lang="en-US" sz="2400" dirty="0" err="1"/>
              <a:t>buscarem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“</a:t>
            </a:r>
            <a:r>
              <a:rPr lang="en-US" sz="2400" dirty="0" err="1"/>
              <a:t>formação</a:t>
            </a:r>
            <a:r>
              <a:rPr lang="en-US" sz="2400" dirty="0"/>
              <a:t> </a:t>
            </a:r>
            <a:r>
              <a:rPr lang="en-US" sz="2400" dirty="0" err="1"/>
              <a:t>paralela</a:t>
            </a:r>
            <a:r>
              <a:rPr lang="en-US" sz="2400" dirty="0"/>
              <a:t>”, </a:t>
            </a:r>
            <a:r>
              <a:rPr lang="en-US" sz="2400" dirty="0" err="1"/>
              <a:t>muitas</a:t>
            </a:r>
            <a:r>
              <a:rPr lang="en-US" sz="2400" dirty="0"/>
              <a:t> </a:t>
            </a:r>
            <a:r>
              <a:rPr lang="en-US" sz="2400" dirty="0" err="1"/>
              <a:t>vezes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detrimento</a:t>
            </a:r>
            <a:r>
              <a:rPr lang="en-US" sz="2400" dirty="0"/>
              <a:t> </a:t>
            </a:r>
            <a:r>
              <a:rPr lang="en-US" sz="2400" dirty="0" err="1"/>
              <a:t>às</a:t>
            </a:r>
            <a:r>
              <a:rPr lang="en-US" sz="2400" dirty="0"/>
              <a:t> </a:t>
            </a:r>
            <a:r>
              <a:rPr lang="en-US" sz="2400" dirty="0" err="1"/>
              <a:t>atividades</a:t>
            </a:r>
            <a:r>
              <a:rPr lang="en-US" sz="2400" dirty="0"/>
              <a:t> </a:t>
            </a:r>
            <a:r>
              <a:rPr lang="en-US" sz="2400" dirty="0" err="1"/>
              <a:t>curriculares</a:t>
            </a:r>
            <a:r>
              <a:rPr lang="en-US" sz="2400" dirty="0"/>
              <a:t> </a:t>
            </a:r>
            <a:r>
              <a:rPr lang="en-US" sz="2400" dirty="0" err="1" smtClean="0"/>
              <a:t>obrigatórias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168486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</a:rPr>
              <a:t>Posicionamento</a:t>
            </a:r>
            <a:r>
              <a:rPr lang="en-US" sz="2400" b="1" dirty="0" smtClean="0">
                <a:solidFill>
                  <a:prstClr val="black"/>
                </a:solidFill>
              </a:rPr>
              <a:t> da </a:t>
            </a:r>
          </a:p>
          <a:p>
            <a:pPr algn="ctr"/>
            <a:r>
              <a:rPr lang="en-US" sz="2400" b="1" dirty="0" err="1" smtClean="0">
                <a:solidFill>
                  <a:prstClr val="black"/>
                </a:solidFill>
              </a:rPr>
              <a:t>Associação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Brasileira</a:t>
            </a:r>
            <a:r>
              <a:rPr lang="en-US" sz="2400" b="1" dirty="0">
                <a:solidFill>
                  <a:prstClr val="black"/>
                </a:solidFill>
              </a:rPr>
              <a:t> de </a:t>
            </a:r>
            <a:r>
              <a:rPr lang="en-US" sz="2400" b="1" dirty="0" err="1">
                <a:solidFill>
                  <a:prstClr val="black"/>
                </a:solidFill>
              </a:rPr>
              <a:t>Educação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Médica</a:t>
            </a:r>
            <a:r>
              <a:rPr lang="en-US" sz="2400" b="1" dirty="0">
                <a:solidFill>
                  <a:prstClr val="black"/>
                </a:solidFill>
              </a:rPr>
              <a:t> (ABEM)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44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199" y="895064"/>
            <a:ext cx="8229600" cy="5962936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pt-BR" sz="2400" dirty="0" smtClean="0"/>
              <a:t>    </a:t>
            </a:r>
          </a:p>
          <a:p>
            <a:pPr algn="just">
              <a:lnSpc>
                <a:spcPct val="90000"/>
              </a:lnSpc>
            </a:pPr>
            <a:endParaRPr lang="pt-BR" sz="2400" dirty="0" smtClean="0"/>
          </a:p>
          <a:p>
            <a:pPr marL="0" indent="0" algn="just">
              <a:lnSpc>
                <a:spcPct val="90000"/>
              </a:lnSpc>
              <a:buFont typeface="Arial"/>
              <a:buNone/>
            </a:pP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1200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199" y="1157371"/>
            <a:ext cx="8229600" cy="4955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 </a:t>
            </a:r>
            <a:r>
              <a:rPr lang="en-US" sz="2400" dirty="0"/>
              <a:t>ABEM </a:t>
            </a:r>
            <a:r>
              <a:rPr lang="en-US" sz="2400" dirty="0" err="1"/>
              <a:t>reconhece</a:t>
            </a:r>
            <a:r>
              <a:rPr lang="en-US" sz="2400" dirty="0"/>
              <a:t> a </a:t>
            </a:r>
            <a:r>
              <a:rPr lang="en-US" sz="2400" dirty="0" err="1"/>
              <a:t>necessidade</a:t>
            </a:r>
            <a:r>
              <a:rPr lang="en-US" sz="2400" dirty="0"/>
              <a:t> de </a:t>
            </a:r>
            <a:r>
              <a:rPr lang="en-US" sz="2400" dirty="0" err="1"/>
              <a:t>avaliar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profissionais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cuidam</a:t>
            </a:r>
            <a:r>
              <a:rPr lang="en-US" sz="2400" dirty="0"/>
              <a:t> da </a:t>
            </a:r>
            <a:r>
              <a:rPr lang="en-US" sz="2400" dirty="0" err="1"/>
              <a:t>saúde</a:t>
            </a:r>
            <a:r>
              <a:rPr lang="en-US" sz="2400" dirty="0"/>
              <a:t> e da </a:t>
            </a:r>
            <a:r>
              <a:rPr lang="en-US" sz="2400" dirty="0" err="1"/>
              <a:t>vida</a:t>
            </a:r>
            <a:r>
              <a:rPr lang="en-US" sz="2400" dirty="0"/>
              <a:t> dos </a:t>
            </a:r>
            <a:r>
              <a:rPr lang="en-US" sz="2400" dirty="0" err="1"/>
              <a:t>cidadãos</a:t>
            </a:r>
            <a:r>
              <a:rPr lang="en-US" sz="2400" dirty="0"/>
              <a:t> </a:t>
            </a:r>
            <a:r>
              <a:rPr lang="en-US" sz="2400" dirty="0" err="1" smtClean="0"/>
              <a:t>brasileiros</a:t>
            </a:r>
            <a:r>
              <a:rPr lang="en-US" sz="2400" dirty="0"/>
              <a:t> </a:t>
            </a:r>
            <a:r>
              <a:rPr lang="en-US" sz="2400" dirty="0" smtClean="0"/>
              <a:t>e </a:t>
            </a:r>
            <a:r>
              <a:rPr lang="en-US" sz="2400" dirty="0" err="1" smtClean="0"/>
              <a:t>defende</a:t>
            </a:r>
            <a:r>
              <a:rPr lang="en-US" sz="2400" dirty="0"/>
              <a:t>:</a:t>
            </a:r>
          </a:p>
          <a:p>
            <a:r>
              <a:rPr lang="en-US" sz="2400" dirty="0" smtClean="0"/>
              <a:t>Um </a:t>
            </a:r>
            <a:r>
              <a:rPr lang="en-US" sz="2400" dirty="0" err="1" smtClean="0"/>
              <a:t>processo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avaliação</a:t>
            </a:r>
            <a:r>
              <a:rPr lang="en-US" sz="2400" dirty="0"/>
              <a:t> </a:t>
            </a:r>
            <a:r>
              <a:rPr lang="en-US" sz="2400" dirty="0" err="1"/>
              <a:t>seriada</a:t>
            </a:r>
            <a:r>
              <a:rPr lang="en-US" sz="2400" dirty="0"/>
              <a:t> do </a:t>
            </a:r>
            <a:r>
              <a:rPr lang="en-US" sz="2400" dirty="0" err="1"/>
              <a:t>estudante</a:t>
            </a:r>
            <a:r>
              <a:rPr lang="en-US" sz="2400" dirty="0"/>
              <a:t> de </a:t>
            </a:r>
            <a:r>
              <a:rPr lang="en-US" sz="2400" dirty="0" err="1"/>
              <a:t>medicina</a:t>
            </a:r>
            <a:r>
              <a:rPr lang="en-US" sz="2400" dirty="0"/>
              <a:t>, de </a:t>
            </a:r>
            <a:r>
              <a:rPr lang="en-US" sz="2400" dirty="0" err="1"/>
              <a:t>caráter</a:t>
            </a:r>
            <a:r>
              <a:rPr lang="en-US" sz="2400" dirty="0"/>
              <a:t> </a:t>
            </a:r>
            <a:r>
              <a:rPr lang="en-US" sz="2400" dirty="0" err="1"/>
              <a:t>formativo</a:t>
            </a:r>
            <a:r>
              <a:rPr lang="en-US" sz="2400" dirty="0"/>
              <a:t>, </a:t>
            </a:r>
            <a:r>
              <a:rPr lang="en-US" sz="2400" dirty="0" err="1" smtClean="0"/>
              <a:t>seriado</a:t>
            </a:r>
            <a:r>
              <a:rPr lang="en-US" sz="2400" dirty="0" smtClean="0"/>
              <a:t>, com </a:t>
            </a:r>
            <a:r>
              <a:rPr lang="en-US" sz="2400" dirty="0" err="1" smtClean="0"/>
              <a:t>recuperação</a:t>
            </a:r>
            <a:r>
              <a:rPr lang="en-US" sz="2400" dirty="0"/>
              <a:t> </a:t>
            </a:r>
            <a:r>
              <a:rPr lang="en-US" sz="2400" dirty="0" err="1" smtClean="0"/>
              <a:t>sem</a:t>
            </a:r>
            <a:r>
              <a:rPr lang="en-US" sz="2400" dirty="0" smtClean="0"/>
              <a:t> </a:t>
            </a:r>
            <a:r>
              <a:rPr lang="en-US" sz="2400" dirty="0" err="1"/>
              <a:t>ônus</a:t>
            </a:r>
            <a:r>
              <a:rPr lang="en-US" sz="2400" dirty="0"/>
              <a:t> </a:t>
            </a:r>
            <a:r>
              <a:rPr lang="en-US" sz="2400" dirty="0" err="1"/>
              <a:t>financeiro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o </a:t>
            </a:r>
            <a:r>
              <a:rPr lang="en-US" sz="2400" dirty="0" err="1" smtClean="0"/>
              <a:t>estudante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, </a:t>
            </a:r>
            <a:r>
              <a:rPr lang="en-US" sz="2400" dirty="0" err="1" smtClean="0"/>
              <a:t>ao</a:t>
            </a:r>
            <a:r>
              <a:rPr lang="en-US" sz="2400" dirty="0" smtClean="0"/>
              <a:t> final do </a:t>
            </a:r>
            <a:r>
              <a:rPr lang="en-US" sz="2400" dirty="0" err="1" smtClean="0"/>
              <a:t>curso</a:t>
            </a:r>
            <a:r>
              <a:rPr lang="en-US" sz="2400" dirty="0" smtClean="0"/>
              <a:t> </a:t>
            </a:r>
            <a:r>
              <a:rPr lang="en-US" sz="2400" dirty="0" err="1" smtClean="0"/>
              <a:t>regulamentar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tenha</a:t>
            </a:r>
            <a:r>
              <a:rPr lang="en-US" sz="2400" dirty="0" smtClean="0"/>
              <a:t> </a:t>
            </a:r>
            <a:r>
              <a:rPr lang="en-US" sz="2400" dirty="0" err="1" smtClean="0"/>
              <a:t>desenvolvido</a:t>
            </a:r>
            <a:r>
              <a:rPr lang="en-US" sz="2400" dirty="0" smtClean="0"/>
              <a:t> as </a:t>
            </a:r>
            <a:r>
              <a:rPr lang="en-US" sz="2400" dirty="0" err="1" smtClean="0"/>
              <a:t>competências</a:t>
            </a:r>
            <a:r>
              <a:rPr lang="en-US" sz="2400" dirty="0" smtClean="0"/>
              <a:t> </a:t>
            </a:r>
            <a:r>
              <a:rPr lang="en-US" sz="2400" dirty="0" err="1" smtClean="0"/>
              <a:t>necessárias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cuidado</a:t>
            </a:r>
            <a:r>
              <a:rPr lang="en-US" sz="2400" dirty="0" smtClean="0"/>
              <a:t> </a:t>
            </a:r>
            <a:r>
              <a:rPr lang="en-US" sz="2400" dirty="0" err="1" smtClean="0"/>
              <a:t>médico</a:t>
            </a:r>
            <a:r>
              <a:rPr lang="en-US" sz="2400" dirty="0" smtClean="0"/>
              <a:t> </a:t>
            </a:r>
            <a:r>
              <a:rPr lang="en-US" sz="2400" dirty="0" err="1" smtClean="0"/>
              <a:t>à</a:t>
            </a:r>
            <a:r>
              <a:rPr lang="en-US" sz="2400" dirty="0" smtClean="0"/>
              <a:t> </a:t>
            </a:r>
            <a:r>
              <a:rPr lang="en-US" sz="2400" dirty="0" err="1" smtClean="0"/>
              <a:t>população</a:t>
            </a:r>
            <a:r>
              <a:rPr lang="en-US" sz="2400" dirty="0" smtClean="0"/>
              <a:t>;</a:t>
            </a:r>
          </a:p>
          <a:p>
            <a:r>
              <a:rPr lang="en-US" sz="2400" dirty="0" err="1" smtClean="0"/>
              <a:t>Que</a:t>
            </a:r>
            <a:r>
              <a:rPr lang="en-US" sz="2400" dirty="0" smtClean="0"/>
              <a:t>  a </a:t>
            </a:r>
            <a:r>
              <a:rPr lang="en-US" sz="2400" dirty="0" err="1" smtClean="0"/>
              <a:t>avaliação</a:t>
            </a:r>
            <a:r>
              <a:rPr lang="en-US" sz="2400" dirty="0" smtClean="0"/>
              <a:t> </a:t>
            </a:r>
            <a:r>
              <a:rPr lang="en-US" sz="2400" dirty="0" err="1" smtClean="0"/>
              <a:t>ocorra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a </a:t>
            </a:r>
            <a:r>
              <a:rPr lang="en-US" sz="2400" dirty="0" err="1" smtClean="0"/>
              <a:t>concessão</a:t>
            </a:r>
            <a:r>
              <a:rPr lang="en-US" sz="2400" dirty="0" smtClean="0"/>
              <a:t> do diploma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À </a:t>
            </a:r>
            <a:r>
              <a:rPr lang="en-US" sz="2400" dirty="0" err="1"/>
              <a:t>semelhança</a:t>
            </a:r>
            <a:r>
              <a:rPr lang="en-US" sz="2400" dirty="0"/>
              <a:t> da Comissão </a:t>
            </a:r>
            <a:r>
              <a:rPr lang="en-US" sz="2400" dirty="0" err="1"/>
              <a:t>Interinstitucional</a:t>
            </a:r>
            <a:r>
              <a:rPr lang="en-US" sz="2400" dirty="0"/>
              <a:t> de </a:t>
            </a:r>
            <a:r>
              <a:rPr lang="en-US" sz="2400" dirty="0" err="1"/>
              <a:t>Avaliação</a:t>
            </a:r>
            <a:r>
              <a:rPr lang="en-US" sz="2400" dirty="0"/>
              <a:t> de </a:t>
            </a:r>
            <a:r>
              <a:rPr lang="en-US" sz="2400" dirty="0" err="1"/>
              <a:t>Escolas</a:t>
            </a:r>
            <a:r>
              <a:rPr lang="en-US" sz="2400" dirty="0"/>
              <a:t> </a:t>
            </a:r>
            <a:r>
              <a:rPr lang="en-US" sz="2400" dirty="0" err="1"/>
              <a:t>Médicas</a:t>
            </a:r>
            <a:r>
              <a:rPr lang="en-US" sz="2400" dirty="0"/>
              <a:t> (CINAEM)</a:t>
            </a:r>
            <a:r>
              <a:rPr lang="en-US" sz="2400" baseline="30000" dirty="0"/>
              <a:t>12</a:t>
            </a:r>
            <a:r>
              <a:rPr lang="en-US" sz="2400" dirty="0"/>
              <a:t>, a </a:t>
            </a:r>
            <a:r>
              <a:rPr lang="en-US" sz="2400" dirty="0" err="1"/>
              <a:t>criação</a:t>
            </a:r>
            <a:r>
              <a:rPr lang="en-US" sz="2400" dirty="0"/>
              <a:t> de </a:t>
            </a:r>
            <a:r>
              <a:rPr lang="en-US" sz="2400" dirty="0" err="1"/>
              <a:t>comissão</a:t>
            </a:r>
            <a:r>
              <a:rPr lang="en-US" sz="2400" dirty="0"/>
              <a:t> com </a:t>
            </a:r>
            <a:r>
              <a:rPr lang="en-US" sz="2400" dirty="0" err="1"/>
              <a:t>representatividade</a:t>
            </a:r>
            <a:r>
              <a:rPr lang="en-US" sz="2400" dirty="0"/>
              <a:t> de </a:t>
            </a:r>
            <a:r>
              <a:rPr lang="en-US" sz="2400" dirty="0" err="1"/>
              <a:t>vários</a:t>
            </a:r>
            <a:r>
              <a:rPr lang="en-US" sz="2400" dirty="0"/>
              <a:t> </a:t>
            </a:r>
            <a:r>
              <a:rPr lang="en-US" sz="2400" dirty="0" err="1"/>
              <a:t>setores</a:t>
            </a:r>
            <a:r>
              <a:rPr lang="en-US" sz="2400" dirty="0"/>
              <a:t> </a:t>
            </a:r>
            <a:r>
              <a:rPr lang="en-US" sz="2400" dirty="0" err="1"/>
              <a:t>ligados</a:t>
            </a:r>
            <a:r>
              <a:rPr lang="en-US" sz="2400" dirty="0"/>
              <a:t> à </a:t>
            </a:r>
            <a:r>
              <a:rPr lang="en-US" sz="2400" dirty="0" err="1"/>
              <a:t>formação</a:t>
            </a:r>
            <a:r>
              <a:rPr lang="en-US" sz="2400" dirty="0"/>
              <a:t> e </a:t>
            </a:r>
            <a:r>
              <a:rPr lang="en-US" sz="2400" dirty="0" err="1"/>
              <a:t>prática</a:t>
            </a:r>
            <a:r>
              <a:rPr lang="en-US" sz="2400" dirty="0"/>
              <a:t> </a:t>
            </a:r>
            <a:r>
              <a:rPr lang="en-US" sz="2400" dirty="0" err="1"/>
              <a:t>médica</a:t>
            </a:r>
            <a:r>
              <a:rPr lang="en-US" sz="2400" dirty="0"/>
              <a:t>, inclusive da </a:t>
            </a:r>
            <a:r>
              <a:rPr lang="en-US" sz="2400" dirty="0" err="1"/>
              <a:t>sociedade</a:t>
            </a:r>
            <a:r>
              <a:rPr lang="en-US" sz="2400" dirty="0"/>
              <a:t> civil, para a </a:t>
            </a:r>
            <a:r>
              <a:rPr lang="en-US" sz="2400" dirty="0" err="1"/>
              <a:t>coordenação</a:t>
            </a:r>
            <a:r>
              <a:rPr lang="en-US" sz="2400" dirty="0"/>
              <a:t> de um </a:t>
            </a:r>
            <a:r>
              <a:rPr lang="en-US" sz="2400" dirty="0" err="1"/>
              <a:t>processo</a:t>
            </a:r>
            <a:r>
              <a:rPr lang="en-US" sz="2400" dirty="0"/>
              <a:t> </a:t>
            </a:r>
            <a:r>
              <a:rPr lang="en-US" sz="2400" dirty="0" err="1"/>
              <a:t>avaliativo</a:t>
            </a:r>
            <a:r>
              <a:rPr lang="en-US" sz="2400" dirty="0"/>
              <a:t> que </a:t>
            </a:r>
            <a:r>
              <a:rPr lang="en-US" sz="2400" dirty="0" err="1"/>
              <a:t>atenda</a:t>
            </a:r>
            <a:r>
              <a:rPr lang="en-US" sz="2400" dirty="0"/>
              <a:t> </a:t>
            </a:r>
            <a:r>
              <a:rPr lang="en-US" sz="2400" dirty="0" err="1"/>
              <a:t>às</a:t>
            </a:r>
            <a:r>
              <a:rPr lang="en-US" sz="2400" dirty="0"/>
              <a:t> </a:t>
            </a:r>
            <a:r>
              <a:rPr lang="en-US" sz="2400" dirty="0" err="1"/>
              <a:t>premissas</a:t>
            </a:r>
            <a:r>
              <a:rPr lang="en-US" sz="2400" dirty="0"/>
              <a:t> </a:t>
            </a:r>
            <a:r>
              <a:rPr lang="en-US" sz="2400" dirty="0" err="1" smtClean="0"/>
              <a:t>supracitadas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7736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</a:rPr>
              <a:t>Posicionamento</a:t>
            </a:r>
            <a:r>
              <a:rPr lang="en-US" sz="2400" b="1" dirty="0" smtClean="0">
                <a:solidFill>
                  <a:prstClr val="black"/>
                </a:solidFill>
              </a:rPr>
              <a:t> da </a:t>
            </a:r>
          </a:p>
          <a:p>
            <a:pPr algn="ctr"/>
            <a:r>
              <a:rPr lang="en-US" sz="2400" b="1" dirty="0" err="1" smtClean="0">
                <a:solidFill>
                  <a:prstClr val="black"/>
                </a:solidFill>
              </a:rPr>
              <a:t>Associação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Brasileira</a:t>
            </a:r>
            <a:r>
              <a:rPr lang="en-US" sz="2400" b="1" dirty="0">
                <a:solidFill>
                  <a:prstClr val="black"/>
                </a:solidFill>
              </a:rPr>
              <a:t> de </a:t>
            </a:r>
            <a:r>
              <a:rPr lang="en-US" sz="2400" b="1" dirty="0" err="1">
                <a:solidFill>
                  <a:prstClr val="black"/>
                </a:solidFill>
              </a:rPr>
              <a:t>Educação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Médica</a:t>
            </a:r>
            <a:r>
              <a:rPr lang="en-US" sz="2400" b="1" dirty="0">
                <a:solidFill>
                  <a:prstClr val="black"/>
                </a:solidFill>
              </a:rPr>
              <a:t> (ABEM)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93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9431"/>
            <a:ext cx="8229600" cy="5426874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pt-BR" sz="2400" dirty="0" smtClean="0"/>
              <a:t>    </a:t>
            </a:r>
          </a:p>
          <a:p>
            <a:pPr algn="just">
              <a:lnSpc>
                <a:spcPct val="90000"/>
              </a:lnSpc>
            </a:pPr>
            <a:endParaRPr lang="pt-BR" sz="2400" dirty="0" smtClean="0"/>
          </a:p>
          <a:p>
            <a:pPr marL="0" indent="0" algn="just">
              <a:lnSpc>
                <a:spcPct val="90000"/>
              </a:lnSpc>
              <a:buFont typeface="Arial"/>
              <a:buNone/>
            </a:pP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12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199" y="1157371"/>
            <a:ext cx="8229600" cy="4955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 A ABEM </a:t>
            </a:r>
            <a:r>
              <a:rPr lang="en-US" sz="2400" dirty="0" err="1" smtClean="0"/>
              <a:t>defende</a:t>
            </a:r>
            <a:r>
              <a:rPr lang="en-US" sz="2400" dirty="0" smtClean="0"/>
              <a:t> </a:t>
            </a:r>
            <a:r>
              <a:rPr lang="en-US" sz="2400" dirty="0" err="1" smtClean="0"/>
              <a:t>ainda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À</a:t>
            </a:r>
            <a:r>
              <a:rPr lang="en-US" sz="2400" dirty="0" smtClean="0"/>
              <a:t> </a:t>
            </a:r>
            <a:r>
              <a:rPr lang="en-US" sz="2400" dirty="0" err="1"/>
              <a:t>semelhança</a:t>
            </a:r>
            <a:r>
              <a:rPr lang="en-US" sz="2400" dirty="0"/>
              <a:t> da </a:t>
            </a:r>
            <a:r>
              <a:rPr lang="en-US" sz="2400" dirty="0" err="1"/>
              <a:t>Comissão</a:t>
            </a:r>
            <a:r>
              <a:rPr lang="en-US" sz="2400" dirty="0"/>
              <a:t> </a:t>
            </a:r>
            <a:r>
              <a:rPr lang="en-US" sz="2400" dirty="0" err="1"/>
              <a:t>Interinstitucional</a:t>
            </a:r>
            <a:r>
              <a:rPr lang="en-US" sz="2400" dirty="0"/>
              <a:t> de </a:t>
            </a:r>
            <a:r>
              <a:rPr lang="en-US" sz="2400" dirty="0" err="1"/>
              <a:t>Avaliação</a:t>
            </a:r>
            <a:r>
              <a:rPr lang="en-US" sz="2400" dirty="0"/>
              <a:t> de </a:t>
            </a:r>
            <a:r>
              <a:rPr lang="en-US" sz="2400" dirty="0" err="1"/>
              <a:t>Escolas</a:t>
            </a:r>
            <a:r>
              <a:rPr lang="en-US" sz="2400" dirty="0"/>
              <a:t> </a:t>
            </a:r>
            <a:r>
              <a:rPr lang="en-US" sz="2400" dirty="0" err="1"/>
              <a:t>Médicas</a:t>
            </a:r>
            <a:r>
              <a:rPr lang="en-US" sz="2400" dirty="0"/>
              <a:t> (CINAEM</a:t>
            </a:r>
            <a:r>
              <a:rPr lang="en-US" sz="2400" dirty="0" smtClean="0"/>
              <a:t>), </a:t>
            </a:r>
            <a:r>
              <a:rPr lang="en-US" sz="2400" dirty="0"/>
              <a:t>a </a:t>
            </a:r>
            <a:r>
              <a:rPr lang="en-US" sz="2400" dirty="0" err="1"/>
              <a:t>criação</a:t>
            </a:r>
            <a:r>
              <a:rPr lang="en-US" sz="2400" dirty="0"/>
              <a:t> de </a:t>
            </a:r>
            <a:r>
              <a:rPr lang="en-US" sz="2400" dirty="0" err="1"/>
              <a:t>comissão</a:t>
            </a:r>
            <a:r>
              <a:rPr lang="en-US" sz="2400" dirty="0"/>
              <a:t> com </a:t>
            </a:r>
            <a:r>
              <a:rPr lang="en-US" sz="2400" dirty="0" err="1"/>
              <a:t>representatividade</a:t>
            </a:r>
            <a:r>
              <a:rPr lang="en-US" sz="2400" dirty="0"/>
              <a:t> de </a:t>
            </a:r>
            <a:r>
              <a:rPr lang="en-US" sz="2400" dirty="0" err="1"/>
              <a:t>vários</a:t>
            </a:r>
            <a:r>
              <a:rPr lang="en-US" sz="2400" dirty="0"/>
              <a:t> </a:t>
            </a:r>
            <a:r>
              <a:rPr lang="en-US" sz="2400" dirty="0" err="1"/>
              <a:t>setores</a:t>
            </a:r>
            <a:r>
              <a:rPr lang="en-US" sz="2400" dirty="0"/>
              <a:t> </a:t>
            </a:r>
            <a:r>
              <a:rPr lang="en-US" sz="2400" dirty="0" err="1"/>
              <a:t>ligados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/>
              <a:t>formação</a:t>
            </a:r>
            <a:r>
              <a:rPr lang="en-US" sz="2400" dirty="0"/>
              <a:t> e </a:t>
            </a:r>
            <a:r>
              <a:rPr lang="en-US" sz="2400" dirty="0" err="1"/>
              <a:t>prática</a:t>
            </a:r>
            <a:r>
              <a:rPr lang="en-US" sz="2400" dirty="0"/>
              <a:t> </a:t>
            </a:r>
            <a:r>
              <a:rPr lang="en-US" sz="2400" dirty="0" err="1"/>
              <a:t>médica</a:t>
            </a:r>
            <a:r>
              <a:rPr lang="en-US" sz="2400" dirty="0"/>
              <a:t>, inclusive da </a:t>
            </a:r>
            <a:r>
              <a:rPr lang="en-US" sz="2400" dirty="0" err="1"/>
              <a:t>sociedade</a:t>
            </a:r>
            <a:r>
              <a:rPr lang="en-US" sz="2400" dirty="0"/>
              <a:t> civil, </a:t>
            </a:r>
            <a:r>
              <a:rPr lang="en-US" sz="2400" dirty="0" err="1"/>
              <a:t>para</a:t>
            </a:r>
            <a:r>
              <a:rPr lang="en-US" sz="2400" dirty="0"/>
              <a:t> a </a:t>
            </a:r>
            <a:r>
              <a:rPr lang="en-US" sz="2400" dirty="0" err="1"/>
              <a:t>coordenação</a:t>
            </a:r>
            <a:r>
              <a:rPr lang="en-US" sz="2400" dirty="0"/>
              <a:t> de um </a:t>
            </a:r>
            <a:r>
              <a:rPr lang="en-US" sz="2400" dirty="0" err="1"/>
              <a:t>processo</a:t>
            </a:r>
            <a:r>
              <a:rPr lang="en-US" sz="2400" dirty="0"/>
              <a:t> </a:t>
            </a:r>
            <a:r>
              <a:rPr lang="en-US" sz="2400" dirty="0" err="1"/>
              <a:t>avaliativo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atenda</a:t>
            </a:r>
            <a:r>
              <a:rPr lang="en-US" sz="2400" dirty="0"/>
              <a:t> </a:t>
            </a:r>
            <a:r>
              <a:rPr lang="en-US" sz="2400" dirty="0" err="1"/>
              <a:t>às</a:t>
            </a:r>
            <a:r>
              <a:rPr lang="en-US" sz="2400" dirty="0"/>
              <a:t> </a:t>
            </a:r>
            <a:r>
              <a:rPr lang="en-US" sz="2400" dirty="0" err="1"/>
              <a:t>premissas</a:t>
            </a:r>
            <a:r>
              <a:rPr lang="en-US" sz="2400" dirty="0"/>
              <a:t> </a:t>
            </a:r>
            <a:r>
              <a:rPr lang="en-US" sz="2400" dirty="0" err="1" smtClean="0"/>
              <a:t>citadas</a:t>
            </a:r>
            <a:r>
              <a:rPr lang="en-US" sz="2400" dirty="0"/>
              <a:t>;</a:t>
            </a:r>
          </a:p>
          <a:p>
            <a:r>
              <a:rPr lang="en-US" sz="2400" dirty="0"/>
              <a:t>O </a:t>
            </a:r>
            <a:r>
              <a:rPr lang="en-US" sz="2400" dirty="0" err="1"/>
              <a:t>papel</a:t>
            </a:r>
            <a:r>
              <a:rPr lang="en-US" sz="2400" dirty="0"/>
              <a:t> do </a:t>
            </a:r>
            <a:r>
              <a:rPr lang="en-US" sz="2400" dirty="0" err="1"/>
              <a:t>Ministério</a:t>
            </a:r>
            <a:r>
              <a:rPr lang="en-US" sz="2400" dirty="0"/>
              <a:t> da </a:t>
            </a:r>
            <a:r>
              <a:rPr lang="en-US" sz="2400" dirty="0" err="1"/>
              <a:t>Educação</a:t>
            </a:r>
            <a:r>
              <a:rPr lang="en-US" sz="2400" dirty="0"/>
              <a:t> de </a:t>
            </a:r>
            <a:r>
              <a:rPr lang="en-US" sz="2400" dirty="0" err="1"/>
              <a:t>promover</a:t>
            </a:r>
            <a:r>
              <a:rPr lang="en-US" sz="2400" dirty="0"/>
              <a:t> </a:t>
            </a:r>
            <a:r>
              <a:rPr lang="en-US" sz="2400" dirty="0" err="1"/>
              <a:t>processos</a:t>
            </a:r>
            <a:r>
              <a:rPr lang="en-US" sz="2400" dirty="0"/>
              <a:t> </a:t>
            </a:r>
            <a:r>
              <a:rPr lang="en-US" sz="2400" dirty="0" err="1"/>
              <a:t>regulatórios</a:t>
            </a:r>
            <a:r>
              <a:rPr lang="en-US" sz="2400" dirty="0"/>
              <a:t> (</a:t>
            </a:r>
            <a:r>
              <a:rPr lang="en-US" sz="2400" dirty="0" err="1"/>
              <a:t>autorização</a:t>
            </a:r>
            <a:r>
              <a:rPr lang="en-US" sz="2400" dirty="0"/>
              <a:t>, </a:t>
            </a:r>
            <a:r>
              <a:rPr lang="en-US" sz="2400" dirty="0" err="1"/>
              <a:t>reconhecimento</a:t>
            </a:r>
            <a:r>
              <a:rPr lang="en-US" sz="2400" dirty="0"/>
              <a:t> e </a:t>
            </a:r>
            <a:r>
              <a:rPr lang="en-US" sz="2400" dirty="0" err="1"/>
              <a:t>regulação</a:t>
            </a:r>
            <a:r>
              <a:rPr lang="en-US" sz="2400" dirty="0"/>
              <a:t>) dos </a:t>
            </a:r>
            <a:r>
              <a:rPr lang="en-US" sz="2400" dirty="0" err="1"/>
              <a:t>cursos</a:t>
            </a:r>
            <a:r>
              <a:rPr lang="en-US" sz="2400" dirty="0"/>
              <a:t> de </a:t>
            </a:r>
            <a:r>
              <a:rPr lang="en-US" sz="2400" dirty="0" err="1"/>
              <a:t>medicina</a:t>
            </a:r>
            <a:r>
              <a:rPr lang="en-US" sz="2400" dirty="0"/>
              <a:t>;</a:t>
            </a:r>
          </a:p>
          <a:p>
            <a:r>
              <a:rPr lang="en-US" sz="2400" dirty="0"/>
              <a:t>A </a:t>
            </a:r>
            <a:r>
              <a:rPr lang="en-US" sz="2400" dirty="0" err="1"/>
              <a:t>existência</a:t>
            </a:r>
            <a:r>
              <a:rPr lang="en-US" sz="2400" dirty="0"/>
              <a:t> de </a:t>
            </a:r>
            <a:r>
              <a:rPr lang="en-US" sz="2400" dirty="0" err="1"/>
              <a:t>sistemas</a:t>
            </a:r>
            <a:r>
              <a:rPr lang="en-US" sz="2400" dirty="0"/>
              <a:t> de </a:t>
            </a:r>
            <a:r>
              <a:rPr lang="en-US" sz="2400" dirty="0" err="1"/>
              <a:t>avaliação</a:t>
            </a:r>
            <a:r>
              <a:rPr lang="en-US" sz="2400" dirty="0"/>
              <a:t> </a:t>
            </a:r>
            <a:r>
              <a:rPr lang="en-US" sz="2400" dirty="0" err="1"/>
              <a:t>externa</a:t>
            </a:r>
            <a:r>
              <a:rPr lang="en-US" sz="2400" dirty="0"/>
              <a:t> e </a:t>
            </a:r>
            <a:r>
              <a:rPr lang="en-US" sz="2400" dirty="0" err="1"/>
              <a:t>acreditação</a:t>
            </a:r>
            <a:r>
              <a:rPr lang="en-US" sz="2400" dirty="0"/>
              <a:t> dos </a:t>
            </a:r>
            <a:r>
              <a:rPr lang="en-US" sz="2400" dirty="0" err="1"/>
              <a:t>cursos</a:t>
            </a:r>
            <a:r>
              <a:rPr lang="en-US" sz="2400" dirty="0"/>
              <a:t> de </a:t>
            </a:r>
            <a:r>
              <a:rPr lang="en-US" sz="2400" dirty="0" err="1"/>
              <a:t>medicina</a:t>
            </a:r>
            <a:r>
              <a:rPr lang="en-US" sz="2400" dirty="0"/>
              <a:t> </a:t>
            </a:r>
            <a:r>
              <a:rPr lang="en-US" sz="2400" dirty="0" err="1"/>
              <a:t>brasileiros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sejam</a:t>
            </a:r>
            <a:r>
              <a:rPr lang="en-US" sz="2400" dirty="0"/>
              <a:t> </a:t>
            </a:r>
            <a:r>
              <a:rPr lang="en-US" sz="2400" dirty="0" err="1"/>
              <a:t>norteados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práticas</a:t>
            </a:r>
            <a:r>
              <a:rPr lang="en-US" sz="2400" dirty="0"/>
              <a:t> </a:t>
            </a:r>
            <a:r>
              <a:rPr lang="en-US" sz="2400" dirty="0" err="1"/>
              <a:t>avaliativas</a:t>
            </a:r>
            <a:r>
              <a:rPr lang="en-US" sz="2400" dirty="0"/>
              <a:t> </a:t>
            </a:r>
            <a:r>
              <a:rPr lang="en-US" sz="2400" dirty="0" err="1"/>
              <a:t>baseadas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evidências</a:t>
            </a:r>
            <a:r>
              <a:rPr lang="en-US" sz="2400" dirty="0"/>
              <a:t>.</a:t>
            </a:r>
          </a:p>
          <a:p>
            <a:r>
              <a:rPr lang="en-US" sz="2400" dirty="0"/>
              <a:t>           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68486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prstClr val="black"/>
                </a:solidFill>
              </a:rPr>
              <a:t>Posicionamento</a:t>
            </a:r>
            <a:r>
              <a:rPr lang="en-US" sz="2400" b="1" dirty="0" smtClean="0">
                <a:solidFill>
                  <a:prstClr val="black"/>
                </a:solidFill>
              </a:rPr>
              <a:t> da </a:t>
            </a:r>
          </a:p>
          <a:p>
            <a:pPr algn="ctr"/>
            <a:r>
              <a:rPr lang="en-US" sz="2400" b="1" dirty="0" err="1" smtClean="0">
                <a:solidFill>
                  <a:prstClr val="black"/>
                </a:solidFill>
              </a:rPr>
              <a:t>Associação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Brasileira</a:t>
            </a:r>
            <a:r>
              <a:rPr lang="en-US" sz="2400" b="1" dirty="0">
                <a:solidFill>
                  <a:prstClr val="black"/>
                </a:solidFill>
              </a:rPr>
              <a:t> de </a:t>
            </a:r>
            <a:r>
              <a:rPr lang="en-US" sz="2400" b="1" dirty="0" err="1">
                <a:solidFill>
                  <a:prstClr val="black"/>
                </a:solidFill>
              </a:rPr>
              <a:t>Educação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Médica</a:t>
            </a:r>
            <a:r>
              <a:rPr lang="en-US" sz="2400" b="1" dirty="0">
                <a:solidFill>
                  <a:prstClr val="black"/>
                </a:solidFill>
              </a:rPr>
              <a:t> (ABEM)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97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8791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3048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/>
              <a:t>AVA</a:t>
            </a:r>
            <a:r>
              <a:rPr lang="pt-BR" sz="2800" b="1" dirty="0" smtClean="0"/>
              <a:t>LI</a:t>
            </a:r>
            <a:r>
              <a:rPr lang="en-US" sz="2800" b="1" dirty="0" smtClean="0"/>
              <a:t>A</a:t>
            </a:r>
            <a:r>
              <a:rPr lang="pt-BR" sz="2800" b="1" dirty="0" smtClean="0"/>
              <a:t>ÇÃO DA FORMAÇÃO MÉDICA NO BRASIL GRADUAÇÃO 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7514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6499813" y="5626100"/>
            <a:ext cx="2138581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chemeClr val="bg1"/>
                </a:solidFill>
              </a:rPr>
              <a:t>Obrigada</a:t>
            </a:r>
            <a:r>
              <a:rPr lang="en-US" sz="3200" b="1" dirty="0" smtClean="0">
                <a:solidFill>
                  <a:schemeClr val="bg1"/>
                </a:solidFill>
              </a:rPr>
              <a:t> !!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11610</TotalTime>
  <Words>706</Words>
  <Application>Microsoft Office PowerPoint</Application>
  <PresentationFormat>Apresentação na tela (4:3)</PresentationFormat>
  <Paragraphs>72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Trebuchet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HTVGuedes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Hermila Tavares Vilar Guedes</dc:creator>
  <cp:lastModifiedBy>Fernanda Regina de Jesus</cp:lastModifiedBy>
  <cp:revision>154</cp:revision>
  <cp:lastPrinted>2017-08-18T10:44:54Z</cp:lastPrinted>
  <dcterms:created xsi:type="dcterms:W3CDTF">2014-07-31T08:37:02Z</dcterms:created>
  <dcterms:modified xsi:type="dcterms:W3CDTF">2018-11-20T14:21:06Z</dcterms:modified>
</cp:coreProperties>
</file>