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1339" r:id="rId2"/>
    <p:sldId id="1354" r:id="rId3"/>
    <p:sldId id="666" r:id="rId4"/>
    <p:sldId id="1362" r:id="rId5"/>
    <p:sldId id="1357" r:id="rId6"/>
    <p:sldId id="1356" r:id="rId7"/>
    <p:sldId id="1355" r:id="rId8"/>
    <p:sldId id="1360" r:id="rId9"/>
    <p:sldId id="1348" r:id="rId10"/>
    <p:sldId id="1347" r:id="rId11"/>
    <p:sldId id="627" r:id="rId12"/>
    <p:sldId id="1342" r:id="rId13"/>
    <p:sldId id="1351" r:id="rId14"/>
    <p:sldId id="1353" r:id="rId15"/>
    <p:sldId id="1361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D31"/>
    <a:srgbClr val="E0BD9A"/>
    <a:srgbClr val="1A3F3C"/>
    <a:srgbClr val="002827"/>
    <a:srgbClr val="00540D"/>
    <a:srgbClr val="315AA0"/>
    <a:srgbClr val="002F0B"/>
    <a:srgbClr val="232B30"/>
    <a:srgbClr val="BE658B"/>
    <a:srgbClr val="E0D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5"/>
    <p:restoredTop sz="95964"/>
  </p:normalViewPr>
  <p:slideViewPr>
    <p:cSldViewPr snapToGrid="0" snapToObjects="1">
      <p:cViewPr varScale="1">
        <p:scale>
          <a:sx n="74" d="100"/>
          <a:sy n="74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AB6A4-7204-8D46-B95B-80A569C09FC2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C93AF-70B8-9649-A2F6-16C9E5A7FB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65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21C7C3-77E0-5F4D-90CB-BE4937B45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6DA33F7-942A-054E-99AA-C9CB44DDA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1CB1CCC-0318-1E43-98E5-65E3843C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6E84049-C9BD-CC4B-8507-926407BE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1CC063B-F865-B240-B6E9-AA92905E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51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C6F5D9-1C71-B247-8A8C-02094990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4B76233-B342-4149-B3F7-109C5DFD3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F21EAF9-730A-4248-9D23-972D6FF4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5B8546D-ADD5-A042-8B0C-9B380B713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89AF5AF-E30B-D949-96CD-A99FB666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82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8BB5A33-EA90-0848-883D-AD9E4BFAF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ACA3775-C8FE-8540-B0BC-EAF3257F1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06AD4D6-3216-6D44-BF8C-878BA815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491BE10-D567-CF40-B712-C65EDE79B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8F32969-C435-3649-98CC-385C636C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29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34F2BD-40D9-2B41-8A43-38B10E749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B9D5B82-A371-B64F-9840-02B5257C9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3AD7922-E0BE-D549-86E4-045FFC7F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DAD3F5C-350E-6645-A88D-38BB9BDE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0232840-7F43-0748-80A2-F39DBF52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48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4FF2CA-C39E-964B-A66A-805F9B3B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8E0AC31-E40F-204C-A6B5-C6A7C15B0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58C43C6-2220-C94B-A157-A3A0C97B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94496D2-B8DE-A54A-9745-9D91EC91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5CFF610-BDF9-2C40-8FBB-18B83851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69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49790E-DDB3-A34C-8856-14A6AED5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65D109F-64D8-6C4F-BB2A-D7201B578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6523474-AB31-AF46-AEE8-62D184DA2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1C91007-618D-1F48-A2ED-3F403A9A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B6F724B-62AC-B544-9FC6-80511306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8D067FA-7CDC-5F40-AC99-F61E1A9A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34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273167-C2C3-984E-B91C-41866343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F082087-6FBC-B843-AB6F-383FD73D2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20D9D8E-9EDD-644E-97AB-D9ACCAE08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405C3B0-3829-894E-A4B8-394EFAE5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65EA23D-E91C-764C-8B65-83C7BA81B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5E8114A4-8176-D145-A0E7-BB8191F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348A5401-E23E-A842-AD80-50E136BD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1020A591-CEF1-CD45-8C9F-D76A753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93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6C4041-578A-7D4E-A6C6-C2147AFF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A385446E-7F78-9B48-8D7A-047387AC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636617F-3B89-FB4D-B31B-6543F0232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D1B7F6E-AE00-2A48-AB07-9C2BE958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38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0D0D846-0322-F840-9F20-370B5A9C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6D908E3-529B-174B-B7DA-740304A2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E913B0D-7739-0740-9099-60759195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72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6291A8-A6A2-704A-85E1-0DE2F62B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693068B-0807-AF45-9D1F-E810AAF8C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F4240BB-BD54-C84A-B8D0-CB94A1981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116F028-DB68-8044-968E-643979F4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B58B6DA-20E2-1645-873D-1EB469F2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048F2B8-0AC3-0B48-A530-1C545793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76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C4620B-4E22-B641-B981-55FC11F61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D591F38-E460-1B43-9022-CB2CD8CB5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95EE1AC-B8D0-4E4D-931A-BD104995B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4B66001-A9F6-224A-B3F6-CA59E122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06C848E-5791-F54D-86E7-A5AFA607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8EAB4EF-60D8-9344-8FEA-E89DC062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73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70FB8713-B832-434A-8AA7-F683B431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B6CDB5-00CA-C245-9ADE-341E74E9E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365AD99-EA98-7541-9F58-39E49BF2B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60A4C-8340-2243-B985-EC25520EBBD6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6974ADD-2CE4-D342-82C8-FF32CB774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E196D9D-D9F5-074F-8AC9-EBCD70E63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97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DBF2299F-E6AB-CA42-8539-BDEC6CD0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8" y="5841278"/>
            <a:ext cx="1757845" cy="856136"/>
          </a:xfrm>
          <a:prstGeom prst="rect">
            <a:avLst/>
          </a:prstGeom>
        </p:spPr>
      </p:pic>
      <p:pic>
        <p:nvPicPr>
          <p:cNvPr id="3" name="Imagem 2" descr="Circuito em fundo preto&#10;&#10;Descrição gerada automaticamente com confiança média">
            <a:extLst>
              <a:ext uri="{FF2B5EF4-FFF2-40B4-BE49-F238E27FC236}">
                <a16:creationId xmlns:a16="http://schemas.microsoft.com/office/drawing/2014/main" xmlns="" id="{6D253E50-34A2-2E4A-868C-896AECCE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3" y="-5760"/>
            <a:ext cx="12196249" cy="6858000"/>
          </a:xfrm>
          <a:prstGeom prst="rect">
            <a:avLst/>
          </a:prstGeom>
        </p:spPr>
      </p:pic>
      <p:sp>
        <p:nvSpPr>
          <p:cNvPr id="6" name="Nome do professor(a)">
            <a:extLst>
              <a:ext uri="{FF2B5EF4-FFF2-40B4-BE49-F238E27FC236}">
                <a16:creationId xmlns:a16="http://schemas.microsoft.com/office/drawing/2014/main" xmlns="" id="{7DC68E3A-38EB-4F4F-B739-51F06510F9FD}"/>
              </a:ext>
            </a:extLst>
          </p:cNvPr>
          <p:cNvSpPr txBox="1"/>
          <p:nvPr/>
        </p:nvSpPr>
        <p:spPr>
          <a:xfrm>
            <a:off x="2726195" y="1500594"/>
            <a:ext cx="7075030" cy="4216539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81000">
                <a:schemeClr val="accent1">
                  <a:lumMod val="75000"/>
                </a:schemeClr>
              </a:gs>
              <a:gs pos="8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Impactos da Inteligência Artificial</a:t>
            </a:r>
          </a:p>
          <a:p>
            <a:pPr algn="ctr"/>
            <a:endParaRPr lang="pt-PT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PT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Inovação, Desenvolvimento, Riscos, Competitividade Nacional e Internacional, reflexo no mercado de trabalho</a:t>
            </a: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Ícone do Instagram">
            <a:extLst>
              <a:ext uri="{FF2B5EF4-FFF2-40B4-BE49-F238E27FC236}">
                <a16:creationId xmlns:a16="http://schemas.microsoft.com/office/drawing/2014/main" xmlns="" id="{DC138EF5-EF69-634E-939B-DCA5C1318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45480" y="4841104"/>
            <a:ext cx="372176" cy="387033"/>
          </a:xfrm>
          <a:prstGeom prst="rect">
            <a:avLst/>
          </a:prstGeom>
        </p:spPr>
      </p:pic>
      <p:pic>
        <p:nvPicPr>
          <p:cNvPr id="11" name="Ícone de e-mail">
            <a:extLst>
              <a:ext uri="{FF2B5EF4-FFF2-40B4-BE49-F238E27FC236}">
                <a16:creationId xmlns:a16="http://schemas.microsoft.com/office/drawing/2014/main" xmlns="" id="{E2F40632-899A-574B-9636-4460C1DC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43088" y="4872522"/>
            <a:ext cx="372176" cy="387033"/>
          </a:xfrm>
          <a:prstGeom prst="rect">
            <a:avLst/>
          </a:prstGeom>
        </p:spPr>
      </p:pic>
      <p:sp>
        <p:nvSpPr>
          <p:cNvPr id="20" name="Nome do professor(a)">
            <a:extLst>
              <a:ext uri="{FF2B5EF4-FFF2-40B4-BE49-F238E27FC236}">
                <a16:creationId xmlns:a16="http://schemas.microsoft.com/office/drawing/2014/main" xmlns="" id="{4B1ABA91-A63E-2548-940B-9EE461F6C2D4}"/>
              </a:ext>
            </a:extLst>
          </p:cNvPr>
          <p:cNvSpPr txBox="1"/>
          <p:nvPr/>
        </p:nvSpPr>
        <p:spPr>
          <a:xfrm>
            <a:off x="4417539" y="4050154"/>
            <a:ext cx="47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Prof. </a:t>
            </a:r>
            <a:r>
              <a:rPr lang="pt-BR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Dr</a:t>
            </a:r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. Luciano Vieira de Araújo</a:t>
            </a:r>
          </a:p>
        </p:txBody>
      </p:sp>
      <p:sp>
        <p:nvSpPr>
          <p:cNvPr id="21" name="nome de usuário">
            <a:extLst>
              <a:ext uri="{FF2B5EF4-FFF2-40B4-BE49-F238E27FC236}">
                <a16:creationId xmlns:a16="http://schemas.microsoft.com/office/drawing/2014/main" xmlns="" id="{983F7BA3-1F95-AF4C-A907-B203A3879B90}"/>
              </a:ext>
            </a:extLst>
          </p:cNvPr>
          <p:cNvSpPr txBox="1"/>
          <p:nvPr/>
        </p:nvSpPr>
        <p:spPr>
          <a:xfrm>
            <a:off x="4028489" y="4864455"/>
            <a:ext cx="2314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/</a:t>
            </a:r>
            <a:r>
              <a:rPr lang="pt-BR" sz="2000" dirty="0" err="1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luciano.v.araujo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Roboto Th" pitchFamily="2" charset="0"/>
              <a:cs typeface="Calibri" panose="020F0502020204030204" pitchFamily="34" charset="0"/>
            </a:endParaRPr>
          </a:p>
        </p:txBody>
      </p:sp>
      <p:sp>
        <p:nvSpPr>
          <p:cNvPr id="22" name="e-mail">
            <a:extLst>
              <a:ext uri="{FF2B5EF4-FFF2-40B4-BE49-F238E27FC236}">
                <a16:creationId xmlns:a16="http://schemas.microsoft.com/office/drawing/2014/main" xmlns="" id="{3C15CF5D-D1A3-6242-B291-4FEFD5A8C274}"/>
              </a:ext>
            </a:extLst>
          </p:cNvPr>
          <p:cNvSpPr txBox="1"/>
          <p:nvPr/>
        </p:nvSpPr>
        <p:spPr>
          <a:xfrm>
            <a:off x="6906194" y="4844221"/>
            <a:ext cx="2376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lvaraujo@usp.br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Roboto Th" pitchFamily="2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0F7A3B5-1203-9040-A4CB-E7A39FD1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489" y="5177977"/>
            <a:ext cx="999286" cy="48668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277821BC-9F0A-BD4A-A47E-1A31C15085BD}"/>
              </a:ext>
            </a:extLst>
          </p:cNvPr>
          <p:cNvSpPr txBox="1"/>
          <p:nvPr/>
        </p:nvSpPr>
        <p:spPr>
          <a:xfrm>
            <a:off x="4684929" y="4450264"/>
            <a:ext cx="351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NotoSerif" panose="02020600060500020200" pitchFamily="18" charset="0"/>
              </a:rPr>
              <a:t>Universidade de São Paulo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6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relógio, pendurado, mesa, grande&#10;&#10;Descrição gerada automaticamente">
            <a:extLst>
              <a:ext uri="{FF2B5EF4-FFF2-40B4-BE49-F238E27FC236}">
                <a16:creationId xmlns:a16="http://schemas.microsoft.com/office/drawing/2014/main" xmlns="" id="{107CA501-1D17-1942-8F51-59E423B9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8" y="-90710"/>
            <a:ext cx="4843464" cy="703941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825" y="5810520"/>
            <a:ext cx="1624013" cy="790955"/>
          </a:xfrm>
          <a:prstGeom prst="rect">
            <a:avLst/>
          </a:prstGeom>
        </p:spPr>
      </p:pic>
      <p:sp>
        <p:nvSpPr>
          <p:cNvPr id="9" name="Nome do professor(a)">
            <a:extLst>
              <a:ext uri="{FF2B5EF4-FFF2-40B4-BE49-F238E27FC236}">
                <a16:creationId xmlns:a16="http://schemas.microsoft.com/office/drawing/2014/main" xmlns="" id="{FADE9960-886E-6A4E-8ACF-F37D69B7E2D4}"/>
              </a:ext>
            </a:extLst>
          </p:cNvPr>
          <p:cNvSpPr txBox="1"/>
          <p:nvPr/>
        </p:nvSpPr>
        <p:spPr>
          <a:xfrm>
            <a:off x="-1276350" y="-700088"/>
            <a:ext cx="5991226" cy="1808318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solidFill>
                  <a:srgbClr val="232B30"/>
                </a:solidFill>
                <a:latin typeface="+mj-lt"/>
                <a:ea typeface="+mj-ea"/>
                <a:cs typeface="+mj-cs"/>
              </a:rPr>
              <a:t>Riscos</a:t>
            </a:r>
            <a:endParaRPr lang="en-US" sz="8800" b="1" dirty="0">
              <a:solidFill>
                <a:srgbClr val="232B3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7068F447-4D65-D54F-97C3-037F38DF4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786057"/>
              </p:ext>
            </p:extLst>
          </p:nvPr>
        </p:nvGraphicFramePr>
        <p:xfrm>
          <a:off x="4946806" y="43165"/>
          <a:ext cx="6544154" cy="4031332"/>
        </p:xfrm>
        <a:graphic>
          <a:graphicData uri="http://schemas.openxmlformats.org/drawingml/2006/table">
            <a:tbl>
              <a:tblPr/>
              <a:tblGrid>
                <a:gridCol w="1027274">
                  <a:extLst>
                    <a:ext uri="{9D8B030D-6E8A-4147-A177-3AD203B41FA5}">
                      <a16:colId xmlns:a16="http://schemas.microsoft.com/office/drawing/2014/main" xmlns="" val="335563907"/>
                    </a:ext>
                  </a:extLst>
                </a:gridCol>
                <a:gridCol w="5516880">
                  <a:extLst>
                    <a:ext uri="{9D8B030D-6E8A-4147-A177-3AD203B41FA5}">
                      <a16:colId xmlns:a16="http://schemas.microsoft.com/office/drawing/2014/main" xmlns="" val="3022067409"/>
                    </a:ext>
                  </a:extLst>
                </a:gridCol>
              </a:tblGrid>
              <a:tr h="259781"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Categoria de Risco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Áreas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094212"/>
                  </a:ext>
                </a:extLst>
              </a:tr>
              <a:tr h="2402978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C00000"/>
                          </a:solidFill>
                          <a:effectLst/>
                        </a:rPr>
                        <a:t>Alto Risco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effectLst/>
                        </a:rPr>
                        <a:t>Art</a:t>
                      </a:r>
                      <a:r>
                        <a:rPr lang="pt-BR" sz="1600" dirty="0">
                          <a:effectLst/>
                        </a:rPr>
                        <a:t> 17 </a:t>
                      </a:r>
                    </a:p>
                    <a:p>
                      <a:r>
                        <a:rPr lang="pt-BR" sz="1600" dirty="0" err="1">
                          <a:effectLst/>
                        </a:rPr>
                        <a:t>I</a:t>
                      </a:r>
                      <a:r>
                        <a:rPr lang="pt-BR" sz="1600" dirty="0">
                          <a:effectLst/>
                        </a:rPr>
                        <a:t> - Infraestruturas críticas</a:t>
                      </a:r>
                    </a:p>
                    <a:p>
                      <a:r>
                        <a:rPr lang="pt-BR" sz="1600" dirty="0">
                          <a:solidFill>
                            <a:srgbClr val="FF0000"/>
                          </a:solidFill>
                          <a:effectLst/>
                        </a:rPr>
                        <a:t>II - </a:t>
                      </a:r>
                      <a:r>
                        <a:rPr lang="pt-BR" sz="2400" dirty="0">
                          <a:solidFill>
                            <a:srgbClr val="C00000"/>
                          </a:solidFill>
                          <a:effectLst/>
                        </a:rPr>
                        <a:t>Educação e formação profissional </a:t>
                      </a:r>
                      <a:endParaRPr lang="pt-BR" sz="16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r>
                        <a:rPr lang="pt-BR" sz="1600" dirty="0">
                          <a:effectLst/>
                        </a:rPr>
                        <a:t>III - Recrutamento e gestão de trabalhadores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IV - Serviços públicos essenciais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V - Avaliação de crédito 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VI - Serviços de emergência </a:t>
                      </a:r>
                    </a:p>
                    <a:p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</a:rPr>
                        <a:t>VII - Administração da justiça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VIII - Veículos autônomos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IX - Saúde</a:t>
                      </a:r>
                    </a:p>
                    <a:p>
                      <a:r>
                        <a:rPr lang="pt-BR" sz="1600" dirty="0" err="1">
                          <a:effectLst/>
                        </a:rPr>
                        <a:t>X</a:t>
                      </a:r>
                      <a:r>
                        <a:rPr lang="pt-BR" sz="1600" dirty="0">
                          <a:effectLst/>
                        </a:rPr>
                        <a:t> - Sistemas biométricos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XI -Segurança pública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... 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1431911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562FAE3-BCF7-CD43-AAB1-4A28B796157B}"/>
              </a:ext>
            </a:extLst>
          </p:cNvPr>
          <p:cNvSpPr txBox="1"/>
          <p:nvPr/>
        </p:nvSpPr>
        <p:spPr>
          <a:xfrm>
            <a:off x="4946806" y="4056194"/>
            <a:ext cx="67411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Regras extras para sistemas de IA - Alto risco: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C00000"/>
                </a:solidFill>
                <a:effectLst/>
                <a:latin typeface="-apple-system"/>
              </a:rPr>
              <a:t>Obrigatoriedade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 de avaliação de impacto algorítmico (Art. 22, </a:t>
            </a:r>
            <a:r>
              <a:rPr lang="pt-BR" sz="2400" b="0" i="0" dirty="0" err="1">
                <a:solidFill>
                  <a:srgbClr val="1C1917"/>
                </a:solidFill>
                <a:effectLst/>
                <a:latin typeface="-apple-system"/>
              </a:rPr>
              <a:t>Arts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. 24 e 25)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C00000"/>
                </a:solidFill>
                <a:effectLst/>
                <a:latin typeface="-apple-system"/>
              </a:rPr>
              <a:t>Medidas adicionais 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de governança (Art. 20 - V)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 err="1">
                <a:solidFill>
                  <a:srgbClr val="1C1917"/>
                </a:solidFill>
                <a:effectLst/>
                <a:latin typeface="-apple-system"/>
              </a:rPr>
              <a:t>Publicização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 das conclusões da avaliação de impacto (Art. 26)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C00000"/>
                </a:solidFill>
                <a:effectLst/>
                <a:latin typeface="-apple-system"/>
              </a:rPr>
              <a:t>Responsabilidade objetiva 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por danos (Art. 27)</a:t>
            </a:r>
          </a:p>
        </p:txBody>
      </p:sp>
    </p:spTree>
    <p:extLst>
      <p:ext uri="{BB962C8B-B14F-4D97-AF65-F5344CB8AC3E}">
        <p14:creationId xmlns:p14="http://schemas.microsoft.com/office/powerpoint/2010/main" val="336196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rinquedo de parque de diversões&#10;&#10;Descrição gerada automaticamente com confiança média">
            <a:extLst>
              <a:ext uri="{FF2B5EF4-FFF2-40B4-BE49-F238E27FC236}">
                <a16:creationId xmlns:a16="http://schemas.microsoft.com/office/drawing/2014/main" xmlns="" id="{EB320FEC-34B9-9C4F-87BC-18005265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7727"/>
            <a:ext cx="12192000" cy="6885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9771D0-8582-5082-8F05-14DA0AE8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666" y="106502"/>
            <a:ext cx="1930945" cy="940442"/>
          </a:xfrm>
          <a:prstGeom prst="rect">
            <a:avLst/>
          </a:prstGeom>
        </p:spPr>
      </p:pic>
      <p:sp>
        <p:nvSpPr>
          <p:cNvPr id="8" name="Nome do professor(a)">
            <a:extLst>
              <a:ext uri="{FF2B5EF4-FFF2-40B4-BE49-F238E27FC236}">
                <a16:creationId xmlns:a16="http://schemas.microsoft.com/office/drawing/2014/main" xmlns="" id="{BE6EF71A-7B4C-7042-A46F-ABC989F58F09}"/>
              </a:ext>
            </a:extLst>
          </p:cNvPr>
          <p:cNvSpPr txBox="1"/>
          <p:nvPr/>
        </p:nvSpPr>
        <p:spPr>
          <a:xfrm>
            <a:off x="4607718" y="344971"/>
            <a:ext cx="2976563" cy="2554545"/>
          </a:xfrm>
          <a:prstGeom prst="rect">
            <a:avLst/>
          </a:prstGeom>
          <a:solidFill>
            <a:srgbClr val="BE658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☞FUTO SANS MEDIUM" panose="020B0606030302020204" pitchFamily="34" charset="77"/>
                <a:ea typeface="Roboto" pitchFamily="2" charset="0"/>
                <a:cs typeface="FUTURA CONDENSED MEDIUM" panose="020B0602020204020303" pitchFamily="34" charset="-79"/>
              </a:rPr>
              <a:t>Inteligência Artificial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☞FUTO SANS MEDIUM" panose="020B0606030302020204" pitchFamily="34" charset="77"/>
                <a:ea typeface="Roboto" pitchFamily="2" charset="0"/>
                <a:cs typeface="FUTURA CONDENSED MEDIUM" panose="020B0602020204020303" pitchFamily="34" charset="-79"/>
              </a:rPr>
              <a:t>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☞FUTO SANS MEDIUM" panose="020B0606030302020204" pitchFamily="34" charset="77"/>
                <a:ea typeface="Roboto" pitchFamily="2" charset="0"/>
                <a:cs typeface="FUTURA CONDENSED MEDIUM" panose="020B0602020204020303" pitchFamily="34" charset="-79"/>
              </a:rPr>
              <a:t>Educação </a:t>
            </a:r>
          </a:p>
        </p:txBody>
      </p:sp>
    </p:spTree>
    <p:extLst>
      <p:ext uri="{BB962C8B-B14F-4D97-AF65-F5344CB8AC3E}">
        <p14:creationId xmlns:p14="http://schemas.microsoft.com/office/powerpoint/2010/main" val="206661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56688E73-49B9-4052-A836-D248C825D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B6AEE0C-07FE-4154-BC7C-2F20530BC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 descr="Brinquedo de parque de diversões&#10;&#10;Descrição gerada automaticamente com confiança média">
            <a:extLst>
              <a:ext uri="{FF2B5EF4-FFF2-40B4-BE49-F238E27FC236}">
                <a16:creationId xmlns:a16="http://schemas.microsoft.com/office/drawing/2014/main" xmlns="" id="{EB320FEC-34B9-9C4F-87BC-180052656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430" b="2832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8" name="Nome do professor(a)">
            <a:extLst>
              <a:ext uri="{FF2B5EF4-FFF2-40B4-BE49-F238E27FC236}">
                <a16:creationId xmlns:a16="http://schemas.microsoft.com/office/drawing/2014/main" xmlns="" id="{BE6EF71A-7B4C-7042-A46F-ABC989F58F09}"/>
              </a:ext>
            </a:extLst>
          </p:cNvPr>
          <p:cNvSpPr txBox="1"/>
          <p:nvPr/>
        </p:nvSpPr>
        <p:spPr>
          <a:xfrm>
            <a:off x="838201" y="353988"/>
            <a:ext cx="5155263" cy="5571899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Inteligência</a:t>
            </a: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Artificial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Educação</a:t>
            </a: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665EDBE4-8078-7B4A-A21B-AFD271CF2EA1}"/>
              </a:ext>
            </a:extLst>
          </p:cNvPr>
          <p:cNvGrpSpPr/>
          <p:nvPr/>
        </p:nvGrpSpPr>
        <p:grpSpPr>
          <a:xfrm>
            <a:off x="4791883" y="1236036"/>
            <a:ext cx="3464846" cy="1670842"/>
            <a:chOff x="3325349" y="1212"/>
            <a:chExt cx="2784736" cy="1670842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847620E6-8766-1D46-AF2D-D64FAA7D7882}"/>
                </a:ext>
              </a:extLst>
            </p:cNvPr>
            <p:cNvSpPr/>
            <p:nvPr/>
          </p:nvSpPr>
          <p:spPr>
            <a:xfrm>
              <a:off x="3325349" y="1212"/>
              <a:ext cx="2784736" cy="16708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5DFF01E3-1193-0449-8AF3-EEF21866B70D}"/>
                </a:ext>
              </a:extLst>
            </p:cNvPr>
            <p:cNvSpPr txBox="1"/>
            <p:nvPr/>
          </p:nvSpPr>
          <p:spPr>
            <a:xfrm>
              <a:off x="3325349" y="1212"/>
              <a:ext cx="2784736" cy="1670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/>
                <a:t>Explorar</a:t>
              </a:r>
              <a:r>
                <a:rPr lang="en-US" sz="2800" kern="1200" dirty="0"/>
                <a:t> o </a:t>
              </a:r>
              <a:r>
                <a:rPr lang="en-US" sz="2800" kern="1200" dirty="0" err="1"/>
                <a:t>potencial</a:t>
              </a:r>
              <a:r>
                <a:rPr lang="en-US" sz="2800" kern="1200" dirty="0"/>
                <a:t> de </a:t>
              </a:r>
              <a:r>
                <a:rPr lang="en-US" sz="2800" kern="1200" dirty="0" err="1">
                  <a:solidFill>
                    <a:srgbClr val="FF0000"/>
                  </a:solidFill>
                </a:rPr>
                <a:t>personalização</a:t>
              </a:r>
              <a:r>
                <a:rPr lang="en-US" sz="2800" kern="1200" dirty="0"/>
                <a:t> e </a:t>
              </a:r>
              <a:r>
                <a:rPr lang="en-US" sz="2800" kern="1200" dirty="0" err="1"/>
                <a:t>inclusão</a:t>
              </a:r>
              <a:r>
                <a:rPr lang="en-US" sz="2800" kern="1200" dirty="0"/>
                <a:t> da IA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5957D6D7-76AF-1449-A037-EEF6297F4B06}"/>
              </a:ext>
            </a:extLst>
          </p:cNvPr>
          <p:cNvGrpSpPr/>
          <p:nvPr/>
        </p:nvGrpSpPr>
        <p:grpSpPr>
          <a:xfrm>
            <a:off x="4791883" y="3240839"/>
            <a:ext cx="3430067" cy="1986280"/>
            <a:chOff x="3325349" y="1950528"/>
            <a:chExt cx="2784736" cy="1670842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7CB981D3-3589-AA43-AC7E-399B8A2DA2E0}"/>
                </a:ext>
              </a:extLst>
            </p:cNvPr>
            <p:cNvSpPr/>
            <p:nvPr/>
          </p:nvSpPr>
          <p:spPr>
            <a:xfrm>
              <a:off x="3325349" y="1950528"/>
              <a:ext cx="2784736" cy="16708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794269AA-3121-204F-AB60-F165598430F4}"/>
                </a:ext>
              </a:extLst>
            </p:cNvPr>
            <p:cNvSpPr txBox="1"/>
            <p:nvPr/>
          </p:nvSpPr>
          <p:spPr>
            <a:xfrm>
              <a:off x="3325349" y="1950528"/>
              <a:ext cx="2784736" cy="1670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0" i="0" kern="1200" dirty="0"/>
                <a:t>Capacitar os </a:t>
              </a:r>
              <a:r>
                <a:rPr lang="pt-BR" sz="2800" b="0" i="0" kern="1200" dirty="0">
                  <a:solidFill>
                    <a:srgbClr val="FF0000"/>
                  </a:solidFill>
                </a:rPr>
                <a:t>professores</a:t>
              </a:r>
              <a:r>
                <a:rPr lang="pt-BR" sz="2800" b="0" i="0" kern="1200" dirty="0"/>
                <a:t> para incorporarem IA em suas atividades</a:t>
              </a:r>
              <a:endParaRPr lang="en-US" sz="2800" kern="1200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BCFD7BF8-F1FA-5741-814C-F26959E23E8C}"/>
              </a:ext>
            </a:extLst>
          </p:cNvPr>
          <p:cNvGrpSpPr/>
          <p:nvPr/>
        </p:nvGrpSpPr>
        <p:grpSpPr>
          <a:xfrm>
            <a:off x="8554776" y="3240839"/>
            <a:ext cx="3146688" cy="1986280"/>
            <a:chOff x="3325349" y="3899844"/>
            <a:chExt cx="2784736" cy="1670842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xmlns="" id="{B7D7548E-0901-4A4E-8B1A-1B341C1443DE}"/>
                </a:ext>
              </a:extLst>
            </p:cNvPr>
            <p:cNvSpPr/>
            <p:nvPr/>
          </p:nvSpPr>
          <p:spPr>
            <a:xfrm>
              <a:off x="3325349" y="3899844"/>
              <a:ext cx="2784736" cy="16708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FCDA3AA8-1160-A940-82B0-F98B98EFA138}"/>
                </a:ext>
              </a:extLst>
            </p:cNvPr>
            <p:cNvSpPr txBox="1"/>
            <p:nvPr/>
          </p:nvSpPr>
          <p:spPr>
            <a:xfrm>
              <a:off x="3325349" y="3899844"/>
              <a:ext cx="2784736" cy="1670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/>
                <a:t>Fomentar</a:t>
              </a:r>
              <a:r>
                <a:rPr lang="en-US" sz="2800" kern="1200" dirty="0"/>
                <a:t> a </a:t>
              </a:r>
              <a:r>
                <a:rPr lang="en-US" sz="2800" kern="1200" dirty="0" err="1"/>
                <a:t>criação</a:t>
              </a:r>
              <a:r>
                <a:rPr lang="en-US" sz="2800" kern="1200" dirty="0"/>
                <a:t> de </a:t>
              </a:r>
              <a:r>
                <a:rPr lang="en-US" sz="2800" b="1" kern="1200" dirty="0" err="1"/>
                <a:t>soluções</a:t>
              </a:r>
              <a:r>
                <a:rPr lang="en-US" sz="2800" b="1" kern="1200" dirty="0"/>
                <a:t> de IA para a </a:t>
              </a:r>
              <a:r>
                <a:rPr lang="en-US" sz="2800" b="1" kern="1200" dirty="0" err="1"/>
                <a:t>educação</a:t>
              </a:r>
              <a:endParaRPr lang="en-US" sz="2800" b="1" kern="1200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274407C4-3878-6544-961B-71B945A4DC4E}"/>
              </a:ext>
            </a:extLst>
          </p:cNvPr>
          <p:cNvGrpSpPr/>
          <p:nvPr/>
        </p:nvGrpSpPr>
        <p:grpSpPr>
          <a:xfrm>
            <a:off x="8554776" y="1317680"/>
            <a:ext cx="3146688" cy="1670842"/>
            <a:chOff x="262138" y="3899844"/>
            <a:chExt cx="2784736" cy="1670842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xmlns="" id="{9BE2B280-6E77-FB4E-B955-156574EE6CF9}"/>
                </a:ext>
              </a:extLst>
            </p:cNvPr>
            <p:cNvSpPr/>
            <p:nvPr/>
          </p:nvSpPr>
          <p:spPr>
            <a:xfrm>
              <a:off x="262138" y="3899844"/>
              <a:ext cx="2784736" cy="16708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xmlns="" id="{70821E25-BB39-F744-911D-F6AB484AC49A}"/>
                </a:ext>
              </a:extLst>
            </p:cNvPr>
            <p:cNvSpPr txBox="1"/>
            <p:nvPr/>
          </p:nvSpPr>
          <p:spPr>
            <a:xfrm>
              <a:off x="262138" y="3899844"/>
              <a:ext cx="2784736" cy="1670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0" kern="1200" dirty="0"/>
                <a:t>Novo Mercado de </a:t>
              </a:r>
              <a:r>
                <a:rPr lang="pt-BR" sz="2800" b="1" dirty="0"/>
                <a:t>Trabalho</a:t>
              </a:r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0" i="0" kern="1200" dirty="0"/>
                <a:t>Mudanças curriculares 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406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mesa, colorido, objeto&#10;&#10;Descrição gerada automaticamente">
            <a:extLst>
              <a:ext uri="{FF2B5EF4-FFF2-40B4-BE49-F238E27FC236}">
                <a16:creationId xmlns:a16="http://schemas.microsoft.com/office/drawing/2014/main" xmlns="" id="{90F77F1A-F4D4-5D4D-AE0A-0F9E3478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313" y="6031777"/>
            <a:ext cx="1487040" cy="724244"/>
          </a:xfrm>
          <a:prstGeom prst="rect">
            <a:avLst/>
          </a:prstGeom>
        </p:spPr>
      </p:pic>
      <p:sp>
        <p:nvSpPr>
          <p:cNvPr id="9" name="Nome do professor(a)">
            <a:extLst>
              <a:ext uri="{FF2B5EF4-FFF2-40B4-BE49-F238E27FC236}">
                <a16:creationId xmlns:a16="http://schemas.microsoft.com/office/drawing/2014/main" xmlns="" id="{FADE9960-886E-6A4E-8ACF-F37D69B7E2D4}"/>
              </a:ext>
            </a:extLst>
          </p:cNvPr>
          <p:cNvSpPr txBox="1"/>
          <p:nvPr/>
        </p:nvSpPr>
        <p:spPr>
          <a:xfrm>
            <a:off x="1366636" y="206062"/>
            <a:ext cx="9670558" cy="1275008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 err="1">
                <a:solidFill>
                  <a:srgbClr val="E0BD9A"/>
                </a:solidFill>
                <a:latin typeface="+mj-lt"/>
                <a:ea typeface="+mj-ea"/>
                <a:cs typeface="+mj-cs"/>
              </a:rPr>
              <a:t>Competitividade</a:t>
            </a:r>
            <a:r>
              <a:rPr lang="en-US" sz="6600" b="1" dirty="0">
                <a:solidFill>
                  <a:srgbClr val="E0BD9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rgbClr val="E0BD9A"/>
                </a:solidFill>
                <a:latin typeface="+mj-lt"/>
                <a:ea typeface="+mj-ea"/>
                <a:cs typeface="+mj-cs"/>
              </a:rPr>
              <a:t>Internacional</a:t>
            </a:r>
            <a:endParaRPr lang="en-US" sz="6600" b="1" dirty="0">
              <a:solidFill>
                <a:srgbClr val="E0BD9A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45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no interior, mesa, colorido, objeto&#10;&#10;Descrição gerada automaticamente">
            <a:extLst>
              <a:ext uri="{FF2B5EF4-FFF2-40B4-BE49-F238E27FC236}">
                <a16:creationId xmlns:a16="http://schemas.microsoft.com/office/drawing/2014/main" xmlns="" id="{90F77F1A-F4D4-5D4D-AE0A-0F9E3478B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7"/>
          <a:stretch/>
        </p:blipFill>
        <p:spPr>
          <a:xfrm>
            <a:off x="4018563" y="10"/>
            <a:ext cx="8222258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Nome do professor(a)">
            <a:extLst>
              <a:ext uri="{FF2B5EF4-FFF2-40B4-BE49-F238E27FC236}">
                <a16:creationId xmlns:a16="http://schemas.microsoft.com/office/drawing/2014/main" xmlns="" id="{FADE9960-886E-6A4E-8ACF-F37D69B7E2D4}"/>
              </a:ext>
            </a:extLst>
          </p:cNvPr>
          <p:cNvSpPr txBox="1"/>
          <p:nvPr/>
        </p:nvSpPr>
        <p:spPr>
          <a:xfrm>
            <a:off x="141667" y="0"/>
            <a:ext cx="5769735" cy="6857990"/>
          </a:xfrm>
          <a:prstGeom prst="rect">
            <a:avLst/>
          </a:prstGeom>
          <a:solidFill>
            <a:schemeClr val="bg1">
              <a:alpha val="59140"/>
            </a:schemeClr>
          </a:solidFill>
          <a:scene3d>
            <a:camera prst="orthographicFront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 err="1"/>
              <a:t>Fomento</a:t>
            </a:r>
            <a:r>
              <a:rPr lang="en-US" sz="3500" b="1" dirty="0"/>
              <a:t> a </a:t>
            </a:r>
            <a:r>
              <a:rPr lang="en-US" sz="3500" b="1" dirty="0" err="1"/>
              <a:t>Competitividade</a:t>
            </a:r>
            <a:endParaRPr lang="en-US" sz="3500" b="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FF0000"/>
                </a:solidFill>
                <a:effectLst/>
              </a:rPr>
              <a:t>Compras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</a:rPr>
              <a:t>Públicas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 de </a:t>
            </a:r>
            <a:r>
              <a:rPr lang="en-US" sz="2400" b="1" dirty="0">
                <a:solidFill>
                  <a:srgbClr val="FF0000"/>
                </a:solidFill>
              </a:rPr>
              <a:t>IA </a:t>
            </a:r>
            <a:r>
              <a:rPr lang="en-US" sz="2400" b="1" dirty="0" err="1"/>
              <a:t>desenvolvidas</a:t>
            </a:r>
            <a:r>
              <a:rPr lang="en-US" sz="2400" b="1" dirty="0"/>
              <a:t> no </a:t>
            </a:r>
            <a:r>
              <a:rPr lang="en-US" sz="2400" b="1" dirty="0" err="1"/>
              <a:t>BrasiFortalecimento</a:t>
            </a:r>
            <a:r>
              <a:rPr lang="en-US" sz="2400" b="1" dirty="0"/>
              <a:t> da </a:t>
            </a:r>
            <a:r>
              <a:rPr lang="en-US" sz="2400" b="1" dirty="0" err="1"/>
              <a:t>cooperação</a:t>
            </a:r>
            <a:r>
              <a:rPr lang="en-US" sz="2400" b="1" dirty="0"/>
              <a:t> </a:t>
            </a:r>
            <a:r>
              <a:rPr lang="en-US" sz="2400" b="1" dirty="0" err="1"/>
              <a:t>internacional</a:t>
            </a:r>
            <a:r>
              <a:rPr lang="en-US" sz="2400" b="1" dirty="0"/>
              <a:t>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</a:rPr>
              <a:t>Regulamentação</a:t>
            </a:r>
            <a:r>
              <a:rPr lang="en-US" b="0" i="0" dirty="0">
                <a:effectLst/>
              </a:rPr>
              <a:t> </a:t>
            </a:r>
            <a:r>
              <a:rPr lang="en-US" dirty="0"/>
              <a:t>para o </a:t>
            </a:r>
            <a:r>
              <a:rPr lang="en-US" dirty="0" err="1"/>
              <a:t>fomento</a:t>
            </a:r>
            <a:r>
              <a:rPr lang="en-US" dirty="0"/>
              <a:t> de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compras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públicas</a:t>
            </a:r>
            <a:r>
              <a:rPr lang="en-US" b="0" i="0" dirty="0">
                <a:effectLst/>
              </a:rPr>
              <a:t> que </a:t>
            </a:r>
            <a:r>
              <a:rPr lang="en-US" b="0" i="0" dirty="0" err="1">
                <a:effectLst/>
              </a:rPr>
              <a:t>favoreçam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soluções</a:t>
            </a:r>
            <a:r>
              <a:rPr lang="en-US" b="0" i="0" dirty="0">
                <a:effectLst/>
              </a:rPr>
              <a:t> de IA </a:t>
            </a:r>
            <a:r>
              <a:rPr lang="en-US" b="0" i="0" dirty="0" err="1">
                <a:effectLst/>
              </a:rPr>
              <a:t>desenvolvidas</a:t>
            </a:r>
            <a:r>
              <a:rPr lang="en-US" b="0" i="0" dirty="0">
                <a:effectLst/>
              </a:rPr>
              <a:t> no </a:t>
            </a:r>
            <a:r>
              <a:rPr lang="en-US" b="0" i="0" dirty="0" err="1">
                <a:effectLst/>
              </a:rPr>
              <a:t>Brasil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quando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atendidos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critérios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qualidade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segurança</a:t>
            </a:r>
            <a:r>
              <a:rPr lang="en-US" b="0" i="0" dirty="0">
                <a:effectLst/>
              </a:rPr>
              <a:t>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b="1" i="0" dirty="0">
              <a:effectLst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F</a:t>
            </a:r>
            <a:r>
              <a:rPr lang="en-US" sz="2400" b="1" i="0" dirty="0" err="1">
                <a:effectLst/>
              </a:rPr>
              <a:t>undos</a:t>
            </a:r>
            <a:r>
              <a:rPr lang="en-US" sz="2400" b="1" i="0" dirty="0">
                <a:effectLst/>
              </a:rPr>
              <a:t> de </a:t>
            </a:r>
            <a:r>
              <a:rPr lang="en-US" sz="2400" b="1" i="0" dirty="0" err="1">
                <a:effectLst/>
              </a:rPr>
              <a:t>financiamento</a:t>
            </a:r>
            <a:r>
              <a:rPr lang="en-US" sz="2400" b="1" i="0" dirty="0">
                <a:effectLst/>
              </a:rPr>
              <a:t> </a:t>
            </a:r>
            <a:r>
              <a:rPr lang="en-US" sz="2400" b="1" i="0" dirty="0" err="1">
                <a:effectLst/>
              </a:rPr>
              <a:t>específicos</a:t>
            </a:r>
            <a:r>
              <a:rPr lang="en-US" sz="2400" b="1" i="0" dirty="0">
                <a:effectLst/>
              </a:rPr>
              <a:t>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</a:rPr>
              <a:t>Recursos</a:t>
            </a:r>
            <a:r>
              <a:rPr lang="en-US" b="0" i="0" dirty="0">
                <a:effectLst/>
              </a:rPr>
              <a:t> privados e </a:t>
            </a:r>
            <a:r>
              <a:rPr lang="en-US" b="0" i="0" dirty="0" err="1">
                <a:effectLst/>
              </a:rPr>
              <a:t>públicos</a:t>
            </a:r>
            <a:r>
              <a:rPr lang="en-US" b="0" i="0" dirty="0">
                <a:effectLst/>
              </a:rPr>
              <a:t>, para </a:t>
            </a:r>
            <a:r>
              <a:rPr lang="en-US" b="0" i="0" dirty="0" err="1">
                <a:effectLst/>
              </a:rPr>
              <a:t>inovaç</a:t>
            </a:r>
            <a:r>
              <a:rPr lang="en-US" dirty="0" err="1"/>
              <a:t>ão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em</a:t>
            </a:r>
            <a:r>
              <a:rPr lang="en-US" b="0" i="0" dirty="0">
                <a:effectLst/>
              </a:rPr>
              <a:t> IA </a:t>
            </a:r>
            <a:r>
              <a:rPr lang="en-US" b="0" i="0" dirty="0" err="1">
                <a:effectLst/>
              </a:rPr>
              <a:t>desenvolvidos</a:t>
            </a:r>
            <a:r>
              <a:rPr lang="en-US" b="0" i="0" dirty="0">
                <a:effectLst/>
              </a:rPr>
              <a:t> por </a:t>
            </a:r>
            <a:r>
              <a:rPr lang="en-US" b="0" i="0" dirty="0" err="1">
                <a:effectLst/>
              </a:rPr>
              <a:t>universidades</a:t>
            </a:r>
            <a:r>
              <a:rPr lang="en-US" b="0" i="0" dirty="0">
                <a:effectLst/>
              </a:rPr>
              <a:t>, startups e </a:t>
            </a:r>
            <a:r>
              <a:rPr lang="en-US" b="0" i="0" dirty="0" err="1">
                <a:effectLst/>
              </a:rPr>
              <a:t>empresas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brasileiras</a:t>
            </a:r>
            <a:r>
              <a:rPr lang="en-US" b="0" i="0" dirty="0">
                <a:effectLst/>
              </a:rPr>
              <a:t>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b="0" i="0" dirty="0">
              <a:effectLst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dirty="0" err="1">
                <a:effectLst/>
              </a:rPr>
              <a:t>Estímulos</a:t>
            </a:r>
            <a:r>
              <a:rPr lang="en-US" sz="2400" b="1" i="0" dirty="0">
                <a:effectLst/>
              </a:rPr>
              <a:t> </a:t>
            </a:r>
            <a:r>
              <a:rPr lang="en-US" sz="2400" b="1" i="0" dirty="0" err="1">
                <a:effectLst/>
              </a:rPr>
              <a:t>fiscais</a:t>
            </a:r>
            <a:r>
              <a:rPr lang="en-US" sz="2400" b="1" i="0" dirty="0">
                <a:effectLst/>
              </a:rPr>
              <a:t> e </a:t>
            </a:r>
            <a:r>
              <a:rPr lang="en-US" sz="2400" b="1" i="0" dirty="0" err="1">
                <a:effectLst/>
              </a:rPr>
              <a:t>bolsas</a:t>
            </a:r>
            <a:r>
              <a:rPr lang="en-US" sz="2400" b="0" i="0" dirty="0">
                <a:effectLst/>
              </a:rPr>
              <a:t>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Para </a:t>
            </a:r>
            <a:r>
              <a:rPr lang="en-US" b="0" i="0" dirty="0" err="1">
                <a:effectLst/>
              </a:rPr>
              <a:t>formação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recursos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humanos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altamente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qualificados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em</a:t>
            </a:r>
            <a:r>
              <a:rPr lang="en-US" b="0" i="0" dirty="0">
                <a:effectLst/>
              </a:rPr>
              <a:t> IA, </a:t>
            </a:r>
            <a:r>
              <a:rPr lang="en-US" b="0" i="0" dirty="0" err="1">
                <a:effectLst/>
              </a:rPr>
              <a:t>ética</a:t>
            </a:r>
            <a:r>
              <a:rPr lang="en-US" b="0" i="0" dirty="0">
                <a:effectLst/>
              </a:rPr>
              <a:t> de IA e </a:t>
            </a:r>
            <a:r>
              <a:rPr lang="en-US" b="0" i="0" dirty="0" err="1">
                <a:effectLst/>
              </a:rPr>
              <a:t>áreas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correlatas</a:t>
            </a:r>
            <a:r>
              <a:rPr lang="en-US" b="0" i="0" dirty="0">
                <a:effectLst/>
              </a:rPr>
              <a:t>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b="0" i="0" dirty="0">
              <a:effectLst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effectLst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b="0" i="0" dirty="0">
              <a:effectLst/>
            </a:endParaRPr>
          </a:p>
        </p:txBody>
      </p:sp>
      <p:pic>
        <p:nvPicPr>
          <p:cNvPr id="7" name="Picture 5" descr="Texto&#10;&#10;Descrição gerada automaticamente">
            <a:extLst>
              <a:ext uri="{FF2B5EF4-FFF2-40B4-BE49-F238E27FC236}">
                <a16:creationId xmlns:a16="http://schemas.microsoft.com/office/drawing/2014/main" xmlns="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40" y="6069980"/>
            <a:ext cx="1223493" cy="5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DBF2299F-E6AB-CA42-8539-BDEC6CD0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8" y="5841278"/>
            <a:ext cx="1757845" cy="856136"/>
          </a:xfrm>
          <a:prstGeom prst="rect">
            <a:avLst/>
          </a:prstGeom>
        </p:spPr>
      </p:pic>
      <p:pic>
        <p:nvPicPr>
          <p:cNvPr id="3" name="Imagem 2" descr="Circuito em fundo preto&#10;&#10;Descrição gerada automaticamente com confiança média">
            <a:extLst>
              <a:ext uri="{FF2B5EF4-FFF2-40B4-BE49-F238E27FC236}">
                <a16:creationId xmlns:a16="http://schemas.microsoft.com/office/drawing/2014/main" xmlns="" id="{6D253E50-34A2-2E4A-868C-896AECCE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3" y="-5760"/>
            <a:ext cx="12196249" cy="6858000"/>
          </a:xfrm>
          <a:prstGeom prst="rect">
            <a:avLst/>
          </a:prstGeom>
        </p:spPr>
      </p:pic>
      <p:sp>
        <p:nvSpPr>
          <p:cNvPr id="6" name="Nome do professor(a)">
            <a:extLst>
              <a:ext uri="{FF2B5EF4-FFF2-40B4-BE49-F238E27FC236}">
                <a16:creationId xmlns:a16="http://schemas.microsoft.com/office/drawing/2014/main" xmlns="" id="{7DC68E3A-38EB-4F4F-B739-51F06510F9FD}"/>
              </a:ext>
            </a:extLst>
          </p:cNvPr>
          <p:cNvSpPr txBox="1"/>
          <p:nvPr/>
        </p:nvSpPr>
        <p:spPr>
          <a:xfrm>
            <a:off x="2726195" y="1500594"/>
            <a:ext cx="7075030" cy="4339650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81000">
                <a:schemeClr val="accent1">
                  <a:lumMod val="75000"/>
                </a:schemeClr>
              </a:gs>
              <a:gs pos="8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Impactos da Inteligência Artificial</a:t>
            </a:r>
          </a:p>
          <a:p>
            <a:pPr algn="ctr"/>
            <a:endParaRPr lang="pt-PT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PT" sz="8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Obrigado!</a:t>
            </a:r>
            <a:endParaRPr lang="pt-PT" sz="8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Ícone do Instagram">
            <a:extLst>
              <a:ext uri="{FF2B5EF4-FFF2-40B4-BE49-F238E27FC236}">
                <a16:creationId xmlns:a16="http://schemas.microsoft.com/office/drawing/2014/main" xmlns="" id="{DC138EF5-EF69-634E-939B-DCA5C1318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45480" y="4841104"/>
            <a:ext cx="372176" cy="387033"/>
          </a:xfrm>
          <a:prstGeom prst="rect">
            <a:avLst/>
          </a:prstGeom>
        </p:spPr>
      </p:pic>
      <p:pic>
        <p:nvPicPr>
          <p:cNvPr id="11" name="Ícone de e-mail">
            <a:extLst>
              <a:ext uri="{FF2B5EF4-FFF2-40B4-BE49-F238E27FC236}">
                <a16:creationId xmlns:a16="http://schemas.microsoft.com/office/drawing/2014/main" xmlns="" id="{E2F40632-899A-574B-9636-4460C1DC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43088" y="4872522"/>
            <a:ext cx="372176" cy="387033"/>
          </a:xfrm>
          <a:prstGeom prst="rect">
            <a:avLst/>
          </a:prstGeom>
        </p:spPr>
      </p:pic>
      <p:sp>
        <p:nvSpPr>
          <p:cNvPr id="20" name="Nome do professor(a)">
            <a:extLst>
              <a:ext uri="{FF2B5EF4-FFF2-40B4-BE49-F238E27FC236}">
                <a16:creationId xmlns:a16="http://schemas.microsoft.com/office/drawing/2014/main" xmlns="" id="{4B1ABA91-A63E-2548-940B-9EE461F6C2D4}"/>
              </a:ext>
            </a:extLst>
          </p:cNvPr>
          <p:cNvSpPr txBox="1"/>
          <p:nvPr/>
        </p:nvSpPr>
        <p:spPr>
          <a:xfrm>
            <a:off x="4417539" y="4050154"/>
            <a:ext cx="47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Prof. </a:t>
            </a:r>
            <a:r>
              <a:rPr lang="pt-BR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Dr</a:t>
            </a:r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. Luciano Vieira de Araújo</a:t>
            </a:r>
          </a:p>
        </p:txBody>
      </p:sp>
      <p:sp>
        <p:nvSpPr>
          <p:cNvPr id="21" name="nome de usuário">
            <a:extLst>
              <a:ext uri="{FF2B5EF4-FFF2-40B4-BE49-F238E27FC236}">
                <a16:creationId xmlns:a16="http://schemas.microsoft.com/office/drawing/2014/main" xmlns="" id="{983F7BA3-1F95-AF4C-A907-B203A3879B90}"/>
              </a:ext>
            </a:extLst>
          </p:cNvPr>
          <p:cNvSpPr txBox="1"/>
          <p:nvPr/>
        </p:nvSpPr>
        <p:spPr>
          <a:xfrm>
            <a:off x="4028489" y="4864455"/>
            <a:ext cx="2314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/</a:t>
            </a:r>
            <a:r>
              <a:rPr lang="pt-BR" sz="2000" dirty="0" err="1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luciano.v.araujo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Roboto Th" pitchFamily="2" charset="0"/>
              <a:cs typeface="Calibri" panose="020F0502020204030204" pitchFamily="34" charset="0"/>
            </a:endParaRPr>
          </a:p>
        </p:txBody>
      </p:sp>
      <p:sp>
        <p:nvSpPr>
          <p:cNvPr id="22" name="e-mail">
            <a:extLst>
              <a:ext uri="{FF2B5EF4-FFF2-40B4-BE49-F238E27FC236}">
                <a16:creationId xmlns:a16="http://schemas.microsoft.com/office/drawing/2014/main" xmlns="" id="{3C15CF5D-D1A3-6242-B291-4FEFD5A8C274}"/>
              </a:ext>
            </a:extLst>
          </p:cNvPr>
          <p:cNvSpPr txBox="1"/>
          <p:nvPr/>
        </p:nvSpPr>
        <p:spPr>
          <a:xfrm>
            <a:off x="6906194" y="4844221"/>
            <a:ext cx="2376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lvaraujo@usp.br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Roboto Th" pitchFamily="2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0F7A3B5-1203-9040-A4CB-E7A39FD1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489" y="5177977"/>
            <a:ext cx="999286" cy="48668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277821BC-9F0A-BD4A-A47E-1A31C15085BD}"/>
              </a:ext>
            </a:extLst>
          </p:cNvPr>
          <p:cNvSpPr txBox="1"/>
          <p:nvPr/>
        </p:nvSpPr>
        <p:spPr>
          <a:xfrm>
            <a:off x="4684929" y="4450264"/>
            <a:ext cx="351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NotoSerif" panose="02020600060500020200" pitchFamily="18" charset="0"/>
              </a:rPr>
              <a:t>Universidade de São Paulo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4590D9-1366-3540-ACC3-49B18579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7" y="207696"/>
            <a:ext cx="11353800" cy="1325563"/>
          </a:xfrm>
          <a:solidFill>
            <a:srgbClr val="1A3F3C"/>
          </a:solidFill>
        </p:spPr>
        <p:txBody>
          <a:bodyPr/>
          <a:lstStyle/>
          <a:p>
            <a:r>
              <a:rPr lang="pt-BR" dirty="0">
                <a:solidFill>
                  <a:srgbClr val="E0BD9A"/>
                </a:solidFill>
              </a:rPr>
              <a:t>Uso de IA na preparação para Audiência Pública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FAA36F5-AD33-5748-AB80-58E8E10D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874E2F9-849A-6B4B-9C19-D801596B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31" y="1389959"/>
            <a:ext cx="11087512" cy="52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9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BSTITUA ESSA IMAGEM">
            <a:extLst>
              <a:ext uri="{FF2B5EF4-FFF2-40B4-BE49-F238E27FC236}">
                <a16:creationId xmlns:a16="http://schemas.microsoft.com/office/drawing/2014/main" xmlns="" id="{E1A9DD17-A62D-BA30-6106-9AA0E9F62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" t="1916" r="-169" b="1916"/>
          <a:stretch/>
        </p:blipFill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ln w="2857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9771D0-8582-5082-8F05-14DA0AE8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366" y="277952"/>
            <a:ext cx="1930945" cy="94044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7D005D2-AAC5-0847-9C38-100E5D42C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6" y="0"/>
            <a:ext cx="12315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me do professor(a)">
            <a:extLst>
              <a:ext uri="{FF2B5EF4-FFF2-40B4-BE49-F238E27FC236}">
                <a16:creationId xmlns:a16="http://schemas.microsoft.com/office/drawing/2014/main" xmlns="" id="{67D575FC-838E-51EE-9926-BAF8E3C3ED2A}"/>
              </a:ext>
            </a:extLst>
          </p:cNvPr>
          <p:cNvSpPr txBox="1"/>
          <p:nvPr/>
        </p:nvSpPr>
        <p:spPr>
          <a:xfrm>
            <a:off x="123984" y="46495"/>
            <a:ext cx="449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☞FUTO SANS MEDIUM" panose="020B0606030302020204" pitchFamily="34" charset="77"/>
                <a:ea typeface="Roboto" pitchFamily="2" charset="0"/>
                <a:cs typeface="FUTURA CONDENSED MEDIUM" panose="020B0602020204020303" pitchFamily="34" charset="-79"/>
              </a:rPr>
              <a:t>Proteger o indivíduo!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4084EB00-80EA-C846-8E7F-78B801552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766" y="5892600"/>
            <a:ext cx="1757845" cy="8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Logotipo&#10;&#10;Descrição gerada automaticamente">
            <a:extLst>
              <a:ext uri="{FF2B5EF4-FFF2-40B4-BE49-F238E27FC236}">
                <a16:creationId xmlns:a16="http://schemas.microsoft.com/office/drawing/2014/main" xmlns="" id="{B1AE10A7-295D-C647-9A42-D5FACA805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2F5A95-D9CA-8742-9246-68C22837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0"/>
            <a:ext cx="581977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Proteção do indivíduo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7AA52A0-3162-6047-AAFE-785F7352D672}"/>
              </a:ext>
            </a:extLst>
          </p:cNvPr>
          <p:cNvSpPr txBox="1">
            <a:spLocks/>
          </p:cNvSpPr>
          <p:nvPr/>
        </p:nvSpPr>
        <p:spPr>
          <a:xfrm>
            <a:off x="5715000" y="2833689"/>
            <a:ext cx="4810125" cy="1163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Proteção do dado 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75289448-D997-844D-BDA5-6F97EDD0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766" y="5892600"/>
            <a:ext cx="1757845" cy="8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8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xmlns="" id="{3E6F70D8-DD33-1A4F-AF28-72FF3695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1" y="5892167"/>
            <a:ext cx="1221414" cy="594874"/>
          </a:xfrm>
          <a:prstGeom prst="rect">
            <a:avLst/>
          </a:prstGeom>
        </p:spPr>
      </p:pic>
      <p:sp>
        <p:nvSpPr>
          <p:cNvPr id="9" name="Nome do professor(a)">
            <a:extLst>
              <a:ext uri="{FF2B5EF4-FFF2-40B4-BE49-F238E27FC236}">
                <a16:creationId xmlns:a16="http://schemas.microsoft.com/office/drawing/2014/main" xmlns="" id="{FADE9960-886E-6A4E-8ACF-F37D69B7E2D4}"/>
              </a:ext>
            </a:extLst>
          </p:cNvPr>
          <p:cNvSpPr txBox="1"/>
          <p:nvPr/>
        </p:nvSpPr>
        <p:spPr>
          <a:xfrm>
            <a:off x="7000874" y="942974"/>
            <a:ext cx="5376863" cy="1093943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Centralidade</a:t>
            </a:r>
            <a:r>
              <a:rPr lang="en-US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Humana</a:t>
            </a:r>
          </a:p>
        </p:txBody>
      </p:sp>
    </p:spTree>
    <p:extLst>
      <p:ext uri="{BB962C8B-B14F-4D97-AF65-F5344CB8AC3E}">
        <p14:creationId xmlns:p14="http://schemas.microsoft.com/office/powerpoint/2010/main" val="196451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xmlns="" id="{3160A34B-DFCA-6643-B02A-9D4D3932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32"/>
          <a:stretch/>
        </p:blipFill>
        <p:spPr>
          <a:xfrm>
            <a:off x="-154546" y="-58534"/>
            <a:ext cx="4520483" cy="6975068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Nome do professor(a)">
            <a:extLst>
              <a:ext uri="{FF2B5EF4-FFF2-40B4-BE49-F238E27FC236}">
                <a16:creationId xmlns:a16="http://schemas.microsoft.com/office/drawing/2014/main" xmlns="" id="{81B5A23E-B1D7-004C-A87C-DE61D1060B61}"/>
              </a:ext>
            </a:extLst>
          </p:cNvPr>
          <p:cNvSpPr txBox="1"/>
          <p:nvPr/>
        </p:nvSpPr>
        <p:spPr>
          <a:xfrm>
            <a:off x="2260244" y="-58534"/>
            <a:ext cx="3023844" cy="1330839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Verificação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Humana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6BF483-C61A-2647-9DE2-E75176F28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0" y="6251527"/>
            <a:ext cx="1258450" cy="6129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0075AAE-17A1-5645-884B-886302F0DAD5}"/>
              </a:ext>
            </a:extLst>
          </p:cNvPr>
          <p:cNvSpPr txBox="1"/>
          <p:nvPr/>
        </p:nvSpPr>
        <p:spPr>
          <a:xfrm>
            <a:off x="4540546" y="327500"/>
            <a:ext cx="7329481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i="0" dirty="0">
                <a:solidFill>
                  <a:srgbClr val="1C1917"/>
                </a:solidFill>
                <a:effectLst/>
                <a:latin typeface="-apple-system"/>
              </a:rPr>
              <a:t>Art. 3</a:t>
            </a:r>
            <a:r>
              <a:rPr lang="pt-BR" sz="2800" b="1" i="0" baseline="30000" dirty="0">
                <a:solidFill>
                  <a:srgbClr val="1C1917"/>
                </a:solidFill>
                <a:effectLst/>
                <a:latin typeface="-apple-system"/>
              </a:rPr>
              <a:t>o</a:t>
            </a:r>
            <a:r>
              <a:rPr lang="pt-BR" sz="2800" b="1" i="0" dirty="0">
                <a:solidFill>
                  <a:srgbClr val="1C1917"/>
                </a:solidFill>
                <a:effectLst/>
                <a:latin typeface="-apple-system"/>
              </a:rPr>
              <a:t>, inciso III  </a:t>
            </a: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- No</a:t>
            </a:r>
            <a:r>
              <a:rPr lang="pt-BR" sz="2800" dirty="0">
                <a:solidFill>
                  <a:srgbClr val="1C1917"/>
                </a:solidFill>
                <a:latin typeface="-apple-system"/>
              </a:rPr>
              <a:t> </a:t>
            </a: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ciclo da IA e </a:t>
            </a:r>
            <a:r>
              <a:rPr lang="pt-BR" sz="2800" b="0" i="0" dirty="0">
                <a:solidFill>
                  <a:srgbClr val="C00000"/>
                </a:solidFill>
                <a:effectLst/>
                <a:latin typeface="-apple-system"/>
              </a:rPr>
              <a:t>Supervisão humana ativa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i="0" dirty="0">
                <a:solidFill>
                  <a:srgbClr val="1C1917"/>
                </a:solidFill>
                <a:effectLst/>
                <a:latin typeface="-apple-system"/>
              </a:rPr>
              <a:t>Art</a:t>
            </a:r>
            <a:r>
              <a:rPr lang="pt-BR" sz="2800" b="1" dirty="0">
                <a:solidFill>
                  <a:srgbClr val="1C1917"/>
                </a:solidFill>
                <a:latin typeface="-apple-system"/>
              </a:rPr>
              <a:t>. 10 </a:t>
            </a:r>
            <a:r>
              <a:rPr lang="pt-BR" sz="2800" dirty="0">
                <a:solidFill>
                  <a:srgbClr val="1C1917"/>
                </a:solidFill>
                <a:latin typeface="-apple-system"/>
              </a:rPr>
              <a:t>- </a:t>
            </a: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Quando produz efeitos jurídicos relevantes ou impactem de </a:t>
            </a:r>
            <a:r>
              <a:rPr lang="pt-BR" sz="2800" b="0" i="0" dirty="0">
                <a:solidFill>
                  <a:srgbClr val="C00000"/>
                </a:solidFill>
                <a:effectLst/>
                <a:latin typeface="-apple-system"/>
              </a:rPr>
              <a:t>maneira significativa</a:t>
            </a: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 </a:t>
            </a:r>
            <a:r>
              <a:rPr lang="pt-BR" sz="2800" dirty="0">
                <a:solidFill>
                  <a:srgbClr val="1C1917"/>
                </a:solidFill>
                <a:latin typeface="-apple-system"/>
              </a:rPr>
              <a:t>a vida das pessoas</a:t>
            </a:r>
            <a:endParaRPr lang="pt-BR" sz="2800" b="0" i="0" dirty="0">
              <a:solidFill>
                <a:srgbClr val="1C1917"/>
              </a:solidFill>
              <a:effectLst/>
              <a:latin typeface="-apple-system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A intervenção ou revisão humana não será exigida caso sua implementação </a:t>
            </a:r>
            <a:r>
              <a:rPr lang="pt-BR" sz="2800" b="0" i="0" dirty="0">
                <a:solidFill>
                  <a:srgbClr val="C00000"/>
                </a:solidFill>
                <a:effectLst/>
                <a:latin typeface="-apple-system"/>
              </a:rPr>
              <a:t>seja comprovadamente impossível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i="0" dirty="0">
                <a:solidFill>
                  <a:srgbClr val="1C1917"/>
                </a:solidFill>
                <a:effectLst/>
                <a:latin typeface="-apple-system"/>
              </a:rPr>
              <a:t>Art. 11 </a:t>
            </a: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- </a:t>
            </a:r>
            <a:r>
              <a:rPr lang="pt-BR" sz="2800" dirty="0">
                <a:solidFill>
                  <a:srgbClr val="1C1917"/>
                </a:solidFill>
                <a:latin typeface="-apple-system"/>
              </a:rPr>
              <a:t>D</a:t>
            </a:r>
            <a:r>
              <a:rPr lang="pt-BR" sz="2800" b="0" i="0" dirty="0">
                <a:solidFill>
                  <a:srgbClr val="1C1917"/>
                </a:solidFill>
                <a:effectLst/>
                <a:latin typeface="-apple-system"/>
              </a:rPr>
              <a:t>ecisões que envolvam risco à vida - ...</a:t>
            </a:r>
            <a:r>
              <a:rPr lang="pt-BR" sz="2800" dirty="0">
                <a:solidFill>
                  <a:srgbClr val="1C1917"/>
                </a:solidFill>
                <a:latin typeface="-apple-system"/>
              </a:rPr>
              <a:t>haverá </a:t>
            </a:r>
            <a:r>
              <a:rPr lang="pt-BR" sz="2800" dirty="0">
                <a:solidFill>
                  <a:srgbClr val="C00000"/>
                </a:solidFill>
                <a:latin typeface="-apple-system"/>
              </a:rPr>
              <a:t>envolvimento humano significativo </a:t>
            </a:r>
            <a:r>
              <a:rPr lang="pt-BR" sz="2800" dirty="0">
                <a:solidFill>
                  <a:srgbClr val="1C1917"/>
                </a:solidFill>
                <a:latin typeface="-apple-system"/>
              </a:rPr>
              <a:t>e </a:t>
            </a:r>
            <a:r>
              <a:rPr lang="pt-BR" sz="2800" dirty="0">
                <a:solidFill>
                  <a:srgbClr val="C00000"/>
                </a:solidFill>
                <a:latin typeface="-apple-system"/>
              </a:rPr>
              <a:t>determinação humana final</a:t>
            </a:r>
            <a:endParaRPr lang="pt-BR" sz="2800" b="0" i="0" dirty="0">
              <a:solidFill>
                <a:srgbClr val="C00000"/>
              </a:solidFill>
              <a:effectLst/>
              <a:latin typeface="-apple-system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rgbClr val="1C1917"/>
                </a:solidFill>
                <a:effectLst/>
                <a:latin typeface="-apple-system"/>
              </a:rPr>
              <a:t>Art. 20 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– Medidas de governança - Requisitos para a supervisão humana</a:t>
            </a:r>
          </a:p>
        </p:txBody>
      </p:sp>
    </p:spTree>
    <p:extLst>
      <p:ext uri="{BB962C8B-B14F-4D97-AF65-F5344CB8AC3E}">
        <p14:creationId xmlns:p14="http://schemas.microsoft.com/office/powerpoint/2010/main" val="5782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xmlns="" id="{3E6F70D8-DD33-1A4F-AF28-72FF36959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32"/>
          <a:stretch/>
        </p:blipFill>
        <p:spPr>
          <a:xfrm>
            <a:off x="0" y="-58535"/>
            <a:ext cx="6578695" cy="6975068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885ECE6-FED0-DF48-B8BA-B6238E0EF3BC}"/>
              </a:ext>
            </a:extLst>
          </p:cNvPr>
          <p:cNvSpPr txBox="1"/>
          <p:nvPr/>
        </p:nvSpPr>
        <p:spPr>
          <a:xfrm>
            <a:off x="6606697" y="167423"/>
            <a:ext cx="5847009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 err="1">
                <a:effectLst/>
              </a:rPr>
              <a:t>Custo</a:t>
            </a:r>
            <a:r>
              <a:rPr lang="en-US" sz="3200" b="0" i="0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</a:t>
            </a:r>
            <a:r>
              <a:rPr lang="en-US" sz="2400" b="0" i="0" dirty="0" err="1">
                <a:effectLst/>
              </a:rPr>
              <a:t>Exige</a:t>
            </a:r>
            <a:r>
              <a:rPr lang="en-US" sz="2400" b="0" i="0" dirty="0">
                <a:effectLst/>
              </a:rPr>
              <a:t> a </a:t>
            </a:r>
            <a:r>
              <a:rPr lang="en-US" sz="2400" b="0" i="0" dirty="0" err="1">
                <a:effectLst/>
              </a:rPr>
              <a:t>alocação</a:t>
            </a:r>
            <a:r>
              <a:rPr lang="en-US" sz="2400" b="0" i="0" dirty="0">
                <a:effectLst/>
              </a:rPr>
              <a:t> de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recursos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	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humanos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capacitados</a:t>
            </a:r>
            <a:endParaRPr lang="en-US" sz="2400" b="0" i="0" dirty="0">
              <a:solidFill>
                <a:srgbClr val="FF0000"/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05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 err="1">
                <a:effectLst/>
              </a:rPr>
              <a:t>Ineficiência</a:t>
            </a:r>
            <a:endParaRPr lang="en-US" sz="3200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</a:t>
            </a:r>
            <a:r>
              <a:rPr lang="en-US" sz="2400" b="0" i="0" dirty="0" err="1">
                <a:effectLst/>
              </a:rPr>
              <a:t>Não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escala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bem</a:t>
            </a:r>
            <a:r>
              <a:rPr lang="en-US" sz="2400" b="0" i="0" dirty="0">
                <a:effectLst/>
              </a:rPr>
              <a:t> para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aplicações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	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massivas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ou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em</a:t>
            </a:r>
            <a:r>
              <a:rPr lang="en-US" sz="2400" b="0" i="0" dirty="0">
                <a:effectLst/>
              </a:rPr>
              <a:t> tempo real de IA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Falsa </a:t>
            </a:r>
            <a:r>
              <a:rPr lang="en-US" sz="3200" dirty="0" err="1"/>
              <a:t>sensação</a:t>
            </a:r>
            <a:r>
              <a:rPr lang="en-US" sz="3200" dirty="0"/>
              <a:t> de </a:t>
            </a:r>
            <a:r>
              <a:rPr lang="en-US" sz="3200" dirty="0" err="1"/>
              <a:t>segurança</a:t>
            </a: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F</a:t>
            </a:r>
            <a:r>
              <a:rPr lang="en-US" sz="2400" b="0" i="0" dirty="0">
                <a:effectLst/>
              </a:rPr>
              <a:t>alsa </a:t>
            </a:r>
            <a:r>
              <a:rPr lang="en-US" sz="2400" b="0" i="0" dirty="0" err="1">
                <a:effectLst/>
              </a:rPr>
              <a:t>impressão</a:t>
            </a:r>
            <a:r>
              <a:rPr lang="en-US" sz="2400" b="0" i="0" dirty="0">
                <a:effectLst/>
              </a:rPr>
              <a:t> de que </a:t>
            </a:r>
            <a:r>
              <a:rPr lang="en-US" sz="2400" b="0" i="0" dirty="0" err="1">
                <a:effectLst/>
              </a:rPr>
              <a:t>os</a:t>
            </a:r>
            <a:r>
              <a:rPr lang="en-US" sz="2400" b="0" i="0" dirty="0">
                <a:effectLst/>
              </a:rPr>
              <a:t> 	</a:t>
            </a:r>
            <a:r>
              <a:rPr lang="en-US" sz="2400" b="0" i="0" dirty="0" err="1">
                <a:effectLst/>
              </a:rPr>
              <a:t>humanos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conseguem</a:t>
            </a:r>
            <a:r>
              <a:rPr lang="en-US" sz="2400" b="0" i="0" dirty="0">
                <a:effectLst/>
              </a:rPr>
              <a:t> 	</a:t>
            </a:r>
            <a:r>
              <a:rPr lang="en-US" sz="2400" b="0" i="0" dirty="0" err="1">
                <a:effectLst/>
              </a:rPr>
              <a:t>detectar</a:t>
            </a:r>
            <a:r>
              <a:rPr lang="en-US" sz="2400" b="0" i="0" dirty="0">
                <a:effectLst/>
              </a:rPr>
              <a:t> 		</a:t>
            </a:r>
            <a:r>
              <a:rPr lang="en-US" sz="2400" b="0" i="0" dirty="0" err="1">
                <a:effectLst/>
              </a:rPr>
              <a:t>os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vieses</a:t>
            </a:r>
            <a:r>
              <a:rPr lang="en-US" sz="2400" b="0" i="0" dirty="0">
                <a:effectLst/>
              </a:rPr>
              <a:t> e </a:t>
            </a:r>
            <a:r>
              <a:rPr lang="en-US" sz="2400" b="0" i="0" dirty="0" err="1">
                <a:effectLst/>
              </a:rPr>
              <a:t>erros</a:t>
            </a:r>
            <a:r>
              <a:rPr lang="en-US" sz="2400" b="0" i="0" dirty="0">
                <a:effectLst/>
              </a:rPr>
              <a:t> dos </a:t>
            </a:r>
            <a:r>
              <a:rPr lang="en-US" sz="2400" b="0" i="0" dirty="0" err="1">
                <a:effectLst/>
              </a:rPr>
              <a:t>sistemas</a:t>
            </a:r>
            <a:r>
              <a:rPr lang="en-US" sz="2400" b="0" i="0" dirty="0">
                <a:effectLst/>
              </a:rPr>
              <a:t> 	de IA</a:t>
            </a:r>
            <a:endParaRPr lang="en-US" sz="1100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0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 err="1">
                <a:effectLst/>
              </a:rPr>
              <a:t>Possui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vieses</a:t>
            </a:r>
            <a:r>
              <a:rPr lang="en-US" sz="3200" b="0" i="0" dirty="0">
                <a:effectLst/>
              </a:rPr>
              <a:t>, </a:t>
            </a:r>
            <a:r>
              <a:rPr lang="en-US" sz="3200" b="0" i="0" dirty="0" err="1">
                <a:effectLst/>
              </a:rPr>
              <a:t>erros</a:t>
            </a:r>
            <a:r>
              <a:rPr lang="en-US" sz="3200" b="0" i="0" dirty="0">
                <a:effectLst/>
              </a:rPr>
              <a:t> e </a:t>
            </a:r>
            <a:r>
              <a:rPr lang="en-US" sz="3200" b="0" i="0" dirty="0" err="1">
                <a:effectLst/>
              </a:rPr>
              <a:t>fadiga</a:t>
            </a:r>
            <a:endParaRPr lang="en-US" sz="32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0" y="6251527"/>
            <a:ext cx="1258450" cy="612912"/>
          </a:xfrm>
          <a:prstGeom prst="rect">
            <a:avLst/>
          </a:prstGeom>
        </p:spPr>
      </p:pic>
      <p:sp>
        <p:nvSpPr>
          <p:cNvPr id="9" name="Nome do professor(a)">
            <a:extLst>
              <a:ext uri="{FF2B5EF4-FFF2-40B4-BE49-F238E27FC236}">
                <a16:creationId xmlns:a16="http://schemas.microsoft.com/office/drawing/2014/main" xmlns="" id="{FADE9960-886E-6A4E-8ACF-F37D69B7E2D4}"/>
              </a:ext>
            </a:extLst>
          </p:cNvPr>
          <p:cNvSpPr txBox="1"/>
          <p:nvPr/>
        </p:nvSpPr>
        <p:spPr>
          <a:xfrm>
            <a:off x="3784788" y="288601"/>
            <a:ext cx="2692212" cy="1330839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Limitações</a:t>
            </a: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riscos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60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Motor de carro&#10;&#10;Descrição gerada automaticamente com confiança baixa">
            <a:extLst>
              <a:ext uri="{FF2B5EF4-FFF2-40B4-BE49-F238E27FC236}">
                <a16:creationId xmlns:a16="http://schemas.microsoft.com/office/drawing/2014/main" xmlns="" id="{51C4A6B2-809B-8742-ABD0-24702180B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971" b="177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4B5992-E2A8-954B-A807-652E40D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76" y="236900"/>
            <a:ext cx="9427157" cy="2286000"/>
          </a:xfrm>
        </p:spPr>
        <p:txBody>
          <a:bodyPr>
            <a:normAutofit fontScale="90000"/>
          </a:bodyPr>
          <a:lstStyle/>
          <a:p>
            <a:r>
              <a:rPr lang="pt-BR" sz="7200" dirty="0">
                <a:ln w="22225">
                  <a:solidFill>
                    <a:srgbClr val="FFFFFF"/>
                  </a:solidFill>
                </a:ln>
                <a:noFill/>
              </a:rPr>
              <a:t>Agencia reguladora  </a:t>
            </a:r>
            <a:br>
              <a:rPr lang="pt-BR" sz="7200" dirty="0">
                <a:ln w="22225">
                  <a:solidFill>
                    <a:srgbClr val="FFFFFF"/>
                  </a:solidFill>
                </a:ln>
                <a:noFill/>
              </a:rPr>
            </a:br>
            <a:r>
              <a:rPr lang="pt-BR" sz="7200" dirty="0">
                <a:ln w="22225">
                  <a:solidFill>
                    <a:srgbClr val="FFFFFF"/>
                  </a:solidFill>
                </a:ln>
                <a:noFill/>
              </a:rPr>
              <a:t>Órgão central</a:t>
            </a:r>
            <a:br>
              <a:rPr lang="pt-BR" sz="7200" dirty="0">
                <a:ln w="22225">
                  <a:solidFill>
                    <a:srgbClr val="FFFFFF"/>
                  </a:solidFill>
                </a:ln>
                <a:noFill/>
              </a:rPr>
            </a:br>
            <a:endParaRPr lang="pt-BR" sz="72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6A8629B-8289-498B-939B-1CA0C10618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4CC924C-F693-0647-A58E-DB7D9394F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00" y="2522900"/>
            <a:ext cx="5980070" cy="4119976"/>
          </a:xfrm>
          <a:solidFill>
            <a:srgbClr val="212D31"/>
          </a:solidFill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3200" b="0" i="0" dirty="0">
                <a:solidFill>
                  <a:srgbClr val="FFFFFF"/>
                </a:solidFill>
                <a:effectLst/>
                <a:latin typeface="-apple-system"/>
              </a:rPr>
              <a:t>Art. 34 - Coordenação com outros órgãos reguladores setoriais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200" b="0" i="0" dirty="0">
                <a:solidFill>
                  <a:srgbClr val="FFFFFF"/>
                </a:solidFill>
                <a:effectLst/>
                <a:latin typeface="-apple-system"/>
              </a:rPr>
              <a:t>Art. 35 - Edição de regulamentos </a:t>
            </a:r>
            <a:r>
              <a:rPr lang="pt-BR" sz="3200" b="1" i="0" dirty="0">
                <a:solidFill>
                  <a:srgbClr val="FFFFFF"/>
                </a:solidFill>
                <a:effectLst/>
                <a:latin typeface="-apple-system"/>
              </a:rPr>
              <a:t>após consultas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-apple-system"/>
              </a:rPr>
              <a:t> e análises de impacto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200" b="0" i="0" dirty="0">
                <a:solidFill>
                  <a:srgbClr val="FFFFFF"/>
                </a:solidFill>
                <a:effectLst/>
                <a:latin typeface="-apple-system"/>
              </a:rPr>
              <a:t>Art. 38 a </a:t>
            </a:r>
            <a:r>
              <a:rPr lang="pt-BR" sz="3200" dirty="0">
                <a:solidFill>
                  <a:srgbClr val="FFFFFF"/>
                </a:solidFill>
                <a:latin typeface="-apple-system"/>
              </a:rPr>
              <a:t>40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-apple-system"/>
              </a:rPr>
              <a:t> – </a:t>
            </a:r>
            <a:r>
              <a:rPr lang="pt-BR" sz="3200" b="1" dirty="0">
                <a:solidFill>
                  <a:srgbClr val="FFFFFF"/>
                </a:solidFill>
                <a:latin typeface="-apple-system"/>
              </a:rPr>
              <a:t>Autorização de </a:t>
            </a:r>
            <a:r>
              <a:rPr lang="pt-BR" sz="3200" i="1" dirty="0" err="1">
                <a:solidFill>
                  <a:srgbClr val="FFFFFF"/>
                </a:solidFill>
                <a:latin typeface="-apple-system"/>
              </a:rPr>
              <a:t>sandboxes</a:t>
            </a:r>
            <a:endParaRPr lang="pt-BR" sz="3200" b="0" i="0" dirty="0">
              <a:solidFill>
                <a:srgbClr val="FFFFFF"/>
              </a:solidFill>
              <a:effectLst/>
              <a:latin typeface="-apple-system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8DC4A8E-DCF1-CC43-98C8-79A6369FE98A}"/>
              </a:ext>
            </a:extLst>
          </p:cNvPr>
          <p:cNvSpPr txBox="1">
            <a:spLocks/>
          </p:cNvSpPr>
          <p:nvPr/>
        </p:nvSpPr>
        <p:spPr>
          <a:xfrm>
            <a:off x="5598521" y="1404182"/>
            <a:ext cx="6259113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6000" dirty="0">
                <a:ln w="22225">
                  <a:solidFill>
                    <a:srgbClr val="FFFFFF"/>
                  </a:solidFill>
                </a:ln>
                <a:noFill/>
              </a:rPr>
              <a:t>Concentração excessiva de atividades</a:t>
            </a:r>
            <a:br>
              <a:rPr lang="pt-BR" sz="6000" dirty="0">
                <a:ln w="22225">
                  <a:solidFill>
                    <a:srgbClr val="FFFFFF"/>
                  </a:solidFill>
                </a:ln>
                <a:noFill/>
              </a:rPr>
            </a:br>
            <a:endParaRPr lang="pt-BR" sz="6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46840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relógio, pendurado, mesa, grande&#10;&#10;Descrição gerada automaticamente">
            <a:extLst>
              <a:ext uri="{FF2B5EF4-FFF2-40B4-BE49-F238E27FC236}">
                <a16:creationId xmlns:a16="http://schemas.microsoft.com/office/drawing/2014/main" xmlns="" id="{107CA501-1D17-1942-8F51-59E423B9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9" y="-73469"/>
            <a:ext cx="12444413" cy="703941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825" y="5810520"/>
            <a:ext cx="1624013" cy="790955"/>
          </a:xfrm>
          <a:prstGeom prst="rect">
            <a:avLst/>
          </a:prstGeom>
        </p:spPr>
      </p:pic>
      <p:sp>
        <p:nvSpPr>
          <p:cNvPr id="9" name="Nome do professor(a)">
            <a:extLst>
              <a:ext uri="{FF2B5EF4-FFF2-40B4-BE49-F238E27FC236}">
                <a16:creationId xmlns:a16="http://schemas.microsoft.com/office/drawing/2014/main" xmlns="" id="{FADE9960-886E-6A4E-8ACF-F37D69B7E2D4}"/>
              </a:ext>
            </a:extLst>
          </p:cNvPr>
          <p:cNvSpPr txBox="1"/>
          <p:nvPr/>
        </p:nvSpPr>
        <p:spPr>
          <a:xfrm>
            <a:off x="3653070" y="-244699"/>
            <a:ext cx="4881093" cy="1758103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3800" b="1" dirty="0" err="1">
                <a:solidFill>
                  <a:srgbClr val="232B30"/>
                </a:solidFill>
                <a:latin typeface="+mj-lt"/>
                <a:ea typeface="+mj-ea"/>
                <a:cs typeface="+mj-cs"/>
              </a:rPr>
              <a:t>Riscos</a:t>
            </a:r>
            <a:endParaRPr lang="en-US" sz="13800" b="1" dirty="0">
              <a:solidFill>
                <a:srgbClr val="232B3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1134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8722</TotalTime>
  <Words>446</Words>
  <Application>Microsoft Office PowerPoint</Application>
  <PresentationFormat>Widescreen</PresentationFormat>
  <Paragraphs>95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6" baseType="lpstr">
      <vt:lpstr>☞FUTO SANS MEDIUM</vt:lpstr>
      <vt:lpstr>-apple-system</vt:lpstr>
      <vt:lpstr>Arial</vt:lpstr>
      <vt:lpstr>Calibri</vt:lpstr>
      <vt:lpstr>Calibri Light</vt:lpstr>
      <vt:lpstr>FUTURA CONDENSED MEDIUM</vt:lpstr>
      <vt:lpstr>Montserrat</vt:lpstr>
      <vt:lpstr>NotoSerif</vt:lpstr>
      <vt:lpstr>Roboto</vt:lpstr>
      <vt:lpstr>Roboto Th</vt:lpstr>
      <vt:lpstr>Tema do Office</vt:lpstr>
      <vt:lpstr>Apresentação do PowerPoint</vt:lpstr>
      <vt:lpstr>Uso de IA na preparação para Audiência Pública </vt:lpstr>
      <vt:lpstr>Apresentação do PowerPoint</vt:lpstr>
      <vt:lpstr>Proteção do indivíduo </vt:lpstr>
      <vt:lpstr>Apresentação do PowerPoint</vt:lpstr>
      <vt:lpstr>Apresentação do PowerPoint</vt:lpstr>
      <vt:lpstr>Apresentação do PowerPoint</vt:lpstr>
      <vt:lpstr>Agencia reguladora   Órgão central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Lara Araujo</dc:creator>
  <cp:lastModifiedBy>Felipe Luiz da Silva</cp:lastModifiedBy>
  <cp:revision>24</cp:revision>
  <dcterms:created xsi:type="dcterms:W3CDTF">2023-10-07T14:58:09Z</dcterms:created>
  <dcterms:modified xsi:type="dcterms:W3CDTF">2023-10-25T14:02:18Z</dcterms:modified>
</cp:coreProperties>
</file>