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54_F32A3086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  <p:sldMasterId id="2147483699" r:id="rId6"/>
  </p:sldMasterIdLst>
  <p:notesMasterIdLst>
    <p:notesMasterId r:id="rId28"/>
  </p:notesMasterIdLst>
  <p:sldIdLst>
    <p:sldId id="258" r:id="rId7"/>
    <p:sldId id="331" r:id="rId8"/>
    <p:sldId id="349" r:id="rId9"/>
    <p:sldId id="321" r:id="rId10"/>
    <p:sldId id="294" r:id="rId11"/>
    <p:sldId id="288" r:id="rId12"/>
    <p:sldId id="314" r:id="rId13"/>
    <p:sldId id="335" r:id="rId14"/>
    <p:sldId id="336" r:id="rId15"/>
    <p:sldId id="337" r:id="rId16"/>
    <p:sldId id="315" r:id="rId17"/>
    <p:sldId id="289" r:id="rId18"/>
    <p:sldId id="323" r:id="rId19"/>
    <p:sldId id="334" r:id="rId20"/>
    <p:sldId id="267" r:id="rId21"/>
    <p:sldId id="343" r:id="rId22"/>
    <p:sldId id="322" r:id="rId23"/>
    <p:sldId id="340" r:id="rId24"/>
    <p:sldId id="350" r:id="rId25"/>
    <p:sldId id="351" r:id="rId26"/>
    <p:sldId id="319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8C5008-825F-D446-5558-4EB1FA4182A6}" name="Marilia Barreto Pessoa Lima Rodrigues" initials="MR" userId="S::marilia.rodrigues@saude.gov.br::f08fd903-97c8-45c0-8f8f-25b1872612a8" providerId="AD"/>
  <p188:author id="{2DFBEC8D-7D07-AFC6-E2F4-49A6F3AE2F2A}" name="Leticia de Oliveira Cardoso" initials="LC" userId="S::leticia.cardoso@saude.gov.br::bde51e54-36ac-494d-94b7-64bfa1ce02ba" providerId="AD"/>
  <p188:author id="{3B2D2CEE-D84D-0FBE-57D7-46954C940CD4}" name="Paula Carvalho de Freitas" initials="PCdF" userId="S::paula.freitas@saude.gov.br::7980c84b-82bd-4e7b-8670-8c454c8eff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81769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42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ASNT\Plano%20de%20DANT\Corre&#231;&#245;es\Dados%20Figuras\Dados%20Figur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ASNT\Plano%20de%20DANT\Plano%20de%20DANT%20final\Pasta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E:\DASNT\Plano%20de%20DANT\Corre&#231;&#245;es\Dados%20Figuras\Dados%20Figura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>
                  <a:alpha val="85000"/>
                </a:srgb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A21-4EC5-B905-F4C7375C978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>
                  <a:alpha val="85000"/>
                </a:srgb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A21-4EC5-B905-F4C7375C978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>
                  <a:alpha val="85000"/>
                </a:srgb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A21-4EC5-B905-F4C7375C978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A21-4EC5-B905-F4C7375C978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Plan2!$A$36:$A$39</c:f>
              <c:strCache>
                <c:ptCount val="4"/>
                <c:pt idx="0">
                  <c:v>Doenças Respiratórias Crônicas</c:v>
                </c:pt>
                <c:pt idx="1">
                  <c:v>Diabetes</c:v>
                </c:pt>
                <c:pt idx="2">
                  <c:v>Neoplasias</c:v>
                </c:pt>
                <c:pt idx="3">
                  <c:v>Doenças Cardiovasculares</c:v>
                </c:pt>
              </c:strCache>
            </c:strRef>
          </c:cat>
          <c:val>
            <c:numRef>
              <c:f>Plan2!$B$36:$B$39</c:f>
              <c:numCache>
                <c:formatCode>0.00</c:formatCode>
                <c:ptCount val="4"/>
                <c:pt idx="0">
                  <c:v>21.9</c:v>
                </c:pt>
                <c:pt idx="1">
                  <c:v>26.5</c:v>
                </c:pt>
                <c:pt idx="2">
                  <c:v>102.8</c:v>
                </c:pt>
                <c:pt idx="3">
                  <c:v>116.9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21-4EC5-B905-F4C7375C97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shape val="box"/>
        <c:axId val="1725836016"/>
        <c:axId val="1725829488"/>
        <c:axId val="0"/>
      </c:bar3DChart>
      <c:catAx>
        <c:axId val="172583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1725829488"/>
        <c:crosses val="autoZero"/>
        <c:auto val="1"/>
        <c:lblAlgn val="ctr"/>
        <c:lblOffset val="100"/>
        <c:noMultiLvlLbl val="0"/>
      </c:catAx>
      <c:valAx>
        <c:axId val="172582948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 err="1">
                    <a:latin typeface="+mj-lt"/>
                  </a:rPr>
                  <a:t>Óbitos</a:t>
                </a:r>
                <a:r>
                  <a:rPr lang="en-US" dirty="0">
                    <a:latin typeface="+mj-lt"/>
                  </a:rPr>
                  <a:t>/100mil hab.</a:t>
                </a:r>
              </a:p>
            </c:rich>
          </c:tx>
          <c:layout>
            <c:manualLayout>
              <c:xMode val="edge"/>
              <c:yMode val="edge"/>
              <c:x val="0.62487167717878334"/>
              <c:y val="0.779779406186943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crossAx val="172583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7-47AE-8F5F-973546865012}"/>
              </c:ext>
            </c:extLst>
          </c:dPt>
          <c:dPt>
            <c:idx val="1"/>
            <c:invertIfNegative val="0"/>
            <c:bubble3D val="0"/>
            <c:spPr>
              <a:solidFill>
                <a:srgbClr val="FC78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7-47AE-8F5F-973546865012}"/>
              </c:ext>
            </c:extLst>
          </c:dPt>
          <c:cat>
            <c:strRef>
              <c:f>Planilha2!$A$2:$A$3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Planilha2!$B$2:$B$3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57-47AE-8F5F-973546865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7"/>
        <c:axId val="1725834384"/>
        <c:axId val="1725835472"/>
      </c:barChart>
      <c:catAx>
        <c:axId val="1725834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5835472"/>
        <c:crosses val="autoZero"/>
        <c:auto val="1"/>
        <c:lblAlgn val="ctr"/>
        <c:lblOffset val="100"/>
        <c:noMultiLvlLbl val="0"/>
      </c:catAx>
      <c:valAx>
        <c:axId val="172583547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72583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Plan4!$Z$1</c:f>
              <c:strCache>
                <c:ptCount val="1"/>
                <c:pt idx="0">
                  <c:v>Mortalidade por DCNT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5CFF01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271976095374577E-2"/>
                  <c:y val="8.71196063016972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B3C-4409-B0E7-3581E83D70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3C-4409-B0E7-3581E83D702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3C-4409-B0E7-3581E83D702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3C-4409-B0E7-3581E83D702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3C-4409-B0E7-3581E83D702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3C-4409-B0E7-3581E83D702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3C-4409-B0E7-3581E83D702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3C-4409-B0E7-3581E83D702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3C-4409-B0E7-3581E83D702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3C-4409-B0E7-3581E83D702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3C-4409-B0E7-3581E83D702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3C-4409-B0E7-3581E83D702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3C-4409-B0E7-3581E83D702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B3C-4409-B0E7-3581E83D702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B3C-4409-B0E7-3581E83D702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B3C-4409-B0E7-3581E83D702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B3C-4409-B0E7-3581E83D702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B3C-4409-B0E7-3581E83D7028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B3C-4409-B0E7-3581E83D7028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B3C-4409-B0E7-3581E83D7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Plan4!$A$2:$A$22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Plan4!$Z$2:$Z$22</c:f>
              <c:numCache>
                <c:formatCode>0.0</c:formatCode>
                <c:ptCount val="21"/>
                <c:pt idx="0">
                  <c:v>361.56822189424236</c:v>
                </c:pt>
                <c:pt idx="1">
                  <c:v>352.72252769922284</c:v>
                </c:pt>
                <c:pt idx="2">
                  <c:v>343.80799205391622</c:v>
                </c:pt>
                <c:pt idx="3">
                  <c:v>339.80417784074496</c:v>
                </c:pt>
                <c:pt idx="4">
                  <c:v>340.56693313852293</c:v>
                </c:pt>
                <c:pt idx="5">
                  <c:v>327.9628800107015</c:v>
                </c:pt>
                <c:pt idx="6">
                  <c:v>329.80190484911714</c:v>
                </c:pt>
                <c:pt idx="7">
                  <c:v>325.30009360892552</c:v>
                </c:pt>
                <c:pt idx="8">
                  <c:v>325.36460282980221</c:v>
                </c:pt>
                <c:pt idx="9">
                  <c:v>316.40547491860815</c:v>
                </c:pt>
                <c:pt idx="10">
                  <c:v>312.82181633894186</c:v>
                </c:pt>
                <c:pt idx="11">
                  <c:v>311.7082881359554</c:v>
                </c:pt>
                <c:pt idx="12">
                  <c:v>303.16325294803357</c:v>
                </c:pt>
                <c:pt idx="13">
                  <c:v>299.48269193146024</c:v>
                </c:pt>
                <c:pt idx="14">
                  <c:v>290.83587435084877</c:v>
                </c:pt>
                <c:pt idx="15">
                  <c:v>290.89452341048468</c:v>
                </c:pt>
                <c:pt idx="16">
                  <c:v>292.55651987528114</c:v>
                </c:pt>
                <c:pt idx="17">
                  <c:v>283.48609902464943</c:v>
                </c:pt>
                <c:pt idx="18">
                  <c:v>278.71185362697298</c:v>
                </c:pt>
                <c:pt idx="19">
                  <c:v>275.50403441508598</c:v>
                </c:pt>
                <c:pt idx="20">
                  <c:v>268.10000000000002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B3C-4409-B0E7-3581E83D70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32"/>
        <c:axId val="1725832208"/>
        <c:axId val="1725831664"/>
      </c:barChart>
      <c:catAx>
        <c:axId val="172583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5831664"/>
        <c:crosses val="autoZero"/>
        <c:auto val="1"/>
        <c:lblAlgn val="ctr"/>
        <c:lblOffset val="100"/>
        <c:noMultiLvlLbl val="0"/>
      </c:catAx>
      <c:valAx>
        <c:axId val="172583166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72583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Masculino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Sheet1!$B$2:$B$17</c:f>
              <c:numCache>
                <c:formatCode>0.00</c:formatCode>
                <c:ptCount val="16"/>
                <c:pt idx="0">
                  <c:v>19.5</c:v>
                </c:pt>
                <c:pt idx="1">
                  <c:v>19.5</c:v>
                </c:pt>
                <c:pt idx="2">
                  <c:v>18</c:v>
                </c:pt>
                <c:pt idx="3">
                  <c:v>17.5</c:v>
                </c:pt>
                <c:pt idx="4">
                  <c:v>16.8</c:v>
                </c:pt>
                <c:pt idx="5">
                  <c:v>16.5</c:v>
                </c:pt>
                <c:pt idx="6">
                  <c:v>15.5</c:v>
                </c:pt>
                <c:pt idx="7">
                  <c:v>14.4</c:v>
                </c:pt>
                <c:pt idx="8">
                  <c:v>12.8</c:v>
                </c:pt>
                <c:pt idx="9">
                  <c:v>12.8</c:v>
                </c:pt>
                <c:pt idx="10">
                  <c:v>12.7</c:v>
                </c:pt>
                <c:pt idx="11">
                  <c:v>13.2</c:v>
                </c:pt>
                <c:pt idx="12">
                  <c:v>12.1</c:v>
                </c:pt>
                <c:pt idx="13">
                  <c:v>12.3</c:v>
                </c:pt>
                <c:pt idx="14">
                  <c:v>11.7</c:v>
                </c:pt>
                <c:pt idx="15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BC-1845-AE07-A07160D52F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Feminino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Sheet1!$C$2:$C$17</c:f>
              <c:numCache>
                <c:formatCode>0.00</c:formatCode>
                <c:ptCount val="16"/>
                <c:pt idx="0">
                  <c:v>12.4</c:v>
                </c:pt>
                <c:pt idx="1">
                  <c:v>12.3</c:v>
                </c:pt>
                <c:pt idx="2">
                  <c:v>12</c:v>
                </c:pt>
                <c:pt idx="3">
                  <c:v>11.5</c:v>
                </c:pt>
                <c:pt idx="4">
                  <c:v>11.7</c:v>
                </c:pt>
                <c:pt idx="5">
                  <c:v>10.7</c:v>
                </c:pt>
                <c:pt idx="6">
                  <c:v>9.1999999999999993</c:v>
                </c:pt>
                <c:pt idx="7">
                  <c:v>8.6</c:v>
                </c:pt>
                <c:pt idx="8">
                  <c:v>9</c:v>
                </c:pt>
                <c:pt idx="9">
                  <c:v>8.3000000000000007</c:v>
                </c:pt>
                <c:pt idx="10">
                  <c:v>8</c:v>
                </c:pt>
                <c:pt idx="11">
                  <c:v>7.5</c:v>
                </c:pt>
                <c:pt idx="12">
                  <c:v>6.9</c:v>
                </c:pt>
                <c:pt idx="13">
                  <c:v>7.7</c:v>
                </c:pt>
                <c:pt idx="14">
                  <c:v>7.6</c:v>
                </c:pt>
                <c:pt idx="15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BC-1845-AE07-A07160D52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5838192"/>
        <c:axId val="1725831120"/>
      </c:lineChart>
      <c:catAx>
        <c:axId val="172583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5831120"/>
        <c:crosses val="autoZero"/>
        <c:auto val="1"/>
        <c:lblAlgn val="ctr"/>
        <c:lblOffset val="100"/>
        <c:noMultiLvlLbl val="0"/>
      </c:catAx>
      <c:valAx>
        <c:axId val="172583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583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54_F32A30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AC4C75C-1102-4CEA-85D7-CF4900EDFF15}" authorId="{B08C5008-825F-D446-5558-4EB1FA4182A6}" created="2023-04-19T20:29:04.255">
    <pc:sldMkLst xmlns:pc="http://schemas.microsoft.com/office/powerpoint/2013/main/command">
      <pc:docMk/>
      <pc:sldMk cId="4079628422" sldId="340"/>
    </pc:sldMkLst>
    <p188:txBody>
      <a:bodyPr/>
      <a:lstStyle/>
      <a:p>
        <a:r>
          <a:rPr lang="pt-BR"/>
          <a:t>Substituir a Taxação por Tributação</a:t>
        </a:r>
      </a:p>
    </p188:txBody>
  </p188:cm>
  <p188:cm id="{1221C3F1-64BA-4910-A4A5-24C698EC083B}" authorId="{B08C5008-825F-D446-5558-4EB1FA4182A6}" created="2023-04-19T20:35:36.671">
    <pc:sldMkLst xmlns:pc="http://schemas.microsoft.com/office/powerpoint/2013/main/command">
      <pc:docMk/>
      <pc:sldMk cId="4079628422" sldId="340"/>
    </pc:sldMkLst>
    <p188:txBody>
      <a:bodyPr/>
      <a:lstStyle/>
      <a:p>
        <a:r>
          <a:rPr lang="pt-BR"/>
          <a:t>Sugerimos acrescentar um slide de considerações finais:
- No contexto atual, há menor incidência de impostos sobre a cadeia produtiva de alimentos ultraprocessados, que contam com diversos subsídios, contrariando as recomendações do Ministério da Saúde para uma alimentação adequada e saudável. 
- Alimentos ultraprocessados presentes nas Cestas Básicas, como salsichas e biscoitos, recebem os mesmos benefícios tributários que alimentos saudáveis, como o arroz e feijão. 
- Recomenda-se que a reforma tributária esteja alinhada aos interesses de saúde pública.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21D5F-08FC-154D-B449-3F59E6EE6DEF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00126-7ADE-B749-B322-4389FA364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71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 âmbito da discussão da nova política tributária nacional, de tributos específicos para produtos nocivos à saúde, como medida de correção das externalidades negativas geradas pelo tabaco e bebidas alcoólicas.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0126-7ADE-B749-B322-4389FA3642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83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0126-7ADE-B749-B322-4389FA3642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66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17DA2-E5D3-41B6-B4EC-272391EAB3C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50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Fonte: (1) </a:t>
            </a:r>
            <a:r>
              <a:rPr lang="en-US" b="0" i="0">
                <a:solidFill>
                  <a:srgbClr val="212121"/>
                </a:solidFill>
                <a:effectLst/>
                <a:latin typeface="system-ui"/>
              </a:rPr>
              <a:t>de Freitas MG, Silva END. Direct and indirect costs attributed to alcohol consumption in Brazil, 2010 to 2018. </a:t>
            </a:r>
            <a:r>
              <a:rPr lang="en-US" b="0" i="0" err="1">
                <a:solidFill>
                  <a:srgbClr val="212121"/>
                </a:solidFill>
                <a:effectLst/>
                <a:latin typeface="system-ui"/>
              </a:rPr>
              <a:t>PLoS</a:t>
            </a:r>
            <a:r>
              <a:rPr lang="en-US" b="0" i="0">
                <a:solidFill>
                  <a:srgbClr val="212121"/>
                </a:solidFill>
                <a:effectLst/>
                <a:latin typeface="system-ui"/>
              </a:rPr>
              <a:t> One. 2022 Oct 25;17(10):e0270115. </a:t>
            </a:r>
            <a:r>
              <a:rPr lang="en-US" b="0" i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b="0" i="0">
                <a:solidFill>
                  <a:srgbClr val="212121"/>
                </a:solidFill>
                <a:effectLst/>
                <a:latin typeface="system-ui"/>
              </a:rPr>
              <a:t>: 10.1371/journal.pone.0270115. PMID: 36282815; PMCID: PMC9595536. https://</a:t>
            </a:r>
            <a:r>
              <a:rPr lang="en-US" b="0" i="0" err="1">
                <a:solidFill>
                  <a:srgbClr val="212121"/>
                </a:solidFill>
                <a:effectLst/>
                <a:latin typeface="system-ui"/>
              </a:rPr>
              <a:t>pubmed.ncbi.nlm.nih.gov</a:t>
            </a:r>
            <a:r>
              <a:rPr lang="en-US" b="0" i="0">
                <a:solidFill>
                  <a:srgbClr val="212121"/>
                </a:solidFill>
                <a:effectLst/>
                <a:latin typeface="system-ui"/>
              </a:rPr>
              <a:t>/36282815/</a:t>
            </a:r>
          </a:p>
          <a:p>
            <a:r>
              <a:rPr lang="en-US" b="0" i="0">
                <a:solidFill>
                  <a:srgbClr val="212121"/>
                </a:solidFill>
                <a:effectLst/>
                <a:latin typeface="system-ui"/>
              </a:rPr>
              <a:t>(2) </a:t>
            </a:r>
            <a:r>
              <a:rPr lang="pt-BR" sz="1200"/>
              <a:t>(</a:t>
            </a:r>
            <a:r>
              <a:rPr lang="en-US" sz="1200"/>
              <a:t>Fonte: SIH, 2010-2020)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00126-7ADE-B749-B322-4389FA36421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16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solidFill>
                <a:srgbClr val="555555"/>
              </a:solidFill>
              <a:latin typeface="Titillium Web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00126-7ADE-B749-B322-4389FA36421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03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00126-7ADE-B749-B322-4389FA36421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23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00126-7ADE-B749-B322-4389FA36421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40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72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90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252829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9738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91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778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409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01233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102787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88420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111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86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826558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648867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462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581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939643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337760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743247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03366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011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1D22C0-78F3-7F3E-E486-68D681C9F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536676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480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843917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977210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314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262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477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763901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663578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056572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95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64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4487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6869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12760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100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1710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4798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872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1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9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7" r:id="rId18"/>
    <p:sldLayoutId id="214748371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1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6282815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cs.org.ar/wp-content/uploads/brasil_.pdf" TargetMode="Externa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4_F32A308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Planilha_do_Microsoft_Excel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4380-D6EE-5F02-E2AB-0DEA4518C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1847419"/>
            <a:ext cx="9865359" cy="2620238"/>
          </a:xfrm>
        </p:spPr>
        <p:txBody>
          <a:bodyPr>
            <a:normAutofit fontScale="90000"/>
          </a:bodyPr>
          <a:lstStyle/>
          <a:p>
            <a:r>
              <a:rPr lang="pt-BR" sz="4800" dirty="0"/>
              <a:t>Doenças Crônicas Não Transmissíveis e fatores de risco - </a:t>
            </a:r>
            <a:br>
              <a:rPr lang="pt-BR" sz="4800" dirty="0"/>
            </a:br>
            <a:r>
              <a:rPr lang="pt-BR" dirty="0"/>
              <a:t>Impactos na Saúde e no SUS</a:t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52880" y="4714240"/>
            <a:ext cx="8067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Letícia </a:t>
            </a:r>
            <a:r>
              <a:rPr lang="pt-BR" sz="1600" dirty="0" smtClean="0"/>
              <a:t>Cardoso </a:t>
            </a:r>
          </a:p>
          <a:p>
            <a:endParaRPr lang="pt-BR" sz="1600" dirty="0"/>
          </a:p>
          <a:p>
            <a:r>
              <a:rPr lang="pt-BR" sz="1600" dirty="0" smtClean="0"/>
              <a:t>Diretora do Departamento de Análises Epidemiológicas e Vigilância de Doenças Crônicas Não Transmissíveis</a:t>
            </a:r>
            <a:endParaRPr lang="pt-BR" sz="1600" dirty="0"/>
          </a:p>
          <a:p>
            <a:r>
              <a:rPr lang="pt-BR" sz="1600" dirty="0"/>
              <a:t>Secretaria de Vigilância em Saúde e Ambiente</a:t>
            </a:r>
          </a:p>
          <a:p>
            <a:r>
              <a:rPr lang="pt-BR" sz="1600" dirty="0"/>
              <a:t>Ministério da Saúde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938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624" y="338348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/>
              <a:t>Álcool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5883" y="964793"/>
            <a:ext cx="7953376" cy="385454"/>
          </a:xfrm>
        </p:spPr>
        <p:txBody>
          <a:bodyPr lIns="91440" tIns="45720" rIns="91440" bIns="45720" anchor="t"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Montserrat"/>
                <a:ea typeface="+mn-lt"/>
                <a:cs typeface="+mn-lt"/>
              </a:rPr>
              <a:t>Custos </a:t>
            </a:r>
            <a:r>
              <a:rPr lang="en-US" sz="2000" err="1">
                <a:latin typeface="Montserrat"/>
                <a:ea typeface="+mn-lt"/>
                <a:cs typeface="+mn-lt"/>
              </a:rPr>
              <a:t>na</a:t>
            </a:r>
            <a:r>
              <a:rPr lang="en-US" sz="2000">
                <a:latin typeface="Montserrat"/>
                <a:ea typeface="+mn-lt"/>
                <a:cs typeface="+mn-lt"/>
              </a:rPr>
              <a:t> </a:t>
            </a:r>
            <a:r>
              <a:rPr lang="en-US" sz="2000" err="1">
                <a:latin typeface="Montserrat"/>
                <a:ea typeface="+mn-lt"/>
                <a:cs typeface="+mn-lt"/>
              </a:rPr>
              <a:t>saúde</a:t>
            </a:r>
            <a:endParaRPr lang="pt-BR" sz="2000">
              <a:latin typeface="Montserra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F679A-5DD6-A688-3760-8E82194C5D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9804" y="1698509"/>
            <a:ext cx="10232541" cy="3904384"/>
          </a:xfrm>
        </p:spPr>
        <p:txBody>
          <a:bodyPr lIns="91440" tIns="45720" rIns="91440" bIns="45720" anchor="t"/>
          <a:lstStyle/>
          <a:p>
            <a:pPr algn="l">
              <a:lnSpc>
                <a:spcPct val="100000"/>
              </a:lnSpc>
            </a:pPr>
            <a:r>
              <a:rPr lang="en-US" sz="2000" dirty="0"/>
              <a:t>No </a:t>
            </a:r>
            <a:r>
              <a:rPr lang="en-US" sz="2000" dirty="0" err="1"/>
              <a:t>Brasil</a:t>
            </a:r>
            <a:r>
              <a:rPr lang="en-US" sz="2000" dirty="0"/>
              <a:t>,  entre 2010 e 2018 o </a:t>
            </a:r>
            <a:r>
              <a:rPr lang="en-US" sz="2000" dirty="0" err="1"/>
              <a:t>custo</a:t>
            </a:r>
            <a:r>
              <a:rPr lang="en-US" sz="2000" dirty="0"/>
              <a:t> (</a:t>
            </a:r>
            <a:r>
              <a:rPr lang="en-US" sz="2000" dirty="0" err="1"/>
              <a:t>direto</a:t>
            </a:r>
            <a:r>
              <a:rPr lang="en-US" sz="2000" dirty="0"/>
              <a:t> e </a:t>
            </a:r>
            <a:r>
              <a:rPr lang="en-US" sz="2000" dirty="0" err="1"/>
              <a:t>indireto</a:t>
            </a:r>
            <a:r>
              <a:rPr lang="en-US" sz="2000" dirty="0"/>
              <a:t>) total </a:t>
            </a:r>
            <a:r>
              <a:rPr lang="en-US" sz="2000" dirty="0" err="1"/>
              <a:t>atribuível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álcool</a:t>
            </a:r>
            <a:r>
              <a:rPr lang="en-US" sz="2000" dirty="0"/>
              <a:t> no </a:t>
            </a:r>
            <a:r>
              <a:rPr lang="en-US" sz="2000" dirty="0" err="1"/>
              <a:t>período</a:t>
            </a:r>
            <a:r>
              <a:rPr lang="en-US" sz="2000" dirty="0"/>
              <a:t> </a:t>
            </a:r>
            <a:r>
              <a:rPr lang="en-US" sz="2000" dirty="0" err="1"/>
              <a:t>foi</a:t>
            </a:r>
            <a:r>
              <a:rPr lang="en-US" sz="2000" dirty="0"/>
              <a:t> de </a:t>
            </a:r>
            <a:r>
              <a:rPr lang="en-US" sz="2000" b="1" dirty="0" err="1"/>
              <a:t>Int</a:t>
            </a:r>
            <a:r>
              <a:rPr lang="en-US" sz="2000" b="1" dirty="0"/>
              <a:t>$ 1.487.417.115,43(1).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Gastos</a:t>
            </a:r>
            <a:r>
              <a:rPr lang="en-US" sz="2000" dirty="0"/>
              <a:t> </a:t>
            </a:r>
            <a:r>
              <a:rPr lang="en-US" sz="2000" dirty="0" err="1"/>
              <a:t>Hospitalares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$ 737.834.696,89:</a:t>
            </a:r>
            <a:endParaRPr lang="en-US" sz="2000" dirty="0">
              <a:ea typeface="Roboto"/>
              <a:cs typeface="Roboto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Atendimentos</a:t>
            </a:r>
            <a:r>
              <a:rPr lang="en-US" sz="2000" dirty="0"/>
              <a:t> </a:t>
            </a:r>
            <a:r>
              <a:rPr lang="en-US" sz="2000" dirty="0" err="1"/>
              <a:t>ambulatoriais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$ 416.052.029,75:</a:t>
            </a:r>
            <a:endParaRPr lang="en-US" sz="2000" dirty="0">
              <a:ea typeface="Roboto"/>
              <a:cs typeface="Roboto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Absenteísmo</a:t>
            </a:r>
            <a:r>
              <a:rPr lang="en-US" sz="2000" dirty="0"/>
              <a:t> no </a:t>
            </a:r>
            <a:r>
              <a:rPr lang="en-US" sz="2000" dirty="0" err="1"/>
              <a:t>trabalho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$ 333.530.388,79.</a:t>
            </a:r>
            <a:endParaRPr lang="pt-BR" sz="2800" dirty="0">
              <a:solidFill>
                <a:srgbClr val="000000"/>
              </a:solidFill>
              <a:latin typeface="Calibri"/>
              <a:ea typeface="Roboto"/>
              <a:cs typeface="Calibri"/>
            </a:endParaRPr>
          </a:p>
          <a:p>
            <a:pPr marL="285750" indent="-285750" algn="l">
              <a:lnSpc>
                <a:spcPct val="100000"/>
              </a:lnSpc>
              <a:buChar char="•"/>
            </a:pPr>
            <a:r>
              <a:rPr lang="pt-BR" sz="2000" dirty="0"/>
              <a:t>Custos com internações devido a causas plenamente atribuíveis ao consumo de álcool: 100 MILHÕES/ANO (2).</a:t>
            </a:r>
            <a:endParaRPr lang="en-US" sz="2000" b="1" dirty="0">
              <a:solidFill>
                <a:srgbClr val="000000"/>
              </a:solidFill>
              <a:ea typeface="Roboto"/>
              <a:cs typeface="Roboto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4F7088-166B-6044-BEE1-B389907E78B8}"/>
              </a:ext>
            </a:extLst>
          </p:cNvPr>
          <p:cNvSpPr txBox="1"/>
          <p:nvPr/>
        </p:nvSpPr>
        <p:spPr>
          <a:xfrm>
            <a:off x="1155836" y="4662763"/>
            <a:ext cx="9460476" cy="984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dirty="0">
                <a:ea typeface="+mn-lt"/>
                <a:cs typeface="+mn-lt"/>
              </a:rPr>
              <a:t>O custo do consumo de álcool para a sociedade é estimado em mais de 1% do PIB para os países de renda média ou </a:t>
            </a:r>
            <a:r>
              <a:rPr lang="pt-BR" sz="2000" dirty="0" smtClean="0">
                <a:ea typeface="+mn-lt"/>
                <a:cs typeface="+mn-lt"/>
              </a:rPr>
              <a:t>alta </a:t>
            </a:r>
            <a:r>
              <a:rPr lang="pt-BR" sz="2000" dirty="0">
                <a:ea typeface="+mn-lt"/>
                <a:cs typeface="+mn-lt"/>
              </a:rPr>
              <a:t>(THE SOBERING TRUTH, 2021</a:t>
            </a:r>
            <a:r>
              <a:rPr lang="pt-BR" sz="2000" dirty="0" smtClean="0">
                <a:ea typeface="+mn-lt"/>
                <a:cs typeface="+mn-lt"/>
              </a:rPr>
              <a:t>).</a:t>
            </a:r>
            <a:endParaRPr lang="pt-BR" sz="2000" dirty="0">
              <a:ea typeface="+mn-lt"/>
              <a:cs typeface="+mn-lt"/>
            </a:endParaRPr>
          </a:p>
          <a:p>
            <a:pPr algn="l"/>
            <a:endParaRPr lang="pt-BR" dirty="0">
              <a:ea typeface="Roboto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22EAF-AE6C-5737-D417-5B44C6E92EE4}"/>
              </a:ext>
            </a:extLst>
          </p:cNvPr>
          <p:cNvSpPr txBox="1"/>
          <p:nvPr/>
        </p:nvSpPr>
        <p:spPr>
          <a:xfrm>
            <a:off x="648259" y="6421754"/>
            <a:ext cx="939539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000" dirty="0"/>
              <a:t>Fonte: (1) </a:t>
            </a:r>
            <a:r>
              <a:rPr lang="en-US" sz="1000" b="0" i="0" dirty="0">
                <a:solidFill>
                  <a:srgbClr val="212121"/>
                </a:solidFill>
                <a:effectLst/>
              </a:rPr>
              <a:t>de Freitas MG, Silva END. Direct and indirect costs attributed to alcohol consumption in Brazil, 2010 to 2018. </a:t>
            </a:r>
            <a:r>
              <a:rPr lang="en-US" sz="1000" b="0" i="0" dirty="0" err="1">
                <a:solidFill>
                  <a:srgbClr val="212121"/>
                </a:solidFill>
                <a:effectLst/>
              </a:rPr>
              <a:t>PLoS</a:t>
            </a:r>
            <a:r>
              <a:rPr lang="en-US" sz="1000" b="0" i="0" dirty="0">
                <a:solidFill>
                  <a:srgbClr val="212121"/>
                </a:solidFill>
                <a:effectLst/>
              </a:rPr>
              <a:t> One. 2022 Oct 25;17(10):e0270115. </a:t>
            </a:r>
            <a:r>
              <a:rPr lang="en-US" sz="1000" b="0" i="0" dirty="0">
                <a:solidFill>
                  <a:srgbClr val="212121"/>
                </a:solidFill>
                <a:effectLst/>
                <a:hlinkClick r:id="rId3"/>
              </a:rPr>
              <a:t>https://pubmed.ncbi.nlm.nih.gov/36282815/</a:t>
            </a:r>
            <a:r>
              <a:rPr lang="en-US" sz="1000" b="0" i="0" dirty="0">
                <a:solidFill>
                  <a:srgbClr val="212121"/>
                </a:solidFill>
                <a:effectLst/>
              </a:rPr>
              <a:t>; (2) </a:t>
            </a:r>
            <a:r>
              <a:rPr lang="pt-BR" sz="1000" dirty="0"/>
              <a:t>(</a:t>
            </a:r>
            <a:r>
              <a:rPr lang="en-US" sz="1000" dirty="0"/>
              <a:t>Fonte: SIH, 2010-2020)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4181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F679A-5DD6-A688-3760-8E82194C5D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750" y="1648232"/>
            <a:ext cx="11279783" cy="5251148"/>
          </a:xfrm>
          <a:noFill/>
        </p:spPr>
        <p:txBody>
          <a:bodyPr lIns="91440" tIns="45720" rIns="91440" bIns="45720" anchor="t"/>
          <a:lstStyle/>
          <a:p>
            <a:pPr algn="just"/>
            <a:r>
              <a:rPr lang="en-US" sz="1500" dirty="0"/>
              <a:t>A OMS </a:t>
            </a:r>
            <a:r>
              <a:rPr lang="en-US" sz="1500" dirty="0" err="1"/>
              <a:t>aponta</a:t>
            </a:r>
            <a:r>
              <a:rPr lang="en-US" sz="1500" dirty="0"/>
              <a:t> a </a:t>
            </a:r>
            <a:r>
              <a:rPr lang="en-US" sz="1500" dirty="0" err="1"/>
              <a:t>taxação</a:t>
            </a:r>
            <a:r>
              <a:rPr lang="en-US" sz="1500" dirty="0"/>
              <a:t> e </a:t>
            </a:r>
            <a:r>
              <a:rPr lang="en-US" sz="1500" dirty="0" err="1"/>
              <a:t>política</a:t>
            </a:r>
            <a:r>
              <a:rPr lang="en-US" sz="1500" dirty="0"/>
              <a:t> de </a:t>
            </a:r>
            <a:r>
              <a:rPr lang="en-US" sz="1500" dirty="0" err="1"/>
              <a:t>preço</a:t>
            </a:r>
            <a:r>
              <a:rPr lang="en-US" sz="1500" dirty="0"/>
              <a:t> </a:t>
            </a:r>
            <a:r>
              <a:rPr lang="en-US" sz="1500" dirty="0" err="1"/>
              <a:t>como</a:t>
            </a:r>
            <a:r>
              <a:rPr lang="en-US" sz="1500" dirty="0"/>
              <a:t> as </a:t>
            </a:r>
            <a:r>
              <a:rPr lang="en-US" sz="1500" dirty="0" err="1"/>
              <a:t>estratégias</a:t>
            </a:r>
            <a:r>
              <a:rPr lang="en-US" sz="1500" dirty="0"/>
              <a:t> </a:t>
            </a:r>
            <a:r>
              <a:rPr lang="en-US" sz="1500" dirty="0" err="1"/>
              <a:t>mais</a:t>
            </a:r>
            <a:r>
              <a:rPr lang="en-US" sz="1500" dirty="0"/>
              <a:t> </a:t>
            </a:r>
            <a:r>
              <a:rPr lang="en-US" sz="1500" dirty="0" err="1"/>
              <a:t>custo-efetivas</a:t>
            </a:r>
            <a:r>
              <a:rPr lang="en-US" sz="1500" dirty="0"/>
              <a:t> para a </a:t>
            </a:r>
            <a:r>
              <a:rPr lang="en-US" sz="1500" dirty="0" err="1"/>
              <a:t>redução</a:t>
            </a:r>
            <a:r>
              <a:rPr lang="en-US" sz="1500" dirty="0"/>
              <a:t> do consume de </a:t>
            </a:r>
            <a:r>
              <a:rPr lang="en-US" sz="1500" dirty="0" err="1"/>
              <a:t>álcool</a:t>
            </a:r>
            <a:r>
              <a:rPr lang="en-US" sz="1500" dirty="0"/>
              <a:t> (3). </a:t>
            </a:r>
            <a:r>
              <a:rPr lang="en-US" sz="1500" dirty="0" err="1"/>
              <a:t>Destaca</a:t>
            </a:r>
            <a:r>
              <a:rPr lang="en-US" sz="1500" dirty="0"/>
              <a:t> 3 </a:t>
            </a:r>
            <a:r>
              <a:rPr lang="en-US" sz="1500" dirty="0" err="1"/>
              <a:t>experiências</a:t>
            </a:r>
            <a:r>
              <a:rPr lang="en-US" sz="1500" dirty="0"/>
              <a:t> de </a:t>
            </a:r>
            <a:r>
              <a:rPr lang="en-US" sz="1500" dirty="0" err="1"/>
              <a:t>sucesso</a:t>
            </a:r>
            <a:r>
              <a:rPr lang="en-US" sz="1500" dirty="0"/>
              <a:t> com a </a:t>
            </a:r>
            <a:r>
              <a:rPr lang="en-US" sz="1500" dirty="0" err="1"/>
              <a:t>política</a:t>
            </a:r>
            <a:r>
              <a:rPr lang="en-US" sz="1500" dirty="0"/>
              <a:t> de </a:t>
            </a:r>
            <a:r>
              <a:rPr lang="en-US" sz="1500" dirty="0" err="1"/>
              <a:t>taxação</a:t>
            </a:r>
            <a:r>
              <a:rPr lang="en-US" sz="1500" dirty="0"/>
              <a:t>:</a:t>
            </a:r>
            <a:endParaRPr lang="en-US" sz="1500" dirty="0">
              <a:ea typeface="Roboto"/>
              <a:cs typeface="Roboto"/>
            </a:endParaRPr>
          </a:p>
          <a:p>
            <a:pPr marL="285750" indent="-285750" algn="just">
              <a:buChar char="•"/>
            </a:pPr>
            <a:r>
              <a:rPr lang="en-US" sz="1500" dirty="0" err="1">
                <a:ea typeface="Roboto"/>
                <a:cs typeface="Roboto"/>
              </a:rPr>
              <a:t>Lituânia</a:t>
            </a:r>
            <a:r>
              <a:rPr lang="en-US" sz="1500" dirty="0">
                <a:ea typeface="Roboto"/>
                <a:cs typeface="Roboto"/>
              </a:rPr>
              <a:t> - </a:t>
            </a:r>
            <a:r>
              <a:rPr lang="en-US" sz="1500" dirty="0" err="1">
                <a:ea typeface="Roboto"/>
                <a:cs typeface="Roboto"/>
              </a:rPr>
              <a:t>redução</a:t>
            </a:r>
            <a:r>
              <a:rPr lang="en-US" sz="1500" dirty="0">
                <a:ea typeface="Roboto"/>
                <a:cs typeface="Roboto"/>
              </a:rPr>
              <a:t> de 20 % dos </a:t>
            </a:r>
            <a:r>
              <a:rPr lang="en-US" sz="1500" dirty="0" err="1">
                <a:ea typeface="Roboto"/>
                <a:cs typeface="Roboto"/>
              </a:rPr>
              <a:t>anos</a:t>
            </a:r>
            <a:r>
              <a:rPr lang="en-US" sz="1500" dirty="0">
                <a:ea typeface="Roboto"/>
                <a:cs typeface="Roboto"/>
              </a:rPr>
              <a:t> de </a:t>
            </a:r>
            <a:r>
              <a:rPr lang="en-US" sz="1500" dirty="0" err="1">
                <a:ea typeface="Roboto"/>
                <a:cs typeface="Roboto"/>
              </a:rPr>
              <a:t>vida</a:t>
            </a:r>
            <a:r>
              <a:rPr lang="en-US" sz="1500" dirty="0">
                <a:ea typeface="Roboto"/>
                <a:cs typeface="Roboto"/>
              </a:rPr>
              <a:t> </a:t>
            </a:r>
            <a:r>
              <a:rPr lang="en-US" sz="1500" dirty="0" err="1">
                <a:ea typeface="Roboto"/>
                <a:cs typeface="Roboto"/>
              </a:rPr>
              <a:t>perdidos</a:t>
            </a:r>
            <a:r>
              <a:rPr lang="en-US" sz="1500" dirty="0">
                <a:ea typeface="Roboto"/>
                <a:cs typeface="Roboto"/>
              </a:rPr>
              <a:t> </a:t>
            </a:r>
            <a:r>
              <a:rPr lang="en-US" sz="1500" dirty="0" err="1">
                <a:ea typeface="Roboto"/>
                <a:cs typeface="Roboto"/>
              </a:rPr>
              <a:t>ajustados</a:t>
            </a:r>
            <a:r>
              <a:rPr lang="en-US" sz="1500" dirty="0">
                <a:ea typeface="Roboto"/>
                <a:cs typeface="Roboto"/>
              </a:rPr>
              <a:t> </a:t>
            </a:r>
            <a:r>
              <a:rPr lang="en-US" sz="1500" dirty="0" err="1">
                <a:ea typeface="Roboto"/>
                <a:cs typeface="Roboto"/>
              </a:rPr>
              <a:t>por</a:t>
            </a:r>
            <a:r>
              <a:rPr lang="en-US" sz="1500" dirty="0">
                <a:ea typeface="Roboto"/>
                <a:cs typeface="Roboto"/>
              </a:rPr>
              <a:t> </a:t>
            </a:r>
            <a:r>
              <a:rPr lang="en-US" sz="1500" dirty="0" err="1">
                <a:ea typeface="Roboto"/>
                <a:cs typeface="Roboto"/>
              </a:rPr>
              <a:t>incapacidades</a:t>
            </a:r>
            <a:r>
              <a:rPr lang="en-US" sz="1500" dirty="0">
                <a:ea typeface="Roboto"/>
                <a:cs typeface="Roboto"/>
              </a:rPr>
              <a:t>.</a:t>
            </a:r>
          </a:p>
          <a:p>
            <a:pPr marL="285750" indent="-285750" algn="just">
              <a:buChar char="•"/>
            </a:pPr>
            <a:r>
              <a:rPr lang="en-US" sz="1500" dirty="0" err="1">
                <a:ea typeface="Roboto"/>
                <a:cs typeface="Roboto"/>
              </a:rPr>
              <a:t>Escócia</a:t>
            </a:r>
            <a:r>
              <a:rPr lang="en-US" sz="1500" dirty="0">
                <a:ea typeface="Roboto"/>
                <a:cs typeface="Roboto"/>
              </a:rPr>
              <a:t> -  </a:t>
            </a:r>
            <a:r>
              <a:rPr lang="en-US" sz="1500" dirty="0" err="1">
                <a:ea typeface="Roboto"/>
                <a:cs typeface="Roboto"/>
              </a:rPr>
              <a:t>redução</a:t>
            </a:r>
            <a:r>
              <a:rPr lang="en-US" sz="1500" dirty="0">
                <a:ea typeface="Roboto"/>
                <a:cs typeface="Roboto"/>
              </a:rPr>
              <a:t> de 25% de </a:t>
            </a:r>
            <a:r>
              <a:rPr lang="en-US" sz="1500" dirty="0" err="1">
                <a:ea typeface="Roboto"/>
                <a:cs typeface="Roboto"/>
              </a:rPr>
              <a:t>vendas</a:t>
            </a:r>
            <a:r>
              <a:rPr lang="en-US" sz="1500" dirty="0">
                <a:ea typeface="Roboto"/>
                <a:cs typeface="Roboto"/>
              </a:rPr>
              <a:t> </a:t>
            </a:r>
            <a:r>
              <a:rPr lang="en-US" sz="1500" dirty="0" err="1">
                <a:ea typeface="Roboto"/>
                <a:cs typeface="Roboto"/>
              </a:rPr>
              <a:t>ao</a:t>
            </a:r>
            <a:r>
              <a:rPr lang="en-US" sz="1500" dirty="0">
                <a:ea typeface="Roboto"/>
                <a:cs typeface="Roboto"/>
              </a:rPr>
              <a:t> </a:t>
            </a:r>
            <a:r>
              <a:rPr lang="en-US" sz="1500" dirty="0" err="1">
                <a:ea typeface="Roboto"/>
                <a:cs typeface="Roboto"/>
              </a:rPr>
              <a:t>ano</a:t>
            </a:r>
            <a:r>
              <a:rPr lang="en-US" sz="1500" dirty="0">
                <a:ea typeface="Roboto"/>
                <a:cs typeface="Roboto"/>
              </a:rPr>
              <a:t> e de 10% da </a:t>
            </a:r>
            <a:r>
              <a:rPr lang="en-US" sz="1500" dirty="0" err="1">
                <a:ea typeface="Roboto"/>
                <a:cs typeface="Roboto"/>
              </a:rPr>
              <a:t>mortalidade</a:t>
            </a:r>
            <a:r>
              <a:rPr lang="en-US" sz="1500" dirty="0">
                <a:ea typeface="Roboto"/>
                <a:cs typeface="Roboto"/>
              </a:rPr>
              <a:t>.</a:t>
            </a:r>
          </a:p>
          <a:p>
            <a:pPr marL="285750" indent="-285750" algn="just">
              <a:buChar char="•"/>
            </a:pPr>
            <a:r>
              <a:rPr lang="en-US" sz="1500" dirty="0" err="1">
                <a:ea typeface="Roboto"/>
                <a:cs typeface="Roboto"/>
              </a:rPr>
              <a:t>Rússia</a:t>
            </a:r>
            <a:r>
              <a:rPr lang="en-US" sz="1500" dirty="0">
                <a:ea typeface="Roboto"/>
                <a:cs typeface="Roboto"/>
              </a:rPr>
              <a:t> -  </a:t>
            </a:r>
            <a:r>
              <a:rPr lang="en-US" sz="1500" dirty="0" err="1">
                <a:ea typeface="Roboto"/>
                <a:cs typeface="Roboto"/>
              </a:rPr>
              <a:t>redução</a:t>
            </a:r>
            <a:r>
              <a:rPr lang="en-US" sz="1500" dirty="0">
                <a:ea typeface="Roboto"/>
                <a:cs typeface="Roboto"/>
              </a:rPr>
              <a:t> de 43% no </a:t>
            </a:r>
            <a:r>
              <a:rPr lang="en-US" sz="1500" dirty="0" err="1">
                <a:ea typeface="Roboto"/>
                <a:cs typeface="Roboto"/>
              </a:rPr>
              <a:t>consumo</a:t>
            </a:r>
            <a:r>
              <a:rPr lang="en-US" sz="1500" dirty="0">
                <a:ea typeface="Roboto"/>
                <a:cs typeface="Roboto"/>
              </a:rPr>
              <a:t> de </a:t>
            </a:r>
            <a:r>
              <a:rPr lang="en-US" sz="1500" dirty="0" err="1">
                <a:ea typeface="Roboto"/>
                <a:cs typeface="Roboto"/>
              </a:rPr>
              <a:t>álcool</a:t>
            </a:r>
            <a:r>
              <a:rPr lang="en-US" sz="1500" dirty="0">
                <a:ea typeface="Roboto"/>
                <a:cs typeface="Roboto"/>
              </a:rPr>
              <a:t> per capita.</a:t>
            </a:r>
          </a:p>
          <a:p>
            <a:pPr algn="just"/>
            <a:endParaRPr lang="en-US" sz="1500" dirty="0">
              <a:ea typeface="Roboto"/>
              <a:cs typeface="Roboto"/>
            </a:endParaRPr>
          </a:p>
          <a:p>
            <a:pPr algn="just"/>
            <a:r>
              <a:rPr lang="en-US" sz="1500" dirty="0"/>
              <a:t>O </a:t>
            </a:r>
            <a:r>
              <a:rPr lang="en-US" sz="1500" dirty="0" err="1"/>
              <a:t>Relatório</a:t>
            </a:r>
            <a:r>
              <a:rPr lang="en-US" sz="1500" dirty="0"/>
              <a:t> “A </a:t>
            </a:r>
            <a:r>
              <a:rPr lang="en-US" sz="1500" dirty="0" err="1"/>
              <a:t>Verdade</a:t>
            </a:r>
            <a:r>
              <a:rPr lang="en-US" sz="1500" dirty="0"/>
              <a:t> </a:t>
            </a:r>
            <a:r>
              <a:rPr lang="en-US" sz="1500" dirty="0" err="1"/>
              <a:t>Sóbria</a:t>
            </a:r>
            <a:r>
              <a:rPr lang="en-US" sz="1500" dirty="0"/>
              <a:t>: </a:t>
            </a:r>
            <a:r>
              <a:rPr lang="en-US" sz="1500" dirty="0" err="1"/>
              <a:t>Incentivando</a:t>
            </a:r>
            <a:r>
              <a:rPr lang="en-US" sz="1500" dirty="0"/>
              <a:t> </a:t>
            </a:r>
            <a:r>
              <a:rPr lang="en-US" sz="1500" dirty="0" err="1"/>
              <a:t>Mortes</a:t>
            </a:r>
            <a:r>
              <a:rPr lang="en-US" sz="1500" dirty="0"/>
              <a:t> e </a:t>
            </a:r>
            <a:r>
              <a:rPr lang="en-US" sz="1500" dirty="0" err="1"/>
              <a:t>Incapacidades</a:t>
            </a:r>
            <a:r>
              <a:rPr lang="en-US" sz="1500" dirty="0"/>
              <a:t> </a:t>
            </a:r>
            <a:r>
              <a:rPr lang="en-US" sz="1500" dirty="0" err="1"/>
              <a:t>por</a:t>
            </a:r>
            <a:r>
              <a:rPr lang="en-US" sz="1500" dirty="0"/>
              <a:t> </a:t>
            </a:r>
            <a:r>
              <a:rPr lang="en-US" sz="1500" dirty="0" err="1"/>
              <a:t>Álcool</a:t>
            </a:r>
            <a:r>
              <a:rPr lang="en-US" sz="1500" dirty="0"/>
              <a:t>” </a:t>
            </a:r>
            <a:r>
              <a:rPr lang="en-US" sz="1500" dirty="0" err="1"/>
              <a:t>apresenta</a:t>
            </a:r>
            <a:r>
              <a:rPr lang="en-US" sz="1500" dirty="0"/>
              <a:t> </a:t>
            </a:r>
            <a:r>
              <a:rPr lang="en-US" sz="1500" dirty="0" err="1"/>
              <a:t>medidas</a:t>
            </a:r>
            <a:r>
              <a:rPr lang="en-US" sz="1500" dirty="0"/>
              <a:t> </a:t>
            </a:r>
            <a:r>
              <a:rPr lang="en-US" sz="1500" dirty="0" err="1"/>
              <a:t>custo-efetivas</a:t>
            </a:r>
            <a:r>
              <a:rPr lang="en-US" sz="1500" dirty="0"/>
              <a:t> para a </a:t>
            </a:r>
            <a:r>
              <a:rPr lang="en-US" sz="1500" dirty="0" err="1"/>
              <a:t>redução</a:t>
            </a:r>
            <a:r>
              <a:rPr lang="en-US" sz="1500" dirty="0"/>
              <a:t> do </a:t>
            </a:r>
            <a:r>
              <a:rPr lang="en-US" sz="1500" dirty="0" err="1"/>
              <a:t>consumo</a:t>
            </a:r>
            <a:r>
              <a:rPr lang="en-US" sz="1500" dirty="0"/>
              <a:t> do </a:t>
            </a:r>
            <a:r>
              <a:rPr lang="en-US" sz="1500" dirty="0" err="1"/>
              <a:t>álcool</a:t>
            </a:r>
            <a:r>
              <a:rPr lang="en-US" sz="1500" dirty="0"/>
              <a:t>(4), </a:t>
            </a:r>
            <a:r>
              <a:rPr lang="en-US" sz="1500" dirty="0" err="1"/>
              <a:t>dentre</a:t>
            </a:r>
            <a:r>
              <a:rPr lang="en-US" sz="1500" dirty="0"/>
              <a:t> </a:t>
            </a:r>
            <a:r>
              <a:rPr lang="en-US" sz="1500" dirty="0" err="1"/>
              <a:t>elas</a:t>
            </a:r>
            <a:r>
              <a:rPr lang="en-US" sz="1500" dirty="0"/>
              <a:t>:</a:t>
            </a:r>
            <a:endParaRPr lang="en-US" sz="1500" dirty="0">
              <a:solidFill>
                <a:srgbClr val="0A1021"/>
              </a:solidFill>
              <a:ea typeface="Roboto"/>
              <a:cs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1" dirty="0"/>
              <a:t>Usar </a:t>
            </a:r>
            <a:r>
              <a:rPr lang="en-US" sz="1500" b="1" dirty="0" err="1"/>
              <a:t>políticas</a:t>
            </a:r>
            <a:r>
              <a:rPr lang="en-US" sz="1500" b="1" dirty="0"/>
              <a:t> </a:t>
            </a:r>
            <a:r>
              <a:rPr lang="en-US" sz="1500" b="1" dirty="0" err="1"/>
              <a:t>fiscais</a:t>
            </a:r>
            <a:r>
              <a:rPr lang="en-US" sz="1500" b="1" dirty="0"/>
              <a:t> para </a:t>
            </a:r>
            <a:r>
              <a:rPr lang="en-US" sz="1500" b="1" dirty="0" err="1"/>
              <a:t>reduzir</a:t>
            </a:r>
            <a:r>
              <a:rPr lang="en-US" sz="1500" b="1" dirty="0"/>
              <a:t> a </a:t>
            </a:r>
            <a:r>
              <a:rPr lang="en-US" sz="1500" b="1" dirty="0" err="1"/>
              <a:t>disponibilidade</a:t>
            </a:r>
            <a:r>
              <a:rPr lang="en-US" sz="1500" b="1" dirty="0"/>
              <a:t> de </a:t>
            </a:r>
            <a:r>
              <a:rPr lang="en-US" sz="1500" b="1" dirty="0" err="1"/>
              <a:t>produtos</a:t>
            </a:r>
            <a:r>
              <a:rPr lang="en-US" sz="1500" b="1" dirty="0"/>
              <a:t> que </a:t>
            </a:r>
            <a:r>
              <a:rPr lang="en-US" sz="1500" b="1" dirty="0" err="1"/>
              <a:t>sejam</a:t>
            </a:r>
            <a:r>
              <a:rPr lang="en-US" sz="1500" b="1" dirty="0"/>
              <a:t> </a:t>
            </a:r>
            <a:r>
              <a:rPr lang="en-US" sz="1500" b="1" dirty="0" err="1"/>
              <a:t>danosos</a:t>
            </a:r>
            <a:r>
              <a:rPr lang="en-US" sz="1500" b="1" dirty="0"/>
              <a:t> </a:t>
            </a:r>
            <a:r>
              <a:rPr lang="en-US" sz="1500" b="1" dirty="0" err="1"/>
              <a:t>à</a:t>
            </a:r>
            <a:r>
              <a:rPr lang="en-US" sz="1500" b="1" dirty="0"/>
              <a:t> </a:t>
            </a:r>
            <a:r>
              <a:rPr lang="en-US" sz="1500" b="1" dirty="0" err="1"/>
              <a:t>saúde</a:t>
            </a:r>
            <a:r>
              <a:rPr lang="en-US" sz="1500" b="1" dirty="0"/>
              <a:t> e </a:t>
            </a:r>
            <a:r>
              <a:rPr lang="en-US" sz="1500" b="1" dirty="0" err="1"/>
              <a:t>direcionar</a:t>
            </a:r>
            <a:r>
              <a:rPr lang="en-US" sz="1500" b="1" dirty="0"/>
              <a:t> </a:t>
            </a:r>
            <a:r>
              <a:rPr lang="en-US" sz="1500" b="1" dirty="0" err="1"/>
              <a:t>os</a:t>
            </a:r>
            <a:r>
              <a:rPr lang="en-US" sz="1500" b="1" dirty="0"/>
              <a:t> </a:t>
            </a:r>
            <a:r>
              <a:rPr lang="en-US" sz="1500" b="1" dirty="0" err="1"/>
              <a:t>recursos</a:t>
            </a:r>
            <a:r>
              <a:rPr lang="en-US" sz="1500" b="1" dirty="0"/>
              <a:t> </a:t>
            </a:r>
            <a:r>
              <a:rPr lang="en-US" sz="1500" b="1" dirty="0" err="1"/>
              <a:t>financeiros</a:t>
            </a:r>
            <a:r>
              <a:rPr lang="en-US" sz="1500" b="1" dirty="0"/>
              <a:t> a </a:t>
            </a:r>
            <a:r>
              <a:rPr lang="en-US" sz="1500" b="1" dirty="0" err="1"/>
              <a:t>fortalecer</a:t>
            </a:r>
            <a:r>
              <a:rPr lang="en-US" sz="1500" b="1" dirty="0"/>
              <a:t> </a:t>
            </a:r>
            <a:r>
              <a:rPr lang="en-US" sz="1500" b="1" dirty="0" err="1"/>
              <a:t>os</a:t>
            </a:r>
            <a:r>
              <a:rPr lang="en-US" sz="1500" b="1" dirty="0"/>
              <a:t> </a:t>
            </a:r>
            <a:r>
              <a:rPr lang="en-US" sz="1500" b="1" dirty="0" err="1"/>
              <a:t>sistemas</a:t>
            </a:r>
            <a:r>
              <a:rPr lang="en-US" sz="1500" b="1" dirty="0"/>
              <a:t> de </a:t>
            </a:r>
            <a:r>
              <a:rPr lang="en-US" sz="1500" b="1" dirty="0" err="1"/>
              <a:t>saúde</a:t>
            </a:r>
            <a:r>
              <a:rPr lang="en-US" sz="1500" b="1" dirty="0"/>
              <a:t>. </a:t>
            </a:r>
            <a:endParaRPr lang="en-US" sz="1500" dirty="0">
              <a:ea typeface="Roboto"/>
              <a:cs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1" dirty="0" err="1"/>
              <a:t>Encerrar</a:t>
            </a:r>
            <a:r>
              <a:rPr lang="en-US" sz="1500" b="1" dirty="0"/>
              <a:t> </a:t>
            </a:r>
            <a:r>
              <a:rPr lang="en-US" sz="1500" b="1" dirty="0" err="1"/>
              <a:t>incentivos</a:t>
            </a:r>
            <a:r>
              <a:rPr lang="en-US" sz="1500" b="1" dirty="0"/>
              <a:t> que </a:t>
            </a:r>
            <a:r>
              <a:rPr lang="en-US" sz="1500" b="1" dirty="0" err="1"/>
              <a:t>possam</a:t>
            </a:r>
            <a:r>
              <a:rPr lang="en-US" sz="1500" b="1" dirty="0"/>
              <a:t> ser </a:t>
            </a:r>
            <a:r>
              <a:rPr lang="en-US" sz="1500" b="1" dirty="0" err="1"/>
              <a:t>prejudiciais</a:t>
            </a:r>
            <a:r>
              <a:rPr lang="en-US" sz="1500" b="1" dirty="0"/>
              <a:t> </a:t>
            </a:r>
            <a:r>
              <a:rPr lang="en-US" sz="1500" b="1" dirty="0" err="1"/>
              <a:t>à</a:t>
            </a:r>
            <a:r>
              <a:rPr lang="en-US" sz="1500" b="1" dirty="0"/>
              <a:t> </a:t>
            </a:r>
            <a:r>
              <a:rPr lang="en-US" sz="1500" b="1" dirty="0" err="1"/>
              <a:t>saúde</a:t>
            </a:r>
            <a:r>
              <a:rPr lang="en-US" sz="1500" dirty="0"/>
              <a:t>: </a:t>
            </a:r>
            <a:r>
              <a:rPr lang="en-US" sz="1500" dirty="0" err="1"/>
              <a:t>lições</a:t>
            </a:r>
            <a:r>
              <a:rPr lang="en-US" sz="1500" dirty="0"/>
              <a:t> </a:t>
            </a:r>
            <a:r>
              <a:rPr lang="en-US" sz="1500" dirty="0" err="1"/>
              <a:t>importantes</a:t>
            </a:r>
            <a:r>
              <a:rPr lang="en-US" sz="1500" dirty="0"/>
              <a:t> </a:t>
            </a:r>
            <a:r>
              <a:rPr lang="en-US" sz="1500" dirty="0" err="1"/>
              <a:t>podem</a:t>
            </a:r>
            <a:r>
              <a:rPr lang="en-US" sz="1500" dirty="0"/>
              <a:t> ser </a:t>
            </a:r>
            <a:r>
              <a:rPr lang="en-US" sz="1500" dirty="0" err="1"/>
              <a:t>tiradas</a:t>
            </a:r>
            <a:r>
              <a:rPr lang="en-US" sz="1500" dirty="0"/>
              <a:t> do </a:t>
            </a:r>
            <a:r>
              <a:rPr lang="en-US" sz="1500" dirty="0" err="1"/>
              <a:t>controle</a:t>
            </a:r>
            <a:r>
              <a:rPr lang="en-US" sz="1500" dirty="0"/>
              <a:t> do </a:t>
            </a:r>
            <a:r>
              <a:rPr lang="en-US" sz="1500" dirty="0" err="1"/>
              <a:t>tabagismo</a:t>
            </a:r>
            <a:r>
              <a:rPr lang="en-US" sz="1500" dirty="0"/>
              <a:t>, </a:t>
            </a:r>
            <a:r>
              <a:rPr lang="en-US" sz="1500" dirty="0" err="1"/>
              <a:t>como</a:t>
            </a:r>
            <a:r>
              <a:rPr lang="en-US" sz="1500" dirty="0"/>
              <a:t> que </a:t>
            </a:r>
            <a:r>
              <a:rPr lang="en-US" sz="1500" dirty="0" err="1"/>
              <a:t>os</a:t>
            </a:r>
            <a:r>
              <a:rPr lang="en-US" sz="1500" dirty="0"/>
              <a:t> </a:t>
            </a:r>
            <a:r>
              <a:rPr lang="en-US" sz="1500" dirty="0" err="1"/>
              <a:t>governos</a:t>
            </a:r>
            <a:r>
              <a:rPr lang="en-US" sz="1500" dirty="0"/>
              <a:t> </a:t>
            </a:r>
            <a:r>
              <a:rPr lang="en-US" sz="1500" dirty="0" err="1"/>
              <a:t>tenham</a:t>
            </a:r>
            <a:r>
              <a:rPr lang="en-US" sz="1500" dirty="0"/>
              <a:t> </a:t>
            </a:r>
            <a:r>
              <a:rPr lang="en-US" sz="1500" dirty="0" err="1"/>
              <a:t>transparência</a:t>
            </a:r>
            <a:r>
              <a:rPr lang="en-US" sz="1500" dirty="0"/>
              <a:t> </a:t>
            </a:r>
            <a:r>
              <a:rPr lang="en-US" sz="1500" dirty="0" err="1"/>
              <a:t>em</a:t>
            </a:r>
            <a:r>
              <a:rPr lang="en-US" sz="1500" dirty="0"/>
              <a:t> </a:t>
            </a:r>
            <a:r>
              <a:rPr lang="en-US" sz="1500" dirty="0" err="1"/>
              <a:t>relação</a:t>
            </a:r>
            <a:r>
              <a:rPr lang="en-US" sz="1500" dirty="0"/>
              <a:t> </a:t>
            </a:r>
            <a:r>
              <a:rPr lang="en-US" sz="1500" dirty="0" err="1"/>
              <a:t>às</a:t>
            </a:r>
            <a:r>
              <a:rPr lang="en-US" sz="1500" dirty="0"/>
              <a:t> </a:t>
            </a:r>
            <a:r>
              <a:rPr lang="en-US" sz="1500" dirty="0" err="1"/>
              <a:t>empresas</a:t>
            </a:r>
            <a:r>
              <a:rPr lang="en-US" sz="1500" dirty="0"/>
              <a:t> de </a:t>
            </a:r>
            <a:r>
              <a:rPr lang="en-US" sz="1500" dirty="0" err="1"/>
              <a:t>álcool</a:t>
            </a:r>
            <a:r>
              <a:rPr lang="en-US" sz="1500" dirty="0"/>
              <a:t> e </a:t>
            </a:r>
            <a:r>
              <a:rPr lang="en-US" sz="1500" dirty="0" err="1"/>
              <a:t>impeçam</a:t>
            </a:r>
            <a:r>
              <a:rPr lang="en-US" sz="1500" dirty="0"/>
              <a:t> </a:t>
            </a:r>
            <a:r>
              <a:rPr lang="en-US" sz="1500" dirty="0" err="1"/>
              <a:t>essas</a:t>
            </a:r>
            <a:r>
              <a:rPr lang="en-US" sz="1500" dirty="0"/>
              <a:t> </a:t>
            </a:r>
            <a:r>
              <a:rPr lang="en-US" sz="1500" dirty="0" err="1"/>
              <a:t>corporações</a:t>
            </a:r>
            <a:r>
              <a:rPr lang="en-US" sz="1500" dirty="0"/>
              <a:t> de </a:t>
            </a:r>
            <a:r>
              <a:rPr lang="en-US" sz="1500" dirty="0" err="1"/>
              <a:t>receber</a:t>
            </a:r>
            <a:r>
              <a:rPr lang="en-US" sz="1500" dirty="0"/>
              <a:t> </a:t>
            </a:r>
            <a:r>
              <a:rPr lang="en-US" sz="1500" dirty="0" err="1"/>
              <a:t>ajuda</a:t>
            </a:r>
            <a:r>
              <a:rPr lang="en-US" sz="1500" dirty="0"/>
              <a:t> para </a:t>
            </a:r>
            <a:r>
              <a:rPr lang="en-US" sz="1500" dirty="0" err="1"/>
              <a:t>seu</a:t>
            </a:r>
            <a:r>
              <a:rPr lang="en-US" sz="1500" dirty="0"/>
              <a:t> </a:t>
            </a:r>
            <a:r>
              <a:rPr lang="en-US" sz="1500" dirty="0" err="1"/>
              <a:t>desenvolvimento</a:t>
            </a:r>
            <a:r>
              <a:rPr lang="en-US" sz="1500" dirty="0"/>
              <a:t>. </a:t>
            </a:r>
            <a:endParaRPr lang="en-US" sz="1500" dirty="0">
              <a:ea typeface="Roboto"/>
              <a:cs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1" dirty="0" err="1"/>
              <a:t>Calcular</a:t>
            </a:r>
            <a:r>
              <a:rPr lang="en-US" sz="1500" b="1" dirty="0"/>
              <a:t> </a:t>
            </a:r>
            <a:r>
              <a:rPr lang="en-US" sz="1500" b="1" dirty="0" err="1"/>
              <a:t>os</a:t>
            </a:r>
            <a:r>
              <a:rPr lang="en-US" sz="1500" b="1" dirty="0"/>
              <a:t> custos </a:t>
            </a:r>
            <a:r>
              <a:rPr lang="en-US" sz="1500" b="1" dirty="0" err="1"/>
              <a:t>à</a:t>
            </a:r>
            <a:r>
              <a:rPr lang="en-US" sz="1500" b="1" dirty="0"/>
              <a:t> </a:t>
            </a:r>
            <a:r>
              <a:rPr lang="en-US" sz="1500" b="1" dirty="0" err="1"/>
              <a:t>saúde</a:t>
            </a:r>
            <a:r>
              <a:rPr lang="en-US" sz="1500" b="1" dirty="0"/>
              <a:t> </a:t>
            </a:r>
            <a:r>
              <a:rPr lang="en-US" sz="1500" b="1" dirty="0" err="1"/>
              <a:t>provocados</a:t>
            </a:r>
            <a:r>
              <a:rPr lang="en-US" sz="1500" b="1" dirty="0"/>
              <a:t> </a:t>
            </a:r>
            <a:r>
              <a:rPr lang="en-US" sz="1500" b="1" dirty="0" err="1"/>
              <a:t>pelos</a:t>
            </a:r>
            <a:r>
              <a:rPr lang="en-US" sz="1500" b="1" dirty="0"/>
              <a:t> </a:t>
            </a:r>
            <a:r>
              <a:rPr lang="en-US" sz="1500" b="1" dirty="0" err="1"/>
              <a:t>incentivos</a:t>
            </a:r>
            <a:r>
              <a:rPr lang="en-US" sz="1500" b="1" dirty="0"/>
              <a:t> dados </a:t>
            </a:r>
            <a:r>
              <a:rPr lang="en-US" sz="1500" b="1" dirty="0" err="1"/>
              <a:t>à</a:t>
            </a:r>
            <a:r>
              <a:rPr lang="en-US" sz="1500" b="1" dirty="0"/>
              <a:t> </a:t>
            </a:r>
            <a:r>
              <a:rPr lang="en-US" sz="1500" b="1" dirty="0" err="1"/>
              <a:t>indústria</a:t>
            </a:r>
            <a:r>
              <a:rPr lang="en-US" sz="1500" b="1" dirty="0"/>
              <a:t> do </a:t>
            </a:r>
            <a:r>
              <a:rPr lang="en-US" sz="1500" b="1" dirty="0" err="1">
                <a:solidFill>
                  <a:srgbClr val="0A1021"/>
                </a:solidFill>
              </a:rPr>
              <a:t>álcool</a:t>
            </a:r>
            <a:r>
              <a:rPr lang="en-US" sz="1500" dirty="0">
                <a:solidFill>
                  <a:srgbClr val="0A1021"/>
                </a:solidFill>
              </a:rPr>
              <a:t>: </a:t>
            </a:r>
            <a:r>
              <a:rPr lang="en-US" sz="1500" dirty="0" err="1"/>
              <a:t>incentivos</a:t>
            </a:r>
            <a:r>
              <a:rPr lang="en-US" sz="1500" dirty="0"/>
              <a:t> que </a:t>
            </a:r>
            <a:r>
              <a:rPr lang="en-US" sz="1500" dirty="0" err="1"/>
              <a:t>promovam</a:t>
            </a:r>
            <a:r>
              <a:rPr lang="en-US" sz="1500" dirty="0"/>
              <a:t> o </a:t>
            </a:r>
            <a:r>
              <a:rPr lang="en-US" sz="1500" dirty="0" err="1"/>
              <a:t>desenvolvimento</a:t>
            </a:r>
            <a:r>
              <a:rPr lang="en-US" sz="1500" dirty="0"/>
              <a:t> </a:t>
            </a:r>
            <a:r>
              <a:rPr lang="en-US" sz="1500" dirty="0" err="1"/>
              <a:t>econômico</a:t>
            </a:r>
            <a:r>
              <a:rPr lang="en-US" sz="1500" dirty="0"/>
              <a:t> e a </a:t>
            </a:r>
            <a:r>
              <a:rPr lang="en-US" sz="1500" dirty="0" err="1"/>
              <a:t>criação</a:t>
            </a:r>
            <a:r>
              <a:rPr lang="en-US" sz="1500" dirty="0"/>
              <a:t> de </a:t>
            </a:r>
            <a:r>
              <a:rPr lang="en-US" sz="1500" dirty="0" err="1"/>
              <a:t>empregos</a:t>
            </a:r>
            <a:r>
              <a:rPr lang="en-US" sz="1500" dirty="0"/>
              <a:t> </a:t>
            </a:r>
            <a:r>
              <a:rPr lang="en-US" sz="1500" dirty="0" err="1"/>
              <a:t>devem</a:t>
            </a:r>
            <a:r>
              <a:rPr lang="en-US" sz="1500" dirty="0"/>
              <a:t> ser </a:t>
            </a:r>
            <a:r>
              <a:rPr lang="en-US" sz="1500" dirty="0" err="1"/>
              <a:t>analisados</a:t>
            </a:r>
            <a:r>
              <a:rPr lang="en-US" sz="1500" dirty="0"/>
              <a:t> </a:t>
            </a:r>
            <a:r>
              <a:rPr lang="en-US" sz="1500" dirty="0" err="1"/>
              <a:t>em</a:t>
            </a:r>
            <a:r>
              <a:rPr lang="en-US" sz="1500" dirty="0"/>
              <a:t> </a:t>
            </a:r>
            <a:r>
              <a:rPr lang="en-US" sz="1500" dirty="0" err="1"/>
              <a:t>comparação</a:t>
            </a:r>
            <a:r>
              <a:rPr lang="en-US" sz="1500" dirty="0"/>
              <a:t> </a:t>
            </a:r>
            <a:r>
              <a:rPr lang="en-US" sz="1500" dirty="0" err="1"/>
              <a:t>aos</a:t>
            </a:r>
            <a:r>
              <a:rPr lang="en-US" sz="1500" dirty="0"/>
              <a:t> custos </a:t>
            </a:r>
            <a:r>
              <a:rPr lang="en-US" sz="1500" dirty="0" err="1"/>
              <a:t>à</a:t>
            </a:r>
            <a:r>
              <a:rPr lang="en-US" sz="1500" dirty="0"/>
              <a:t> </a:t>
            </a:r>
            <a:r>
              <a:rPr lang="en-US" sz="1500" dirty="0" err="1"/>
              <a:t>saúde</a:t>
            </a:r>
            <a:r>
              <a:rPr lang="en-US" sz="1500" dirty="0"/>
              <a:t> e </a:t>
            </a:r>
            <a:r>
              <a:rPr lang="en-US" sz="1500" dirty="0" err="1"/>
              <a:t>sociais</a:t>
            </a:r>
            <a:r>
              <a:rPr lang="en-US" sz="1500" dirty="0"/>
              <a:t>, e </a:t>
            </a:r>
            <a:r>
              <a:rPr lang="en-US" sz="1500" dirty="0" err="1"/>
              <a:t>os</a:t>
            </a:r>
            <a:r>
              <a:rPr lang="en-US" sz="1500" dirty="0"/>
              <a:t> </a:t>
            </a:r>
            <a:r>
              <a:rPr lang="en-US" sz="1500" dirty="0" err="1"/>
              <a:t>países</a:t>
            </a:r>
            <a:r>
              <a:rPr lang="en-US" sz="1500" dirty="0"/>
              <a:t> </a:t>
            </a:r>
            <a:r>
              <a:rPr lang="en-US" sz="1500" dirty="0" err="1"/>
              <a:t>devem</a:t>
            </a:r>
            <a:r>
              <a:rPr lang="en-US" sz="1500" dirty="0"/>
              <a:t> </a:t>
            </a:r>
            <a:r>
              <a:rPr lang="en-US" sz="1500" dirty="0" err="1"/>
              <a:t>considerar</a:t>
            </a:r>
            <a:r>
              <a:rPr lang="en-US" sz="1500" dirty="0"/>
              <a:t> se </a:t>
            </a:r>
            <a:r>
              <a:rPr lang="en-US" sz="1500" dirty="0" err="1"/>
              <a:t>são</a:t>
            </a:r>
            <a:r>
              <a:rPr lang="en-US" sz="1500" dirty="0"/>
              <a:t> </a:t>
            </a:r>
            <a:r>
              <a:rPr lang="en-US" sz="1500" dirty="0" err="1"/>
              <a:t>positivos</a:t>
            </a:r>
            <a:r>
              <a:rPr lang="en-US" sz="1500" dirty="0"/>
              <a:t> </a:t>
            </a:r>
            <a:r>
              <a:rPr lang="en-US" sz="1500" dirty="0" err="1"/>
              <a:t>ou</a:t>
            </a:r>
            <a:r>
              <a:rPr lang="en-US" sz="1500" dirty="0"/>
              <a:t> </a:t>
            </a:r>
            <a:r>
              <a:rPr lang="en-US" sz="1500" dirty="0" err="1"/>
              <a:t>não</a:t>
            </a:r>
            <a:r>
              <a:rPr lang="en-US" sz="1500" dirty="0"/>
              <a:t> </a:t>
            </a:r>
            <a:r>
              <a:rPr lang="en-US" sz="1500" dirty="0" err="1"/>
              <a:t>à</a:t>
            </a:r>
            <a:r>
              <a:rPr lang="en-US" sz="1500" dirty="0"/>
              <a:t> </a:t>
            </a:r>
            <a:r>
              <a:rPr lang="en-US" sz="1500" dirty="0" err="1"/>
              <a:t>saúde</a:t>
            </a:r>
            <a:r>
              <a:rPr lang="en-US" sz="1500" dirty="0"/>
              <a:t>.</a:t>
            </a:r>
            <a:endParaRPr lang="en-US" sz="1500" dirty="0">
              <a:ea typeface="Roboto"/>
              <a:cs typeface="Roboto"/>
            </a:endParaRPr>
          </a:p>
          <a:p>
            <a:pPr algn="just"/>
            <a:endParaRPr lang="pt-BR" dirty="0">
              <a:ea typeface="Roboto"/>
              <a:cs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706" y="304058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 dirty="0"/>
              <a:t>Álcool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4094" y="882633"/>
            <a:ext cx="10554689" cy="646331"/>
          </a:xfrm>
        </p:spPr>
        <p:txBody>
          <a:bodyPr wrap="square" lIns="0" tIns="45720" rIns="90000" bIns="45720" anchor="t" anchorCtr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 err="1">
                <a:latin typeface="Montserrat"/>
              </a:rPr>
              <a:t>Experiências</a:t>
            </a:r>
            <a:r>
              <a:rPr lang="en-US" sz="2000" dirty="0">
                <a:latin typeface="Montserrat"/>
              </a:rPr>
              <a:t> </a:t>
            </a:r>
            <a:r>
              <a:rPr lang="en-US" sz="2000" dirty="0" err="1">
                <a:latin typeface="Montserrat"/>
              </a:rPr>
              <a:t>exitosas</a:t>
            </a:r>
            <a:r>
              <a:rPr lang="en-US" sz="2000" dirty="0">
                <a:latin typeface="Montserrat"/>
              </a:rPr>
              <a:t> </a:t>
            </a:r>
            <a:r>
              <a:rPr lang="en-US" sz="2000" dirty="0" err="1">
                <a:latin typeface="Montserrat"/>
              </a:rPr>
              <a:t>em</a:t>
            </a:r>
            <a:r>
              <a:rPr lang="en-US" sz="2000" dirty="0">
                <a:latin typeface="Montserrat"/>
              </a:rPr>
              <a:t> custos e </a:t>
            </a:r>
            <a:r>
              <a:rPr lang="en-US" sz="2000" dirty="0" err="1">
                <a:latin typeface="Montserrat"/>
              </a:rPr>
              <a:t>desfechos</a:t>
            </a:r>
            <a:r>
              <a:rPr lang="en-US" sz="2000" dirty="0">
                <a:latin typeface="Montserrat"/>
              </a:rPr>
              <a:t> de </a:t>
            </a:r>
            <a:r>
              <a:rPr lang="en-US" sz="2000" dirty="0" err="1">
                <a:latin typeface="Montserrat"/>
              </a:rPr>
              <a:t>saúde</a:t>
            </a:r>
            <a:r>
              <a:rPr lang="en-US" sz="2000" dirty="0">
                <a:latin typeface="Montserrat"/>
              </a:rPr>
              <a:t> com a </a:t>
            </a:r>
            <a:r>
              <a:rPr lang="en-US" sz="2000" dirty="0" err="1">
                <a:latin typeface="Montserrat"/>
              </a:rPr>
              <a:t>implementação</a:t>
            </a:r>
            <a:r>
              <a:rPr lang="en-US" sz="2000" dirty="0">
                <a:latin typeface="Montserrat"/>
              </a:rPr>
              <a:t> de </a:t>
            </a:r>
            <a:r>
              <a:rPr lang="en-US" sz="2000" dirty="0" err="1" smtClean="0">
                <a:latin typeface="Montserrat"/>
              </a:rPr>
              <a:t>tributação</a:t>
            </a:r>
            <a:endParaRPr lang="en-US" sz="2000" dirty="0">
              <a:latin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F0C84-0CF3-D985-FF7A-332634BEF1D7}"/>
              </a:ext>
            </a:extLst>
          </p:cNvPr>
          <p:cNvSpPr txBox="1"/>
          <p:nvPr/>
        </p:nvSpPr>
        <p:spPr>
          <a:xfrm>
            <a:off x="568036" y="6412136"/>
            <a:ext cx="86376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900">
                <a:solidFill>
                  <a:srgbClr val="444444"/>
                </a:solidFill>
                <a:latin typeface="Roboto"/>
                <a:ea typeface="Roboto"/>
                <a:cs typeface="Calibri"/>
              </a:rPr>
              <a:t>Fonte: 3: https://www.jsad.com/doi/10.15288/jsad.2018.79.514 </a:t>
            </a:r>
            <a:r>
              <a:rPr lang="en-US" sz="900" b="1">
                <a:solidFill>
                  <a:srgbClr val="555555"/>
                </a:solidFill>
                <a:latin typeface="Roboto"/>
                <a:ea typeface="Roboto"/>
                <a:cs typeface="Calibri"/>
              </a:rPr>
              <a:t>Are the “Best Buys” for Alcohol Control Still Valid? An Update on the Comparative Cost-Effectiveness of Alcohol Control Strategies at the Global Level</a:t>
            </a:r>
            <a:r>
              <a:rPr lang="en-US" sz="900">
                <a:solidFill>
                  <a:srgbClr val="555555"/>
                </a:solidFill>
                <a:latin typeface="Roboto"/>
                <a:ea typeface="Roboto"/>
                <a:cs typeface="Calibri"/>
              </a:rPr>
              <a:t>​, </a:t>
            </a:r>
            <a:r>
              <a:rPr lang="pt-BR" sz="900">
                <a:solidFill>
                  <a:srgbClr val="444444"/>
                </a:solidFill>
                <a:latin typeface="Roboto"/>
                <a:ea typeface="Roboto"/>
                <a:cs typeface="Calibri"/>
              </a:rPr>
              <a:t>4: Vital </a:t>
            </a:r>
            <a:r>
              <a:rPr lang="pt-BR" sz="900" err="1">
                <a:solidFill>
                  <a:srgbClr val="444444"/>
                </a:solidFill>
                <a:latin typeface="Roboto"/>
                <a:ea typeface="Roboto"/>
                <a:cs typeface="Calibri"/>
              </a:rPr>
              <a:t>Strategies</a:t>
            </a:r>
            <a:r>
              <a:rPr lang="pt-BR" sz="900">
                <a:solidFill>
                  <a:srgbClr val="444444"/>
                </a:solidFill>
                <a:latin typeface="Roboto"/>
                <a:ea typeface="Roboto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0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4380-D6EE-5F02-E2AB-0DEA4518C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1968" y="1999819"/>
            <a:ext cx="3325089" cy="1658213"/>
          </a:xfrm>
        </p:spPr>
        <p:txBody>
          <a:bodyPr>
            <a:normAutofit/>
          </a:bodyPr>
          <a:lstStyle/>
          <a:p>
            <a:r>
              <a:rPr lang="pt-BR"/>
              <a:t>Tabaco</a:t>
            </a:r>
          </a:p>
        </p:txBody>
      </p:sp>
    </p:spTree>
    <p:extLst>
      <p:ext uri="{BB962C8B-B14F-4D97-AF65-F5344CB8AC3E}">
        <p14:creationId xmlns:p14="http://schemas.microsoft.com/office/powerpoint/2010/main" val="31038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610F5E0-FF2A-3F51-22C3-AA67A5987050}"/>
              </a:ext>
            </a:extLst>
          </p:cNvPr>
          <p:cNvSpPr txBox="1">
            <a:spLocks/>
          </p:cNvSpPr>
          <p:nvPr/>
        </p:nvSpPr>
        <p:spPr>
          <a:xfrm>
            <a:off x="1281706" y="340128"/>
            <a:ext cx="2209639" cy="64082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en-US"/>
              <a:t>Tabaco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F141DDA-F165-CCCC-8191-67A83858954A}"/>
              </a:ext>
            </a:extLst>
          </p:cNvPr>
          <p:cNvSpPr txBox="1">
            <a:spLocks/>
          </p:cNvSpPr>
          <p:nvPr/>
        </p:nvSpPr>
        <p:spPr>
          <a:xfrm>
            <a:off x="1307180" y="788223"/>
            <a:ext cx="2856016" cy="3854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Impactos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 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na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 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saúde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+mn-lt"/>
              <a:cs typeface="+mn-lt"/>
            </a:endParaRPr>
          </a:p>
          <a:p>
            <a:endParaRPr lang="pt-B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1663A4-CBE9-136F-A217-3CFBB96E3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50" y="1575649"/>
            <a:ext cx="9907136" cy="4201251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3C298E-5ED1-6A17-84DD-A249924CC0D9}"/>
              </a:ext>
            </a:extLst>
          </p:cNvPr>
          <p:cNvSpPr/>
          <p:nvPr/>
        </p:nvSpPr>
        <p:spPr>
          <a:xfrm>
            <a:off x="7148150" y="2116516"/>
            <a:ext cx="2083790" cy="8075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8</a:t>
            </a:r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milhões de mortes/ ano.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3105A-ADF5-A90C-4F6E-7351091D6D34}"/>
              </a:ext>
            </a:extLst>
          </p:cNvPr>
          <p:cNvSpPr txBox="1"/>
          <p:nvPr/>
        </p:nvSpPr>
        <p:spPr>
          <a:xfrm>
            <a:off x="6863400" y="3081699"/>
            <a:ext cx="265329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10% </a:t>
            </a:r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do total de mortes globais</a:t>
            </a:r>
          </a:p>
          <a:p>
            <a:pPr algn="ctr"/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até 2030.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4392E-9FBC-A8A5-11DF-2E0C7564E841}"/>
              </a:ext>
            </a:extLst>
          </p:cNvPr>
          <p:cNvSpPr txBox="1"/>
          <p:nvPr/>
        </p:nvSpPr>
        <p:spPr>
          <a:xfrm>
            <a:off x="6513945" y="3769640"/>
            <a:ext cx="33522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80% </a:t>
            </a:r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dos fumantes do mundo </a:t>
            </a:r>
          </a:p>
          <a:p>
            <a:pPr algn="ctr"/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vivem em países de baixa e média renda.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5645E2EF-9A2F-3E68-B612-1E9306917A64}"/>
              </a:ext>
            </a:extLst>
          </p:cNvPr>
          <p:cNvSpPr/>
          <p:nvPr/>
        </p:nvSpPr>
        <p:spPr>
          <a:xfrm>
            <a:off x="1056573" y="1914980"/>
            <a:ext cx="3194463" cy="2180191"/>
          </a:xfrm>
          <a:prstGeom prst="wedgeRectCallout">
            <a:avLst>
              <a:gd name="adj1" fmla="val 57234"/>
              <a:gd name="adj2" fmla="val 684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161.853</a:t>
            </a:r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mortes anuais atribuíveis ao tabaco.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443</a:t>
            </a:r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mortes por dia.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3º</a:t>
            </a:r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fator de risco para anos de vida perdidos ajustados por incapacidade.</a:t>
            </a:r>
          </a:p>
          <a:p>
            <a:pPr algn="ctr"/>
            <a:endParaRPr lang="pt-B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9ED2F-C439-97E7-AEF8-8274D19A6C93}"/>
              </a:ext>
            </a:extLst>
          </p:cNvPr>
          <p:cNvSpPr txBox="1"/>
          <p:nvPr/>
        </p:nvSpPr>
        <p:spPr>
          <a:xfrm>
            <a:off x="921450" y="5923173"/>
            <a:ext cx="60979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000">
                <a:ea typeface="Roboto"/>
                <a:cs typeface="Roboto"/>
              </a:rPr>
              <a:t>Fonte: </a:t>
            </a:r>
            <a:endParaRPr lang="pt-BR" sz="1000"/>
          </a:p>
          <a:p>
            <a:pPr algn="l"/>
            <a:r>
              <a:rPr lang="pt-BR" sz="1000">
                <a:ea typeface="+mn-lt"/>
                <a:cs typeface="+mn-lt"/>
              </a:rPr>
              <a:t>Brasil. Instituto Nacional de Câncer José Alencar Gomes da Silva (INCA). Tabagismo - Causas e prevenção [Internet]. 2021. </a:t>
            </a:r>
            <a:r>
              <a:rPr lang="pt-BR" sz="1000" err="1">
                <a:ea typeface="+mn-lt"/>
                <a:cs typeface="+mn-lt"/>
              </a:rPr>
              <a:t>Available</a:t>
            </a:r>
            <a:r>
              <a:rPr lang="pt-BR" sz="1000">
                <a:ea typeface="+mn-lt"/>
                <a:cs typeface="+mn-lt"/>
              </a:rPr>
              <a:t> </a:t>
            </a:r>
            <a:r>
              <a:rPr lang="pt-BR" sz="1000" err="1">
                <a:ea typeface="+mn-lt"/>
                <a:cs typeface="+mn-lt"/>
              </a:rPr>
              <a:t>from</a:t>
            </a:r>
            <a:r>
              <a:rPr lang="pt-BR" sz="1000">
                <a:ea typeface="+mn-lt"/>
                <a:cs typeface="+mn-lt"/>
              </a:rPr>
              <a:t>: https://bit. </a:t>
            </a:r>
            <a:r>
              <a:rPr lang="pt-BR" sz="1000" err="1">
                <a:ea typeface="+mn-lt"/>
                <a:cs typeface="+mn-lt"/>
              </a:rPr>
              <a:t>ly</a:t>
            </a:r>
            <a:r>
              <a:rPr lang="pt-BR" sz="1000">
                <a:ea typeface="+mn-lt"/>
                <a:cs typeface="+mn-lt"/>
              </a:rPr>
              <a:t>/34osNWQ. </a:t>
            </a:r>
            <a:endParaRPr lang="pt-BR" sz="1000">
              <a:ea typeface="Roboto"/>
              <a:cs typeface="Roboto"/>
            </a:endParaRPr>
          </a:p>
          <a:p>
            <a:pPr algn="l"/>
            <a:r>
              <a:rPr lang="pt-BR" sz="1000">
                <a:ea typeface="+mn-lt"/>
                <a:cs typeface="+mn-lt"/>
              </a:rPr>
              <a:t>Pinto M; </a:t>
            </a:r>
            <a:r>
              <a:rPr lang="pt-BR" sz="1000" err="1">
                <a:ea typeface="+mn-lt"/>
                <a:cs typeface="+mn-lt"/>
              </a:rPr>
              <a:t>Bardach</a:t>
            </a:r>
            <a:r>
              <a:rPr lang="pt-BR" sz="1000">
                <a:ea typeface="+mn-lt"/>
                <a:cs typeface="+mn-lt"/>
              </a:rPr>
              <a:t> A; </a:t>
            </a:r>
            <a:r>
              <a:rPr lang="pt-BR" sz="1000" err="1">
                <a:ea typeface="+mn-lt"/>
                <a:cs typeface="+mn-lt"/>
              </a:rPr>
              <a:t>Palacios</a:t>
            </a:r>
            <a:r>
              <a:rPr lang="pt-BR" sz="1000">
                <a:ea typeface="+mn-lt"/>
                <a:cs typeface="+mn-lt"/>
              </a:rPr>
              <a:t> A; et al. Carga de doença atribuível ao uso do tabaco no Brasil e potencial impacto do aumento de preços por meio de impostos. Documento técnico IECS N</a:t>
            </a:r>
            <a:r>
              <a:rPr lang="pt-BR" sz="1000" err="1">
                <a:ea typeface="+mn-lt"/>
                <a:cs typeface="+mn-lt"/>
              </a:rPr>
              <a:t>°</a:t>
            </a:r>
            <a:r>
              <a:rPr lang="pt-BR" sz="1000">
                <a:ea typeface="+mn-lt"/>
                <a:cs typeface="+mn-lt"/>
              </a:rPr>
              <a:t> 21. 2017. </a:t>
            </a:r>
            <a:endParaRPr lang="pt-BR" sz="1000">
              <a:ea typeface="Roboto"/>
              <a:cs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89D06-9878-0F0E-B83E-7F6F066C3141}"/>
              </a:ext>
            </a:extLst>
          </p:cNvPr>
          <p:cNvSpPr txBox="1"/>
          <p:nvPr/>
        </p:nvSpPr>
        <p:spPr>
          <a:xfrm>
            <a:off x="7148150" y="5923173"/>
            <a:ext cx="3248891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00">
                <a:ea typeface="+mn-lt"/>
                <a:cs typeface="+mn-lt"/>
              </a:rPr>
              <a:t>Fonte: https://www.paho.org/pt/topicos/tabaco</a:t>
            </a:r>
          </a:p>
        </p:txBody>
      </p:sp>
    </p:spTree>
    <p:extLst>
      <p:ext uri="{BB962C8B-B14F-4D97-AF65-F5344CB8AC3E}">
        <p14:creationId xmlns:p14="http://schemas.microsoft.com/office/powerpoint/2010/main" val="1814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996" y="222648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/>
              <a:t>Tabaco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AEA93B-7FF5-5698-EE73-32EF07C64D9A}"/>
              </a:ext>
            </a:extLst>
          </p:cNvPr>
          <p:cNvSpPr txBox="1">
            <a:spLocks/>
          </p:cNvSpPr>
          <p:nvPr/>
        </p:nvSpPr>
        <p:spPr>
          <a:xfrm>
            <a:off x="1282641" y="778425"/>
            <a:ext cx="8429332" cy="3854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err="1">
                <a:latin typeface="Montserrat"/>
                <a:ea typeface="+mn-lt"/>
                <a:cs typeface="+mn-lt"/>
              </a:rPr>
              <a:t>Prevalência</a:t>
            </a:r>
            <a:r>
              <a:rPr lang="en-US">
                <a:latin typeface="Montserrat"/>
                <a:ea typeface="+mn-lt"/>
                <a:cs typeface="+mn-lt"/>
              </a:rPr>
              <a:t> de </a:t>
            </a:r>
            <a:r>
              <a:rPr lang="en-US" err="1">
                <a:latin typeface="Montserrat"/>
                <a:ea typeface="+mn-lt"/>
                <a:cs typeface="+mn-lt"/>
              </a:rPr>
              <a:t>uso</a:t>
            </a:r>
            <a:r>
              <a:rPr lang="en-US">
                <a:latin typeface="Montserrat"/>
                <a:ea typeface="+mn-lt"/>
                <a:cs typeface="+mn-lt"/>
              </a:rPr>
              <a:t> e </a:t>
            </a:r>
            <a:r>
              <a:rPr lang="en-US" err="1">
                <a:latin typeface="Montserrat"/>
                <a:ea typeface="+mn-lt"/>
                <a:cs typeface="+mn-lt"/>
              </a:rPr>
              <a:t>consumo</a:t>
            </a:r>
            <a:r>
              <a:rPr lang="en-US">
                <a:latin typeface="Montserrat"/>
                <a:ea typeface="+mn-lt"/>
                <a:cs typeface="+mn-lt"/>
              </a:rPr>
              <a:t> – </a:t>
            </a:r>
            <a:r>
              <a:rPr lang="en-US" err="1">
                <a:latin typeface="Montserrat"/>
                <a:ea typeface="+mn-lt"/>
                <a:cs typeface="+mn-lt"/>
              </a:rPr>
              <a:t>Vigitel</a:t>
            </a:r>
            <a:r>
              <a:rPr lang="en-US">
                <a:latin typeface="Montserrat"/>
                <a:ea typeface="+mn-lt"/>
                <a:cs typeface="+mn-lt"/>
              </a:rPr>
              <a:t>, 2006-2021</a:t>
            </a:r>
            <a:endParaRPr lang="pt-BR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0B9456-E086-1C53-3A9C-3E6A58BDF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664087"/>
              </p:ext>
            </p:extLst>
          </p:nvPr>
        </p:nvGraphicFramePr>
        <p:xfrm>
          <a:off x="1976284" y="1355604"/>
          <a:ext cx="8183716" cy="491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17B48C9-C234-C384-4CC7-C727B1192800}"/>
              </a:ext>
            </a:extLst>
          </p:cNvPr>
          <p:cNvSpPr txBox="1">
            <a:spLocks/>
          </p:cNvSpPr>
          <p:nvPr/>
        </p:nvSpPr>
        <p:spPr>
          <a:xfrm>
            <a:off x="8195357" y="1249285"/>
            <a:ext cx="3486331" cy="1178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dirty="0">
                <a:ea typeface="+mn-lt"/>
                <a:cs typeface="+mn-lt"/>
              </a:rPr>
              <a:t>A diminuição de intensidade da redução nos últimos anos é preocupante e pode indicar estagnação das políticas atualmente implementadas. </a:t>
            </a:r>
            <a:endParaRPr lang="pt-BR" sz="1600" dirty="0"/>
          </a:p>
          <a:p>
            <a:pPr algn="just"/>
            <a:endParaRPr lang="pt-BR" sz="2000" dirty="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097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103" y="314753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 dirty="0"/>
              <a:t>Tabaco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9" y="863296"/>
            <a:ext cx="3048001" cy="385454"/>
          </a:xfrm>
        </p:spPr>
        <p:txBody>
          <a:bodyPr lIns="91440" tIns="45720" rIns="91440" bIns="45720" anchor="t"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2000">
                <a:latin typeface="Montserrat"/>
                <a:ea typeface="+mn-lt"/>
                <a:cs typeface="+mn-lt"/>
              </a:rPr>
              <a:t>Custos</a:t>
            </a:r>
            <a:r>
              <a:rPr lang="en-US" sz="2400">
                <a:latin typeface="Montserrat"/>
                <a:ea typeface="+mn-lt"/>
                <a:cs typeface="+mn-lt"/>
              </a:rPr>
              <a:t> </a:t>
            </a:r>
            <a:r>
              <a:rPr lang="en-US" sz="2000" err="1">
                <a:latin typeface="Montserrat"/>
                <a:ea typeface="+mn-lt"/>
                <a:cs typeface="+mn-lt"/>
              </a:rPr>
              <a:t>na</a:t>
            </a:r>
            <a:r>
              <a:rPr lang="en-US" sz="2000">
                <a:latin typeface="Montserrat"/>
                <a:ea typeface="+mn-lt"/>
                <a:cs typeface="+mn-lt"/>
              </a:rPr>
              <a:t> </a:t>
            </a:r>
            <a:r>
              <a:rPr lang="en-US" sz="2000" err="1">
                <a:latin typeface="Montserrat"/>
                <a:ea typeface="+mn-lt"/>
                <a:cs typeface="+mn-lt"/>
              </a:rPr>
              <a:t>saúde</a:t>
            </a:r>
            <a:endParaRPr lang="pt-BR">
              <a:latin typeface="Montserra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F679A-5DD6-A688-3760-8E82194C5D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5445" y="6304630"/>
            <a:ext cx="8642513" cy="467356"/>
          </a:xfrm>
          <a:noFill/>
          <a:ln>
            <a:noFill/>
          </a:ln>
        </p:spPr>
        <p:txBody>
          <a:bodyPr lIns="91440" tIns="45720" rIns="91440" bIns="45720" anchor="t"/>
          <a:lstStyle/>
          <a:p>
            <a:pPr algn="l"/>
            <a:r>
              <a:rPr lang="pt-BR" sz="1050" dirty="0">
                <a:ea typeface="+mn-lt"/>
                <a:cs typeface="+mn-lt"/>
              </a:rPr>
              <a:t>Fonte: 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Instituto de Efetividade Clínica e Sanitária. A importância de aumentar os impostos do tabaco no Brasil.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Palacios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A, Pinto M, Barros L,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Bardach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A,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Casarini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A, Rodríguez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Cairoli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F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Espinola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N,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Balan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D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Perelli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L,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Comolli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M,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Augustovski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F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Alcaraz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A,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Pichon-Riviere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A. Dez. 2020, Buenos Aires, Argentina. Disponível em: </a:t>
            </a:r>
            <a:r>
              <a:rPr lang="pt-BR" sz="1200" dirty="0">
                <a:solidFill>
                  <a:srgbClr val="1351B4"/>
                </a:solidFill>
                <a:ea typeface="+mn-lt"/>
                <a:cs typeface="+mn-lt"/>
                <a:hlinkClick r:id="rId2"/>
              </a:rPr>
              <a:t>www.iecs.org.ar/tabaco</a:t>
            </a:r>
            <a:endParaRPr lang="pt-BR" sz="1050" dirty="0">
              <a:ea typeface="Roboto"/>
              <a:cs typeface="Roboto"/>
            </a:endParaRPr>
          </a:p>
          <a:p>
            <a:pPr algn="l"/>
            <a:endParaRPr lang="pt-BR" sz="1050" dirty="0">
              <a:ea typeface="Roboto"/>
              <a:cs typeface="Roboto"/>
            </a:endParaRPr>
          </a:p>
          <a:p>
            <a:endParaRPr lang="pt-BR" dirty="0">
              <a:ea typeface="Roboto"/>
              <a:cs typeface="Roboto"/>
            </a:endParaRPr>
          </a:p>
          <a:p>
            <a:endParaRPr lang="pt-BR" dirty="0">
              <a:ea typeface="Roboto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B211D-7EC8-3FE1-CA0B-E322B5BD069E}"/>
              </a:ext>
            </a:extLst>
          </p:cNvPr>
          <p:cNvSpPr txBox="1"/>
          <p:nvPr/>
        </p:nvSpPr>
        <p:spPr>
          <a:xfrm>
            <a:off x="582462" y="1339108"/>
            <a:ext cx="11165496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+mn-lt"/>
                <a:cs typeface="+mn-lt"/>
              </a:rPr>
              <a:t>No </a:t>
            </a:r>
            <a:r>
              <a:rPr lang="en-US" sz="2000" err="1">
                <a:ea typeface="+mn-lt"/>
                <a:cs typeface="+mn-lt"/>
              </a:rPr>
              <a:t>Brasil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em</a:t>
            </a:r>
            <a:r>
              <a:rPr lang="en-US" sz="2000">
                <a:ea typeface="+mn-lt"/>
                <a:cs typeface="+mn-lt"/>
              </a:rPr>
              <a:t> 2020, </a:t>
            </a:r>
            <a:r>
              <a:rPr lang="en-US" sz="2000" err="1">
                <a:ea typeface="+mn-lt"/>
                <a:cs typeface="+mn-lt"/>
              </a:rPr>
              <a:t>foram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gastos</a:t>
            </a:r>
            <a:r>
              <a:rPr lang="en-US" sz="2000">
                <a:ea typeface="+mn-lt"/>
                <a:cs typeface="+mn-lt"/>
              </a:rPr>
              <a:t>:</a:t>
            </a:r>
          </a:p>
          <a:p>
            <a:endParaRPr lang="en-US" sz="20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R$ 50.289 </a:t>
            </a:r>
            <a:r>
              <a:rPr lang="en-US" sz="2000" err="1">
                <a:ea typeface="+mn-lt"/>
                <a:cs typeface="+mn-lt"/>
              </a:rPr>
              <a:t>bilhões</a:t>
            </a:r>
            <a:r>
              <a:rPr lang="en-US" sz="2000">
                <a:ea typeface="+mn-lt"/>
                <a:cs typeface="+mn-lt"/>
              </a:rPr>
              <a:t> de custos </a:t>
            </a:r>
            <a:r>
              <a:rPr lang="en-US" sz="2000" err="1">
                <a:ea typeface="+mn-lt"/>
                <a:cs typeface="+mn-lt"/>
              </a:rPr>
              <a:t>médicos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diretos</a:t>
            </a:r>
            <a:r>
              <a:rPr lang="en-US" sz="2000">
                <a:ea typeface="+mn-lt"/>
                <a:cs typeface="+mn-lt"/>
              </a:rPr>
              <a:t>, o </a:t>
            </a:r>
            <a:r>
              <a:rPr lang="en-US" sz="2000" err="1">
                <a:ea typeface="+mn-lt"/>
                <a:cs typeface="+mn-lt"/>
              </a:rPr>
              <a:t>equivalente</a:t>
            </a:r>
            <a:r>
              <a:rPr lang="en-US" sz="2000">
                <a:ea typeface="+mn-lt"/>
                <a:cs typeface="+mn-lt"/>
              </a:rPr>
              <a:t> a 7,8% de </a:t>
            </a:r>
            <a:r>
              <a:rPr lang="en-US" sz="2000" err="1">
                <a:ea typeface="+mn-lt"/>
                <a:cs typeface="+mn-lt"/>
              </a:rPr>
              <a:t>todo</a:t>
            </a:r>
            <a:r>
              <a:rPr lang="en-US" sz="2000">
                <a:ea typeface="+mn-lt"/>
                <a:cs typeface="+mn-lt"/>
              </a:rPr>
              <a:t> o </a:t>
            </a:r>
            <a:r>
              <a:rPr lang="en-US" sz="2000" err="1">
                <a:ea typeface="+mn-lt"/>
                <a:cs typeface="+mn-lt"/>
              </a:rPr>
              <a:t>gasto</a:t>
            </a:r>
            <a:r>
              <a:rPr lang="en-US" sz="2000">
                <a:ea typeface="+mn-lt"/>
                <a:cs typeface="+mn-lt"/>
              </a:rPr>
              <a:t> com </a:t>
            </a:r>
            <a:r>
              <a:rPr lang="en-US" sz="2000" err="1">
                <a:ea typeface="+mn-lt"/>
                <a:cs typeface="+mn-lt"/>
              </a:rPr>
              <a:t>saúde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R$ 42.452 </a:t>
            </a:r>
            <a:r>
              <a:rPr lang="en-US" sz="2000" err="1">
                <a:ea typeface="+mn-lt"/>
                <a:cs typeface="+mn-lt"/>
              </a:rPr>
              <a:t>bilhões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em</a:t>
            </a:r>
            <a:r>
              <a:rPr lang="en-US" sz="2000">
                <a:ea typeface="+mn-lt"/>
                <a:cs typeface="+mn-lt"/>
              </a:rPr>
              <a:t> custos </a:t>
            </a:r>
            <a:r>
              <a:rPr lang="en-US" sz="2000" err="1">
                <a:ea typeface="+mn-lt"/>
                <a:cs typeface="+mn-lt"/>
              </a:rPr>
              <a:t>indiretos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decorrentes</a:t>
            </a:r>
            <a:r>
              <a:rPr lang="en-US" sz="2000">
                <a:ea typeface="+mn-lt"/>
                <a:cs typeface="+mn-lt"/>
              </a:rPr>
              <a:t> da </a:t>
            </a:r>
            <a:r>
              <a:rPr lang="en-US" sz="2000" err="1">
                <a:ea typeface="+mn-lt"/>
                <a:cs typeface="+mn-lt"/>
              </a:rPr>
              <a:t>perda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produtividade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devida</a:t>
            </a:r>
            <a:r>
              <a:rPr lang="en-US" sz="2000">
                <a:ea typeface="+mn-lt"/>
                <a:cs typeface="+mn-lt"/>
              </a:rPr>
              <a:t> à </a:t>
            </a:r>
            <a:r>
              <a:rPr lang="en-US" sz="2000" err="1">
                <a:ea typeface="+mn-lt"/>
                <a:cs typeface="+mn-lt"/>
              </a:rPr>
              <a:t>morte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prematura</a:t>
            </a:r>
            <a:r>
              <a:rPr lang="en-US" sz="2000">
                <a:ea typeface="+mn-lt"/>
                <a:cs typeface="+mn-lt"/>
              </a:rPr>
              <a:t> e </a:t>
            </a:r>
            <a:r>
              <a:rPr lang="en-US" sz="2000" err="1">
                <a:ea typeface="+mn-lt"/>
                <a:cs typeface="+mn-lt"/>
              </a:rPr>
              <a:t>incapacidade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R$ 32.400 </a:t>
            </a:r>
            <a:r>
              <a:rPr lang="en-US" sz="2000" err="1">
                <a:ea typeface="+mn-lt"/>
                <a:cs typeface="+mn-lt"/>
              </a:rPr>
              <a:t>bilhões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em</a:t>
            </a:r>
            <a:r>
              <a:rPr lang="en-US" sz="2000">
                <a:ea typeface="+mn-lt"/>
                <a:cs typeface="+mn-lt"/>
              </a:rPr>
              <a:t> custos de </a:t>
            </a:r>
            <a:r>
              <a:rPr lang="en-US" sz="2000" err="1">
                <a:ea typeface="+mn-lt"/>
                <a:cs typeface="+mn-lt"/>
              </a:rPr>
              <a:t>cuidados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familiares</a:t>
            </a:r>
            <a:r>
              <a:rPr lang="en-US" sz="2000">
                <a:ea typeface="+mn-lt"/>
                <a:cs typeface="+mn-lt"/>
              </a:rPr>
              <a:t> e </a:t>
            </a:r>
            <a:r>
              <a:rPr lang="en-US" sz="2000" err="1">
                <a:ea typeface="+mn-lt"/>
                <a:cs typeface="+mn-lt"/>
              </a:rPr>
              <a:t>pessoas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próximas</a:t>
            </a:r>
            <a:r>
              <a:rPr lang="en-US" sz="2000">
                <a:ea typeface="+mn-lt"/>
                <a:cs typeface="+mn-lt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>
              <a:ea typeface="+mn-lt"/>
              <a:cs typeface="+mn-lt"/>
            </a:endParaRPr>
          </a:p>
          <a:p>
            <a:r>
              <a:rPr lang="en-US" sz="2000" err="1">
                <a:ea typeface="+mn-lt"/>
                <a:cs typeface="+mn-lt"/>
              </a:rPr>
              <a:t>Totalizando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b="1">
                <a:ea typeface="+mn-lt"/>
                <a:cs typeface="+mn-lt"/>
              </a:rPr>
              <a:t>R$ 125.148 </a:t>
            </a:r>
            <a:r>
              <a:rPr lang="en-US" sz="2000" b="1" err="1">
                <a:ea typeface="+mn-lt"/>
                <a:cs typeface="+mn-lt"/>
              </a:rPr>
              <a:t>bilhões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por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ano</a:t>
            </a:r>
            <a:r>
              <a:rPr lang="en-US" sz="2000" b="1">
                <a:ea typeface="+mn-lt"/>
                <a:cs typeface="+mn-lt"/>
              </a:rPr>
              <a:t>.</a:t>
            </a:r>
          </a:p>
          <a:p>
            <a:endParaRPr lang="en-US" sz="2000" b="1">
              <a:highlight>
                <a:srgbClr val="FFFFFF"/>
              </a:highlight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highlight>
                <a:srgbClr val="FFFFFF"/>
              </a:highlight>
              <a:ea typeface="+mn-lt"/>
              <a:cs typeface="+mn-lt"/>
            </a:endParaRPr>
          </a:p>
          <a:p>
            <a:r>
              <a:rPr lang="en-US" sz="2000" err="1">
                <a:ea typeface="+mn-lt"/>
                <a:cs typeface="+mn-lt"/>
              </a:rPr>
              <a:t>Enquanto</a:t>
            </a:r>
            <a:r>
              <a:rPr lang="en-US" sz="2000">
                <a:ea typeface="+mn-lt"/>
                <a:cs typeface="+mn-lt"/>
              </a:rPr>
              <a:t> a </a:t>
            </a:r>
            <a:r>
              <a:rPr lang="en-US" sz="2000" b="1" err="1">
                <a:ea typeface="+mn-lt"/>
                <a:cs typeface="+mn-lt"/>
              </a:rPr>
              <a:t>arrecadação</a:t>
            </a:r>
            <a:r>
              <a:rPr lang="en-US" sz="2000" b="1">
                <a:ea typeface="+mn-lt"/>
                <a:cs typeface="+mn-lt"/>
              </a:rPr>
              <a:t> fiscal</a:t>
            </a:r>
            <a:r>
              <a:rPr lang="en-US" sz="2000">
                <a:ea typeface="+mn-lt"/>
                <a:cs typeface="+mn-lt"/>
              </a:rPr>
              <a:t> é de, </a:t>
            </a:r>
            <a:r>
              <a:rPr lang="en-US" sz="2000" err="1">
                <a:ea typeface="+mn-lt"/>
                <a:cs typeface="+mn-lt"/>
              </a:rPr>
              <a:t>aproximadamente</a:t>
            </a:r>
            <a:r>
              <a:rPr lang="en-US" sz="2000">
                <a:ea typeface="+mn-lt"/>
                <a:cs typeface="+mn-lt"/>
              </a:rPr>
              <a:t>,  </a:t>
            </a:r>
            <a:r>
              <a:rPr lang="en-US" sz="2000" b="1">
                <a:ea typeface="+mn-lt"/>
                <a:cs typeface="+mn-lt"/>
              </a:rPr>
              <a:t>R$ 12.227 </a:t>
            </a:r>
            <a:r>
              <a:rPr lang="en-US" sz="2000" b="1" err="1">
                <a:ea typeface="+mn-lt"/>
                <a:cs typeface="+mn-lt"/>
              </a:rPr>
              <a:t>bilhões</a:t>
            </a:r>
            <a:r>
              <a:rPr lang="en-US" sz="2000">
                <a:ea typeface="+mn-lt"/>
                <a:cs typeface="+mn-lt"/>
              </a:rPr>
              <a:t>, valor que </a:t>
            </a:r>
            <a:r>
              <a:rPr lang="en-US" sz="2000" err="1">
                <a:ea typeface="+mn-lt"/>
                <a:cs typeface="+mn-lt"/>
              </a:rPr>
              <a:t>cobre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apenas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b="1">
                <a:ea typeface="+mn-lt"/>
                <a:cs typeface="+mn-lt"/>
              </a:rPr>
              <a:t>10% dos custos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econômicos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totais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provocados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pelo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tabagismo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sistema</a:t>
            </a:r>
            <a:r>
              <a:rPr lang="en-US" sz="200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saúde</a:t>
            </a:r>
            <a:r>
              <a:rPr lang="en-US" sz="2000">
                <a:ea typeface="+mn-lt"/>
                <a:cs typeface="+mn-lt"/>
              </a:rPr>
              <a:t> e 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sociedade</a:t>
            </a:r>
            <a:r>
              <a:rPr lang="en-US" sz="200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4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485" y="280670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/>
              <a:t>Tabaco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2353" y="926966"/>
            <a:ext cx="4906572" cy="511908"/>
          </a:xfrm>
        </p:spPr>
        <p:txBody>
          <a:bodyPr lIns="91440" tIns="45720" rIns="91440" bIns="45720" anchor="t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000" err="1">
                <a:latin typeface="Montserrat"/>
                <a:ea typeface="+mn-lt"/>
                <a:cs typeface="+mn-lt"/>
              </a:rPr>
              <a:t>Taxação</a:t>
            </a:r>
            <a:r>
              <a:rPr lang="en-US" sz="2000">
                <a:latin typeface="Montserrat"/>
                <a:ea typeface="+mn-lt"/>
                <a:cs typeface="+mn-lt"/>
              </a:rPr>
              <a:t> - </a:t>
            </a:r>
            <a:r>
              <a:rPr lang="en-US" sz="2000" err="1">
                <a:latin typeface="Montserrat"/>
                <a:ea typeface="+mn-lt"/>
                <a:cs typeface="+mn-lt"/>
              </a:rPr>
              <a:t>Experiências</a:t>
            </a:r>
            <a:r>
              <a:rPr lang="en-US" sz="2000">
                <a:latin typeface="Montserrat"/>
                <a:ea typeface="+mn-lt"/>
                <a:cs typeface="+mn-lt"/>
              </a:rPr>
              <a:t> </a:t>
            </a:r>
            <a:r>
              <a:rPr lang="en-US" sz="2000" err="1">
                <a:latin typeface="Montserrat"/>
                <a:ea typeface="+mn-lt"/>
                <a:cs typeface="+mn-lt"/>
              </a:rPr>
              <a:t>exitosas</a:t>
            </a:r>
            <a:r>
              <a:rPr lang="en-US" sz="2000">
                <a:latin typeface="Montserrat"/>
                <a:ea typeface="+mn-lt"/>
                <a:cs typeface="+mn-lt"/>
              </a:rPr>
              <a:t>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F679A-5DD6-A688-3760-8E82194C5D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806" y="1540943"/>
            <a:ext cx="7193405" cy="2999614"/>
          </a:xfrm>
        </p:spPr>
        <p:txBody>
          <a:bodyPr lIns="91440" tIns="45720" rIns="91440" bIns="45720" anchor="t"/>
          <a:lstStyle/>
          <a:p>
            <a:pPr algn="l"/>
            <a:r>
              <a:rPr lang="pt-BR" sz="1800" dirty="0"/>
              <a:t>Brasil:  exemplo de que a taxação dos produtos reduz a prevalência de consumo, sem prejudicar a economia.</a:t>
            </a:r>
            <a:endParaRPr lang="pt-BR" sz="1800" dirty="0">
              <a:ea typeface="Roboto"/>
              <a:cs typeface="Roboto"/>
            </a:endParaRPr>
          </a:p>
          <a:p>
            <a:pPr algn="l"/>
            <a:r>
              <a:rPr lang="en-US" sz="1800" dirty="0" smtClean="0"/>
              <a:t>INCA:</a:t>
            </a:r>
            <a:r>
              <a:rPr lang="en-US" sz="1800" dirty="0"/>
              <a:t> </a:t>
            </a:r>
            <a:r>
              <a:rPr lang="en-US" sz="1800" dirty="0" err="1"/>
              <a:t>aumento</a:t>
            </a:r>
            <a:r>
              <a:rPr lang="en-US" sz="1800" dirty="0"/>
              <a:t> dos </a:t>
            </a:r>
            <a:r>
              <a:rPr lang="en-US" sz="1800" dirty="0" err="1"/>
              <a:t>impostos</a:t>
            </a:r>
            <a:r>
              <a:rPr lang="en-US" sz="1800" dirty="0"/>
              <a:t> e </a:t>
            </a:r>
            <a:r>
              <a:rPr lang="en-US" sz="1800" dirty="0" err="1"/>
              <a:t>preços</a:t>
            </a:r>
            <a:r>
              <a:rPr lang="en-US" sz="1800" dirty="0"/>
              <a:t> dos </a:t>
            </a:r>
            <a:r>
              <a:rPr lang="en-US" sz="1800" dirty="0" err="1"/>
              <a:t>cigarros</a:t>
            </a:r>
            <a:r>
              <a:rPr lang="en-US" sz="1800" dirty="0"/>
              <a:t> é a </a:t>
            </a:r>
            <a:r>
              <a:rPr lang="en-US" sz="1800" dirty="0" err="1"/>
              <a:t>medida</a:t>
            </a:r>
            <a:r>
              <a:rPr lang="en-US" sz="1800" dirty="0"/>
              <a:t> </a:t>
            </a:r>
            <a:r>
              <a:rPr lang="en-US" sz="1800" dirty="0" err="1"/>
              <a:t>mais</a:t>
            </a:r>
            <a:r>
              <a:rPr lang="en-US" sz="1800" dirty="0"/>
              <a:t> </a:t>
            </a:r>
            <a:r>
              <a:rPr lang="en-US" sz="1800" dirty="0" err="1"/>
              <a:t>efetiva</a:t>
            </a:r>
            <a:r>
              <a:rPr lang="en-US" sz="1800" dirty="0"/>
              <a:t> para </a:t>
            </a:r>
            <a:r>
              <a:rPr lang="en-US" sz="1800" dirty="0" err="1"/>
              <a:t>reduzir</a:t>
            </a:r>
            <a:r>
              <a:rPr lang="en-US" sz="1800" dirty="0"/>
              <a:t> o </a:t>
            </a:r>
            <a:r>
              <a:rPr lang="en-US" sz="1800" dirty="0" err="1"/>
              <a:t>consumo</a:t>
            </a:r>
            <a:r>
              <a:rPr lang="en-US" sz="1800" dirty="0"/>
              <a:t>. </a:t>
            </a:r>
            <a:endParaRPr lang="pt-BR" sz="1800" dirty="0">
              <a:ea typeface="Roboto"/>
              <a:cs typeface="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ea typeface="Roboto"/>
              <a:cs typeface="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O </a:t>
            </a:r>
            <a:r>
              <a:rPr lang="en-US" sz="1800" dirty="0" err="1"/>
              <a:t>aumento</a:t>
            </a:r>
            <a:r>
              <a:rPr lang="en-US" sz="1800" dirty="0"/>
              <a:t> de </a:t>
            </a:r>
            <a:r>
              <a:rPr lang="en-US" sz="1800" dirty="0" err="1"/>
              <a:t>preços</a:t>
            </a:r>
            <a:r>
              <a:rPr lang="en-US" sz="1800" dirty="0"/>
              <a:t> </a:t>
            </a:r>
            <a:r>
              <a:rPr lang="en-US" sz="1800" dirty="0" err="1"/>
              <a:t>na</a:t>
            </a:r>
            <a:r>
              <a:rPr lang="en-US" sz="1800" dirty="0"/>
              <a:t> </a:t>
            </a:r>
            <a:r>
              <a:rPr lang="en-US" sz="1800" dirty="0" err="1"/>
              <a:t>ordem</a:t>
            </a:r>
            <a:r>
              <a:rPr lang="en-US" sz="1800" dirty="0"/>
              <a:t> 10% é </a:t>
            </a:r>
            <a:r>
              <a:rPr lang="en-US" sz="1800" dirty="0" err="1"/>
              <a:t>capaz</a:t>
            </a:r>
            <a:r>
              <a:rPr lang="en-US" sz="1800" dirty="0"/>
              <a:t> de </a:t>
            </a:r>
            <a:r>
              <a:rPr lang="en-US" sz="1800" dirty="0" err="1"/>
              <a:t>reduzir</a:t>
            </a:r>
            <a:r>
              <a:rPr lang="en-US" sz="1800" dirty="0"/>
              <a:t> o </a:t>
            </a:r>
            <a:r>
              <a:rPr lang="en-US" sz="1800" dirty="0" err="1"/>
              <a:t>consumo</a:t>
            </a:r>
            <a:r>
              <a:rPr lang="en-US" sz="1800" dirty="0"/>
              <a:t> de </a:t>
            </a:r>
            <a:r>
              <a:rPr lang="en-US" sz="1800" dirty="0" err="1"/>
              <a:t>produtos</a:t>
            </a:r>
            <a:r>
              <a:rPr lang="en-US" sz="1800" dirty="0"/>
              <a:t> </a:t>
            </a:r>
            <a:r>
              <a:rPr lang="en-US" sz="1800" dirty="0" err="1"/>
              <a:t>derivados</a:t>
            </a:r>
            <a:r>
              <a:rPr lang="en-US" sz="1800" dirty="0"/>
              <a:t> do </a:t>
            </a:r>
            <a:r>
              <a:rPr lang="en-US" sz="1800" dirty="0" err="1"/>
              <a:t>tabaco</a:t>
            </a:r>
            <a:r>
              <a:rPr lang="en-US" sz="1800" dirty="0"/>
              <a:t> </a:t>
            </a:r>
            <a:r>
              <a:rPr lang="en-US" sz="1800" dirty="0" err="1"/>
              <a:t>em</a:t>
            </a:r>
            <a:r>
              <a:rPr lang="en-US" sz="1800" dirty="0"/>
              <a:t> </a:t>
            </a:r>
            <a:r>
              <a:rPr lang="en-US" sz="1800" dirty="0" err="1"/>
              <a:t>cerca</a:t>
            </a:r>
            <a:r>
              <a:rPr lang="en-US" sz="1800" dirty="0"/>
              <a:t> de 8% </a:t>
            </a:r>
            <a:r>
              <a:rPr lang="en-US" sz="1800" dirty="0" err="1"/>
              <a:t>em</a:t>
            </a:r>
            <a:r>
              <a:rPr lang="en-US" sz="1800" dirty="0"/>
              <a:t> </a:t>
            </a:r>
            <a:r>
              <a:rPr lang="en-US" sz="1800" dirty="0" err="1"/>
              <a:t>países</a:t>
            </a:r>
            <a:r>
              <a:rPr lang="en-US" sz="1800" dirty="0"/>
              <a:t> de </a:t>
            </a:r>
            <a:r>
              <a:rPr lang="en-US" sz="1800" dirty="0" err="1"/>
              <a:t>baixa</a:t>
            </a:r>
            <a:r>
              <a:rPr lang="en-US" sz="1800" dirty="0"/>
              <a:t> e </a:t>
            </a:r>
            <a:r>
              <a:rPr lang="en-US" sz="1800" dirty="0" err="1"/>
              <a:t>média</a:t>
            </a:r>
            <a:r>
              <a:rPr lang="en-US" sz="1800" dirty="0"/>
              <a:t> </a:t>
            </a:r>
            <a:r>
              <a:rPr lang="en-US" sz="1800" dirty="0" err="1"/>
              <a:t>renda</a:t>
            </a:r>
            <a:r>
              <a:rPr lang="en-US" sz="1800" dirty="0"/>
              <a:t>, </a:t>
            </a:r>
            <a:r>
              <a:rPr lang="en-US" sz="1800" dirty="0" err="1"/>
              <a:t>como</a:t>
            </a:r>
            <a:r>
              <a:rPr lang="en-US" sz="1800" dirty="0"/>
              <a:t> o </a:t>
            </a:r>
            <a:r>
              <a:rPr lang="en-US" sz="1800" dirty="0" err="1"/>
              <a:t>Brasil</a:t>
            </a:r>
            <a:r>
              <a:rPr lang="en-US" sz="1800" dirty="0"/>
              <a:t> (World Bank, 1999; </a:t>
            </a:r>
            <a:r>
              <a:rPr lang="en-US" sz="1800" dirty="0" err="1"/>
              <a:t>Jha,P</a:t>
            </a:r>
            <a:r>
              <a:rPr lang="en-US" sz="1800" dirty="0"/>
              <a:t> et al, 1998). </a:t>
            </a:r>
            <a:endParaRPr lang="en-US" sz="1800" dirty="0">
              <a:ea typeface="Roboto"/>
              <a:cs typeface="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ea typeface="Roboto"/>
              <a:cs typeface="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As </a:t>
            </a:r>
            <a:r>
              <a:rPr lang="en-US" sz="1800" dirty="0" err="1"/>
              <a:t>evidências</a:t>
            </a:r>
            <a:r>
              <a:rPr lang="en-US" sz="1800" dirty="0"/>
              <a:t> </a:t>
            </a:r>
            <a:r>
              <a:rPr lang="en-US" sz="1800" dirty="0" err="1"/>
              <a:t>científicas</a:t>
            </a:r>
            <a:r>
              <a:rPr lang="en-US" sz="1800" dirty="0"/>
              <a:t> </a:t>
            </a:r>
            <a:r>
              <a:rPr lang="en-US" sz="1800" dirty="0" err="1"/>
              <a:t>mostram</a:t>
            </a:r>
            <a:r>
              <a:rPr lang="en-US" sz="1800" dirty="0"/>
              <a:t> que o </a:t>
            </a:r>
            <a:r>
              <a:rPr lang="en-US" sz="1800" dirty="0" err="1"/>
              <a:t>aumento</a:t>
            </a:r>
            <a:r>
              <a:rPr lang="en-US" sz="1800" dirty="0"/>
              <a:t> dos </a:t>
            </a:r>
            <a:r>
              <a:rPr lang="en-US" sz="1800" dirty="0" err="1"/>
              <a:t>preços</a:t>
            </a:r>
            <a:r>
              <a:rPr lang="en-US" sz="1800" dirty="0"/>
              <a:t> </a:t>
            </a:r>
            <a:endParaRPr lang="en-US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err="1" smtClean="0"/>
              <a:t>contribui</a:t>
            </a:r>
            <a:r>
              <a:rPr lang="en-US" sz="1800" dirty="0"/>
              <a:t> para </a:t>
            </a:r>
            <a:r>
              <a:rPr lang="en-US" sz="1800" dirty="0" err="1"/>
              <a:t>estimular</a:t>
            </a:r>
            <a:r>
              <a:rPr lang="en-US" sz="1800" dirty="0"/>
              <a:t> </a:t>
            </a:r>
            <a:r>
              <a:rPr lang="en-US" sz="1800" dirty="0" err="1"/>
              <a:t>os</a:t>
            </a:r>
            <a:r>
              <a:rPr lang="en-US" sz="1800" dirty="0"/>
              <a:t> </a:t>
            </a:r>
            <a:r>
              <a:rPr lang="en-US" sz="1800" dirty="0" err="1"/>
              <a:t>fumantes</a:t>
            </a:r>
            <a:r>
              <a:rPr lang="en-US" sz="1800" dirty="0"/>
              <a:t> a </a:t>
            </a:r>
            <a:r>
              <a:rPr lang="en-US" sz="1800" dirty="0" err="1"/>
              <a:t>deixarem</a:t>
            </a:r>
            <a:r>
              <a:rPr lang="en-US" sz="1800" dirty="0"/>
              <a:t> de </a:t>
            </a:r>
            <a:r>
              <a:rPr lang="en-US" sz="1800" dirty="0" err="1"/>
              <a:t>fumar</a:t>
            </a:r>
            <a:r>
              <a:rPr lang="en-US" sz="1800" dirty="0"/>
              <a:t>, </a:t>
            </a:r>
            <a:r>
              <a:rPr lang="en-US" sz="1800" dirty="0" err="1"/>
              <a:t>assim</a:t>
            </a:r>
            <a:r>
              <a:rPr lang="en-US" sz="1800" dirty="0"/>
              <a:t> </a:t>
            </a:r>
            <a:r>
              <a:rPr lang="en-US" sz="1800" dirty="0" err="1"/>
              <a:t>como</a:t>
            </a:r>
            <a:r>
              <a:rPr lang="en-US" sz="1800" dirty="0"/>
              <a:t> para </a:t>
            </a:r>
            <a:r>
              <a:rPr lang="en-US" sz="1800" dirty="0" err="1"/>
              <a:t>inibir</a:t>
            </a:r>
            <a:r>
              <a:rPr lang="en-US" sz="1800" dirty="0"/>
              <a:t> a </a:t>
            </a:r>
            <a:r>
              <a:rPr lang="en-US" sz="1800" dirty="0" err="1"/>
              <a:t>iniciação</a:t>
            </a:r>
            <a:r>
              <a:rPr lang="en-US" sz="1800" dirty="0"/>
              <a:t> de </a:t>
            </a:r>
            <a:r>
              <a:rPr lang="en-US" sz="1800" dirty="0" err="1"/>
              <a:t>crianças</a:t>
            </a:r>
            <a:r>
              <a:rPr lang="en-US" sz="1800" dirty="0"/>
              <a:t> e </a:t>
            </a:r>
            <a:r>
              <a:rPr lang="en-US" sz="1800" dirty="0" err="1"/>
              <a:t>adolescentes</a:t>
            </a:r>
            <a:r>
              <a:rPr lang="en-US" sz="1800" dirty="0"/>
              <a:t> (</a:t>
            </a:r>
            <a:r>
              <a:rPr lang="en-US" sz="1800" dirty="0" err="1"/>
              <a:t>Ranson</a:t>
            </a:r>
            <a:r>
              <a:rPr lang="en-US" sz="1800" dirty="0"/>
              <a:t> et al, 2002).</a:t>
            </a:r>
            <a:endParaRPr lang="en-US" sz="1800" dirty="0">
              <a:ea typeface="Roboto"/>
              <a:cs typeface="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ea typeface="Roboto"/>
              <a:cs typeface="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O </a:t>
            </a:r>
            <a:r>
              <a:rPr lang="en-US" sz="1800" dirty="0" err="1"/>
              <a:t>aumento</a:t>
            </a:r>
            <a:r>
              <a:rPr lang="en-US" sz="1800" dirty="0"/>
              <a:t> dos </a:t>
            </a:r>
            <a:r>
              <a:rPr lang="en-US" sz="1800" dirty="0" err="1"/>
              <a:t>impostos</a:t>
            </a:r>
            <a:r>
              <a:rPr lang="en-US" sz="1800" dirty="0"/>
              <a:t> </a:t>
            </a:r>
            <a:r>
              <a:rPr lang="en-US" sz="1800" dirty="0" err="1"/>
              <a:t>também</a:t>
            </a:r>
            <a:r>
              <a:rPr lang="en-US" sz="1800" dirty="0"/>
              <a:t> </a:t>
            </a:r>
            <a:r>
              <a:rPr lang="en-US" sz="1800" dirty="0" err="1"/>
              <a:t>amplia</a:t>
            </a:r>
            <a:r>
              <a:rPr lang="en-US" sz="1800" dirty="0"/>
              <a:t> a </a:t>
            </a:r>
            <a:r>
              <a:rPr lang="en-US" sz="1800" dirty="0" err="1"/>
              <a:t>arrecadação</a:t>
            </a:r>
            <a:r>
              <a:rPr lang="en-US" sz="1800" dirty="0"/>
              <a:t> dos </a:t>
            </a:r>
            <a:endParaRPr lang="en-US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 err="1" smtClean="0"/>
              <a:t>governos</a:t>
            </a:r>
            <a:r>
              <a:rPr lang="en-US" sz="1800" dirty="0"/>
              <a:t>, que </a:t>
            </a:r>
            <a:r>
              <a:rPr lang="en-US" sz="1800" dirty="0" err="1"/>
              <a:t>arcam</a:t>
            </a:r>
            <a:r>
              <a:rPr lang="en-US" sz="1800" dirty="0"/>
              <a:t> com </a:t>
            </a:r>
            <a:r>
              <a:rPr lang="en-US" sz="1800" dirty="0" err="1"/>
              <a:t>os</a:t>
            </a:r>
            <a:r>
              <a:rPr lang="en-US" sz="1800" dirty="0"/>
              <a:t> </a:t>
            </a:r>
            <a:r>
              <a:rPr lang="en-US" sz="1800" dirty="0" err="1"/>
              <a:t>ônus</a:t>
            </a:r>
            <a:r>
              <a:rPr lang="en-US" sz="1800" dirty="0"/>
              <a:t> </a:t>
            </a:r>
            <a:r>
              <a:rPr lang="en-US" sz="1800" dirty="0" err="1"/>
              <a:t>econômicos</a:t>
            </a:r>
            <a:r>
              <a:rPr lang="en-US" sz="1800" dirty="0"/>
              <a:t> e </a:t>
            </a:r>
            <a:r>
              <a:rPr lang="en-US" sz="1800" dirty="0" err="1"/>
              <a:t>sociais</a:t>
            </a:r>
            <a:r>
              <a:rPr lang="en-US" sz="1800" dirty="0"/>
              <a:t> </a:t>
            </a:r>
            <a:r>
              <a:rPr lang="en-US" sz="1800" dirty="0" err="1"/>
              <a:t>decorrentes</a:t>
            </a:r>
            <a:r>
              <a:rPr lang="en-US" sz="1800" dirty="0"/>
              <a:t> do </a:t>
            </a:r>
            <a:r>
              <a:rPr lang="en-US" sz="1800" dirty="0" err="1"/>
              <a:t>tabagismo</a:t>
            </a:r>
            <a:r>
              <a:rPr lang="en-US" sz="1800" dirty="0"/>
              <a:t>.</a:t>
            </a:r>
            <a:endParaRPr lang="pt-BR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F2973-DA9B-56A1-2937-70CDF7A33389}"/>
              </a:ext>
            </a:extLst>
          </p:cNvPr>
          <p:cNvSpPr txBox="1"/>
          <p:nvPr/>
        </p:nvSpPr>
        <p:spPr>
          <a:xfrm>
            <a:off x="6096001" y="6427113"/>
            <a:ext cx="598569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Fonte: https://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www.gov.br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/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inca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/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pt-br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/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assuntos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/gestor-e-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profissional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-de-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saude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/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observatorio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-da-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politica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-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nacional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-de-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controle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-do-tabaco/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politica-nacional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/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precos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-e-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impostos</a:t>
            </a:r>
            <a:endParaRPr lang="en-US" sz="1100">
              <a:solidFill>
                <a:srgbClr val="555555"/>
              </a:solidFill>
              <a:ea typeface="+mn-lt"/>
              <a:cs typeface="+mn-lt"/>
            </a:endParaRPr>
          </a:p>
        </p:txBody>
      </p:sp>
      <p:pic>
        <p:nvPicPr>
          <p:cNvPr id="5" name="Imagem 3" descr="Gráfico, Gráfico de linhas&#10;&#10;Descrição gerada automaticamente">
            <a:extLst>
              <a:ext uri="{FF2B5EF4-FFF2-40B4-BE49-F238E27FC236}">
                <a16:creationId xmlns:a16="http://schemas.microsoft.com/office/drawing/2014/main" id="{AAA8762C-708A-FA4A-31B2-FF50D8106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211" y="1541389"/>
            <a:ext cx="4635487" cy="3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4380-D6EE-5F02-E2AB-0DEA4518C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518" y="2411511"/>
            <a:ext cx="9446488" cy="165821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MEDIDAS PARA REDUÇÃO DO CONSUMO DE PRODUTOS </a:t>
            </a:r>
            <a:r>
              <a:rPr lang="pt-BR" dirty="0" smtClean="0"/>
              <a:t>PREJUDICIAIS </a:t>
            </a:r>
            <a:r>
              <a:rPr lang="pt-BR" dirty="0"/>
              <a:t>À SAÚDE</a:t>
            </a:r>
          </a:p>
        </p:txBody>
      </p:sp>
    </p:spTree>
    <p:extLst>
      <p:ext uri="{BB962C8B-B14F-4D97-AF65-F5344CB8AC3E}">
        <p14:creationId xmlns:p14="http://schemas.microsoft.com/office/powerpoint/2010/main" val="3557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/>
          <p:cNvSpPr/>
          <p:nvPr/>
        </p:nvSpPr>
        <p:spPr>
          <a:xfrm>
            <a:off x="4652981" y="2170539"/>
            <a:ext cx="3070594" cy="30705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4302373" y="1819931"/>
            <a:ext cx="3771811" cy="37718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F616C0-110D-C909-3DB1-660E9C6A1F0B}"/>
              </a:ext>
            </a:extLst>
          </p:cNvPr>
          <p:cNvSpPr>
            <a:spLocks noGrp="1"/>
          </p:cNvSpPr>
          <p:nvPr/>
        </p:nvSpPr>
        <p:spPr>
          <a:xfrm>
            <a:off x="946572" y="348958"/>
            <a:ext cx="8755044" cy="1065547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0" baseline="0">
                <a:solidFill>
                  <a:srgbClr val="03C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400" dirty="0">
                <a:solidFill>
                  <a:srgbClr val="183EFF"/>
                </a:solidFill>
              </a:rPr>
              <a:t>CONJUNTO DE MEDIDAS ENVOLVE AS SEGUINTES ESTRATÉGIAS:</a:t>
            </a:r>
          </a:p>
        </p:txBody>
      </p:sp>
      <p:grpSp>
        <p:nvGrpSpPr>
          <p:cNvPr id="40" name="Agrupar 39"/>
          <p:cNvGrpSpPr/>
          <p:nvPr/>
        </p:nvGrpSpPr>
        <p:grpSpPr>
          <a:xfrm>
            <a:off x="2911463" y="1458436"/>
            <a:ext cx="6553630" cy="3760477"/>
            <a:chOff x="2829011" y="1365789"/>
            <a:chExt cx="6553630" cy="3760477"/>
          </a:xfrm>
        </p:grpSpPr>
        <p:sp>
          <p:nvSpPr>
            <p:cNvPr id="2" name="Retângulo 1"/>
            <p:cNvSpPr/>
            <p:nvPr/>
          </p:nvSpPr>
          <p:spPr>
            <a:xfrm>
              <a:off x="5974813" y="3244334"/>
              <a:ext cx="242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pt-BR" dirty="0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5974813" y="3244334"/>
              <a:ext cx="242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pt-BR" dirty="0"/>
            </a:p>
          </p:txBody>
        </p:sp>
        <p:sp>
          <p:nvSpPr>
            <p:cNvPr id="5" name="Elipse 4"/>
            <p:cNvSpPr/>
            <p:nvPr/>
          </p:nvSpPr>
          <p:spPr>
            <a:xfrm>
              <a:off x="5281957" y="2714636"/>
              <a:ext cx="1647737" cy="16477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500" b="1" dirty="0">
                  <a:latin typeface="+mj-lt"/>
                </a:rPr>
                <a:t>Plano de DANT</a:t>
              </a:r>
            </a:p>
          </p:txBody>
        </p:sp>
        <p:sp>
          <p:nvSpPr>
            <p:cNvPr id="11" name="Retângulo Arredondado 10"/>
            <p:cNvSpPr/>
            <p:nvPr/>
          </p:nvSpPr>
          <p:spPr>
            <a:xfrm>
              <a:off x="2829011" y="3447071"/>
              <a:ext cx="2248250" cy="51172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165901" y="3518269"/>
              <a:ext cx="15744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+mj-lt"/>
                </a:rPr>
                <a:t>Informação</a:t>
              </a:r>
              <a:endParaRPr lang="pt-B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Retângulo Arredondado 13"/>
            <p:cNvSpPr/>
            <p:nvPr/>
          </p:nvSpPr>
          <p:spPr>
            <a:xfrm>
              <a:off x="2829011" y="2643438"/>
              <a:ext cx="2248250" cy="511728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269295" y="2714636"/>
              <a:ext cx="13676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+mj-lt"/>
                </a:rPr>
                <a:t>Educação</a:t>
              </a:r>
              <a:endParaRPr lang="pt-B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Retângulo Arredondado 23"/>
            <p:cNvSpPr/>
            <p:nvPr/>
          </p:nvSpPr>
          <p:spPr>
            <a:xfrm>
              <a:off x="6438937" y="1365789"/>
              <a:ext cx="2248250" cy="51172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6514051" y="1425189"/>
              <a:ext cx="2254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Regulamentação</a:t>
              </a: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8" name="Retângulo Arredondado 27"/>
            <p:cNvSpPr/>
            <p:nvPr/>
          </p:nvSpPr>
          <p:spPr>
            <a:xfrm>
              <a:off x="6692303" y="1967886"/>
              <a:ext cx="2248250" cy="51172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7073536" y="2059209"/>
              <a:ext cx="13517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  <a:latin typeface="+mj-lt"/>
                </a:rPr>
                <a:t>Tributação</a:t>
              </a:r>
              <a:endParaRPr lang="pt-B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Retângulo Arredondado 31"/>
            <p:cNvSpPr/>
            <p:nvPr/>
          </p:nvSpPr>
          <p:spPr>
            <a:xfrm>
              <a:off x="7134391" y="2720176"/>
              <a:ext cx="2248250" cy="99452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7359881" y="2755775"/>
              <a:ext cx="179728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+mj-lt"/>
                </a:rPr>
                <a:t>Promoção de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  <a:latin typeface="+mj-lt"/>
                </a:rPr>
                <a:t>Ambientes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  <a:latin typeface="+mj-lt"/>
                </a:rPr>
                <a:t>Saudáveis</a:t>
              </a:r>
              <a:endParaRPr lang="pt-B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Retângulo Arredondado 33"/>
            <p:cNvSpPr/>
            <p:nvPr/>
          </p:nvSpPr>
          <p:spPr>
            <a:xfrm>
              <a:off x="6449954" y="4671907"/>
              <a:ext cx="2828514" cy="454359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6544322" y="4710542"/>
              <a:ext cx="27366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+mj-lt"/>
                </a:rPr>
                <a:t>Sistemas estruturantes</a:t>
              </a:r>
              <a:endParaRPr lang="pt-B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Retângulo Arredondado 37"/>
            <p:cNvSpPr/>
            <p:nvPr/>
          </p:nvSpPr>
          <p:spPr>
            <a:xfrm>
              <a:off x="7049970" y="3984875"/>
              <a:ext cx="2248250" cy="51172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7122081" y="4049575"/>
              <a:ext cx="20794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+mj-lt"/>
                </a:rPr>
                <a:t>Monitoramento</a:t>
              </a:r>
              <a:endParaRPr lang="pt-BR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7" name="Imagem 4">
            <a:extLst>
              <a:ext uri="{FF2B5EF4-FFF2-40B4-BE49-F238E27FC236}">
                <a16:creationId xmlns:a16="http://schemas.microsoft.com/office/drawing/2014/main" id="{DABBF1D1-925A-5919-4D3E-AD8702125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" t="2147" r="5098" b="3524"/>
          <a:stretch/>
        </p:blipFill>
        <p:spPr>
          <a:xfrm>
            <a:off x="484819" y="1883781"/>
            <a:ext cx="2230344" cy="4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284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2718" y="420374"/>
            <a:ext cx="9628587" cy="1820801"/>
          </a:xfrm>
        </p:spPr>
        <p:txBody>
          <a:bodyPr>
            <a:normAutofit/>
          </a:bodyPr>
          <a:lstStyle/>
          <a:p>
            <a:r>
              <a:rPr lang="pt-BR" sz="4000" dirty="0"/>
              <a:t>Reforma Tributária -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2700" dirty="0" smtClean="0"/>
              <a:t>PEC </a:t>
            </a:r>
            <a:r>
              <a:rPr lang="pt-BR" sz="2700" dirty="0"/>
              <a:t>nº 45-A, de 2019, aprovada na Câmara do Deputados em 06 julho de 2023</a:t>
            </a:r>
            <a:r>
              <a:rPr lang="pt-BR" sz="4000" dirty="0"/>
              <a:t>​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767152" y="2626658"/>
            <a:ext cx="10107035" cy="3012141"/>
          </a:xfrm>
        </p:spPr>
        <p:txBody>
          <a:bodyPr/>
          <a:lstStyle/>
          <a:p>
            <a:pPr algn="l" fontAlgn="base">
              <a:lnSpc>
                <a:spcPct val="100000"/>
              </a:lnSpc>
              <a:spcBef>
                <a:spcPts val="0"/>
              </a:spcBef>
            </a:pPr>
            <a:r>
              <a:rPr lang="en-US" sz="1800" b="1" dirty="0" err="1"/>
              <a:t>Criação</a:t>
            </a:r>
            <a:r>
              <a:rPr lang="en-US" sz="1800" b="1" dirty="0"/>
              <a:t> do </a:t>
            </a:r>
            <a:r>
              <a:rPr lang="en-US" sz="1800" b="1" dirty="0" err="1"/>
              <a:t>imposto</a:t>
            </a:r>
            <a:r>
              <a:rPr lang="en-US" sz="1800" b="1" dirty="0"/>
              <a:t> </a:t>
            </a:r>
            <a:r>
              <a:rPr lang="en-US" sz="1800" b="1" dirty="0" err="1"/>
              <a:t>seletivo</a:t>
            </a:r>
            <a:r>
              <a:rPr lang="en-US" sz="1800" b="1" dirty="0"/>
              <a:t> para bens e </a:t>
            </a:r>
            <a:r>
              <a:rPr lang="en-US" sz="1800" b="1" dirty="0" err="1"/>
              <a:t>serviços</a:t>
            </a:r>
            <a:r>
              <a:rPr lang="en-US" sz="1800" b="1" dirty="0"/>
              <a:t> </a:t>
            </a:r>
            <a:r>
              <a:rPr lang="en-US" sz="1800" b="1" dirty="0" err="1"/>
              <a:t>prejudiciais</a:t>
            </a:r>
            <a:r>
              <a:rPr lang="en-US" sz="1800" b="1" dirty="0"/>
              <a:t> à </a:t>
            </a:r>
            <a:r>
              <a:rPr lang="en-US" sz="1800" b="1" dirty="0" err="1"/>
              <a:t>saúde</a:t>
            </a:r>
            <a:r>
              <a:rPr lang="en-US" sz="1800" b="1" dirty="0"/>
              <a:t> e </a:t>
            </a:r>
            <a:r>
              <a:rPr lang="en-US" sz="1800" b="1" dirty="0" err="1"/>
              <a:t>ao</a:t>
            </a:r>
            <a:r>
              <a:rPr lang="en-US" sz="1800" b="1" dirty="0"/>
              <a:t> </a:t>
            </a:r>
            <a:r>
              <a:rPr lang="en-US" sz="1800" b="1" dirty="0" err="1"/>
              <a:t>meio</a:t>
            </a:r>
            <a:r>
              <a:rPr lang="en-US" sz="1800" b="1" dirty="0"/>
              <a:t> </a:t>
            </a:r>
            <a:r>
              <a:rPr lang="en-US" sz="1800" b="1" dirty="0" err="1"/>
              <a:t>ambiente</a:t>
            </a:r>
            <a:r>
              <a:rPr lang="en-US" sz="1800" b="1" dirty="0"/>
              <a:t>, </a:t>
            </a:r>
            <a:r>
              <a:rPr lang="en-US" sz="1800" b="1" dirty="0" err="1"/>
              <a:t>previsto</a:t>
            </a:r>
            <a:r>
              <a:rPr lang="en-US" sz="1800" b="1" dirty="0"/>
              <a:t> no Art. 153, </a:t>
            </a:r>
            <a:r>
              <a:rPr lang="en-US" sz="1800" b="1" dirty="0" err="1"/>
              <a:t>inciso</a:t>
            </a:r>
            <a:r>
              <a:rPr lang="en-US" sz="1800" b="1" dirty="0"/>
              <a:t> VIII</a:t>
            </a:r>
          </a:p>
          <a:p>
            <a:pPr algn="l" fontAlgn="base"/>
            <a:endParaRPr lang="en-US" sz="1800" dirty="0" smtClean="0"/>
          </a:p>
          <a:p>
            <a:pPr algn="l" fontAlgn="base"/>
            <a:endParaRPr lang="en-US" sz="1800" dirty="0" smtClean="0"/>
          </a:p>
          <a:p>
            <a:pPr algn="l" fontAlgn="base"/>
            <a:r>
              <a:rPr lang="en-US" sz="1800" dirty="0" smtClean="0"/>
              <a:t>Ponto de </a:t>
            </a:r>
            <a:r>
              <a:rPr lang="en-US" sz="1800" dirty="0" err="1" smtClean="0"/>
              <a:t>atenção</a:t>
            </a:r>
            <a:r>
              <a:rPr lang="en-US" sz="1800" dirty="0" smtClean="0"/>
              <a:t>:</a:t>
            </a:r>
            <a:endParaRPr lang="pt-BR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pt-BR" sz="1800" dirty="0" smtClean="0"/>
              <a:t>O inciso </a:t>
            </a:r>
            <a:r>
              <a:rPr lang="pt-BR" sz="1800" dirty="0"/>
              <a:t>9º do Art. 9º do </a:t>
            </a:r>
            <a:r>
              <a:rPr lang="pt-BR" sz="1800" dirty="0"/>
              <a:t>substitutivo </a:t>
            </a:r>
            <a:r>
              <a:rPr lang="pt-BR" sz="1800" dirty="0"/>
              <a:t>para assegurar a integridade do propósito do imposto </a:t>
            </a:r>
            <a:r>
              <a:rPr lang="pt-BR" sz="1800" dirty="0" smtClean="0"/>
              <a:t>seletivo abre </a:t>
            </a:r>
            <a:r>
              <a:rPr lang="pt-BR" sz="1800" dirty="0"/>
              <a:t>precedentes para instituir imunidade a alguns produtos prejudiciais à saúde e ao meio </a:t>
            </a:r>
            <a:r>
              <a:rPr lang="pt-BR" sz="1800" dirty="0" smtClean="0"/>
              <a:t>ambiente</a:t>
            </a:r>
            <a:endParaRPr lang="en-US" sz="1800" dirty="0" smtClean="0"/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</a:t>
            </a:r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endParaRPr lang="en-US" sz="1800" dirty="0" smtClean="0"/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endParaRPr lang="en-US" sz="1800" dirty="0" smtClean="0"/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endParaRPr lang="en-US" sz="1800" dirty="0" smtClean="0"/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​</a:t>
            </a:r>
            <a:endParaRPr lang="en-US" sz="1800" dirty="0"/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endParaRPr lang="pt-BR" sz="1800" dirty="0"/>
          </a:p>
        </p:txBody>
      </p:sp>
      <p:sp>
        <p:nvSpPr>
          <p:cNvPr id="7" name="AutoShape 2" descr="https://brc-powerpoint.officeapps.live.com/pods/GetClipboardImage.ashx?Id=973e626b-57f0-40b4-90a2-6bc39adf8f75&amp;DC=GBR1&amp;pkey=09a22195-0fa8-42bc-8022-b7fe6e6355ac&amp;wdwaccluster=GBR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17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669" y="196353"/>
            <a:ext cx="8855730" cy="1206813"/>
          </a:xfrm>
        </p:spPr>
        <p:txBody>
          <a:bodyPr>
            <a:normAutofit fontScale="90000"/>
          </a:bodyPr>
          <a:lstStyle/>
          <a:p>
            <a:r>
              <a:rPr lang="pt-BR" dirty="0"/>
              <a:t>Doenças Crônicas Não Transmissíveis</a:t>
            </a:r>
            <a:endParaRPr lang="en-US" dirty="0"/>
          </a:p>
        </p:txBody>
      </p:sp>
      <p:grpSp>
        <p:nvGrpSpPr>
          <p:cNvPr id="83" name="Agrupar 82"/>
          <p:cNvGrpSpPr/>
          <p:nvPr/>
        </p:nvGrpSpPr>
        <p:grpSpPr>
          <a:xfrm>
            <a:off x="6889519" y="1258066"/>
            <a:ext cx="4245010" cy="4607641"/>
            <a:chOff x="6967403" y="1060157"/>
            <a:chExt cx="4422862" cy="4800686"/>
          </a:xfrm>
        </p:grpSpPr>
        <p:sp>
          <p:nvSpPr>
            <p:cNvPr id="45" name="CaixaDeTexto 44"/>
            <p:cNvSpPr txBox="1"/>
            <p:nvPr/>
          </p:nvSpPr>
          <p:spPr>
            <a:xfrm>
              <a:off x="7620811" y="1060157"/>
              <a:ext cx="3402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Mortalidade prematura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grupos de causas*</a:t>
              </a:r>
            </a:p>
          </p:txBody>
        </p:sp>
        <p:graphicFrame>
          <p:nvGraphicFramePr>
            <p:cNvPr id="58" name="Gráfico 57">
              <a:extLst>
                <a:ext uri="{FF2B5EF4-FFF2-40B4-BE49-F238E27FC236}">
                  <a16:creationId xmlns:a16="http://schemas.microsoft.com/office/drawing/2014/main" id="{00000000-0008-0000-0500-000003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967403" y="1669913"/>
            <a:ext cx="4289194" cy="26603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59" name="Imagem 58">
              <a:extLst>
                <a:ext uri="{FF2B5EF4-FFF2-40B4-BE49-F238E27FC236}">
                  <a16:creationId xmlns:a16="http://schemas.microsoft.com/office/drawing/2014/main" id="{50DE2F57-C2A0-13D5-53DA-0501CAE570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9394"/>
            <a:stretch/>
          </p:blipFill>
          <p:spPr>
            <a:xfrm>
              <a:off x="8503759" y="4225426"/>
              <a:ext cx="1636142" cy="1603918"/>
            </a:xfrm>
            <a:prstGeom prst="rect">
              <a:avLst/>
            </a:prstGeom>
          </p:spPr>
        </p:pic>
        <p:pic>
          <p:nvPicPr>
            <p:cNvPr id="60" name="Imagem 59">
              <a:extLst>
                <a:ext uri="{FF2B5EF4-FFF2-40B4-BE49-F238E27FC236}">
                  <a16:creationId xmlns:a16="http://schemas.microsoft.com/office/drawing/2014/main" id="{BCD9CDC6-0C90-9027-F405-F45DD8789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9697" r="3484" b="85446"/>
            <a:stretch/>
          </p:blipFill>
          <p:spPr>
            <a:xfrm>
              <a:off x="10183984" y="4213927"/>
              <a:ext cx="1206281" cy="1277364"/>
            </a:xfrm>
            <a:prstGeom prst="rect">
              <a:avLst/>
            </a:prstGeom>
          </p:spPr>
        </p:pic>
        <p:sp>
          <p:nvSpPr>
            <p:cNvPr id="74" name="Retângulo 73"/>
            <p:cNvSpPr/>
            <p:nvPr/>
          </p:nvSpPr>
          <p:spPr>
            <a:xfrm>
              <a:off x="7143080" y="5306845"/>
              <a:ext cx="140294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pt-BR" sz="1500" b="1" dirty="0">
                  <a:solidFill>
                    <a:prstClr val="black"/>
                  </a:solidFill>
                  <a:latin typeface="+mj-lt"/>
                </a:rPr>
                <a:t>Mortalidade</a:t>
              </a:r>
            </a:p>
            <a:p>
              <a:pPr lvl="0" algn="ctr">
                <a:defRPr/>
              </a:pPr>
              <a:r>
                <a:rPr lang="pt-BR" sz="1500" b="1" dirty="0">
                  <a:solidFill>
                    <a:prstClr val="black"/>
                  </a:solidFill>
                  <a:latin typeface="+mj-lt"/>
                </a:rPr>
                <a:t>prematura</a:t>
              </a:r>
            </a:p>
          </p:txBody>
        </p:sp>
      </p:grpSp>
      <p:grpSp>
        <p:nvGrpSpPr>
          <p:cNvPr id="82" name="Agrupar 81"/>
          <p:cNvGrpSpPr/>
          <p:nvPr/>
        </p:nvGrpSpPr>
        <p:grpSpPr>
          <a:xfrm>
            <a:off x="788516" y="1536955"/>
            <a:ext cx="5514740" cy="4965117"/>
            <a:chOff x="553141" y="1694435"/>
            <a:chExt cx="5695973" cy="5128293"/>
          </a:xfrm>
        </p:grpSpPr>
        <p:sp>
          <p:nvSpPr>
            <p:cNvPr id="71" name="Elipse 70"/>
            <p:cNvSpPr/>
            <p:nvPr/>
          </p:nvSpPr>
          <p:spPr>
            <a:xfrm>
              <a:off x="4237584" y="1694435"/>
              <a:ext cx="944671" cy="9446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1" name="Picture 20" descr="Gênero Sexo Símbolo - Gráfico vetorial grátis no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376" y="1706160"/>
              <a:ext cx="1237908" cy="98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81A86C2C-9BD1-4981-8B93-6C8C79EB0A66}"/>
                </a:ext>
              </a:extLst>
            </p:cNvPr>
            <p:cNvSpPr txBox="1"/>
            <p:nvPr/>
          </p:nvSpPr>
          <p:spPr>
            <a:xfrm>
              <a:off x="1368450" y="4166677"/>
              <a:ext cx="585613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56%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642818EA-319F-48DB-87DF-64763469D55F}"/>
                </a:ext>
              </a:extLst>
            </p:cNvPr>
            <p:cNvSpPr txBox="1"/>
            <p:nvPr/>
          </p:nvSpPr>
          <p:spPr>
            <a:xfrm>
              <a:off x="2098816" y="4180371"/>
              <a:ext cx="688891" cy="33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44%</a:t>
              </a:r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4127161" y="1840678"/>
              <a:ext cx="1278580" cy="62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4000" b="1" dirty="0">
                  <a:latin typeface="+mj-lt"/>
                </a:rPr>
                <a:t>1ª</a:t>
              </a:r>
            </a:p>
          </p:txBody>
        </p:sp>
        <p:grpSp>
          <p:nvGrpSpPr>
            <p:cNvPr id="66" name="Agrupar 65"/>
            <p:cNvGrpSpPr/>
            <p:nvPr/>
          </p:nvGrpSpPr>
          <p:grpSpPr>
            <a:xfrm>
              <a:off x="4075197" y="3165196"/>
              <a:ext cx="1215925" cy="1215921"/>
              <a:chOff x="3929292" y="2861135"/>
              <a:chExt cx="1366366" cy="1366364"/>
            </a:xfrm>
          </p:grpSpPr>
          <p:pic>
            <p:nvPicPr>
              <p:cNvPr id="54" name="Imagem 5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5531" y="3556305"/>
                <a:ext cx="1115663" cy="341406"/>
              </a:xfrm>
              <a:prstGeom prst="rect">
                <a:avLst/>
              </a:prstGeom>
            </p:spPr>
          </p:pic>
          <p:pic>
            <p:nvPicPr>
              <p:cNvPr id="55" name="Imagem 54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29292" y="2861135"/>
                <a:ext cx="1366366" cy="1366364"/>
              </a:xfrm>
              <a:prstGeom prst="rect">
                <a:avLst/>
              </a:prstGeom>
            </p:spPr>
          </p:pic>
        </p:grpSp>
        <p:grpSp>
          <p:nvGrpSpPr>
            <p:cNvPr id="61" name="Grupo 3">
              <a:extLst>
                <a:ext uri="{FF2B5EF4-FFF2-40B4-BE49-F238E27FC236}">
                  <a16:creationId xmlns:a16="http://schemas.microsoft.com/office/drawing/2014/main" id="{00000000-0008-0000-0200-000004000000}"/>
                </a:ext>
              </a:extLst>
            </p:cNvPr>
            <p:cNvGrpSpPr/>
            <p:nvPr/>
          </p:nvGrpSpPr>
          <p:grpSpPr>
            <a:xfrm>
              <a:off x="1298372" y="3196717"/>
              <a:ext cx="1591245" cy="1004085"/>
              <a:chOff x="-3446025" y="7334500"/>
              <a:chExt cx="6580842" cy="4599368"/>
            </a:xfrm>
          </p:grpSpPr>
          <p:graphicFrame>
            <p:nvGraphicFramePr>
              <p:cNvPr id="62" name="Gráfico 61">
                <a:extLst>
                  <a:ext uri="{FF2B5EF4-FFF2-40B4-BE49-F238E27FC236}">
                    <a16:creationId xmlns:a16="http://schemas.microsoft.com/office/drawing/2014/main" id="{00000000-0008-0000-0200-000003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76137180"/>
                  </p:ext>
                </p:extLst>
              </p:nvPr>
            </p:nvGraphicFramePr>
            <p:xfrm>
              <a:off x="-3446025" y="7527419"/>
              <a:ext cx="6580842" cy="440644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pic>
            <p:nvPicPr>
              <p:cNvPr id="63" name="Imagem 62" descr="Ícone de banheiro e pictograma homem Mulher de sinal - Download ...">
                <a:extLst>
                  <a:ext uri="{FF2B5EF4-FFF2-40B4-BE49-F238E27FC236}">
                    <a16:creationId xmlns:a16="http://schemas.microsoft.com/office/drawing/2014/main" id="{00000000-0008-0000-0200-0000020000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245" b="98163" l="2032" r="96807">
                            <a14:foregroundMark x1="38462" y1="9388" x2="38462" y2="9388"/>
                            <a14:foregroundMark x1="48621" y1="14286" x2="48621" y2="14286"/>
                            <a14:foregroundMark x1="71263" y1="71224" x2="71263" y2="71224"/>
                            <a14:foregroundMark x1="93469" y1="59796" x2="93469" y2="59796"/>
                            <a14:foregroundMark x1="30044" y1="13469" x2="30044" y2="13469"/>
                            <a14:foregroundMark x1="38607" y1="20000" x2="38607" y2="20000"/>
                            <a14:foregroundMark x1="38897" y1="13469" x2="41509" y2="36122"/>
                            <a14:foregroundMark x1="41509" y1="36122" x2="45573" y2="50612"/>
                            <a14:foregroundMark x1="45138" y1="15714" x2="46734" y2="50612"/>
                            <a14:foregroundMark x1="46734" y1="50612" x2="44848" y2="61633"/>
                            <a14:foregroundMark x1="44848" y1="61633" x2="40784" y2="71224"/>
                            <a14:foregroundMark x1="40784" y1="71224" x2="39913" y2="82653"/>
                            <a14:foregroundMark x1="39913" y1="82653" x2="32511" y2="87551"/>
                            <a14:foregroundMark x1="32511" y1="87551" x2="33817" y2="94082"/>
                            <a14:foregroundMark x1="6096" y1="6122" x2="17126" y2="7143"/>
                            <a14:foregroundMark x1="17126" y1="7143" x2="60377" y2="2245"/>
                            <a14:foregroundMark x1="60377" y1="2245" x2="90856" y2="7347"/>
                            <a14:foregroundMark x1="19158" y1="7959" x2="6676" y2="51633"/>
                            <a14:foregroundMark x1="6676" y1="51633" x2="6676" y2="53469"/>
                            <a14:foregroundMark x1="5515" y1="5918" x2="7402" y2="20204"/>
                            <a14:foregroundMark x1="7402" y1="20204" x2="7837" y2="80816"/>
                            <a14:foregroundMark x1="2758" y1="24082" x2="5951" y2="36122"/>
                            <a14:foregroundMark x1="5951" y1="36122" x2="4209" y2="58367"/>
                            <a14:foregroundMark x1="4209" y1="58367" x2="6241" y2="68776"/>
                            <a14:foregroundMark x1="6241" y1="68776" x2="21190" y2="96735"/>
                            <a14:foregroundMark x1="21190" y1="96735" x2="36865" y2="93061"/>
                            <a14:foregroundMark x1="36865" y1="93061" x2="43251" y2="81224"/>
                            <a14:foregroundMark x1="43251" y1="81224" x2="44267" y2="76735"/>
                            <a14:foregroundMark x1="2032" y1="9796" x2="3048" y2="57755"/>
                            <a14:foregroundMark x1="17126" y1="59796" x2="15094" y2="70612"/>
                            <a14:foregroundMark x1="15094" y1="70612" x2="15675" y2="81224"/>
                            <a14:foregroundMark x1="15675" y1="81224" x2="15385" y2="81633"/>
                            <a14:foregroundMark x1="5660" y1="83265" x2="18433" y2="91837"/>
                            <a14:foregroundMark x1="3919" y1="94082" x2="18868" y2="95918"/>
                            <a14:foregroundMark x1="18868" y1="95918" x2="21771" y2="95510"/>
                            <a14:foregroundMark x1="40929" y1="93673" x2="49637" y2="94694"/>
                            <a14:foregroundMark x1="49637" y1="94694" x2="58636" y2="92041"/>
                            <a14:foregroundMark x1="58636" y1="92041" x2="59071" y2="91429"/>
                            <a14:foregroundMark x1="57184" y1="3878" x2="53701" y2="57959"/>
                            <a14:foregroundMark x1="53701" y1="57959" x2="51669" y2="68571"/>
                            <a14:foregroundMark x1="51669" y1="68571" x2="55878" y2="85714"/>
                            <a14:foregroundMark x1="79971" y1="5306" x2="95646" y2="66122"/>
                            <a14:foregroundMark x1="95646" y1="66122" x2="95646" y2="66122"/>
                            <a14:foregroundMark x1="91727" y1="7551" x2="97097" y2="64490"/>
                            <a14:foregroundMark x1="97097" y1="64490" x2="96952" y2="75102"/>
                            <a14:foregroundMark x1="96952" y1="75102" x2="93469" y2="85510"/>
                            <a14:foregroundMark x1="93469" y1="85510" x2="89260" y2="89796"/>
                            <a14:foregroundMark x1="93324" y1="56939" x2="85196" y2="92041"/>
                            <a14:foregroundMark x1="55298" y1="65510" x2="60232" y2="89592"/>
                            <a14:foregroundMark x1="60232" y1="89592" x2="64296" y2="98163"/>
                            <a14:foregroundMark x1="64296" y1="98163" x2="80697" y2="94898"/>
                            <a14:foregroundMark x1="80697" y1="94898" x2="88534" y2="91633"/>
                            <a14:foregroundMark x1="88534" y1="91633" x2="88679" y2="916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765" b="7634"/>
              <a:stretch/>
            </p:blipFill>
            <p:spPr bwMode="auto">
              <a:xfrm>
                <a:off x="-3373682" y="7334500"/>
                <a:ext cx="6251743" cy="40810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9" name="Retângulo 68"/>
            <p:cNvSpPr/>
            <p:nvPr/>
          </p:nvSpPr>
          <p:spPr>
            <a:xfrm>
              <a:off x="1491739" y="4442277"/>
              <a:ext cx="1100121" cy="273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pt-BR" sz="1400" b="1" dirty="0">
                  <a:solidFill>
                    <a:prstClr val="black"/>
                  </a:solidFill>
                  <a:latin typeface="+mj-lt"/>
                </a:rPr>
                <a:t>dos óbitos*</a:t>
              </a:r>
            </a:p>
          </p:txBody>
        </p:sp>
        <p:sp>
          <p:nvSpPr>
            <p:cNvPr id="70" name="Retângulo 69"/>
            <p:cNvSpPr/>
            <p:nvPr/>
          </p:nvSpPr>
          <p:spPr>
            <a:xfrm>
              <a:off x="1727224" y="2606229"/>
              <a:ext cx="566609" cy="273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pt-BR" sz="1400" b="1" dirty="0">
                  <a:solidFill>
                    <a:prstClr val="black"/>
                  </a:solidFill>
                  <a:latin typeface="+mj-lt"/>
                </a:rPr>
                <a:t>Sexo</a:t>
              </a:r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3569190" y="4321178"/>
              <a:ext cx="22401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IMPACTO</a:t>
              </a:r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3672298" y="2726212"/>
              <a:ext cx="2037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CAUSA DE ÓBITO DE 30 A 69 ANOS*</a:t>
              </a:r>
            </a:p>
          </p:txBody>
        </p:sp>
        <p:grpSp>
          <p:nvGrpSpPr>
            <p:cNvPr id="80" name="Agrupar 79"/>
            <p:cNvGrpSpPr/>
            <p:nvPr/>
          </p:nvGrpSpPr>
          <p:grpSpPr>
            <a:xfrm>
              <a:off x="553141" y="4562957"/>
              <a:ext cx="5695973" cy="2259771"/>
              <a:chOff x="649308" y="4641000"/>
              <a:chExt cx="5695973" cy="2259771"/>
            </a:xfrm>
          </p:grpSpPr>
          <p:pic>
            <p:nvPicPr>
              <p:cNvPr id="56" name="Picture 4" descr="Luto fundo png &amp; imagem png - Fita preta Consciência fita de Luto fita  Branca - luto png transparente grátis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85" r="24222"/>
              <a:stretch/>
            </p:blipFill>
            <p:spPr bwMode="auto">
              <a:xfrm>
                <a:off x="956834" y="5206055"/>
                <a:ext cx="807787" cy="1078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57" name="Gráfico 56">
                <a:extLst>
                  <a:ext uri="{FF2B5EF4-FFF2-40B4-BE49-F238E27FC236}">
                    <a16:creationId xmlns:a16="http://schemas.microsoft.com/office/drawing/2014/main" id="{AB673B46-A882-49A6-8F68-A52151FECC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05726857"/>
                  </p:ext>
                </p:extLst>
              </p:nvPr>
            </p:nvGraphicFramePr>
            <p:xfrm>
              <a:off x="2245656" y="5064155"/>
              <a:ext cx="4099625" cy="15770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sp>
            <p:nvSpPr>
              <p:cNvPr id="72" name="Retângulo 71"/>
              <p:cNvSpPr/>
              <p:nvPr/>
            </p:nvSpPr>
            <p:spPr>
              <a:xfrm>
                <a:off x="649308" y="6206063"/>
                <a:ext cx="1402948" cy="553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pt-BR" sz="1500" b="1" dirty="0">
                    <a:solidFill>
                      <a:prstClr val="black"/>
                    </a:solidFill>
                    <a:latin typeface="+mj-lt"/>
                  </a:rPr>
                  <a:t>Mortalidade</a:t>
                </a:r>
              </a:p>
              <a:p>
                <a:pPr lvl="0" algn="ctr">
                  <a:defRPr/>
                </a:pPr>
                <a:r>
                  <a:rPr lang="pt-BR" sz="1500" b="1" dirty="0">
                    <a:solidFill>
                      <a:prstClr val="black"/>
                    </a:solidFill>
                    <a:latin typeface="+mj-lt"/>
                  </a:rPr>
                  <a:t>prematura</a:t>
                </a:r>
              </a:p>
            </p:txBody>
          </p:sp>
          <p:sp>
            <p:nvSpPr>
              <p:cNvPr id="78" name="CaixaDeTexto 77"/>
              <p:cNvSpPr txBox="1"/>
              <p:nvPr/>
            </p:nvSpPr>
            <p:spPr>
              <a:xfrm rot="16200000">
                <a:off x="1116053" y="5452710"/>
                <a:ext cx="2048921" cy="425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óbitos/100mil hab.</a:t>
                </a:r>
              </a:p>
            </p:txBody>
          </p:sp>
          <p:sp>
            <p:nvSpPr>
              <p:cNvPr id="79" name="CaixaDeTexto 78"/>
              <p:cNvSpPr txBox="1"/>
              <p:nvPr/>
            </p:nvSpPr>
            <p:spPr>
              <a:xfrm>
                <a:off x="2245656" y="6654550"/>
                <a:ext cx="359586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FONTE: SIM/SVS/MS; SIH/SUS; POPULAÇÃO SVS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21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2718" y="420374"/>
            <a:ext cx="9628587" cy="1820801"/>
          </a:xfrm>
        </p:spPr>
        <p:txBody>
          <a:bodyPr>
            <a:normAutofit/>
          </a:bodyPr>
          <a:lstStyle/>
          <a:p>
            <a:r>
              <a:rPr lang="pt-BR" sz="4000" dirty="0"/>
              <a:t>Reforma Tributária - 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2700" dirty="0" smtClean="0"/>
              <a:t>PEC </a:t>
            </a:r>
            <a:r>
              <a:rPr lang="pt-BR" sz="2700" dirty="0"/>
              <a:t>nº 45-A, de 2019, aprovada na Câmara do Deputados em 06 julho de 2023</a:t>
            </a:r>
            <a:r>
              <a:rPr lang="pt-BR" sz="4000" dirty="0"/>
              <a:t>​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767152" y="2626658"/>
            <a:ext cx="10107035" cy="2680448"/>
          </a:xfrm>
        </p:spPr>
        <p:txBody>
          <a:bodyPr/>
          <a:lstStyle/>
          <a:p>
            <a:pPr algn="l" fontAlgn="base">
              <a:lnSpc>
                <a:spcPct val="100000"/>
              </a:lnSpc>
              <a:spcBef>
                <a:spcPts val="0"/>
              </a:spcBef>
            </a:pPr>
            <a:r>
              <a:rPr lang="en-US" sz="1800" b="1" dirty="0" err="1" smtClean="0"/>
              <a:t>Criação</a:t>
            </a:r>
            <a:r>
              <a:rPr lang="en-US" sz="1800" b="1" dirty="0" smtClean="0"/>
              <a:t> da </a:t>
            </a:r>
            <a:r>
              <a:rPr lang="en-US" sz="1800" b="1" dirty="0" err="1" smtClean="0"/>
              <a:t>Cesta</a:t>
            </a:r>
            <a:r>
              <a:rPr lang="en-US" sz="1800" b="1" dirty="0"/>
              <a:t> </a:t>
            </a:r>
            <a:r>
              <a:rPr lang="en-US" sz="1800" b="1" dirty="0" err="1"/>
              <a:t>Básica</a:t>
            </a:r>
            <a:r>
              <a:rPr lang="en-US" sz="1800" b="1" dirty="0"/>
              <a:t> Nacional </a:t>
            </a:r>
            <a:r>
              <a:rPr lang="en-US" sz="1800" b="1" dirty="0" smtClean="0"/>
              <a:t>de Alimentos</a:t>
            </a:r>
            <a:r>
              <a:rPr lang="en-US" sz="1800" b="1" dirty="0"/>
              <a:t> com </a:t>
            </a:r>
            <a:r>
              <a:rPr lang="en-US" sz="1800" b="1" dirty="0" err="1"/>
              <a:t>alíquotas</a:t>
            </a:r>
            <a:r>
              <a:rPr lang="en-US" sz="1800" b="1" dirty="0"/>
              <a:t> de </a:t>
            </a:r>
            <a:r>
              <a:rPr lang="en-US" sz="1800" b="1" dirty="0" err="1"/>
              <a:t>tributos</a:t>
            </a:r>
            <a:r>
              <a:rPr lang="en-US" sz="1800" b="1" dirty="0"/>
              <a:t> </a:t>
            </a:r>
            <a:r>
              <a:rPr lang="en-US" sz="1800" b="1" dirty="0" err="1"/>
              <a:t>reduzidas</a:t>
            </a:r>
            <a:r>
              <a:rPr lang="en-US" sz="1800" b="1" dirty="0"/>
              <a:t> a </a:t>
            </a:r>
            <a:r>
              <a:rPr lang="en-US" sz="1800" b="1" dirty="0" smtClean="0"/>
              <a:t>zero, </a:t>
            </a:r>
            <a:r>
              <a:rPr lang="en-US" sz="1800" b="1" dirty="0" err="1" smtClean="0"/>
              <a:t>prevista</a:t>
            </a:r>
            <a:r>
              <a:rPr lang="en-US" sz="1800" b="1" dirty="0" smtClean="0"/>
              <a:t> no Art. 8º do </a:t>
            </a:r>
            <a:r>
              <a:rPr lang="en-US" sz="1800" b="1" dirty="0" err="1" smtClean="0"/>
              <a:t>substitutivo</a:t>
            </a:r>
            <a:r>
              <a:rPr lang="en-US" sz="1800" b="1" dirty="0" smtClean="0"/>
              <a:t>.</a:t>
            </a:r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endParaRPr lang="en-US" sz="1800" dirty="0" smtClean="0"/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pt-BR" sz="1800" dirty="0"/>
              <a:t>Composição da Cesta Básica Nacional de Alimentos deve ser definida em Lei complementar 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 err="1"/>
              <a:t>Garantir</a:t>
            </a:r>
            <a:r>
              <a:rPr lang="en-US" sz="1800" dirty="0"/>
              <a:t> </a:t>
            </a:r>
            <a:r>
              <a:rPr lang="en-US" sz="1800" dirty="0" err="1"/>
              <a:t>políticas</a:t>
            </a:r>
            <a:r>
              <a:rPr lang="en-US" sz="1800" dirty="0"/>
              <a:t> </a:t>
            </a:r>
            <a:r>
              <a:rPr lang="en-US" sz="1800" dirty="0" err="1"/>
              <a:t>públicas</a:t>
            </a:r>
            <a:r>
              <a:rPr lang="en-US" sz="1800" dirty="0"/>
              <a:t> que </a:t>
            </a:r>
            <a:r>
              <a:rPr lang="en-US" sz="1800" dirty="0" err="1"/>
              <a:t>apoiem</a:t>
            </a:r>
            <a:r>
              <a:rPr lang="en-US" sz="1800" dirty="0"/>
              <a:t> e </a:t>
            </a:r>
            <a:r>
              <a:rPr lang="en-US" sz="1800" dirty="0" err="1"/>
              <a:t>contribuam</a:t>
            </a:r>
            <a:r>
              <a:rPr lang="en-US" sz="1800" dirty="0"/>
              <a:t> para a </a:t>
            </a:r>
            <a:r>
              <a:rPr lang="en-US" sz="1800" dirty="0" err="1"/>
              <a:t>segurança</a:t>
            </a:r>
            <a:r>
              <a:rPr lang="en-US" sz="1800" dirty="0"/>
              <a:t> </a:t>
            </a:r>
            <a:r>
              <a:rPr lang="en-US" sz="1800" dirty="0" err="1"/>
              <a:t>alimentar</a:t>
            </a:r>
            <a:r>
              <a:rPr lang="en-US" sz="1800" dirty="0"/>
              <a:t> e </a:t>
            </a:r>
            <a:r>
              <a:rPr lang="en-US" sz="1800" dirty="0" err="1"/>
              <a:t>nutricional</a:t>
            </a:r>
            <a:r>
              <a:rPr lang="en-US" sz="1800" dirty="0"/>
              <a:t> da </a:t>
            </a:r>
            <a:r>
              <a:rPr lang="en-US" sz="1800" dirty="0" err="1"/>
              <a:t>população</a:t>
            </a:r>
            <a:r>
              <a:rPr lang="en-US" sz="1800" dirty="0"/>
              <a:t> </a:t>
            </a:r>
            <a:r>
              <a:rPr lang="en-US" sz="1800" dirty="0" err="1"/>
              <a:t>brasileira</a:t>
            </a:r>
            <a:r>
              <a:rPr lang="en-US" sz="1800" dirty="0"/>
              <a:t>. </a:t>
            </a:r>
            <a:r>
              <a:rPr lang="en-US" sz="1800" dirty="0"/>
              <a:t>​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 err="1"/>
              <a:t>Definição</a:t>
            </a:r>
            <a:r>
              <a:rPr lang="en-US" sz="1800" dirty="0"/>
              <a:t> de </a:t>
            </a:r>
            <a:r>
              <a:rPr lang="en-US" sz="1800" dirty="0" err="1"/>
              <a:t>uma</a:t>
            </a:r>
            <a:r>
              <a:rPr lang="en-US" sz="1800" dirty="0"/>
              <a:t> nova </a:t>
            </a:r>
            <a:r>
              <a:rPr lang="en-US" sz="1800" dirty="0" err="1"/>
              <a:t>cesta</a:t>
            </a:r>
            <a:r>
              <a:rPr lang="en-US" sz="1800" dirty="0"/>
              <a:t> </a:t>
            </a:r>
            <a:r>
              <a:rPr lang="en-US" sz="1800" dirty="0" err="1"/>
              <a:t>básica</a:t>
            </a:r>
            <a:r>
              <a:rPr lang="en-US" sz="1800" dirty="0"/>
              <a:t> </a:t>
            </a:r>
            <a:r>
              <a:rPr lang="en-US" sz="1800" dirty="0" err="1"/>
              <a:t>composta</a:t>
            </a:r>
            <a:r>
              <a:rPr lang="en-US" sz="1800" dirty="0"/>
              <a:t> </a:t>
            </a:r>
            <a:r>
              <a:rPr lang="en-US" sz="1800" dirty="0" err="1"/>
              <a:t>apenas</a:t>
            </a:r>
            <a:r>
              <a:rPr lang="en-US" sz="1800" dirty="0"/>
              <a:t> </a:t>
            </a:r>
            <a:r>
              <a:rPr lang="en-US" sz="1800" dirty="0" err="1"/>
              <a:t>por</a:t>
            </a:r>
            <a:r>
              <a:rPr lang="en-US" sz="1800" dirty="0"/>
              <a:t> </a:t>
            </a:r>
            <a:r>
              <a:rPr lang="en-US" sz="1800" dirty="0" err="1"/>
              <a:t>alimentos</a:t>
            </a:r>
            <a:r>
              <a:rPr lang="en-US" sz="1800" dirty="0"/>
              <a:t> </a:t>
            </a:r>
            <a:r>
              <a:rPr lang="en-US" sz="1800" dirty="0" err="1"/>
              <a:t>saudáveis</a:t>
            </a:r>
            <a:r>
              <a:rPr lang="en-US" sz="1800" dirty="0"/>
              <a:t>.​</a:t>
            </a:r>
          </a:p>
          <a:p>
            <a:pPr algn="l" fontAlgn="base"/>
            <a:endParaRPr lang="pt-BR" sz="1800" dirty="0"/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endParaRPr lang="pt-BR" dirty="0"/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​</a:t>
            </a:r>
            <a:endParaRPr lang="en-US" sz="1800" dirty="0"/>
          </a:p>
          <a:p>
            <a:pPr algn="l" fontAlgn="base">
              <a:lnSpc>
                <a:spcPct val="100000"/>
              </a:lnSpc>
              <a:spcBef>
                <a:spcPts val="0"/>
              </a:spcBef>
            </a:pPr>
            <a:endParaRPr lang="pt-BR" sz="1800" dirty="0"/>
          </a:p>
        </p:txBody>
      </p:sp>
      <p:sp>
        <p:nvSpPr>
          <p:cNvPr id="7" name="AutoShape 2" descr="https://brc-powerpoint.officeapps.live.com/pods/GetClipboardImage.ashx?Id=973e626b-57f0-40b4-90a2-6bc39adf8f75&amp;DC=GBR1&amp;pkey=09a22195-0fa8-42bc-8022-b7fe6e6355ac&amp;wdwaccluster=GBR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266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6440" y="2210637"/>
            <a:ext cx="503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70C0"/>
                </a:solidFill>
              </a:rPr>
              <a:t>daent@saude.gov.br</a:t>
            </a:r>
            <a:endParaRPr lang="pt-BR" sz="2800" dirty="0">
              <a:solidFill>
                <a:srgbClr val="0070C0"/>
              </a:solidFill>
            </a:endParaRPr>
          </a:p>
          <a:p>
            <a:endParaRPr lang="pt-B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19106" y="350384"/>
            <a:ext cx="9629775" cy="6413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sz="2800">
                <a:solidFill>
                  <a:schemeClr val="accent1"/>
                </a:solidFill>
                <a:ea typeface="+mn-ea"/>
                <a:cs typeface="Calibri Light"/>
              </a:rPr>
              <a:t>Ranking da mortalidade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6612" y="1146527"/>
            <a:ext cx="10207625" cy="385762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/>
          <a:p>
            <a:pPr marL="0" indent="0" algn="l">
              <a:buNone/>
            </a:pPr>
            <a:r>
              <a:rPr lang="en-US" sz="2400" err="1">
                <a:solidFill>
                  <a:srgbClr val="00B050"/>
                </a:solidFill>
                <a:latin typeface="+mj-lt"/>
                <a:ea typeface="+mn-lt"/>
                <a:cs typeface="+mn-lt"/>
              </a:rPr>
              <a:t>Brasil</a:t>
            </a:r>
            <a:r>
              <a:rPr lang="en-US" sz="2400">
                <a:solidFill>
                  <a:srgbClr val="00B050"/>
                </a:solidFill>
                <a:latin typeface="+mj-lt"/>
                <a:ea typeface="+mn-lt"/>
                <a:cs typeface="+mn-lt"/>
              </a:rPr>
              <a:t>, 2021.</a:t>
            </a:r>
          </a:p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19106" y="5173078"/>
            <a:ext cx="3724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/>
              <a:t>Fonte: Sistema de Informações sobre Mortalidade (SIM), 2021.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AFB7F98-3112-0336-A14C-5D66DC7EB7C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809" y="1602059"/>
          <a:ext cx="12160944" cy="3308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4" imgW="13347700" imgH="3632200" progId="Excel.Sheet.12">
                  <p:embed/>
                </p:oleObj>
              </mc:Choice>
              <mc:Fallback>
                <p:oleObj name="Worksheet" r:id="rId4" imgW="13347700" imgH="3632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09" y="1602059"/>
                        <a:ext cx="12160944" cy="3308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81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706" y="340128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/>
              <a:t>Panorama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2018" y="974866"/>
            <a:ext cx="10207824" cy="551301"/>
          </a:xfrm>
        </p:spPr>
        <p:txBody>
          <a:bodyPr lIns="91440" tIns="45720" rIns="91440" bIns="45720" anchor="t"/>
          <a:lstStyle/>
          <a:p>
            <a:pPr algn="l"/>
            <a:r>
              <a:rPr lang="en-US" sz="2000" dirty="0" err="1">
                <a:latin typeface="Montserrat"/>
                <a:ea typeface="+mn-lt"/>
                <a:cs typeface="+mn-lt"/>
              </a:rPr>
              <a:t>Anos</a:t>
            </a:r>
            <a:r>
              <a:rPr lang="en-US" sz="2000" dirty="0">
                <a:latin typeface="Montserrat"/>
                <a:ea typeface="+mn-lt"/>
                <a:cs typeface="+mn-lt"/>
              </a:rPr>
              <a:t> de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vida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perdidos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por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mortalidade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prematura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segundo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fator</a:t>
            </a:r>
            <a:r>
              <a:rPr lang="en-US" sz="2000" dirty="0">
                <a:latin typeface="Montserrat"/>
                <a:ea typeface="+mn-lt"/>
                <a:cs typeface="+mn-lt"/>
              </a:rPr>
              <a:t> de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risco</a:t>
            </a:r>
            <a:r>
              <a:rPr lang="en-US" sz="2000" dirty="0">
                <a:latin typeface="Montserrat"/>
                <a:ea typeface="+mn-lt"/>
                <a:cs typeface="+mn-lt"/>
              </a:rPr>
              <a:t> 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comportamentais</a:t>
            </a:r>
            <a:r>
              <a:rPr lang="en-US" sz="2000" dirty="0">
                <a:latin typeface="Montserrat"/>
                <a:ea typeface="+mn-lt"/>
                <a:cs typeface="+mn-lt"/>
              </a:rPr>
              <a:t>–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Brasil</a:t>
            </a:r>
            <a:r>
              <a:rPr lang="en-US" sz="2000" dirty="0">
                <a:latin typeface="Montserrat"/>
                <a:ea typeface="+mn-lt"/>
                <a:cs typeface="+mn-lt"/>
              </a:rPr>
              <a:t>, 2019.</a:t>
            </a:r>
          </a:p>
          <a:p>
            <a:endParaRPr lang="pt-BR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899BE5E2-5351-6620-71A4-E793E9779A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5"/>
          <a:stretch/>
        </p:blipFill>
        <p:spPr>
          <a:xfrm>
            <a:off x="1652954" y="1615688"/>
            <a:ext cx="6551818" cy="4959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5872B7-2D97-5641-3792-23EA71BEF21F}"/>
              </a:ext>
            </a:extLst>
          </p:cNvPr>
          <p:cNvSpPr txBox="1"/>
          <p:nvPr/>
        </p:nvSpPr>
        <p:spPr>
          <a:xfrm>
            <a:off x="945031" y="6641276"/>
            <a:ext cx="455926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0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Fonte: GBD, resultados 2019 (https://</a:t>
            </a:r>
            <a:r>
              <a:rPr lang="pt-BR" sz="10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vizhub.healthdata.org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/</a:t>
            </a:r>
            <a:r>
              <a:rPr lang="pt-BR" sz="10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gbd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-compare/#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).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24D8C4B8-BAE4-65AB-EF13-BC662F307B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1" t="2972" r="1964" b="38565"/>
          <a:stretch/>
        </p:blipFill>
        <p:spPr>
          <a:xfrm>
            <a:off x="8993644" y="1496404"/>
            <a:ext cx="1916649" cy="50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706" y="340128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/>
              <a:t>Panorama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54089" y="970384"/>
            <a:ext cx="7326017" cy="385454"/>
          </a:xfrm>
        </p:spPr>
        <p:txBody>
          <a:bodyPr lIns="91440" tIns="45720" rIns="91440" bIns="45720" anchor="t"/>
          <a:lstStyle/>
          <a:p>
            <a:pPr algn="l"/>
            <a:r>
              <a:rPr lang="en-US" sz="2000" dirty="0" err="1">
                <a:latin typeface="Montserrat"/>
                <a:ea typeface="+mn-lt"/>
                <a:cs typeface="+mn-lt"/>
              </a:rPr>
              <a:t>Anos</a:t>
            </a:r>
            <a:r>
              <a:rPr lang="en-US" sz="2000" dirty="0">
                <a:latin typeface="Montserrat"/>
                <a:ea typeface="+mn-lt"/>
                <a:cs typeface="+mn-lt"/>
              </a:rPr>
              <a:t> de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vida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perdidos</a:t>
            </a:r>
            <a:r>
              <a:rPr lang="en-US" sz="2000" dirty="0">
                <a:latin typeface="Montserrat"/>
                <a:ea typeface="+mn-lt"/>
                <a:cs typeface="+mn-lt"/>
              </a:rPr>
              <a:t> (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ajustados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por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incapacidade</a:t>
            </a:r>
            <a:r>
              <a:rPr lang="en-US" sz="2000" dirty="0">
                <a:latin typeface="Montserrat"/>
                <a:ea typeface="+mn-lt"/>
                <a:cs typeface="+mn-lt"/>
              </a:rPr>
              <a:t>)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segundo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fatores</a:t>
            </a:r>
            <a:r>
              <a:rPr lang="en-US" sz="2000" dirty="0">
                <a:latin typeface="Montserrat"/>
                <a:ea typeface="+mn-lt"/>
                <a:cs typeface="+mn-lt"/>
              </a:rPr>
              <a:t> de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risco</a:t>
            </a:r>
            <a:r>
              <a:rPr lang="en-US" sz="2000" dirty="0">
                <a:latin typeface="Montserrat"/>
                <a:ea typeface="+mn-lt"/>
                <a:cs typeface="+mn-lt"/>
              </a:rPr>
              <a:t>,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Brasil</a:t>
            </a:r>
            <a:r>
              <a:rPr lang="en-US" sz="2000" dirty="0">
                <a:latin typeface="Montserrat"/>
                <a:ea typeface="+mn-lt"/>
                <a:cs typeface="+mn-lt"/>
              </a:rPr>
              <a:t>, 2010-2019.</a:t>
            </a:r>
          </a:p>
          <a:p>
            <a:endParaRPr lang="pt-BR" dirty="0"/>
          </a:p>
        </p:txBody>
      </p:sp>
      <p:pic>
        <p:nvPicPr>
          <p:cNvPr id="16" name="Picture 15" descr="Chart&#10;&#10;Description automatically generated with medium confidence">
            <a:extLst>
              <a:ext uri="{FF2B5EF4-FFF2-40B4-BE49-F238E27FC236}">
                <a16:creationId xmlns:a16="http://schemas.microsoft.com/office/drawing/2014/main" id="{F386B124-0C03-3958-BA1B-D712479CF1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98" r="15475" b="15815"/>
          <a:stretch/>
        </p:blipFill>
        <p:spPr>
          <a:xfrm>
            <a:off x="718466" y="1986094"/>
            <a:ext cx="10755065" cy="37522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B0F1E7-5C5A-DE8A-803D-BCF8DAB9EC5F}"/>
              </a:ext>
            </a:extLst>
          </p:cNvPr>
          <p:cNvSpPr txBox="1"/>
          <p:nvPr/>
        </p:nvSpPr>
        <p:spPr>
          <a:xfrm>
            <a:off x="718466" y="6620380"/>
            <a:ext cx="455926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Fonte: GBD, resultados 2019 (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https://</a:t>
            </a:r>
            <a:r>
              <a:rPr lang="pt-BR" sz="10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vizhub.healthdata.org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/</a:t>
            </a:r>
            <a:r>
              <a:rPr lang="pt-BR" sz="10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gbd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-compare/#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AC29F7-42FE-DFFB-DABF-770BAB54F7B8}"/>
              </a:ext>
            </a:extLst>
          </p:cNvPr>
          <p:cNvSpPr/>
          <p:nvPr/>
        </p:nvSpPr>
        <p:spPr>
          <a:xfrm>
            <a:off x="6144628" y="2814190"/>
            <a:ext cx="2173653" cy="8688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4380-D6EE-5F02-E2AB-0DEA4518C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1968" y="1999819"/>
            <a:ext cx="2896464" cy="1658213"/>
          </a:xfrm>
        </p:spPr>
        <p:txBody>
          <a:bodyPr>
            <a:normAutofit/>
          </a:bodyPr>
          <a:lstStyle/>
          <a:p>
            <a:r>
              <a:rPr lang="pt-BR" dirty="0" smtClean="0"/>
              <a:t>Álcool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90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B94FD39-FCB5-CBC7-C140-DE714C5C9D04}"/>
              </a:ext>
            </a:extLst>
          </p:cNvPr>
          <p:cNvSpPr txBox="1"/>
          <p:nvPr/>
        </p:nvSpPr>
        <p:spPr>
          <a:xfrm>
            <a:off x="1281706" y="1645054"/>
            <a:ext cx="94577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333333"/>
                </a:solidFill>
                <a:ea typeface="Roboto"/>
                <a:cs typeface="Roboto"/>
              </a:rPr>
              <a:t>A cada hora morrem 2 pessoas por causas plenamente atribuíveis ao consumo de álcool. 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637B2F-F580-EF70-9B9B-DE5BD47419E2}"/>
              </a:ext>
            </a:extLst>
          </p:cNvPr>
          <p:cNvSpPr/>
          <p:nvPr/>
        </p:nvSpPr>
        <p:spPr>
          <a:xfrm>
            <a:off x="328555" y="2471421"/>
            <a:ext cx="853396" cy="8300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13,5%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3CAE0C-965B-9A49-8C25-C3A4746DBC8D}"/>
              </a:ext>
            </a:extLst>
          </p:cNvPr>
          <p:cNvSpPr txBox="1"/>
          <p:nvPr/>
        </p:nvSpPr>
        <p:spPr>
          <a:xfrm>
            <a:off x="1255633" y="2536864"/>
            <a:ext cx="87863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333333"/>
                </a:solidFill>
                <a:ea typeface="Roboto"/>
                <a:cs typeface="Roboto"/>
              </a:rPr>
              <a:t>Do total das mortes a faixa etária de 20 a 39 anos é atribuído ao álcool, no mundo. Principal fator de risco para mortes e incapacitações de pessoas de 15 a 49 anos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65268A-7486-417B-040F-A69CFA2F3796}"/>
              </a:ext>
            </a:extLst>
          </p:cNvPr>
          <p:cNvSpPr/>
          <p:nvPr/>
        </p:nvSpPr>
        <p:spPr>
          <a:xfrm>
            <a:off x="328555" y="1429231"/>
            <a:ext cx="853396" cy="81910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6A26DE-0CE3-FF68-D28F-9463EAC23195}"/>
              </a:ext>
            </a:extLst>
          </p:cNvPr>
          <p:cNvSpPr txBox="1"/>
          <p:nvPr/>
        </p:nvSpPr>
        <p:spPr>
          <a:xfrm>
            <a:off x="1314594" y="3722193"/>
            <a:ext cx="878631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>
                <a:solidFill>
                  <a:srgbClr val="333333"/>
                </a:solidFill>
                <a:ea typeface="Roboto"/>
                <a:cs typeface="Roboto"/>
              </a:rPr>
              <a:t>Número de óbitos por causas plenamente atribuíveis ao uso do álcool em 2020.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22A4A8-010E-AADC-EF5A-C9093208CC42}"/>
              </a:ext>
            </a:extLst>
          </p:cNvPr>
          <p:cNvSpPr txBox="1"/>
          <p:nvPr/>
        </p:nvSpPr>
        <p:spPr>
          <a:xfrm>
            <a:off x="1252952" y="4509119"/>
            <a:ext cx="9699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rgbClr val="333333"/>
                </a:solidFill>
                <a:ea typeface="Roboto"/>
                <a:cs typeface="Roboto"/>
              </a:rPr>
              <a:t>Mortes plenamente atribuíveis ao consumo de álcool foram registradas no Sistema de Informações sobre Mortalidade brasileiro (SIM) nos últimos 10 anos. 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610F5E0-FF2A-3F51-22C3-AA67A5987050}"/>
              </a:ext>
            </a:extLst>
          </p:cNvPr>
          <p:cNvSpPr txBox="1">
            <a:spLocks/>
          </p:cNvSpPr>
          <p:nvPr/>
        </p:nvSpPr>
        <p:spPr>
          <a:xfrm>
            <a:off x="1281706" y="340128"/>
            <a:ext cx="2209639" cy="64082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F141DDA-F165-CCCC-8191-67A83858954A}"/>
              </a:ext>
            </a:extLst>
          </p:cNvPr>
          <p:cNvSpPr txBox="1">
            <a:spLocks/>
          </p:cNvSpPr>
          <p:nvPr/>
        </p:nvSpPr>
        <p:spPr>
          <a:xfrm>
            <a:off x="1314594" y="812987"/>
            <a:ext cx="3352409" cy="3854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Impactos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 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na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 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saúde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+mn-lt"/>
              <a:cs typeface="+mn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905BB5-0170-2313-5871-78280726001E}"/>
              </a:ext>
            </a:extLst>
          </p:cNvPr>
          <p:cNvSpPr/>
          <p:nvPr/>
        </p:nvSpPr>
        <p:spPr>
          <a:xfrm>
            <a:off x="362204" y="3491822"/>
            <a:ext cx="853396" cy="8300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20. 393</a:t>
            </a:r>
            <a:endParaRPr lang="pt-BR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B12DE51-32D1-6DD2-607D-E42EAE4812C9}"/>
              </a:ext>
            </a:extLst>
          </p:cNvPr>
          <p:cNvSpPr/>
          <p:nvPr/>
        </p:nvSpPr>
        <p:spPr>
          <a:xfrm>
            <a:off x="362204" y="4512223"/>
            <a:ext cx="853396" cy="8300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184.746</a:t>
            </a:r>
            <a:endParaRPr lang="pt-BR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7D3EB3C-C6DA-6814-0287-79B32B4F80F6}"/>
              </a:ext>
            </a:extLst>
          </p:cNvPr>
          <p:cNvSpPr/>
          <p:nvPr/>
        </p:nvSpPr>
        <p:spPr>
          <a:xfrm>
            <a:off x="362204" y="5532624"/>
            <a:ext cx="853396" cy="8300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5,1%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03C00-40C1-1FFF-98D2-0B23EB5CECA8}"/>
              </a:ext>
            </a:extLst>
          </p:cNvPr>
          <p:cNvSpPr txBox="1"/>
          <p:nvPr/>
        </p:nvSpPr>
        <p:spPr>
          <a:xfrm>
            <a:off x="1252952" y="5603651"/>
            <a:ext cx="9491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333333"/>
                </a:solidFill>
              </a:rPr>
              <a:t>D</a:t>
            </a:r>
            <a:r>
              <a:rPr lang="pt-BR" sz="2000" b="0" i="0" dirty="0">
                <a:solidFill>
                  <a:srgbClr val="333333"/>
                </a:solidFill>
                <a:effectLst/>
              </a:rPr>
              <a:t>a carga global de doenças e lesões são atribuídas a ele em termos de Anos de Vida Perdidos Ajustados por Incapacidade (DALY, sigla em inglês)</a:t>
            </a:r>
            <a:r>
              <a:rPr lang="pt-BR" sz="2000" dirty="0">
                <a:solidFill>
                  <a:srgbClr val="333333"/>
                </a:solidFill>
              </a:rPr>
              <a:t> </a:t>
            </a:r>
            <a:endParaRPr lang="pt-BR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FCDA13-39BF-AE53-C844-7B746D90FB5B}"/>
              </a:ext>
            </a:extLst>
          </p:cNvPr>
          <p:cNvSpPr txBox="1"/>
          <p:nvPr/>
        </p:nvSpPr>
        <p:spPr>
          <a:xfrm>
            <a:off x="362204" y="6611779"/>
            <a:ext cx="4049507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000" dirty="0"/>
              <a:t>Fonte: GBD, 2019 e Sistema de Informações sobre Mortalidade, SIM, </a:t>
            </a:r>
            <a:r>
              <a:rPr lang="pt-BR" sz="1000" dirty="0">
                <a:solidFill>
                  <a:srgbClr val="000000"/>
                </a:solidFill>
              </a:rPr>
              <a:t>2020.</a:t>
            </a:r>
            <a:endParaRPr lang="pt-BR" sz="10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14594" y="150725"/>
            <a:ext cx="1548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183EFF"/>
                </a:solidFill>
                <a:latin typeface="Calibri Light" panose="020F0302020204030204"/>
                <a:ea typeface="+mj-ea"/>
                <a:cs typeface="+mj-cs"/>
              </a:rPr>
              <a:t>Álcool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25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 t="16137" r="23392" b="13966"/>
          <a:stretch/>
        </p:blipFill>
        <p:spPr>
          <a:xfrm>
            <a:off x="518908" y="1409944"/>
            <a:ext cx="5871592" cy="4683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3" y="293664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 dirty="0"/>
              <a:t>Álcool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2721" y="817913"/>
            <a:ext cx="7953376" cy="385454"/>
          </a:xfrm>
        </p:spPr>
        <p:txBody>
          <a:bodyPr lIns="91440" tIns="45720" rIns="91440" bIns="45720" anchor="t"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2000" dirty="0" err="1">
                <a:latin typeface="Montserrat"/>
                <a:ea typeface="+mn-lt"/>
                <a:cs typeface="+mn-lt"/>
              </a:rPr>
              <a:t>Prevalência</a:t>
            </a:r>
            <a:r>
              <a:rPr lang="en-US" sz="2000" dirty="0">
                <a:latin typeface="Montserrat"/>
                <a:ea typeface="+mn-lt"/>
                <a:cs typeface="+mn-lt"/>
              </a:rPr>
              <a:t> de 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uso</a:t>
            </a:r>
            <a:r>
              <a:rPr lang="en-US" sz="2000" dirty="0">
                <a:latin typeface="Montserrat"/>
                <a:ea typeface="+mn-lt"/>
                <a:cs typeface="+mn-lt"/>
              </a:rPr>
              <a:t> e 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consumo</a:t>
            </a:r>
            <a:endParaRPr lang="pt-BR" sz="2000" dirty="0">
              <a:latin typeface="Montserra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96907-83A9-EA0D-5E7A-806A015E5277}"/>
              </a:ext>
            </a:extLst>
          </p:cNvPr>
          <p:cNvSpPr txBox="1"/>
          <p:nvPr/>
        </p:nvSpPr>
        <p:spPr>
          <a:xfrm>
            <a:off x="6494953" y="5040931"/>
            <a:ext cx="5197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4 doses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mulheres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5 doses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</a:t>
            </a:r>
          </a:p>
          <a:p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homens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uma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mesma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ocasião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6140741" y="1563883"/>
            <a:ext cx="2608975" cy="43269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F679A-5DD6-A688-3760-8E82194C5D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1858" y="1577298"/>
            <a:ext cx="5197728" cy="1861606"/>
          </a:xfrm>
        </p:spPr>
        <p:txBody>
          <a:bodyPr lIns="91440" tIns="45720" rIns="91440" bIns="45720" anchor="t"/>
          <a:lstStyle/>
          <a:p>
            <a:pPr algn="l"/>
            <a:r>
              <a:rPr lang="pt-BR" sz="2400" b="1" dirty="0">
                <a:solidFill>
                  <a:schemeClr val="bg1"/>
                </a:solidFill>
              </a:rPr>
              <a:t>VIGITEL 2021</a:t>
            </a:r>
          </a:p>
          <a:p>
            <a:pPr algn="l"/>
            <a:r>
              <a:rPr lang="pt-BR" sz="1500" b="1" dirty="0">
                <a:solidFill>
                  <a:schemeClr val="accent1"/>
                </a:solidFill>
                <a:ea typeface="+mn-lt"/>
                <a:cs typeface="+mn-lt"/>
              </a:rPr>
              <a:t>44,6% </a:t>
            </a:r>
            <a:r>
              <a:rPr lang="pt-BR" sz="1500" dirty="0"/>
              <a:t>da população adulta tem o hábito de consumir bebidas alcóolicas.</a:t>
            </a:r>
            <a:endParaRPr lang="pt-BR" sz="1500" dirty="0">
              <a:ea typeface="Roboto"/>
              <a:cs typeface="Roboto"/>
            </a:endParaRPr>
          </a:p>
          <a:p>
            <a:pPr algn="l"/>
            <a:r>
              <a:rPr lang="pt-BR" sz="1500" b="1" dirty="0">
                <a:solidFill>
                  <a:schemeClr val="accent1"/>
                </a:solidFill>
                <a:ea typeface="+mn-lt"/>
                <a:cs typeface="+mn-lt"/>
              </a:rPr>
              <a:t>18,3</a:t>
            </a:r>
            <a:r>
              <a:rPr lang="pt-BR" sz="1500" b="1" dirty="0">
                <a:solidFill>
                  <a:schemeClr val="accent1"/>
                </a:solidFill>
              </a:rPr>
              <a:t>% </a:t>
            </a:r>
            <a:r>
              <a:rPr lang="pt-BR" sz="1500" dirty="0"/>
              <a:t>consomem de forma abusiva*</a:t>
            </a:r>
            <a:endParaRPr lang="pt-BR" sz="1500" dirty="0">
              <a:ea typeface="Roboto"/>
              <a:cs typeface="Roboto"/>
            </a:endParaRPr>
          </a:p>
          <a:p>
            <a:pPr algn="l"/>
            <a:r>
              <a:rPr lang="pt-BR" sz="1500" b="1" dirty="0">
                <a:solidFill>
                  <a:schemeClr val="accent1"/>
                </a:solidFill>
                <a:ea typeface="+mn-lt"/>
                <a:cs typeface="+mn-lt"/>
              </a:rPr>
              <a:t>63%</a:t>
            </a:r>
            <a:r>
              <a:rPr lang="pt-BR" sz="1500" dirty="0"/>
              <a:t> de aumento do consumo abusivo  entre as mulheres de 2006 a 2021.</a:t>
            </a:r>
            <a:endParaRPr lang="pt-BR" sz="1500" dirty="0">
              <a:ea typeface="Roboto"/>
              <a:cs typeface="Roboto"/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6140740" y="3502653"/>
            <a:ext cx="5608845" cy="43269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6AF7982-7174-2411-C9ED-367794B82894}"/>
              </a:ext>
            </a:extLst>
          </p:cNvPr>
          <p:cNvSpPr txBox="1">
            <a:spLocks/>
          </p:cNvSpPr>
          <p:nvPr/>
        </p:nvSpPr>
        <p:spPr>
          <a:xfrm>
            <a:off x="6494953" y="3506016"/>
            <a:ext cx="5350301" cy="19294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b="1" dirty="0">
                <a:solidFill>
                  <a:schemeClr val="bg1"/>
                </a:solidFill>
              </a:rPr>
              <a:t>Pesquisa Nacional de Saúde </a:t>
            </a:r>
            <a:r>
              <a:rPr lang="pt-BR" sz="2400" b="1">
                <a:solidFill>
                  <a:schemeClr val="bg1"/>
                </a:solidFill>
              </a:rPr>
              <a:t>(PNS)</a:t>
            </a:r>
            <a:endParaRPr lang="pt-BR" sz="2400" dirty="0">
              <a:solidFill>
                <a:schemeClr val="bg1"/>
              </a:solidFill>
            </a:endParaRPr>
          </a:p>
          <a:p>
            <a:pPr algn="l"/>
            <a:r>
              <a:rPr lang="pt-BR" sz="1500" dirty="0"/>
              <a:t>Consumo de bebidas alcoólicas 1x ou mais na semana aumentou de </a:t>
            </a:r>
            <a:r>
              <a:rPr lang="pt-BR" sz="1500" b="1" dirty="0">
                <a:solidFill>
                  <a:schemeClr val="accent1"/>
                </a:solidFill>
                <a:ea typeface="+mn-lt"/>
                <a:cs typeface="+mn-lt"/>
              </a:rPr>
              <a:t>23,90%</a:t>
            </a:r>
            <a:r>
              <a:rPr lang="pt-BR" sz="1500" dirty="0"/>
              <a:t> para </a:t>
            </a:r>
            <a:r>
              <a:rPr lang="pt-BR" sz="1500" b="1" dirty="0">
                <a:solidFill>
                  <a:schemeClr val="accent1"/>
                </a:solidFill>
                <a:ea typeface="+mn-lt"/>
                <a:cs typeface="+mn-lt"/>
              </a:rPr>
              <a:t>26,40% </a:t>
            </a:r>
            <a:r>
              <a:rPr lang="pt-BR" sz="1500" dirty="0"/>
              <a:t>de 2013 para 2019.</a:t>
            </a:r>
            <a:endParaRPr lang="pt-BR" sz="1500" dirty="0">
              <a:ea typeface="Roboto"/>
              <a:cs typeface="Roboto"/>
            </a:endParaRPr>
          </a:p>
          <a:p>
            <a:pPr algn="l"/>
            <a:r>
              <a:rPr lang="pt-BR" sz="1500" dirty="0"/>
              <a:t>Consumo abusivo de bebidas alcóolicas aumentou de </a:t>
            </a:r>
            <a:r>
              <a:rPr lang="pt-BR" sz="1500" b="1" dirty="0">
                <a:solidFill>
                  <a:schemeClr val="accent1"/>
                </a:solidFill>
                <a:ea typeface="+mn-lt"/>
                <a:cs typeface="+mn-lt"/>
              </a:rPr>
              <a:t>13,6%</a:t>
            </a:r>
            <a:r>
              <a:rPr lang="pt-BR" sz="1500" dirty="0"/>
              <a:t> para </a:t>
            </a:r>
            <a:r>
              <a:rPr lang="pt-BR" sz="1500" b="1" dirty="0">
                <a:solidFill>
                  <a:schemeClr val="accent1"/>
                </a:solidFill>
                <a:ea typeface="+mn-lt"/>
                <a:cs typeface="+mn-lt"/>
              </a:rPr>
              <a:t>17,10%</a:t>
            </a:r>
            <a:r>
              <a:rPr lang="pt-BR" sz="1500" dirty="0"/>
              <a:t> de 2013 para 2019.</a:t>
            </a:r>
            <a:endParaRPr lang="pt-BR" sz="1500" dirty="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051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2351803" y="4372316"/>
            <a:ext cx="8539602" cy="9131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956654" y="4186699"/>
            <a:ext cx="1511794" cy="7046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351803" y="3273557"/>
            <a:ext cx="8539602" cy="7046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956654" y="3087940"/>
            <a:ext cx="1511794" cy="7046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2350405" y="2248701"/>
            <a:ext cx="8539602" cy="7046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232720" y="2063084"/>
            <a:ext cx="1234329" cy="7046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61AFD3-3D15-6E1B-FD10-0E0368AA72B7}"/>
              </a:ext>
            </a:extLst>
          </p:cNvPr>
          <p:cNvSpPr txBox="1"/>
          <p:nvPr/>
        </p:nvSpPr>
        <p:spPr>
          <a:xfrm>
            <a:off x="4724400" y="320040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sz="2400">
              <a:latin typeface="Calibri"/>
              <a:cs typeface="Calibri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5624FCD-8A88-8679-791C-4D648195BFE9}"/>
              </a:ext>
            </a:extLst>
          </p:cNvPr>
          <p:cNvSpPr txBox="1">
            <a:spLocks/>
          </p:cNvSpPr>
          <p:nvPr/>
        </p:nvSpPr>
        <p:spPr>
          <a:xfrm>
            <a:off x="3994716" y="1821229"/>
            <a:ext cx="6819942" cy="607921"/>
          </a:xfrm>
          <a:prstGeom prst="rect">
            <a:avLst/>
          </a:prstGeom>
        </p:spPr>
        <p:txBody>
          <a:bodyPr wrap="none"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Pesquisa Nacional de Saúde do Escolar – </a:t>
            </a:r>
            <a:r>
              <a:rPr lang="pt-BR" sz="2000" b="1" dirty="0" err="1"/>
              <a:t>PeNSE</a:t>
            </a:r>
            <a:r>
              <a:rPr lang="pt-BR" sz="2000" b="1" dirty="0"/>
              <a:t> 2019</a:t>
            </a:r>
            <a:endParaRPr lang="pt-BR" sz="2000" b="1" dirty="0">
              <a:ea typeface="Roboto"/>
              <a:cs typeface="Roboto"/>
            </a:endParaRPr>
          </a:p>
          <a:p>
            <a:endParaRPr lang="pt-BR" sz="2000" b="1" dirty="0">
              <a:solidFill>
                <a:srgbClr val="595959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Roboto"/>
              <a:ea typeface="Roboto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Roboto"/>
              <a:ea typeface="Roboto"/>
              <a:cs typeface="Calibri"/>
            </a:endParaRPr>
          </a:p>
          <a:p>
            <a:endParaRPr lang="pt-BR" sz="2000" dirty="0">
              <a:solidFill>
                <a:srgbClr val="000000"/>
              </a:solidFill>
              <a:ea typeface="Roboto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75CDE-0F51-1656-63FE-E6674363DD75}"/>
              </a:ext>
            </a:extLst>
          </p:cNvPr>
          <p:cNvSpPr txBox="1"/>
          <p:nvPr/>
        </p:nvSpPr>
        <p:spPr>
          <a:xfrm>
            <a:off x="1362645" y="2064767"/>
            <a:ext cx="11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8B186-0F37-8CC2-1D41-2112CE889491}"/>
              </a:ext>
            </a:extLst>
          </p:cNvPr>
          <p:cNvSpPr txBox="1"/>
          <p:nvPr/>
        </p:nvSpPr>
        <p:spPr>
          <a:xfrm>
            <a:off x="2467050" y="2249135"/>
            <a:ext cx="8207211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Roboto"/>
                <a:ea typeface="Roboto"/>
                <a:cs typeface="Calibri"/>
              </a:rPr>
              <a:t>Dos adolescentes escolares de 13 a 17 anos experimentaram bebidas alcoólicas </a:t>
            </a:r>
          </a:p>
          <a:p>
            <a:r>
              <a:rPr lang="pt-BR" sz="1800" dirty="0">
                <a:solidFill>
                  <a:schemeClr val="bg1"/>
                </a:solidFill>
                <a:latin typeface="Roboto"/>
                <a:ea typeface="Roboto"/>
                <a:cs typeface="Calibri"/>
              </a:rPr>
              <a:t>alguma vez na vida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308626-FDC4-5B65-2CF2-3E10AB764458}"/>
              </a:ext>
            </a:extLst>
          </p:cNvPr>
          <p:cNvSpPr txBox="1"/>
          <p:nvPr/>
        </p:nvSpPr>
        <p:spPr>
          <a:xfrm>
            <a:off x="985603" y="4210702"/>
            <a:ext cx="148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26,8%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5B292A-0D67-D058-9AF8-4570E0245D90}"/>
              </a:ext>
            </a:extLst>
          </p:cNvPr>
          <p:cNvSpPr txBox="1"/>
          <p:nvPr/>
        </p:nvSpPr>
        <p:spPr>
          <a:xfrm>
            <a:off x="1009569" y="3117112"/>
            <a:ext cx="148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34,6%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57073-A0E3-F5FD-B43D-8A48B82A6AC5}"/>
              </a:ext>
            </a:extLst>
          </p:cNvPr>
          <p:cNvSpPr txBox="1"/>
          <p:nvPr/>
        </p:nvSpPr>
        <p:spPr>
          <a:xfrm>
            <a:off x="2494974" y="3297281"/>
            <a:ext cx="832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Roboto"/>
                <a:ea typeface="Roboto"/>
                <a:cs typeface="Calibri"/>
              </a:rPr>
              <a:t>D</a:t>
            </a:r>
            <a:r>
              <a:rPr lang="pt-BR" sz="1800" dirty="0">
                <a:latin typeface="Roboto"/>
                <a:ea typeface="Roboto"/>
                <a:cs typeface="Calibri"/>
              </a:rPr>
              <a:t>os escolares de 13 a 17 anos que tomaram a primeira dose de bebida alcoólica com 13 anos ou menos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DE32B6-FD06-8112-05D5-78A3B10298DC}"/>
              </a:ext>
            </a:extLst>
          </p:cNvPr>
          <p:cNvSpPr txBox="1"/>
          <p:nvPr/>
        </p:nvSpPr>
        <p:spPr>
          <a:xfrm>
            <a:off x="2539086" y="4350111"/>
            <a:ext cx="8327844" cy="763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D</a:t>
            </a:r>
            <a:r>
              <a:rPr lang="pt-BR" sz="1800" dirty="0">
                <a:solidFill>
                  <a:schemeClr val="bg1"/>
                </a:solidFill>
                <a:ea typeface="+mn-lt"/>
                <a:cs typeface="+mn-lt"/>
              </a:rPr>
              <a:t>os escolares de 13 a 17 anos que consumiram bebidas alcoólicas pelo menos um dia nos 30 dias anteriores à pesquisa compraram em loja, mercado, bar, botequim ou padaria 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3" y="293664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 dirty="0"/>
              <a:t>Álcool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2721" y="817913"/>
            <a:ext cx="7953376" cy="385454"/>
          </a:xfrm>
        </p:spPr>
        <p:txBody>
          <a:bodyPr lIns="91440" tIns="45720" rIns="91440" bIns="45720" anchor="t"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2000" dirty="0" err="1">
                <a:latin typeface="Montserrat"/>
                <a:ea typeface="+mn-lt"/>
                <a:cs typeface="+mn-lt"/>
              </a:rPr>
              <a:t>Prevalência</a:t>
            </a:r>
            <a:r>
              <a:rPr lang="en-US" sz="2000" dirty="0">
                <a:latin typeface="Montserrat"/>
                <a:ea typeface="+mn-lt"/>
                <a:cs typeface="+mn-lt"/>
              </a:rPr>
              <a:t> de 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uso</a:t>
            </a:r>
            <a:r>
              <a:rPr lang="en-US" sz="2000" dirty="0">
                <a:latin typeface="Montserrat"/>
                <a:ea typeface="+mn-lt"/>
                <a:cs typeface="+mn-lt"/>
              </a:rPr>
              <a:t> e 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consumo</a:t>
            </a:r>
            <a:endParaRPr lang="pt-BR" sz="20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913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verno Federal 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verno Federal 23" id="{1D4563B3-DCBA-2345-9150-A2EA49620237}" vid="{586BB6D4-211E-CC4F-ABBB-A550FC212D52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3e951af-d7e5-46c5-9f00-08804078de9c">
      <UserInfo>
        <DisplayName>Talita Cristina Costa</DisplayName>
        <AccountId>33</AccountId>
        <AccountType/>
      </UserInfo>
    </SharedWithUsers>
    <TaxCatchAll xmlns="e3e951af-d7e5-46c5-9f00-08804078de9c" xsi:nil="true"/>
    <lcf76f155ced4ddcb4097134ff3c332f xmlns="595eda55-1045-4394-81b7-6cbbe197e1d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7E71B8A018C4D94D1DF23BE6DB0F5" ma:contentTypeVersion="10" ma:contentTypeDescription="Create a new document." ma:contentTypeScope="" ma:versionID="e4bb1d96575da4c1d1a781793fce25d9">
  <xsd:schema xmlns:xsd="http://www.w3.org/2001/XMLSchema" xmlns:xs="http://www.w3.org/2001/XMLSchema" xmlns:p="http://schemas.microsoft.com/office/2006/metadata/properties" xmlns:ns2="595eda55-1045-4394-81b7-6cbbe197e1d7" xmlns:ns3="e3e951af-d7e5-46c5-9f00-08804078de9c" targetNamespace="http://schemas.microsoft.com/office/2006/metadata/properties" ma:root="true" ma:fieldsID="14e38e26444f5cf60354b3cd1e911853" ns2:_="" ns3:_="">
    <xsd:import namespace="595eda55-1045-4394-81b7-6cbbe197e1d7"/>
    <xsd:import namespace="e3e951af-d7e5-46c5-9f00-08804078d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da55-1045-4394-81b7-6cbbe197e1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8562b07-c12b-440e-8652-dcaac954a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951af-d7e5-46c5-9f00-08804078de9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604f029-4edc-46a9-bf63-0aec65b408c0}" ma:internalName="TaxCatchAll" ma:showField="CatchAllData" ma:web="e3e951af-d7e5-46c5-9f00-08804078de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1D1A66-3466-41E0-ADC7-BD74BA7C51B9}">
  <ds:schemaRefs>
    <ds:schemaRef ds:uri="595eda55-1045-4394-81b7-6cbbe197e1d7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e3e951af-d7e5-46c5-9f00-08804078de9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7A0FBF-EE27-4664-86E3-14AA4266EE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B8B1A2-D999-4E2B-AAD3-6A8D49E38D0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95eda55-1045-4394-81b7-6cbbe197e1d7"/>
    <ds:schemaRef ds:uri="e3e951af-d7e5-46c5-9f00-08804078de9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GOverno Federal 23</Template>
  <TotalTime>2272</TotalTime>
  <Words>2023</Words>
  <Application>Microsoft Office PowerPoint</Application>
  <PresentationFormat>Widescreen</PresentationFormat>
  <Paragraphs>186</Paragraphs>
  <Slides>21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Montserrat</vt:lpstr>
      <vt:lpstr>Roboto</vt:lpstr>
      <vt:lpstr>system-ui</vt:lpstr>
      <vt:lpstr>Times New Roman</vt:lpstr>
      <vt:lpstr>Titillium Web</vt:lpstr>
      <vt:lpstr>GOverno Federal 23</vt:lpstr>
      <vt:lpstr>Lâmina de Abertura e final</vt:lpstr>
      <vt:lpstr>1_Lâmina de Abertura e final</vt:lpstr>
      <vt:lpstr>Worksheet</vt:lpstr>
      <vt:lpstr>Doenças Crônicas Não Transmissíveis e fatores de risco -  Impactos na Saúde e no SUS </vt:lpstr>
      <vt:lpstr>Doenças Crônicas Não Transmissíveis</vt:lpstr>
      <vt:lpstr>Ranking da mortalidade</vt:lpstr>
      <vt:lpstr>Panorama</vt:lpstr>
      <vt:lpstr>Panorama</vt:lpstr>
      <vt:lpstr>Álcool</vt:lpstr>
      <vt:lpstr>Apresentação do PowerPoint</vt:lpstr>
      <vt:lpstr>Álcool</vt:lpstr>
      <vt:lpstr>Álcool</vt:lpstr>
      <vt:lpstr>Álcool</vt:lpstr>
      <vt:lpstr>Álcool</vt:lpstr>
      <vt:lpstr>Tabaco</vt:lpstr>
      <vt:lpstr>Apresentação do PowerPoint</vt:lpstr>
      <vt:lpstr>Tabaco</vt:lpstr>
      <vt:lpstr>Tabaco </vt:lpstr>
      <vt:lpstr>Tabaco</vt:lpstr>
      <vt:lpstr>MEDIDAS PARA REDUÇÃO DO CONSUMO DE PRODUTOS PREJUDICIAIS À SAÚDE</vt:lpstr>
      <vt:lpstr>Apresentação do PowerPoint</vt:lpstr>
      <vt:lpstr>Reforma Tributária -  PEC nº 45-A, de 2019, aprovada na Câmara do Deputados em 06 julho de 2023​</vt:lpstr>
      <vt:lpstr>Reforma Tributária -  PEC nº 45-A, de 2019, aprovada na Câmara do Deputados em 06 julho de 2023​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Leticia de Oliveira Cardoso</dc:creator>
  <cp:lastModifiedBy>Leticia de Oliveira Cardoso</cp:lastModifiedBy>
  <cp:revision>35</cp:revision>
  <dcterms:created xsi:type="dcterms:W3CDTF">2023-04-11T19:54:58Z</dcterms:created>
  <dcterms:modified xsi:type="dcterms:W3CDTF">2023-08-23T14:46:34Z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0x010100E6B7E71B8A018C4D94D1DF23BE6DB0F5</vt:lpwstr>
  </property>
  <property fmtid="{D5CDD505-2E9C-101B-9397-08002B2CF9AE}" pid="3" name="MediaServiceImageTags">
    <vt:lpwstr/>
  </property>
</Properties>
</file>