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handoutMasterIdLst>
    <p:handoutMasterId r:id="rId15"/>
  </p:handoutMasterIdLst>
  <p:sldIdLst>
    <p:sldId id="287" r:id="rId2"/>
    <p:sldId id="256" r:id="rId3"/>
    <p:sldId id="2096" r:id="rId4"/>
    <p:sldId id="258" r:id="rId5"/>
    <p:sldId id="280" r:id="rId6"/>
    <p:sldId id="2097" r:id="rId7"/>
    <p:sldId id="2098" r:id="rId8"/>
    <p:sldId id="2100" r:id="rId9"/>
    <p:sldId id="2101" r:id="rId10"/>
    <p:sldId id="2102" r:id="rId11"/>
    <p:sldId id="2103" r:id="rId12"/>
    <p:sldId id="281" r:id="rId13"/>
  </p:sldIdLst>
  <p:sldSz cx="12192000" cy="6858000"/>
  <p:notesSz cx="7104063" cy="10234613"/>
  <p:embeddedFontLst>
    <p:embeddedFont>
      <p:font typeface="Montserrat" panose="00000500000000000000" pitchFamily="2" charset="0"/>
      <p:regular r:id="rId16"/>
      <p:bold r:id="rId17"/>
      <p:italic r:id="rId18"/>
      <p:boldItalic r:id="rId19"/>
    </p:embeddedFont>
    <p:embeddedFont>
      <p:font typeface="Oswald" panose="00000500000000000000" pitchFamily="2" charset="0"/>
      <p:regular r:id="rId20"/>
      <p:bold r:id="rId21"/>
    </p:embeddedFont>
    <p:embeddedFont>
      <p:font typeface="Poppins" panose="00000500000000000000" pitchFamily="2"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fif Putra" initials="AP" lastIdx="1" clrIdx="0">
    <p:extLst>
      <p:ext uri="{19B8F6BF-5375-455C-9EA6-DF929625EA0E}">
        <p15:presenceInfo xmlns:p15="http://schemas.microsoft.com/office/powerpoint/2012/main" userId="6e7325a7b303ec0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7C"/>
    <a:srgbClr val="00D1D6"/>
    <a:srgbClr val="EEEE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6" autoAdjust="0"/>
    <p:restoredTop sz="94708"/>
  </p:normalViewPr>
  <p:slideViewPr>
    <p:cSldViewPr snapToGrid="0">
      <p:cViewPr varScale="1">
        <p:scale>
          <a:sx n="78" d="100"/>
          <a:sy n="78" d="100"/>
        </p:scale>
        <p:origin x="1046" y="67"/>
      </p:cViewPr>
      <p:guideLst/>
    </p:cSldViewPr>
  </p:slideViewPr>
  <p:notesTextViewPr>
    <p:cViewPr>
      <p:scale>
        <a:sx n="1" d="1"/>
        <a:sy n="1" d="1"/>
      </p:scale>
      <p:origin x="0" y="0"/>
    </p:cViewPr>
  </p:notesTextViewPr>
  <p:sorterViewPr>
    <p:cViewPr>
      <p:scale>
        <a:sx n="100" d="100"/>
        <a:sy n="100" d="100"/>
      </p:scale>
      <p:origin x="0" y="-6900"/>
    </p:cViewPr>
  </p:sorterViewPr>
  <p:notesViewPr>
    <p:cSldViewPr snapToGrid="0">
      <p:cViewPr varScale="1">
        <p:scale>
          <a:sx n="110" d="100"/>
          <a:sy n="110" d="100"/>
        </p:scale>
        <p:origin x="410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7431ED-25FB-F77B-4421-2730612CE440}"/>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a:extLst>
              <a:ext uri="{FF2B5EF4-FFF2-40B4-BE49-F238E27FC236}">
                <a16:creationId xmlns:a16="http://schemas.microsoft.com/office/drawing/2014/main" id="{C7053575-4426-5BEF-697C-177AFF0067C6}"/>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FD0CC3EF-D57D-6B4D-9705-CE0CF71FBD63}" type="datetimeFigureOut">
              <a:rPr lang="en-US" smtClean="0"/>
              <a:t>11/11/2025</a:t>
            </a:fld>
            <a:endParaRPr lang="en-US"/>
          </a:p>
        </p:txBody>
      </p:sp>
      <p:sp>
        <p:nvSpPr>
          <p:cNvPr id="4" name="Footer Placeholder 3">
            <a:extLst>
              <a:ext uri="{FF2B5EF4-FFF2-40B4-BE49-F238E27FC236}">
                <a16:creationId xmlns:a16="http://schemas.microsoft.com/office/drawing/2014/main" id="{C37F04A1-683E-2C05-D037-A71C4A1B23F5}"/>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FC8A3674-0307-4A8D-E545-DE2D10F5B57F}"/>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0E3BDDD0-2DD9-B249-A706-998B0A41A728}" type="slidenum">
              <a:rPr lang="en-US" smtClean="0"/>
              <a:t>‹nº›</a:t>
            </a:fld>
            <a:endParaRPr lang="en-US"/>
          </a:p>
        </p:txBody>
      </p:sp>
    </p:spTree>
    <p:extLst>
      <p:ext uri="{BB962C8B-B14F-4D97-AF65-F5344CB8AC3E}">
        <p14:creationId xmlns:p14="http://schemas.microsoft.com/office/powerpoint/2010/main" val="11252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878ADB75-864F-4B8E-85C6-C26CDC3BD344}" type="datetimeFigureOut">
              <a:rPr lang="en-US" smtClean="0"/>
              <a:t>11/11/2025</a:t>
            </a:fld>
            <a:endParaRPr lang="en-US"/>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15D2608C-C220-4271-9186-3A1390F98949}" type="slidenum">
              <a:rPr lang="en-US" smtClean="0"/>
              <a:t>‹nº›</a:t>
            </a:fld>
            <a:endParaRPr lang="en-US"/>
          </a:p>
        </p:txBody>
      </p:sp>
    </p:spTree>
    <p:extLst>
      <p:ext uri="{BB962C8B-B14F-4D97-AF65-F5344CB8AC3E}">
        <p14:creationId xmlns:p14="http://schemas.microsoft.com/office/powerpoint/2010/main" val="679780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478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accent4">
            <a:lumMod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07E97D-357E-581B-290C-6D43C4E85239}"/>
              </a:ext>
            </a:extLst>
          </p:cNvPr>
          <p:cNvPicPr>
            <a:picLocks noChangeAspect="1"/>
          </p:cNvPicPr>
          <p:nvPr userDrawn="1"/>
        </p:nvPicPr>
        <p:blipFill>
          <a:blip r:embed="rId2"/>
          <a:srcRect l="21182" t="29155" r="21182" b="29155"/>
          <a:stretch>
            <a:fillRect/>
          </a:stretch>
        </p:blipFill>
        <p:spPr>
          <a:xfrm>
            <a:off x="2582562" y="3998908"/>
            <a:ext cx="7026876" cy="2859092"/>
          </a:xfrm>
          <a:custGeom>
            <a:avLst/>
            <a:gdLst>
              <a:gd name="connsiteX0" fmla="*/ 1429546 w 7026876"/>
              <a:gd name="connsiteY0" fmla="*/ 0 h 2859092"/>
              <a:gd name="connsiteX1" fmla="*/ 5597330 w 7026876"/>
              <a:gd name="connsiteY1" fmla="*/ 0 h 2859092"/>
              <a:gd name="connsiteX2" fmla="*/ 7026876 w 7026876"/>
              <a:gd name="connsiteY2" fmla="*/ 1429546 h 2859092"/>
              <a:gd name="connsiteX3" fmla="*/ 7026876 w 7026876"/>
              <a:gd name="connsiteY3" fmla="*/ 2859092 h 2859092"/>
              <a:gd name="connsiteX4" fmla="*/ 0 w 7026876"/>
              <a:gd name="connsiteY4" fmla="*/ 2859092 h 2859092"/>
              <a:gd name="connsiteX5" fmla="*/ 0 w 7026876"/>
              <a:gd name="connsiteY5" fmla="*/ 1429546 h 2859092"/>
              <a:gd name="connsiteX6" fmla="*/ 1429546 w 7026876"/>
              <a:gd name="connsiteY6" fmla="*/ 0 h 285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6876" h="2859092">
                <a:moveTo>
                  <a:pt x="1429546" y="0"/>
                </a:moveTo>
                <a:lnTo>
                  <a:pt x="5597330" y="0"/>
                </a:lnTo>
                <a:cubicBezTo>
                  <a:pt x="6386846" y="0"/>
                  <a:pt x="7026876" y="640030"/>
                  <a:pt x="7026876" y="1429546"/>
                </a:cubicBezTo>
                <a:lnTo>
                  <a:pt x="7026876" y="2859092"/>
                </a:lnTo>
                <a:lnTo>
                  <a:pt x="0" y="2859092"/>
                </a:lnTo>
                <a:lnTo>
                  <a:pt x="0" y="1429546"/>
                </a:lnTo>
                <a:cubicBezTo>
                  <a:pt x="0" y="640030"/>
                  <a:pt x="640030" y="0"/>
                  <a:pt x="1429546" y="0"/>
                </a:cubicBezTo>
                <a:close/>
              </a:path>
            </a:pathLst>
          </a:custGeom>
        </p:spPr>
      </p:pic>
      <p:sp>
        <p:nvSpPr>
          <p:cNvPr id="2" name="TextBox 20">
            <a:extLst>
              <a:ext uri="{FF2B5EF4-FFF2-40B4-BE49-F238E27FC236}">
                <a16:creationId xmlns:a16="http://schemas.microsoft.com/office/drawing/2014/main" id="{DA84138E-6D53-A4A9-62E3-7C6B92C1A3F2}"/>
              </a:ext>
            </a:extLst>
          </p:cNvPr>
          <p:cNvSpPr txBox="1"/>
          <p:nvPr userDrawn="1"/>
        </p:nvSpPr>
        <p:spPr>
          <a:xfrm>
            <a:off x="10937870" y="171596"/>
            <a:ext cx="522295"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60E2A6B-A809-4840-BF14-8648BC0BDF87}" type="slidenum">
              <a:rPr lang="id-ID" sz="1200" i="0" smtClean="0">
                <a:solidFill>
                  <a:schemeClr val="bg1"/>
                </a:solidFill>
                <a:latin typeface="+mn-lt"/>
                <a:ea typeface="Open Sans" panose="020B0606030504020204" pitchFamily="34" charset="0"/>
                <a:cs typeface="Open Sans" panose="020B0606030504020204" pitchFamily="34" charset="0"/>
              </a:rPr>
              <a:pPr algn="r"/>
              <a:t>‹nº›</a:t>
            </a:fld>
            <a:endParaRPr lang="id-ID" sz="1200" i="0" dirty="0">
              <a:solidFill>
                <a:schemeClr val="bg1"/>
              </a:solidFill>
              <a:latin typeface="+mn-lt"/>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130B5DBE-2AAC-6595-6D74-E2B62B03D754}"/>
              </a:ext>
            </a:extLst>
          </p:cNvPr>
          <p:cNvSpPr txBox="1"/>
          <p:nvPr userDrawn="1"/>
        </p:nvSpPr>
        <p:spPr>
          <a:xfrm>
            <a:off x="731834" y="171596"/>
            <a:ext cx="1241045" cy="276999"/>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D" sz="1200" i="0" dirty="0">
                <a:solidFill>
                  <a:schemeClr val="bg1"/>
                </a:solidFill>
                <a:effectLst/>
                <a:latin typeface="+mj-lt"/>
              </a:rPr>
              <a:t>Arch® PORTFOLIO</a:t>
            </a:r>
          </a:p>
        </p:txBody>
      </p:sp>
      <p:cxnSp>
        <p:nvCxnSpPr>
          <p:cNvPr id="5" name="Straight Connector 4">
            <a:extLst>
              <a:ext uri="{FF2B5EF4-FFF2-40B4-BE49-F238E27FC236}">
                <a16:creationId xmlns:a16="http://schemas.microsoft.com/office/drawing/2014/main" id="{E8B3C5C3-D3B5-27AD-F9E9-665952516253}"/>
              </a:ext>
            </a:extLst>
          </p:cNvPr>
          <p:cNvCxnSpPr>
            <a:cxnSpLocks/>
          </p:cNvCxnSpPr>
          <p:nvPr userDrawn="1"/>
        </p:nvCxnSpPr>
        <p:spPr>
          <a:xfrm>
            <a:off x="0" y="555374"/>
            <a:ext cx="12192000"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5959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5" name="Picture Placeholder 11">
            <a:extLst>
              <a:ext uri="{FF2B5EF4-FFF2-40B4-BE49-F238E27FC236}">
                <a16:creationId xmlns:a16="http://schemas.microsoft.com/office/drawing/2014/main" id="{A4CE4842-4E1D-6685-0E8D-7E538B75DA43}"/>
              </a:ext>
            </a:extLst>
          </p:cNvPr>
          <p:cNvPicPr>
            <a:picLocks noChangeAspect="1"/>
          </p:cNvPicPr>
          <p:nvPr userDrawn="1"/>
        </p:nvPicPr>
        <p:blipFill>
          <a:blip r:embed="rId2"/>
          <a:srcRect l="22768" r="22768"/>
          <a:stretch>
            <a:fillRect/>
          </a:stretch>
        </p:blipFill>
        <p:spPr>
          <a:xfrm>
            <a:off x="7644579" y="2159001"/>
            <a:ext cx="2998839" cy="3098800"/>
          </a:xfrm>
          <a:prstGeom prst="rect">
            <a:avLst/>
          </a:prstGeom>
        </p:spPr>
      </p:pic>
      <p:pic>
        <p:nvPicPr>
          <p:cNvPr id="4" name="Picture Placeholder 1">
            <a:extLst>
              <a:ext uri="{FF2B5EF4-FFF2-40B4-BE49-F238E27FC236}">
                <a16:creationId xmlns:a16="http://schemas.microsoft.com/office/drawing/2014/main" id="{6A44DB36-218E-1A9C-0BD0-3B299498B029}"/>
              </a:ext>
            </a:extLst>
          </p:cNvPr>
          <p:cNvPicPr>
            <a:picLocks noChangeAspect="1"/>
          </p:cNvPicPr>
          <p:nvPr userDrawn="1"/>
        </p:nvPicPr>
        <p:blipFill>
          <a:blip r:embed="rId2"/>
          <a:srcRect l="22782" r="22782"/>
          <a:stretch>
            <a:fillRect/>
          </a:stretch>
        </p:blipFill>
        <p:spPr>
          <a:xfrm>
            <a:off x="0" y="558801"/>
            <a:ext cx="6096000" cy="6299199"/>
          </a:xfrm>
          <a:prstGeom prst="rect">
            <a:avLst/>
          </a:prstGeom>
        </p:spPr>
      </p:pic>
    </p:spTree>
    <p:extLst>
      <p:ext uri="{BB962C8B-B14F-4D97-AF65-F5344CB8AC3E}">
        <p14:creationId xmlns:p14="http://schemas.microsoft.com/office/powerpoint/2010/main" val="1800284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 name="Picture Placeholder 10">
            <a:extLst>
              <a:ext uri="{FF2B5EF4-FFF2-40B4-BE49-F238E27FC236}">
                <a16:creationId xmlns:a16="http://schemas.microsoft.com/office/drawing/2014/main" id="{288491E0-A62E-38A0-4567-77B5AA609452}"/>
              </a:ext>
            </a:extLst>
          </p:cNvPr>
          <p:cNvPicPr>
            <a:picLocks noChangeAspect="1"/>
          </p:cNvPicPr>
          <p:nvPr userDrawn="1"/>
        </p:nvPicPr>
        <p:blipFill>
          <a:blip r:embed="rId2"/>
          <a:srcRect t="14570" b="14570"/>
          <a:stretch>
            <a:fillRect/>
          </a:stretch>
        </p:blipFill>
        <p:spPr>
          <a:xfrm>
            <a:off x="8138160" y="558800"/>
            <a:ext cx="4053840" cy="1615439"/>
          </a:xfrm>
          <a:prstGeom prst="rect">
            <a:avLst/>
          </a:prstGeom>
        </p:spPr>
      </p:pic>
      <p:pic>
        <p:nvPicPr>
          <p:cNvPr id="3" name="Picture Placeholder 1">
            <a:extLst>
              <a:ext uri="{FF2B5EF4-FFF2-40B4-BE49-F238E27FC236}">
                <a16:creationId xmlns:a16="http://schemas.microsoft.com/office/drawing/2014/main" id="{BB873D00-F1C4-7BA9-5BB9-3A8CB858A779}"/>
              </a:ext>
            </a:extLst>
          </p:cNvPr>
          <p:cNvPicPr>
            <a:picLocks noChangeAspect="1"/>
          </p:cNvPicPr>
          <p:nvPr userDrawn="1"/>
        </p:nvPicPr>
        <p:blipFill>
          <a:blip r:embed="rId2"/>
          <a:srcRect t="2157" b="2157"/>
          <a:stretch>
            <a:fillRect/>
          </a:stretch>
        </p:blipFill>
        <p:spPr>
          <a:xfrm>
            <a:off x="0" y="4277360"/>
            <a:ext cx="4795520" cy="2580640"/>
          </a:xfrm>
          <a:prstGeom prst="rect">
            <a:avLst/>
          </a:prstGeom>
        </p:spPr>
      </p:pic>
    </p:spTree>
    <p:extLst>
      <p:ext uri="{BB962C8B-B14F-4D97-AF65-F5344CB8AC3E}">
        <p14:creationId xmlns:p14="http://schemas.microsoft.com/office/powerpoint/2010/main" val="3224777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D6C9A352-2CC8-BE71-FD27-EB4DD94CF6A3}"/>
              </a:ext>
            </a:extLst>
          </p:cNvPr>
          <p:cNvPicPr>
            <a:picLocks noChangeAspect="1"/>
          </p:cNvPicPr>
          <p:nvPr userDrawn="1"/>
        </p:nvPicPr>
        <p:blipFill>
          <a:blip r:embed="rId2"/>
          <a:srcRect t="4074" b="4074"/>
          <a:stretch>
            <a:fillRect/>
          </a:stretch>
        </p:blipFill>
        <p:spPr>
          <a:xfrm>
            <a:off x="0" y="558800"/>
            <a:ext cx="12192000" cy="6299200"/>
          </a:xfrm>
          <a:prstGeom prst="rect">
            <a:avLst/>
          </a:prstGeom>
        </p:spPr>
      </p:pic>
    </p:spTree>
    <p:extLst>
      <p:ext uri="{BB962C8B-B14F-4D97-AF65-F5344CB8AC3E}">
        <p14:creationId xmlns:p14="http://schemas.microsoft.com/office/powerpoint/2010/main" val="3704505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7_Custom Layout">
    <p:bg>
      <p:bgPr>
        <a:solidFill>
          <a:schemeClr val="accent4">
            <a:lumMod val="50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52F6ADE-B23A-2044-83A0-0F31B9E885CB}"/>
              </a:ext>
            </a:extLst>
          </p:cNvPr>
          <p:cNvCxnSpPr>
            <a:cxnSpLocks/>
          </p:cNvCxnSpPr>
          <p:nvPr userDrawn="1"/>
        </p:nvCxnSpPr>
        <p:spPr>
          <a:xfrm>
            <a:off x="0" y="555374"/>
            <a:ext cx="12192000"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585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578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Placeholder 1">
            <a:extLst>
              <a:ext uri="{FF2B5EF4-FFF2-40B4-BE49-F238E27FC236}">
                <a16:creationId xmlns:a16="http://schemas.microsoft.com/office/drawing/2014/main" id="{D9FF794B-2922-7634-B95B-78D36DAD8152}"/>
              </a:ext>
            </a:extLst>
          </p:cNvPr>
          <p:cNvPicPr>
            <a:picLocks noChangeAspect="1"/>
          </p:cNvPicPr>
          <p:nvPr userDrawn="1"/>
        </p:nvPicPr>
        <p:blipFill>
          <a:blip r:embed="rId2"/>
          <a:srcRect t="6291" b="6291"/>
          <a:stretch>
            <a:fillRect/>
          </a:stretch>
        </p:blipFill>
        <p:spPr>
          <a:xfrm>
            <a:off x="6962115" y="558802"/>
            <a:ext cx="5082618" cy="2499359"/>
          </a:xfrm>
          <a:prstGeom prst="rect">
            <a:avLst/>
          </a:prstGeom>
        </p:spPr>
      </p:pic>
      <p:pic>
        <p:nvPicPr>
          <p:cNvPr id="5" name="Picture Placeholder 3">
            <a:extLst>
              <a:ext uri="{FF2B5EF4-FFF2-40B4-BE49-F238E27FC236}">
                <a16:creationId xmlns:a16="http://schemas.microsoft.com/office/drawing/2014/main" id="{C8676057-0A88-A93E-0567-D7E7F649B7BC}"/>
              </a:ext>
            </a:extLst>
          </p:cNvPr>
          <p:cNvPicPr>
            <a:picLocks noChangeAspect="1"/>
          </p:cNvPicPr>
          <p:nvPr userDrawn="1"/>
        </p:nvPicPr>
        <p:blipFill>
          <a:blip r:embed="rId2"/>
          <a:srcRect l="2986" r="2986"/>
          <a:stretch>
            <a:fillRect/>
          </a:stretch>
        </p:blipFill>
        <p:spPr>
          <a:xfrm>
            <a:off x="0" y="5466081"/>
            <a:ext cx="2327179" cy="1391919"/>
          </a:xfrm>
          <a:prstGeom prst="rect">
            <a:avLst/>
          </a:prstGeom>
        </p:spPr>
      </p:pic>
    </p:spTree>
    <p:extLst>
      <p:ext uri="{BB962C8B-B14F-4D97-AF65-F5344CB8AC3E}">
        <p14:creationId xmlns:p14="http://schemas.microsoft.com/office/powerpoint/2010/main" val="1696592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accent4">
            <a:lumMod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80865A-2F66-AE75-2D04-6ECDB5975F5B}"/>
              </a:ext>
            </a:extLst>
          </p:cNvPr>
          <p:cNvPicPr>
            <a:picLocks noChangeAspect="1"/>
          </p:cNvPicPr>
          <p:nvPr userDrawn="1"/>
        </p:nvPicPr>
        <p:blipFill>
          <a:blip r:embed="rId2"/>
          <a:srcRect l="14332" t="25394" r="14332" b="16436"/>
          <a:stretch>
            <a:fillRect/>
          </a:stretch>
        </p:blipFill>
        <p:spPr>
          <a:xfrm>
            <a:off x="1747319" y="1741534"/>
            <a:ext cx="8697362" cy="3989308"/>
          </a:xfrm>
          <a:custGeom>
            <a:avLst/>
            <a:gdLst>
              <a:gd name="connsiteX0" fmla="*/ 0 w 8697362"/>
              <a:gd name="connsiteY0" fmla="*/ 0 h 3989308"/>
              <a:gd name="connsiteX1" fmla="*/ 8697362 w 8697362"/>
              <a:gd name="connsiteY1" fmla="*/ 0 h 3989308"/>
              <a:gd name="connsiteX2" fmla="*/ 8697362 w 8697362"/>
              <a:gd name="connsiteY2" fmla="*/ 3989308 h 3989308"/>
              <a:gd name="connsiteX3" fmla="*/ 0 w 8697362"/>
              <a:gd name="connsiteY3" fmla="*/ 3989308 h 3989308"/>
            </a:gdLst>
            <a:ahLst/>
            <a:cxnLst>
              <a:cxn ang="0">
                <a:pos x="connsiteX0" y="connsiteY0"/>
              </a:cxn>
              <a:cxn ang="0">
                <a:pos x="connsiteX1" y="connsiteY1"/>
              </a:cxn>
              <a:cxn ang="0">
                <a:pos x="connsiteX2" y="connsiteY2"/>
              </a:cxn>
              <a:cxn ang="0">
                <a:pos x="connsiteX3" y="connsiteY3"/>
              </a:cxn>
            </a:cxnLst>
            <a:rect l="l" t="t" r="r" b="b"/>
            <a:pathLst>
              <a:path w="8697362" h="3989308">
                <a:moveTo>
                  <a:pt x="0" y="0"/>
                </a:moveTo>
                <a:lnTo>
                  <a:pt x="8697362" y="0"/>
                </a:lnTo>
                <a:lnTo>
                  <a:pt x="8697362" y="3989308"/>
                </a:lnTo>
                <a:lnTo>
                  <a:pt x="0" y="3989308"/>
                </a:lnTo>
                <a:close/>
              </a:path>
            </a:pathLst>
          </a:custGeom>
        </p:spPr>
      </p:pic>
      <p:sp>
        <p:nvSpPr>
          <p:cNvPr id="2" name="TextBox 20">
            <a:extLst>
              <a:ext uri="{FF2B5EF4-FFF2-40B4-BE49-F238E27FC236}">
                <a16:creationId xmlns:a16="http://schemas.microsoft.com/office/drawing/2014/main" id="{F485CDE2-BC85-7EA8-2682-417FC1B3BCC4}"/>
              </a:ext>
            </a:extLst>
          </p:cNvPr>
          <p:cNvSpPr txBox="1"/>
          <p:nvPr userDrawn="1"/>
        </p:nvSpPr>
        <p:spPr>
          <a:xfrm>
            <a:off x="10937870" y="171596"/>
            <a:ext cx="522295"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60E2A6B-A809-4840-BF14-8648BC0BDF87}" type="slidenum">
              <a:rPr lang="id-ID" sz="1200" i="0" smtClean="0">
                <a:solidFill>
                  <a:schemeClr val="bg1"/>
                </a:solidFill>
                <a:latin typeface="+mn-lt"/>
                <a:ea typeface="Open Sans" panose="020B0606030504020204" pitchFamily="34" charset="0"/>
                <a:cs typeface="Open Sans" panose="020B0606030504020204" pitchFamily="34" charset="0"/>
              </a:rPr>
              <a:pPr algn="r"/>
              <a:t>‹nº›</a:t>
            </a:fld>
            <a:endParaRPr lang="id-ID" sz="1200" i="0" dirty="0">
              <a:solidFill>
                <a:schemeClr val="bg1"/>
              </a:solidFill>
              <a:latin typeface="+mn-lt"/>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96835E3D-715A-158E-3746-441293841482}"/>
              </a:ext>
            </a:extLst>
          </p:cNvPr>
          <p:cNvSpPr txBox="1"/>
          <p:nvPr userDrawn="1"/>
        </p:nvSpPr>
        <p:spPr>
          <a:xfrm>
            <a:off x="731834" y="171596"/>
            <a:ext cx="1241045" cy="276999"/>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D" sz="1200" i="0" dirty="0">
                <a:solidFill>
                  <a:schemeClr val="bg1"/>
                </a:solidFill>
                <a:effectLst/>
                <a:latin typeface="+mj-lt"/>
              </a:rPr>
              <a:t>Arch® PORTFOLIO</a:t>
            </a:r>
          </a:p>
        </p:txBody>
      </p:sp>
      <p:cxnSp>
        <p:nvCxnSpPr>
          <p:cNvPr id="5" name="Straight Connector 4">
            <a:extLst>
              <a:ext uri="{FF2B5EF4-FFF2-40B4-BE49-F238E27FC236}">
                <a16:creationId xmlns:a16="http://schemas.microsoft.com/office/drawing/2014/main" id="{99F966EA-A91F-0468-9AF0-5F1672FB1835}"/>
              </a:ext>
            </a:extLst>
          </p:cNvPr>
          <p:cNvCxnSpPr>
            <a:cxnSpLocks/>
          </p:cNvCxnSpPr>
          <p:nvPr userDrawn="1"/>
        </p:nvCxnSpPr>
        <p:spPr>
          <a:xfrm>
            <a:off x="0" y="555374"/>
            <a:ext cx="12192000"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649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accent4">
            <a:lumMod val="50000"/>
          </a:schemeClr>
        </a:solidFill>
        <a:effectLst/>
      </p:bgPr>
    </p:bg>
    <p:spTree>
      <p:nvGrpSpPr>
        <p:cNvPr id="1" name=""/>
        <p:cNvGrpSpPr/>
        <p:nvPr/>
      </p:nvGrpSpPr>
      <p:grpSpPr>
        <a:xfrm>
          <a:off x="0" y="0"/>
          <a:ext cx="0" cy="0"/>
          <a:chOff x="0" y="0"/>
          <a:chExt cx="0" cy="0"/>
        </a:xfrm>
      </p:grpSpPr>
      <p:pic>
        <p:nvPicPr>
          <p:cNvPr id="6" name="Picture Placeholder 1">
            <a:extLst>
              <a:ext uri="{FF2B5EF4-FFF2-40B4-BE49-F238E27FC236}">
                <a16:creationId xmlns:a16="http://schemas.microsoft.com/office/drawing/2014/main" id="{F068A403-6446-62AE-660A-069B434D5FDF}"/>
              </a:ext>
            </a:extLst>
          </p:cNvPr>
          <p:cNvPicPr>
            <a:picLocks noChangeAspect="1"/>
          </p:cNvPicPr>
          <p:nvPr userDrawn="1"/>
        </p:nvPicPr>
        <p:blipFill>
          <a:blip r:embed="rId2"/>
          <a:srcRect l="35146" r="35146"/>
          <a:stretch>
            <a:fillRect/>
          </a:stretch>
        </p:blipFill>
        <p:spPr>
          <a:xfrm>
            <a:off x="6464174" y="1724683"/>
            <a:ext cx="2115493" cy="4006160"/>
          </a:xfrm>
          <a:prstGeom prst="rect">
            <a:avLst/>
          </a:prstGeom>
        </p:spPr>
      </p:pic>
      <p:pic>
        <p:nvPicPr>
          <p:cNvPr id="7" name="Picture Placeholder 3">
            <a:extLst>
              <a:ext uri="{FF2B5EF4-FFF2-40B4-BE49-F238E27FC236}">
                <a16:creationId xmlns:a16="http://schemas.microsoft.com/office/drawing/2014/main" id="{DCC83300-1793-E740-97D0-832607B4AB82}"/>
              </a:ext>
            </a:extLst>
          </p:cNvPr>
          <p:cNvPicPr>
            <a:picLocks noChangeAspect="1"/>
          </p:cNvPicPr>
          <p:nvPr userDrawn="1"/>
        </p:nvPicPr>
        <p:blipFill>
          <a:blip r:embed="rId2"/>
          <a:srcRect l="18575" r="18575"/>
          <a:stretch>
            <a:fillRect/>
          </a:stretch>
        </p:blipFill>
        <p:spPr>
          <a:xfrm>
            <a:off x="8799966" y="1724683"/>
            <a:ext cx="2115493" cy="1892928"/>
          </a:xfrm>
          <a:prstGeom prst="rect">
            <a:avLst/>
          </a:prstGeom>
        </p:spPr>
      </p:pic>
      <p:pic>
        <p:nvPicPr>
          <p:cNvPr id="8" name="Picture Placeholder 5">
            <a:extLst>
              <a:ext uri="{FF2B5EF4-FFF2-40B4-BE49-F238E27FC236}">
                <a16:creationId xmlns:a16="http://schemas.microsoft.com/office/drawing/2014/main" id="{C09F28D3-953E-C880-7529-678D33F510E2}"/>
              </a:ext>
            </a:extLst>
          </p:cNvPr>
          <p:cNvPicPr>
            <a:picLocks noChangeAspect="1"/>
          </p:cNvPicPr>
          <p:nvPr userDrawn="1"/>
        </p:nvPicPr>
        <p:blipFill>
          <a:blip r:embed="rId2"/>
          <a:srcRect l="19042" r="19042"/>
          <a:stretch>
            <a:fillRect/>
          </a:stretch>
        </p:blipFill>
        <p:spPr>
          <a:xfrm>
            <a:off x="8799966" y="3807733"/>
            <a:ext cx="2115493" cy="1923110"/>
          </a:xfrm>
          <a:prstGeom prst="rect">
            <a:avLst/>
          </a:prstGeom>
        </p:spPr>
      </p:pic>
      <p:sp>
        <p:nvSpPr>
          <p:cNvPr id="3" name="TextBox 20">
            <a:extLst>
              <a:ext uri="{FF2B5EF4-FFF2-40B4-BE49-F238E27FC236}">
                <a16:creationId xmlns:a16="http://schemas.microsoft.com/office/drawing/2014/main" id="{BC43B4DA-7DA7-4F80-0880-430474F11668}"/>
              </a:ext>
            </a:extLst>
          </p:cNvPr>
          <p:cNvSpPr txBox="1"/>
          <p:nvPr userDrawn="1"/>
        </p:nvSpPr>
        <p:spPr>
          <a:xfrm>
            <a:off x="10937870" y="171596"/>
            <a:ext cx="522295"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60E2A6B-A809-4840-BF14-8648BC0BDF87}" type="slidenum">
              <a:rPr lang="id-ID" sz="1200" i="0" smtClean="0">
                <a:solidFill>
                  <a:schemeClr val="bg1"/>
                </a:solidFill>
                <a:latin typeface="+mn-lt"/>
                <a:ea typeface="Open Sans" panose="020B0606030504020204" pitchFamily="34" charset="0"/>
                <a:cs typeface="Open Sans" panose="020B0606030504020204" pitchFamily="34" charset="0"/>
              </a:rPr>
              <a:pPr algn="r"/>
              <a:t>‹nº›</a:t>
            </a:fld>
            <a:endParaRPr lang="id-ID" sz="1200" i="0" dirty="0">
              <a:solidFill>
                <a:schemeClr val="bg1"/>
              </a:solidFill>
              <a:latin typeface="+mn-lt"/>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E8DC095E-5A27-C3D5-AA59-DD4F5BB9DF00}"/>
              </a:ext>
            </a:extLst>
          </p:cNvPr>
          <p:cNvSpPr txBox="1"/>
          <p:nvPr userDrawn="1"/>
        </p:nvSpPr>
        <p:spPr>
          <a:xfrm>
            <a:off x="731834" y="171596"/>
            <a:ext cx="1241045" cy="276999"/>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D" sz="1200" i="0" dirty="0">
                <a:solidFill>
                  <a:schemeClr val="bg1"/>
                </a:solidFill>
                <a:effectLst/>
                <a:latin typeface="+mj-lt"/>
              </a:rPr>
              <a:t>Arch® PORTFOLIO</a:t>
            </a:r>
          </a:p>
        </p:txBody>
      </p:sp>
      <p:cxnSp>
        <p:nvCxnSpPr>
          <p:cNvPr id="5" name="Straight Connector 4">
            <a:extLst>
              <a:ext uri="{FF2B5EF4-FFF2-40B4-BE49-F238E27FC236}">
                <a16:creationId xmlns:a16="http://schemas.microsoft.com/office/drawing/2014/main" id="{155224F3-D030-2A79-3332-5A0C3637D64F}"/>
              </a:ext>
            </a:extLst>
          </p:cNvPr>
          <p:cNvCxnSpPr>
            <a:cxnSpLocks/>
          </p:cNvCxnSpPr>
          <p:nvPr userDrawn="1"/>
        </p:nvCxnSpPr>
        <p:spPr>
          <a:xfrm>
            <a:off x="0" y="555374"/>
            <a:ext cx="12192000"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494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3" name="Picture Placeholder 1">
            <a:extLst>
              <a:ext uri="{FF2B5EF4-FFF2-40B4-BE49-F238E27FC236}">
                <a16:creationId xmlns:a16="http://schemas.microsoft.com/office/drawing/2014/main" id="{EB42B172-0E47-2127-D47E-09CBC1A724AF}"/>
              </a:ext>
            </a:extLst>
          </p:cNvPr>
          <p:cNvPicPr>
            <a:picLocks noChangeAspect="1"/>
          </p:cNvPicPr>
          <p:nvPr userDrawn="1"/>
        </p:nvPicPr>
        <p:blipFill>
          <a:blip r:embed="rId2"/>
          <a:srcRect l="27323" r="27323"/>
          <a:stretch>
            <a:fillRect/>
          </a:stretch>
        </p:blipFill>
        <p:spPr>
          <a:xfrm>
            <a:off x="7110663" y="555374"/>
            <a:ext cx="5081337" cy="6302626"/>
          </a:xfrm>
          <a:prstGeom prst="rect">
            <a:avLst/>
          </a:prstGeom>
        </p:spPr>
      </p:pic>
    </p:spTree>
    <p:extLst>
      <p:ext uri="{BB962C8B-B14F-4D97-AF65-F5344CB8AC3E}">
        <p14:creationId xmlns:p14="http://schemas.microsoft.com/office/powerpoint/2010/main" val="3416848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accent4">
            <a:lumMod val="50000"/>
          </a:schemeClr>
        </a:solidFill>
        <a:effectLst/>
      </p:bgPr>
    </p:bg>
    <p:spTree>
      <p:nvGrpSpPr>
        <p:cNvPr id="1" name=""/>
        <p:cNvGrpSpPr/>
        <p:nvPr/>
      </p:nvGrpSpPr>
      <p:grpSpPr>
        <a:xfrm>
          <a:off x="0" y="0"/>
          <a:ext cx="0" cy="0"/>
          <a:chOff x="0" y="0"/>
          <a:chExt cx="0" cy="0"/>
        </a:xfrm>
      </p:grpSpPr>
      <p:pic>
        <p:nvPicPr>
          <p:cNvPr id="7" name="Picture Placeholder 1">
            <a:extLst>
              <a:ext uri="{FF2B5EF4-FFF2-40B4-BE49-F238E27FC236}">
                <a16:creationId xmlns:a16="http://schemas.microsoft.com/office/drawing/2014/main" id="{EF54E11F-5AB9-9505-F2DE-7B4B0ED3131E}"/>
              </a:ext>
            </a:extLst>
          </p:cNvPr>
          <p:cNvPicPr>
            <a:picLocks noChangeAspect="1"/>
          </p:cNvPicPr>
          <p:nvPr userDrawn="1"/>
        </p:nvPicPr>
        <p:blipFill>
          <a:blip r:embed="rId2"/>
          <a:srcRect l="20362" r="20362"/>
          <a:stretch>
            <a:fillRect/>
          </a:stretch>
        </p:blipFill>
        <p:spPr>
          <a:xfrm>
            <a:off x="853440" y="551948"/>
            <a:ext cx="2705306" cy="2567694"/>
          </a:xfrm>
          <a:prstGeom prst="rect">
            <a:avLst/>
          </a:prstGeom>
        </p:spPr>
      </p:pic>
      <p:pic>
        <p:nvPicPr>
          <p:cNvPr id="8" name="Picture Placeholder 6">
            <a:extLst>
              <a:ext uri="{FF2B5EF4-FFF2-40B4-BE49-F238E27FC236}">
                <a16:creationId xmlns:a16="http://schemas.microsoft.com/office/drawing/2014/main" id="{816D8F14-F58F-EED8-C009-E037123DCD40}"/>
              </a:ext>
            </a:extLst>
          </p:cNvPr>
          <p:cNvPicPr>
            <a:picLocks noChangeAspect="1"/>
          </p:cNvPicPr>
          <p:nvPr userDrawn="1"/>
        </p:nvPicPr>
        <p:blipFill>
          <a:blip r:embed="rId2"/>
          <a:srcRect t="7356" b="7356"/>
          <a:stretch>
            <a:fillRect/>
          </a:stretch>
        </p:blipFill>
        <p:spPr>
          <a:xfrm>
            <a:off x="7428659" y="5158271"/>
            <a:ext cx="3526132" cy="1692874"/>
          </a:xfrm>
          <a:prstGeom prst="rect">
            <a:avLst/>
          </a:prstGeom>
        </p:spPr>
      </p:pic>
      <p:sp>
        <p:nvSpPr>
          <p:cNvPr id="2" name="TextBox 20">
            <a:extLst>
              <a:ext uri="{FF2B5EF4-FFF2-40B4-BE49-F238E27FC236}">
                <a16:creationId xmlns:a16="http://schemas.microsoft.com/office/drawing/2014/main" id="{F39AE87B-2BF4-013F-2C63-F65FCD43980F}"/>
              </a:ext>
            </a:extLst>
          </p:cNvPr>
          <p:cNvSpPr txBox="1"/>
          <p:nvPr userDrawn="1"/>
        </p:nvSpPr>
        <p:spPr>
          <a:xfrm>
            <a:off x="10937870" y="171596"/>
            <a:ext cx="522295"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60E2A6B-A809-4840-BF14-8648BC0BDF87}" type="slidenum">
              <a:rPr lang="id-ID" sz="1200" i="0" smtClean="0">
                <a:solidFill>
                  <a:schemeClr val="bg1"/>
                </a:solidFill>
                <a:latin typeface="+mn-lt"/>
                <a:ea typeface="Open Sans" panose="020B0606030504020204" pitchFamily="34" charset="0"/>
                <a:cs typeface="Open Sans" panose="020B0606030504020204" pitchFamily="34" charset="0"/>
              </a:rPr>
              <a:pPr algn="r"/>
              <a:t>‹nº›</a:t>
            </a:fld>
            <a:endParaRPr lang="id-ID" sz="1200" i="0" dirty="0">
              <a:solidFill>
                <a:schemeClr val="bg1"/>
              </a:solidFill>
              <a:latin typeface="+mn-lt"/>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D4C72726-F9B5-1DB5-D24B-AC4544643300}"/>
              </a:ext>
            </a:extLst>
          </p:cNvPr>
          <p:cNvSpPr txBox="1"/>
          <p:nvPr userDrawn="1"/>
        </p:nvSpPr>
        <p:spPr>
          <a:xfrm>
            <a:off x="731834" y="171596"/>
            <a:ext cx="1241045" cy="276999"/>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D" sz="1200" i="0" dirty="0">
                <a:solidFill>
                  <a:schemeClr val="bg1"/>
                </a:solidFill>
                <a:effectLst/>
                <a:latin typeface="+mj-lt"/>
              </a:rPr>
              <a:t>Arch® PORTFOLIO</a:t>
            </a:r>
          </a:p>
        </p:txBody>
      </p:sp>
      <p:cxnSp>
        <p:nvCxnSpPr>
          <p:cNvPr id="6" name="Straight Connector 5">
            <a:extLst>
              <a:ext uri="{FF2B5EF4-FFF2-40B4-BE49-F238E27FC236}">
                <a16:creationId xmlns:a16="http://schemas.microsoft.com/office/drawing/2014/main" id="{40A4F53D-BBDC-184E-7B46-A64A86378EC9}"/>
              </a:ext>
            </a:extLst>
          </p:cNvPr>
          <p:cNvCxnSpPr>
            <a:cxnSpLocks/>
          </p:cNvCxnSpPr>
          <p:nvPr userDrawn="1"/>
        </p:nvCxnSpPr>
        <p:spPr>
          <a:xfrm>
            <a:off x="0" y="555374"/>
            <a:ext cx="12192000"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650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796E98-3BAB-95D5-2423-860B5BFC0A91}"/>
              </a:ext>
            </a:extLst>
          </p:cNvPr>
          <p:cNvPicPr>
            <a:picLocks noChangeAspect="1"/>
          </p:cNvPicPr>
          <p:nvPr userDrawn="1"/>
        </p:nvPicPr>
        <p:blipFill>
          <a:blip r:embed="rId2"/>
          <a:srcRect l="23620" t="21435" r="23620" b="21435"/>
          <a:stretch>
            <a:fillRect/>
          </a:stretch>
        </p:blipFill>
        <p:spPr>
          <a:xfrm>
            <a:off x="1080565" y="1358562"/>
            <a:ext cx="6432550" cy="3917950"/>
          </a:xfrm>
          <a:custGeom>
            <a:avLst/>
            <a:gdLst>
              <a:gd name="connsiteX0" fmla="*/ 0 w 6432550"/>
              <a:gd name="connsiteY0" fmla="*/ 1958974 h 3917950"/>
              <a:gd name="connsiteX1" fmla="*/ 0 w 6432550"/>
              <a:gd name="connsiteY1" fmla="*/ 1958975 h 3917950"/>
              <a:gd name="connsiteX2" fmla="*/ 0 w 6432550"/>
              <a:gd name="connsiteY2" fmla="*/ 1958975 h 3917950"/>
              <a:gd name="connsiteX3" fmla="*/ 1958975 w 6432550"/>
              <a:gd name="connsiteY3" fmla="*/ 0 h 3917950"/>
              <a:gd name="connsiteX4" fmla="*/ 4473575 w 6432550"/>
              <a:gd name="connsiteY4" fmla="*/ 0 h 3917950"/>
              <a:gd name="connsiteX5" fmla="*/ 6432550 w 6432550"/>
              <a:gd name="connsiteY5" fmla="*/ 1958975 h 3917950"/>
              <a:gd name="connsiteX6" fmla="*/ 6432549 w 6432550"/>
              <a:gd name="connsiteY6" fmla="*/ 1958975 h 3917950"/>
              <a:gd name="connsiteX7" fmla="*/ 4473574 w 6432550"/>
              <a:gd name="connsiteY7" fmla="*/ 3917950 h 3917950"/>
              <a:gd name="connsiteX8" fmla="*/ 1958975 w 6432550"/>
              <a:gd name="connsiteY8" fmla="*/ 3917949 h 3917950"/>
              <a:gd name="connsiteX9" fmla="*/ 10114 w 6432550"/>
              <a:gd name="connsiteY9" fmla="*/ 2159268 h 3917950"/>
              <a:gd name="connsiteX10" fmla="*/ 0 w 6432550"/>
              <a:gd name="connsiteY10" fmla="*/ 1958975 h 3917950"/>
              <a:gd name="connsiteX11" fmla="*/ 10114 w 6432550"/>
              <a:gd name="connsiteY11" fmla="*/ 1758681 h 3917950"/>
              <a:gd name="connsiteX12" fmla="*/ 1958975 w 6432550"/>
              <a:gd name="connsiteY12" fmla="*/ 0 h 391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32550" h="3917950">
                <a:moveTo>
                  <a:pt x="0" y="1958974"/>
                </a:moveTo>
                <a:lnTo>
                  <a:pt x="0" y="1958975"/>
                </a:lnTo>
                <a:lnTo>
                  <a:pt x="0" y="1958975"/>
                </a:lnTo>
                <a:close/>
                <a:moveTo>
                  <a:pt x="1958975" y="0"/>
                </a:moveTo>
                <a:lnTo>
                  <a:pt x="4473575" y="0"/>
                </a:lnTo>
                <a:cubicBezTo>
                  <a:pt x="5555487" y="0"/>
                  <a:pt x="6432550" y="877063"/>
                  <a:pt x="6432550" y="1958975"/>
                </a:cubicBezTo>
                <a:lnTo>
                  <a:pt x="6432549" y="1958975"/>
                </a:lnTo>
                <a:cubicBezTo>
                  <a:pt x="6432549" y="3040887"/>
                  <a:pt x="5555486" y="3917950"/>
                  <a:pt x="4473574" y="3917950"/>
                </a:cubicBezTo>
                <a:lnTo>
                  <a:pt x="1958975" y="3917949"/>
                </a:lnTo>
                <a:cubicBezTo>
                  <a:pt x="944683" y="3917949"/>
                  <a:pt x="110433" y="3147093"/>
                  <a:pt x="10114" y="2159268"/>
                </a:cubicBezTo>
                <a:lnTo>
                  <a:pt x="0" y="1958975"/>
                </a:lnTo>
                <a:lnTo>
                  <a:pt x="10114" y="1758681"/>
                </a:lnTo>
                <a:cubicBezTo>
                  <a:pt x="110433" y="770856"/>
                  <a:pt x="944683" y="0"/>
                  <a:pt x="1958975" y="0"/>
                </a:cubicBezTo>
                <a:close/>
              </a:path>
            </a:pathLst>
          </a:custGeom>
        </p:spPr>
      </p:pic>
    </p:spTree>
    <p:extLst>
      <p:ext uri="{BB962C8B-B14F-4D97-AF65-F5344CB8AC3E}">
        <p14:creationId xmlns:p14="http://schemas.microsoft.com/office/powerpoint/2010/main" val="4076722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Placeholder 1">
            <a:extLst>
              <a:ext uri="{FF2B5EF4-FFF2-40B4-BE49-F238E27FC236}">
                <a16:creationId xmlns:a16="http://schemas.microsoft.com/office/drawing/2014/main" id="{7B7DBD02-A9D3-21AF-F861-A77B9EEF5BED}"/>
              </a:ext>
            </a:extLst>
          </p:cNvPr>
          <p:cNvPicPr>
            <a:picLocks noChangeAspect="1"/>
          </p:cNvPicPr>
          <p:nvPr userDrawn="1"/>
        </p:nvPicPr>
        <p:blipFill>
          <a:blip r:embed="rId2"/>
          <a:srcRect l="4015" r="4015"/>
          <a:stretch>
            <a:fillRect/>
          </a:stretch>
        </p:blipFill>
        <p:spPr>
          <a:xfrm>
            <a:off x="2582562" y="558801"/>
            <a:ext cx="7026876" cy="4297404"/>
          </a:xfrm>
          <a:prstGeom prst="rect">
            <a:avLst/>
          </a:prstGeom>
        </p:spPr>
      </p:pic>
    </p:spTree>
    <p:extLst>
      <p:ext uri="{BB962C8B-B14F-4D97-AF65-F5344CB8AC3E}">
        <p14:creationId xmlns:p14="http://schemas.microsoft.com/office/powerpoint/2010/main" val="1783548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20">
            <a:extLst>
              <a:ext uri="{FF2B5EF4-FFF2-40B4-BE49-F238E27FC236}">
                <a16:creationId xmlns:a16="http://schemas.microsoft.com/office/drawing/2014/main" id="{EB3D5669-740B-918A-60D0-B75FCBC709E5}"/>
              </a:ext>
            </a:extLst>
          </p:cNvPr>
          <p:cNvSpPr txBox="1"/>
          <p:nvPr userDrawn="1"/>
        </p:nvSpPr>
        <p:spPr>
          <a:xfrm>
            <a:off x="10937870" y="171596"/>
            <a:ext cx="522295"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60E2A6B-A809-4840-BF14-8648BC0BDF87}" type="slidenum">
              <a:rPr lang="id-ID" sz="1200" i="0" smtClean="0">
                <a:solidFill>
                  <a:schemeClr val="tx1"/>
                </a:solidFill>
                <a:latin typeface="+mn-lt"/>
                <a:ea typeface="Open Sans" panose="020B0606030504020204" pitchFamily="34" charset="0"/>
                <a:cs typeface="Open Sans" panose="020B0606030504020204" pitchFamily="34" charset="0"/>
              </a:rPr>
              <a:pPr algn="r"/>
              <a:t>‹nº›</a:t>
            </a:fld>
            <a:endParaRPr lang="id-ID" sz="1200" i="0" dirty="0">
              <a:solidFill>
                <a:schemeClr val="tx1"/>
              </a:solidFill>
              <a:latin typeface="+mn-lt"/>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31538105-1BFB-3D68-A13B-E43DC601CE60}"/>
              </a:ext>
            </a:extLst>
          </p:cNvPr>
          <p:cNvSpPr txBox="1"/>
          <p:nvPr userDrawn="1"/>
        </p:nvSpPr>
        <p:spPr>
          <a:xfrm>
            <a:off x="731834" y="171596"/>
            <a:ext cx="1241045" cy="276999"/>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D" sz="1200" i="0" dirty="0">
                <a:solidFill>
                  <a:schemeClr val="tx1"/>
                </a:solidFill>
                <a:effectLst/>
                <a:latin typeface="+mj-lt"/>
              </a:rPr>
              <a:t>Arch® PORTFOLIO</a:t>
            </a:r>
          </a:p>
        </p:txBody>
      </p:sp>
      <p:cxnSp>
        <p:nvCxnSpPr>
          <p:cNvPr id="7" name="Straight Connector 6">
            <a:extLst>
              <a:ext uri="{FF2B5EF4-FFF2-40B4-BE49-F238E27FC236}">
                <a16:creationId xmlns:a16="http://schemas.microsoft.com/office/drawing/2014/main" id="{F644D73A-9DF9-B5CA-C510-9821D35FD0AE}"/>
              </a:ext>
            </a:extLst>
          </p:cNvPr>
          <p:cNvCxnSpPr>
            <a:cxnSpLocks/>
          </p:cNvCxnSpPr>
          <p:nvPr userDrawn="1"/>
        </p:nvCxnSpPr>
        <p:spPr>
          <a:xfrm>
            <a:off x="0" y="555374"/>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524033"/>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63" r:id="rId8"/>
    <p:sldLayoutId id="2147483656" r:id="rId9"/>
    <p:sldLayoutId id="2147483662" r:id="rId10"/>
    <p:sldLayoutId id="2147483657" r:id="rId11"/>
    <p:sldLayoutId id="2147483658" r:id="rId12"/>
    <p:sldLayoutId id="2147483659" r:id="rId13"/>
    <p:sldLayoutId id="2147483661"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F26B43"/>
          </p15:clr>
        </p15:guide>
        <p15:guide id="2" orient="horz" pos="255" userDrawn="1">
          <p15:clr>
            <a:srgbClr val="F26B43"/>
          </p15:clr>
        </p15:guide>
        <p15:guide id="3" pos="7401" userDrawn="1">
          <p15:clr>
            <a:srgbClr val="F26B43"/>
          </p15:clr>
        </p15:guide>
        <p15:guide id="4" orient="horz" pos="4065" userDrawn="1">
          <p15:clr>
            <a:srgbClr val="F26B43"/>
          </p15:clr>
        </p15:guide>
        <p15:guide id="5" pos="483" userDrawn="1">
          <p15:clr>
            <a:srgbClr val="F26B43"/>
          </p15:clr>
        </p15:guide>
        <p15:guide id="6" pos="719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g"/><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g"/><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jpg"/><Relationship Id="rId7" Type="http://schemas.openxmlformats.org/officeDocument/2006/relationships/image" Target="../media/image9.sv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g"/><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g"/><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g"/><Relationship Id="rId1" Type="http://schemas.openxmlformats.org/officeDocument/2006/relationships/slideLayout" Target="../slideLayouts/slideLayout6.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97C"/>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178F28-74C9-0397-54CD-E4516AE78EFA}"/>
              </a:ext>
            </a:extLst>
          </p:cNvPr>
          <p:cNvSpPr txBox="1"/>
          <p:nvPr/>
        </p:nvSpPr>
        <p:spPr>
          <a:xfrm>
            <a:off x="591128" y="4754988"/>
            <a:ext cx="5037514" cy="1015663"/>
          </a:xfrm>
          <a:prstGeom prst="rect">
            <a:avLst/>
          </a:prstGeom>
          <a:noFill/>
        </p:spPr>
        <p:txBody>
          <a:bodyPr wrap="square" rtlCol="0">
            <a:spAutoFit/>
          </a:bodyPr>
          <a:lstStyle/>
          <a:p>
            <a:r>
              <a:rPr lang="pt-BR" sz="2000" kern="0" dirty="0">
                <a:solidFill>
                  <a:srgbClr val="00D1D6"/>
                </a:solidFill>
              </a:rPr>
              <a:t>Os direitos e desafios da pessoa com deficiência no setor de transporte Aéreo, à luz da Resolução 280</a:t>
            </a:r>
            <a:endParaRPr lang="en-US" sz="1600" kern="0" dirty="0">
              <a:solidFill>
                <a:srgbClr val="00D1D6"/>
              </a:solidFill>
            </a:endParaRPr>
          </a:p>
        </p:txBody>
      </p:sp>
      <p:pic>
        <p:nvPicPr>
          <p:cNvPr id="4" name="Imagem 3" descr="Logotipo&#10;&#10;O conteúdo gerado por IA pode estar incorreto.">
            <a:extLst>
              <a:ext uri="{FF2B5EF4-FFF2-40B4-BE49-F238E27FC236}">
                <a16:creationId xmlns:a16="http://schemas.microsoft.com/office/drawing/2014/main" id="{34BB4BF8-5C64-825D-8A8A-A45B8F94498F}"/>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7436733" y="5379754"/>
            <a:ext cx="4164139" cy="1174613"/>
          </a:xfrm>
          <a:prstGeom prst="rect">
            <a:avLst/>
          </a:prstGeom>
        </p:spPr>
      </p:pic>
      <p:pic>
        <p:nvPicPr>
          <p:cNvPr id="9" name="Imagem 8" descr="Logotipo&#10;&#10;O conteúdo gerado por IA pode estar incorreto.">
            <a:extLst>
              <a:ext uri="{FF2B5EF4-FFF2-40B4-BE49-F238E27FC236}">
                <a16:creationId xmlns:a16="http://schemas.microsoft.com/office/drawing/2014/main" id="{8F9E6827-FF0F-62E6-BFB4-29E9EC9954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700" y="-490788"/>
            <a:ext cx="1739900" cy="490788"/>
          </a:xfrm>
          <a:prstGeom prst="rect">
            <a:avLst/>
          </a:prstGeom>
        </p:spPr>
      </p:pic>
      <p:sp>
        <p:nvSpPr>
          <p:cNvPr id="13" name="Google Shape;87;p24">
            <a:extLst>
              <a:ext uri="{FF2B5EF4-FFF2-40B4-BE49-F238E27FC236}">
                <a16:creationId xmlns:a16="http://schemas.microsoft.com/office/drawing/2014/main" id="{491E2ABD-DE88-830C-7966-A15962D26995}"/>
              </a:ext>
            </a:extLst>
          </p:cNvPr>
          <p:cNvSpPr txBox="1">
            <a:spLocks/>
          </p:cNvSpPr>
          <p:nvPr/>
        </p:nvSpPr>
        <p:spPr>
          <a:xfrm>
            <a:off x="591128" y="6176932"/>
            <a:ext cx="2189992" cy="356944"/>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pt-BR" sz="1200">
                <a:solidFill>
                  <a:schemeClr val="bg1"/>
                </a:solidFill>
                <a:latin typeface="Montserrat"/>
                <a:ea typeface="Montserrat"/>
                <a:cs typeface="Montserrat"/>
                <a:sym typeface="Montserrat"/>
              </a:rPr>
              <a:t>11 de novembro de 2025</a:t>
            </a:r>
            <a:endParaRPr lang="pt-BR" sz="1200" dirty="0">
              <a:solidFill>
                <a:schemeClr val="bg1"/>
              </a:solidFill>
              <a:latin typeface="Montserrat"/>
              <a:ea typeface="Montserrat"/>
              <a:cs typeface="Montserrat"/>
              <a:sym typeface="Montserrat"/>
            </a:endParaRPr>
          </a:p>
        </p:txBody>
      </p:sp>
      <p:pic>
        <p:nvPicPr>
          <p:cNvPr id="15" name="Imagem 14" descr="Homem com bicicleta em frente a janela&#10;&#10;O conteúdo gerado por IA pode estar incorreto.">
            <a:extLst>
              <a:ext uri="{FF2B5EF4-FFF2-40B4-BE49-F238E27FC236}">
                <a16:creationId xmlns:a16="http://schemas.microsoft.com/office/drawing/2014/main" id="{2A34EBB3-F353-9F99-7DA0-A7BF57E2F099}"/>
              </a:ext>
            </a:extLst>
          </p:cNvPr>
          <p:cNvPicPr>
            <a:picLocks noChangeAspect="1"/>
          </p:cNvPicPr>
          <p:nvPr/>
        </p:nvPicPr>
        <p:blipFill>
          <a:blip r:embed="rId3">
            <a:extLst>
              <a:ext uri="{28A0092B-C50C-407E-A947-70E740481C1C}">
                <a14:useLocalDpi xmlns:a14="http://schemas.microsoft.com/office/drawing/2010/main" val="0"/>
              </a:ext>
            </a:extLst>
          </a:blip>
          <a:srcRect l="14664" t="5056" b="24475"/>
          <a:stretch>
            <a:fillRect/>
          </a:stretch>
        </p:blipFill>
        <p:spPr>
          <a:xfrm>
            <a:off x="6096000" y="710004"/>
            <a:ext cx="5321300" cy="2929466"/>
          </a:xfrm>
          <a:prstGeom prst="roundRect">
            <a:avLst>
              <a:gd name="adj" fmla="val 50000"/>
            </a:avLst>
          </a:prstGeom>
        </p:spPr>
      </p:pic>
      <p:sp>
        <p:nvSpPr>
          <p:cNvPr id="3" name="TextBox 2">
            <a:extLst>
              <a:ext uri="{FF2B5EF4-FFF2-40B4-BE49-F238E27FC236}">
                <a16:creationId xmlns:a16="http://schemas.microsoft.com/office/drawing/2014/main" id="{B6CF5708-C44A-805A-7FA1-DBB89BA00CA1}"/>
              </a:ext>
            </a:extLst>
          </p:cNvPr>
          <p:cNvSpPr txBox="1"/>
          <p:nvPr/>
        </p:nvSpPr>
        <p:spPr>
          <a:xfrm>
            <a:off x="591128" y="3037595"/>
            <a:ext cx="8089074" cy="1865126"/>
          </a:xfrm>
          <a:prstGeom prst="rect">
            <a:avLst/>
          </a:prstGeom>
          <a:noFill/>
        </p:spPr>
        <p:txBody>
          <a:bodyPr wrap="none" rtlCol="0">
            <a:spAutoFit/>
          </a:bodyPr>
          <a:lstStyle/>
          <a:p>
            <a:pPr>
              <a:lnSpc>
                <a:spcPct val="80000"/>
              </a:lnSpc>
            </a:pPr>
            <a:r>
              <a:rPr lang="en-US" sz="7200" b="1" kern="0" dirty="0">
                <a:solidFill>
                  <a:schemeClr val="bg1"/>
                </a:solidFill>
                <a:latin typeface="+mj-lt"/>
              </a:rPr>
              <a:t>AUDIÊNCIA PÚBLICA </a:t>
            </a:r>
            <a:br>
              <a:rPr lang="en-US" sz="7200" b="1" kern="0" dirty="0">
                <a:solidFill>
                  <a:schemeClr val="bg1"/>
                </a:solidFill>
                <a:latin typeface="+mj-lt"/>
              </a:rPr>
            </a:br>
            <a:r>
              <a:rPr lang="en-US" sz="7200" b="1" kern="0" dirty="0">
                <a:solidFill>
                  <a:schemeClr val="bg1"/>
                </a:solidFill>
                <a:latin typeface="+mj-lt"/>
              </a:rPr>
              <a:t>SENADO FEDERAL</a:t>
            </a:r>
          </a:p>
        </p:txBody>
      </p:sp>
    </p:spTree>
    <p:extLst>
      <p:ext uri="{BB962C8B-B14F-4D97-AF65-F5344CB8AC3E}">
        <p14:creationId xmlns:p14="http://schemas.microsoft.com/office/powerpoint/2010/main" val="306061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3F4779A-0B4A-60C7-659D-C4D15A4162D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01F70BE-D81B-E6E6-A32C-408F4C83B50F}"/>
              </a:ext>
            </a:extLst>
          </p:cNvPr>
          <p:cNvSpPr txBox="1"/>
          <p:nvPr/>
        </p:nvSpPr>
        <p:spPr>
          <a:xfrm>
            <a:off x="566977" y="979763"/>
            <a:ext cx="6096000" cy="1938992"/>
          </a:xfrm>
          <a:prstGeom prst="rect">
            <a:avLst/>
          </a:prstGeom>
          <a:noFill/>
        </p:spPr>
        <p:txBody>
          <a:bodyPr wrap="square" rtlCol="0">
            <a:spAutoFit/>
          </a:bodyPr>
          <a:lstStyle/>
          <a:p>
            <a:r>
              <a:rPr lang="pt-BR" sz="2400" b="1" kern="0" dirty="0">
                <a:solidFill>
                  <a:srgbClr val="00797C"/>
                </a:solidFill>
                <a:latin typeface="+mj-lt"/>
              </a:rPr>
              <a:t>ART. 14. O PNAE POSSUI AUTONOMIA E LIVRE ARBÍTRIO ACERCA DE SEUS PRÓPRIOS CUIDADOS PESSOAIS, CABENDO-LHE A DECISÃO DE VIAJAR DESACOMPANHADO OU ACOMPANHADO.</a:t>
            </a:r>
            <a:endParaRPr lang="en-US" sz="2400" kern="0" dirty="0">
              <a:solidFill>
                <a:srgbClr val="00797C"/>
              </a:solidFill>
              <a:latin typeface="+mj-lt"/>
            </a:endParaRPr>
          </a:p>
        </p:txBody>
      </p:sp>
      <p:pic>
        <p:nvPicPr>
          <p:cNvPr id="2" name="Picture Placeholder 1">
            <a:extLst>
              <a:ext uri="{FF2B5EF4-FFF2-40B4-BE49-F238E27FC236}">
                <a16:creationId xmlns:a16="http://schemas.microsoft.com/office/drawing/2014/main" id="{1F710E40-9D53-E762-E107-14A84A06FB97}"/>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23296" r="23296"/>
          <a:stretch/>
        </p:blipFill>
        <p:spPr>
          <a:xfrm>
            <a:off x="7110663" y="555374"/>
            <a:ext cx="5081337" cy="6302626"/>
          </a:xfrm>
          <a:prstGeom prst="rect">
            <a:avLst/>
          </a:prstGeom>
        </p:spPr>
      </p:pic>
      <p:cxnSp>
        <p:nvCxnSpPr>
          <p:cNvPr id="3" name="Conector reto 2">
            <a:extLst>
              <a:ext uri="{FF2B5EF4-FFF2-40B4-BE49-F238E27FC236}">
                <a16:creationId xmlns:a16="http://schemas.microsoft.com/office/drawing/2014/main" id="{11FD98CE-C9D0-6516-0683-C4804113F387}"/>
              </a:ext>
            </a:extLst>
          </p:cNvPr>
          <p:cNvCxnSpPr>
            <a:cxnSpLocks/>
          </p:cNvCxnSpPr>
          <p:nvPr/>
        </p:nvCxnSpPr>
        <p:spPr>
          <a:xfrm>
            <a:off x="709062" y="546100"/>
            <a:ext cx="11152738" cy="0"/>
          </a:xfrm>
          <a:prstGeom prst="line">
            <a:avLst/>
          </a:prstGeom>
          <a:ln w="3810">
            <a:solidFill>
              <a:schemeClr val="tx1">
                <a:alpha val="54000"/>
              </a:schemeClr>
            </a:solidFill>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2A5FD08B-6A37-6CE8-1402-FD39112F3B7F}"/>
              </a:ext>
            </a:extLst>
          </p:cNvPr>
          <p:cNvSpPr txBox="1"/>
          <p:nvPr/>
        </p:nvSpPr>
        <p:spPr>
          <a:xfrm>
            <a:off x="566977" y="3547753"/>
            <a:ext cx="6096000" cy="369332"/>
          </a:xfrm>
          <a:prstGeom prst="rect">
            <a:avLst/>
          </a:prstGeom>
          <a:noFill/>
        </p:spPr>
        <p:txBody>
          <a:bodyPr wrap="square">
            <a:spAutoFit/>
          </a:bodyPr>
          <a:lstStyle/>
          <a:p>
            <a:r>
              <a:rPr lang="pt-BR" b="1" dirty="0"/>
              <a:t>Ponto de atenção</a:t>
            </a:r>
          </a:p>
        </p:txBody>
      </p:sp>
      <p:sp>
        <p:nvSpPr>
          <p:cNvPr id="7" name="CaixaDeTexto 6">
            <a:extLst>
              <a:ext uri="{FF2B5EF4-FFF2-40B4-BE49-F238E27FC236}">
                <a16:creationId xmlns:a16="http://schemas.microsoft.com/office/drawing/2014/main" id="{249F9AA4-2B0B-5FF9-4A68-C24306E0389D}"/>
              </a:ext>
            </a:extLst>
          </p:cNvPr>
          <p:cNvSpPr txBox="1"/>
          <p:nvPr/>
        </p:nvSpPr>
        <p:spPr>
          <a:xfrm>
            <a:off x="566977" y="3939246"/>
            <a:ext cx="5795723" cy="2462213"/>
          </a:xfrm>
          <a:prstGeom prst="rect">
            <a:avLst/>
          </a:prstGeom>
          <a:noFill/>
        </p:spPr>
        <p:txBody>
          <a:bodyPr wrap="square">
            <a:spAutoFit/>
          </a:bodyPr>
          <a:lstStyle/>
          <a:p>
            <a:pPr>
              <a:spcAft>
                <a:spcPts val="1000"/>
              </a:spcAft>
              <a:buNone/>
            </a:pPr>
            <a:r>
              <a:rPr lang="pt-BR" sz="1400" dirty="0"/>
              <a:t>Por vezes, o PNAE pode não dispor da capacidade para avaliar, dentro do ambiente operacional que estará inserido, se poderá viajar desacompanhado ou não. </a:t>
            </a:r>
            <a:br>
              <a:rPr lang="pt-BR" sz="1400" dirty="0"/>
            </a:br>
            <a:br>
              <a:rPr lang="pt-BR" sz="1400" dirty="0"/>
            </a:br>
            <a:r>
              <a:rPr lang="pt-BR" sz="1400" dirty="0"/>
              <a:t>A decisão demanda análise técnica e específica quanto ao risco inerente à atividade aérea, principalmente nas situações de emergência, como despressurização, descompressão explosiva ou evacuação de emergência, por exemplo. A decisão quanto à necessidade de acompanhante não deve caber somente ao PNAE, mas deve ser compartilhada com a equipe médica especializada das empresas aéreas.</a:t>
            </a:r>
          </a:p>
        </p:txBody>
      </p:sp>
      <p:pic>
        <p:nvPicPr>
          <p:cNvPr id="10" name="Gráfico 9">
            <a:extLst>
              <a:ext uri="{FF2B5EF4-FFF2-40B4-BE49-F238E27FC236}">
                <a16:creationId xmlns:a16="http://schemas.microsoft.com/office/drawing/2014/main" id="{D5DF1320-49CA-AD71-A45C-BFC1BC5BE5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062" y="2918710"/>
            <a:ext cx="566965" cy="566965"/>
          </a:xfrm>
          <a:prstGeom prst="rect">
            <a:avLst/>
          </a:prstGeom>
        </p:spPr>
      </p:pic>
    </p:spTree>
    <p:extLst>
      <p:ext uri="{BB962C8B-B14F-4D97-AF65-F5344CB8AC3E}">
        <p14:creationId xmlns:p14="http://schemas.microsoft.com/office/powerpoint/2010/main" val="81900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238C2F7-F5A0-B70C-0F61-3138187D608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C64F45C-FC00-B6BB-AD1E-6354C184B820}"/>
              </a:ext>
            </a:extLst>
          </p:cNvPr>
          <p:cNvSpPr txBox="1"/>
          <p:nvPr/>
        </p:nvSpPr>
        <p:spPr>
          <a:xfrm>
            <a:off x="566976" y="979763"/>
            <a:ext cx="6278323" cy="1938992"/>
          </a:xfrm>
          <a:prstGeom prst="rect">
            <a:avLst/>
          </a:prstGeom>
          <a:noFill/>
        </p:spPr>
        <p:txBody>
          <a:bodyPr wrap="square" rtlCol="0">
            <a:spAutoFit/>
          </a:bodyPr>
          <a:lstStyle/>
          <a:p>
            <a:r>
              <a:rPr lang="pt-BR" sz="2000" b="1" kern="0" dirty="0">
                <a:solidFill>
                  <a:srgbClr val="00797C"/>
                </a:solidFill>
                <a:latin typeface="+mj-lt"/>
              </a:rPr>
              <a:t>ART. 15. O TRANSPORTADOR AÉREO NÃO PODE RESTRINGIR O TRANSPORTE DE PNAE DESACOMPANHADO SOB ALEGAÇÃO DE INCAPACIDADE DE CUIDAR DE SEUS PRÓPRIOS CUIDADOS PESSOAIS, PODENDO SER EXIGIDA AUTODECLARAÇÃO DO PNAE ASSUMINDO PLENA RESPONSABILIDADE POR SEUS CUIDADOS PESSOAIS.</a:t>
            </a:r>
            <a:endParaRPr lang="en-US" sz="2000" kern="0" dirty="0">
              <a:solidFill>
                <a:srgbClr val="00797C"/>
              </a:solidFill>
              <a:latin typeface="+mj-lt"/>
            </a:endParaRPr>
          </a:p>
        </p:txBody>
      </p:sp>
      <p:pic>
        <p:nvPicPr>
          <p:cNvPr id="2" name="Picture Placeholder 1">
            <a:extLst>
              <a:ext uri="{FF2B5EF4-FFF2-40B4-BE49-F238E27FC236}">
                <a16:creationId xmlns:a16="http://schemas.microsoft.com/office/drawing/2014/main" id="{1A2C8921-7DB4-59BA-CFFB-7417C19BD569}"/>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23126" r="23126"/>
          <a:stretch/>
        </p:blipFill>
        <p:spPr>
          <a:xfrm>
            <a:off x="7110663" y="555374"/>
            <a:ext cx="5081337" cy="6302626"/>
          </a:xfrm>
          <a:prstGeom prst="rect">
            <a:avLst/>
          </a:prstGeom>
        </p:spPr>
      </p:pic>
      <p:cxnSp>
        <p:nvCxnSpPr>
          <p:cNvPr id="3" name="Conector reto 2">
            <a:extLst>
              <a:ext uri="{FF2B5EF4-FFF2-40B4-BE49-F238E27FC236}">
                <a16:creationId xmlns:a16="http://schemas.microsoft.com/office/drawing/2014/main" id="{B4372B7C-2048-4655-8CF4-E61E52BF5DDA}"/>
              </a:ext>
            </a:extLst>
          </p:cNvPr>
          <p:cNvCxnSpPr>
            <a:cxnSpLocks/>
          </p:cNvCxnSpPr>
          <p:nvPr/>
        </p:nvCxnSpPr>
        <p:spPr>
          <a:xfrm>
            <a:off x="709062" y="546100"/>
            <a:ext cx="11152738" cy="0"/>
          </a:xfrm>
          <a:prstGeom prst="line">
            <a:avLst/>
          </a:prstGeom>
          <a:ln w="3810">
            <a:solidFill>
              <a:schemeClr val="tx1">
                <a:alpha val="54000"/>
              </a:schemeClr>
            </a:solidFill>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CC22C8FE-4D8D-DA78-8A92-0C69068B2968}"/>
              </a:ext>
            </a:extLst>
          </p:cNvPr>
          <p:cNvSpPr txBox="1"/>
          <p:nvPr/>
        </p:nvSpPr>
        <p:spPr>
          <a:xfrm>
            <a:off x="566977" y="3612083"/>
            <a:ext cx="6096000" cy="369332"/>
          </a:xfrm>
          <a:prstGeom prst="rect">
            <a:avLst/>
          </a:prstGeom>
          <a:noFill/>
        </p:spPr>
        <p:txBody>
          <a:bodyPr wrap="square">
            <a:spAutoFit/>
          </a:bodyPr>
          <a:lstStyle/>
          <a:p>
            <a:r>
              <a:rPr lang="pt-BR" b="1" dirty="0"/>
              <a:t>Ponto de atenção</a:t>
            </a:r>
          </a:p>
        </p:txBody>
      </p:sp>
      <p:sp>
        <p:nvSpPr>
          <p:cNvPr id="7" name="CaixaDeTexto 6">
            <a:extLst>
              <a:ext uri="{FF2B5EF4-FFF2-40B4-BE49-F238E27FC236}">
                <a16:creationId xmlns:a16="http://schemas.microsoft.com/office/drawing/2014/main" id="{47A144A0-DEC7-9196-E13D-AEEBC2C70F06}"/>
              </a:ext>
            </a:extLst>
          </p:cNvPr>
          <p:cNvSpPr txBox="1"/>
          <p:nvPr/>
        </p:nvSpPr>
        <p:spPr>
          <a:xfrm>
            <a:off x="566977" y="4003576"/>
            <a:ext cx="5795723" cy="2308324"/>
          </a:xfrm>
          <a:prstGeom prst="rect">
            <a:avLst/>
          </a:prstGeom>
          <a:noFill/>
        </p:spPr>
        <p:txBody>
          <a:bodyPr wrap="square">
            <a:spAutoFit/>
          </a:bodyPr>
          <a:lstStyle/>
          <a:p>
            <a:pPr>
              <a:spcAft>
                <a:spcPts val="1000"/>
              </a:spcAft>
              <a:buNone/>
            </a:pPr>
            <a:r>
              <a:rPr lang="pt-BR" sz="1600" dirty="0"/>
              <a:t>Cuidados pessoais, incluindo auxílio com alimentação, necessidades fisiológicas ou auxílio médico não devem ser atribuição ou responsabilidade dos transportadores aéreos e da tripulação. </a:t>
            </a:r>
            <a:br>
              <a:rPr lang="pt-BR" sz="1600" dirty="0"/>
            </a:br>
            <a:br>
              <a:rPr lang="pt-BR" sz="1600" dirty="0"/>
            </a:br>
            <a:r>
              <a:rPr lang="pt-BR" sz="1600" dirty="0"/>
              <a:t>Uma autodeclaração equivocada sobre a capacidade de atender aos seus próprios cuidados pessoais pode expor o próprio cliente e demais passageiros a desconfortos e constrangimentos, além dos riscos.</a:t>
            </a:r>
          </a:p>
        </p:txBody>
      </p:sp>
      <p:pic>
        <p:nvPicPr>
          <p:cNvPr id="10" name="Gráfico 9">
            <a:extLst>
              <a:ext uri="{FF2B5EF4-FFF2-40B4-BE49-F238E27FC236}">
                <a16:creationId xmlns:a16="http://schemas.microsoft.com/office/drawing/2014/main" id="{F9989176-8D99-75C8-8553-FEEFF8CD14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062" y="2983040"/>
            <a:ext cx="566965" cy="566965"/>
          </a:xfrm>
          <a:prstGeom prst="rect">
            <a:avLst/>
          </a:prstGeom>
        </p:spPr>
      </p:pic>
    </p:spTree>
    <p:extLst>
      <p:ext uri="{BB962C8B-B14F-4D97-AF65-F5344CB8AC3E}">
        <p14:creationId xmlns:p14="http://schemas.microsoft.com/office/powerpoint/2010/main" val="61037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314A0D-5CCF-27FF-388E-8BACB3173003}"/>
              </a:ext>
            </a:extLst>
          </p:cNvPr>
          <p:cNvPicPr>
            <a:picLocks noChangeAspect="1"/>
          </p:cNvPicPr>
          <p:nvPr/>
        </p:nvPicPr>
        <p:blipFill>
          <a:blip r:embed="rId2">
            <a:extLst>
              <a:ext uri="{28A0092B-C50C-407E-A947-70E740481C1C}">
                <a14:useLocalDpi xmlns:a14="http://schemas.microsoft.com/office/drawing/2010/main" val="0"/>
              </a:ext>
            </a:extLst>
          </a:blip>
          <a:srcRect t="4319" b="4319"/>
          <a:stretch/>
        </p:blipFill>
        <p:spPr>
          <a:xfrm>
            <a:off x="2669207" y="1104562"/>
            <a:ext cx="6432550" cy="3917950"/>
          </a:xfrm>
          <a:custGeom>
            <a:avLst/>
            <a:gdLst>
              <a:gd name="connsiteX0" fmla="*/ 0 w 6432550"/>
              <a:gd name="connsiteY0" fmla="*/ 1958974 h 3917950"/>
              <a:gd name="connsiteX1" fmla="*/ 0 w 6432550"/>
              <a:gd name="connsiteY1" fmla="*/ 1958975 h 3917950"/>
              <a:gd name="connsiteX2" fmla="*/ 0 w 6432550"/>
              <a:gd name="connsiteY2" fmla="*/ 1958975 h 3917950"/>
              <a:gd name="connsiteX3" fmla="*/ 1958975 w 6432550"/>
              <a:gd name="connsiteY3" fmla="*/ 0 h 3917950"/>
              <a:gd name="connsiteX4" fmla="*/ 4473575 w 6432550"/>
              <a:gd name="connsiteY4" fmla="*/ 0 h 3917950"/>
              <a:gd name="connsiteX5" fmla="*/ 6432550 w 6432550"/>
              <a:gd name="connsiteY5" fmla="*/ 1958975 h 3917950"/>
              <a:gd name="connsiteX6" fmla="*/ 6432549 w 6432550"/>
              <a:gd name="connsiteY6" fmla="*/ 1958975 h 3917950"/>
              <a:gd name="connsiteX7" fmla="*/ 4473574 w 6432550"/>
              <a:gd name="connsiteY7" fmla="*/ 3917950 h 3917950"/>
              <a:gd name="connsiteX8" fmla="*/ 1958975 w 6432550"/>
              <a:gd name="connsiteY8" fmla="*/ 3917949 h 3917950"/>
              <a:gd name="connsiteX9" fmla="*/ 10114 w 6432550"/>
              <a:gd name="connsiteY9" fmla="*/ 2159268 h 3917950"/>
              <a:gd name="connsiteX10" fmla="*/ 0 w 6432550"/>
              <a:gd name="connsiteY10" fmla="*/ 1958975 h 3917950"/>
              <a:gd name="connsiteX11" fmla="*/ 10114 w 6432550"/>
              <a:gd name="connsiteY11" fmla="*/ 1758681 h 3917950"/>
              <a:gd name="connsiteX12" fmla="*/ 1958975 w 6432550"/>
              <a:gd name="connsiteY12" fmla="*/ 0 h 391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32550" h="3917950">
                <a:moveTo>
                  <a:pt x="0" y="1958974"/>
                </a:moveTo>
                <a:lnTo>
                  <a:pt x="0" y="1958975"/>
                </a:lnTo>
                <a:lnTo>
                  <a:pt x="0" y="1958975"/>
                </a:lnTo>
                <a:close/>
                <a:moveTo>
                  <a:pt x="1958975" y="0"/>
                </a:moveTo>
                <a:lnTo>
                  <a:pt x="4473575" y="0"/>
                </a:lnTo>
                <a:cubicBezTo>
                  <a:pt x="5555487" y="0"/>
                  <a:pt x="6432550" y="877063"/>
                  <a:pt x="6432550" y="1958975"/>
                </a:cubicBezTo>
                <a:lnTo>
                  <a:pt x="6432549" y="1958975"/>
                </a:lnTo>
                <a:cubicBezTo>
                  <a:pt x="6432549" y="3040887"/>
                  <a:pt x="5555486" y="3917950"/>
                  <a:pt x="4473574" y="3917950"/>
                </a:cubicBezTo>
                <a:lnTo>
                  <a:pt x="1958975" y="3917949"/>
                </a:lnTo>
                <a:cubicBezTo>
                  <a:pt x="944683" y="3917949"/>
                  <a:pt x="110433" y="3147093"/>
                  <a:pt x="10114" y="2159268"/>
                </a:cubicBezTo>
                <a:lnTo>
                  <a:pt x="0" y="1958975"/>
                </a:lnTo>
                <a:lnTo>
                  <a:pt x="10114" y="1758681"/>
                </a:lnTo>
                <a:cubicBezTo>
                  <a:pt x="110433" y="770856"/>
                  <a:pt x="944683" y="0"/>
                  <a:pt x="1958975" y="0"/>
                </a:cubicBezTo>
                <a:close/>
              </a:path>
            </a:pathLst>
          </a:custGeom>
        </p:spPr>
      </p:pic>
      <p:sp>
        <p:nvSpPr>
          <p:cNvPr id="3" name="TextBox 2">
            <a:extLst>
              <a:ext uri="{FF2B5EF4-FFF2-40B4-BE49-F238E27FC236}">
                <a16:creationId xmlns:a16="http://schemas.microsoft.com/office/drawing/2014/main" id="{E62F4B1B-B65C-6C1F-2DE6-CF026AA11711}"/>
              </a:ext>
            </a:extLst>
          </p:cNvPr>
          <p:cNvSpPr txBox="1"/>
          <p:nvPr/>
        </p:nvSpPr>
        <p:spPr>
          <a:xfrm>
            <a:off x="4381438" y="4469759"/>
            <a:ext cx="6115777" cy="1421928"/>
          </a:xfrm>
          <a:prstGeom prst="rect">
            <a:avLst/>
          </a:prstGeom>
          <a:noFill/>
        </p:spPr>
        <p:txBody>
          <a:bodyPr wrap="none" rtlCol="0">
            <a:spAutoFit/>
          </a:bodyPr>
          <a:lstStyle/>
          <a:p>
            <a:pPr>
              <a:lnSpc>
                <a:spcPct val="80000"/>
              </a:lnSpc>
            </a:pPr>
            <a:r>
              <a:rPr lang="en-US" sz="5400" b="1" kern="0" dirty="0">
                <a:solidFill>
                  <a:schemeClr val="bg1"/>
                </a:solidFill>
                <a:latin typeface="+mj-lt"/>
              </a:rPr>
              <a:t>AUDIÊNCIA</a:t>
            </a:r>
            <a:r>
              <a:rPr lang="en-US" sz="5400" b="1" kern="0" dirty="0">
                <a:solidFill>
                  <a:srgbClr val="00797C"/>
                </a:solidFill>
                <a:latin typeface="+mj-lt"/>
              </a:rPr>
              <a:t> PÚBLICA </a:t>
            </a:r>
            <a:br>
              <a:rPr lang="en-US" sz="5400" b="1" kern="0" dirty="0">
                <a:solidFill>
                  <a:srgbClr val="00797C"/>
                </a:solidFill>
                <a:latin typeface="+mj-lt"/>
              </a:rPr>
            </a:br>
            <a:r>
              <a:rPr lang="en-US" sz="5400" b="1" kern="0" dirty="0">
                <a:solidFill>
                  <a:srgbClr val="00797C"/>
                </a:solidFill>
                <a:latin typeface="+mj-lt"/>
              </a:rPr>
              <a:t>SENADO FEDERAL</a:t>
            </a:r>
          </a:p>
        </p:txBody>
      </p:sp>
      <p:cxnSp>
        <p:nvCxnSpPr>
          <p:cNvPr id="2" name="Conector reto 1">
            <a:extLst>
              <a:ext uri="{FF2B5EF4-FFF2-40B4-BE49-F238E27FC236}">
                <a16:creationId xmlns:a16="http://schemas.microsoft.com/office/drawing/2014/main" id="{8E9843CD-BF1A-1147-2ACE-C1519A615A93}"/>
              </a:ext>
            </a:extLst>
          </p:cNvPr>
          <p:cNvCxnSpPr>
            <a:cxnSpLocks/>
          </p:cNvCxnSpPr>
          <p:nvPr/>
        </p:nvCxnSpPr>
        <p:spPr>
          <a:xfrm>
            <a:off x="709062" y="546100"/>
            <a:ext cx="11152738" cy="0"/>
          </a:xfrm>
          <a:prstGeom prst="line">
            <a:avLst/>
          </a:prstGeom>
          <a:ln w="3810">
            <a:solidFill>
              <a:schemeClr val="tx1">
                <a:alpha val="54000"/>
              </a:schemeClr>
            </a:solidFill>
          </a:ln>
        </p:spPr>
        <p:style>
          <a:lnRef idx="1">
            <a:schemeClr val="accent1"/>
          </a:lnRef>
          <a:fillRef idx="0">
            <a:schemeClr val="accent1"/>
          </a:fillRef>
          <a:effectRef idx="0">
            <a:schemeClr val="accent1"/>
          </a:effectRef>
          <a:fontRef idx="minor">
            <a:schemeClr val="tx1"/>
          </a:fontRef>
        </p:style>
      </p:cxnSp>
      <p:sp>
        <p:nvSpPr>
          <p:cNvPr id="6" name="Google Shape;86;p24">
            <a:extLst>
              <a:ext uri="{FF2B5EF4-FFF2-40B4-BE49-F238E27FC236}">
                <a16:creationId xmlns:a16="http://schemas.microsoft.com/office/drawing/2014/main" id="{DDD18BD7-5BFB-1B91-0FC0-7D531E5724C5}"/>
              </a:ext>
            </a:extLst>
          </p:cNvPr>
          <p:cNvSpPr txBox="1">
            <a:spLocks/>
          </p:cNvSpPr>
          <p:nvPr/>
        </p:nvSpPr>
        <p:spPr>
          <a:xfrm>
            <a:off x="4444938" y="5753438"/>
            <a:ext cx="5372162" cy="678676"/>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500" dirty="0">
                <a:latin typeface="+mn-lt"/>
                <a:cs typeface="Calibri" charset="0"/>
              </a:rPr>
              <a:t>Os direitos e desafios da pessoa com deficiência </a:t>
            </a:r>
            <a:br>
              <a:rPr lang="pt-BR" sz="1500" dirty="0">
                <a:latin typeface="+mn-lt"/>
                <a:cs typeface="Calibri" charset="0"/>
              </a:rPr>
            </a:br>
            <a:r>
              <a:rPr lang="pt-BR" sz="1500" dirty="0">
                <a:latin typeface="+mn-lt"/>
                <a:cs typeface="Calibri" charset="0"/>
              </a:rPr>
              <a:t>no setor de transporte Aéreo, à luz da Resolução 280</a:t>
            </a:r>
            <a:endParaRPr lang="pt-BR" sz="1500" dirty="0">
              <a:latin typeface="+mn-lt"/>
              <a:ea typeface="Montserrat"/>
              <a:cs typeface="Montserrat"/>
              <a:sym typeface="Montserrat"/>
            </a:endParaRPr>
          </a:p>
        </p:txBody>
      </p:sp>
      <p:pic>
        <p:nvPicPr>
          <p:cNvPr id="8" name="Imagem 7" descr="Logotipo&#10;&#10;O conteúdo gerado por IA pode estar incorreto.">
            <a:extLst>
              <a:ext uri="{FF2B5EF4-FFF2-40B4-BE49-F238E27FC236}">
                <a16:creationId xmlns:a16="http://schemas.microsoft.com/office/drawing/2014/main" id="{C9199C18-11AB-7673-2C2E-11FF65B9C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2815" y="765224"/>
            <a:ext cx="2405985" cy="678676"/>
          </a:xfrm>
          <a:prstGeom prst="rect">
            <a:avLst/>
          </a:prstGeom>
        </p:spPr>
      </p:pic>
    </p:spTree>
    <p:extLst>
      <p:ext uri="{BB962C8B-B14F-4D97-AF65-F5344CB8AC3E}">
        <p14:creationId xmlns:p14="http://schemas.microsoft.com/office/powerpoint/2010/main" val="414704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2A3C4C0-F2EE-9ECC-A2B1-D6047746FB5C}"/>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2727" b="2727"/>
          <a:stretch/>
        </p:blipFill>
        <p:spPr>
          <a:xfrm>
            <a:off x="6383842" y="813632"/>
            <a:ext cx="2382928" cy="2354215"/>
          </a:xfrm>
          <a:prstGeom prst="rect">
            <a:avLst/>
          </a:prstGeom>
        </p:spPr>
      </p:pic>
      <p:pic>
        <p:nvPicPr>
          <p:cNvPr id="8" name="Picture Placeholder 7">
            <a:extLst>
              <a:ext uri="{FF2B5EF4-FFF2-40B4-BE49-F238E27FC236}">
                <a16:creationId xmlns:a16="http://schemas.microsoft.com/office/drawing/2014/main" id="{42A3C4C0-F2EE-9ECC-A2B1-D6047746FB5C}"/>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2408" r="2408"/>
          <a:stretch/>
        </p:blipFill>
        <p:spPr>
          <a:xfrm>
            <a:off x="1036320" y="4358637"/>
            <a:ext cx="2529840" cy="2499361"/>
          </a:xfrm>
          <a:prstGeom prst="rect">
            <a:avLst/>
          </a:prstGeom>
        </p:spPr>
      </p:pic>
      <p:sp>
        <p:nvSpPr>
          <p:cNvPr id="5" name="CaixaDeTexto 4">
            <a:extLst>
              <a:ext uri="{FF2B5EF4-FFF2-40B4-BE49-F238E27FC236}">
                <a16:creationId xmlns:a16="http://schemas.microsoft.com/office/drawing/2014/main" id="{EFF22D77-ECEA-434E-6867-65B37B302806}"/>
              </a:ext>
            </a:extLst>
          </p:cNvPr>
          <p:cNvSpPr txBox="1"/>
          <p:nvPr/>
        </p:nvSpPr>
        <p:spPr>
          <a:xfrm>
            <a:off x="7185662" y="3597176"/>
            <a:ext cx="4152900" cy="2862322"/>
          </a:xfrm>
          <a:prstGeom prst="rect">
            <a:avLst/>
          </a:prstGeom>
          <a:noFill/>
        </p:spPr>
        <p:txBody>
          <a:bodyPr wrap="square">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BR" sz="1800" dirty="0">
                <a:solidFill>
                  <a:schemeClr val="tx1"/>
                </a:solidFill>
                <a:ea typeface="Calibri" panose="020F0502020204030204" pitchFamily="34" charset="0"/>
                <a:cs typeface="Calibri" panose="020F0502020204030204" pitchFamily="34" charset="0"/>
              </a:rPr>
              <a:t>Ampliação da acessibilidade e aprimoramento do atendimento ao PNAE</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BR" sz="1800" dirty="0">
              <a:solidFill>
                <a:schemeClr val="tx1"/>
              </a:solidFill>
              <a:ea typeface="Calibri" panose="020F0502020204030204" pitchFamily="34" charset="0"/>
              <a:cs typeface="Calibri" panose="020F0502020204030204" pitchFamily="34"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BR" sz="1800" dirty="0">
                <a:solidFill>
                  <a:schemeClr val="tx1"/>
                </a:solidFill>
                <a:ea typeface="Calibri" panose="020F0502020204030204" pitchFamily="34" charset="0"/>
                <a:cs typeface="Calibri" panose="020F0502020204030204" pitchFamily="34" charset="0"/>
              </a:rPr>
              <a:t>Garantia da segurança durante toda a operação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pt-BR" sz="1800" dirty="0">
              <a:solidFill>
                <a:schemeClr val="tx1"/>
              </a:solidFill>
              <a:ea typeface="Calibri" panose="020F0502020204030204" pitchFamily="34" charset="0"/>
              <a:cs typeface="Calibri" panose="020F0502020204030204" pitchFamily="34"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BR" sz="1800" dirty="0">
                <a:solidFill>
                  <a:schemeClr val="tx1"/>
                </a:solidFill>
                <a:ea typeface="Calibri" panose="020F0502020204030204" pitchFamily="34" charset="0"/>
                <a:cs typeface="Calibri" panose="020F0502020204030204" pitchFamily="34" charset="0"/>
              </a:rPr>
              <a:t>Cumprimento de todos os requisitos técnico-operacionais de certificação da aeronave</a:t>
            </a:r>
          </a:p>
        </p:txBody>
      </p:sp>
      <p:sp>
        <p:nvSpPr>
          <p:cNvPr id="7" name="CaixaDeTexto 6">
            <a:extLst>
              <a:ext uri="{FF2B5EF4-FFF2-40B4-BE49-F238E27FC236}">
                <a16:creationId xmlns:a16="http://schemas.microsoft.com/office/drawing/2014/main" id="{1BD754A1-E299-3F1A-6666-C1B02127C435}"/>
              </a:ext>
            </a:extLst>
          </p:cNvPr>
          <p:cNvSpPr txBox="1"/>
          <p:nvPr/>
        </p:nvSpPr>
        <p:spPr>
          <a:xfrm>
            <a:off x="996689" y="760772"/>
            <a:ext cx="4620970" cy="3170099"/>
          </a:xfrm>
          <a:prstGeom prst="rect">
            <a:avLst/>
          </a:prstGeom>
          <a:noFill/>
        </p:spPr>
        <p:txBody>
          <a:bodyPr wrap="square">
            <a:spAutoFit/>
          </a:bodyPr>
          <a:lstStyle/>
          <a:p>
            <a:pPr>
              <a:spcAft>
                <a:spcPts val="10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BR" sz="4000" b="1" dirty="0">
                <a:solidFill>
                  <a:srgbClr val="00797C"/>
                </a:solidFill>
                <a:latin typeface="+mj-lt"/>
                <a:ea typeface="Calibri" panose="020F0502020204030204" pitchFamily="34" charset="0"/>
                <a:cs typeface="Calibri" panose="020F0502020204030204" pitchFamily="34" charset="0"/>
              </a:rPr>
              <a:t>OS PILARES FUNDAMENTAIS A SEREM OBSERVADOS NA REVISÃO DA ATUAL RESOLUÇÃO </a:t>
            </a:r>
            <a:endParaRPr lang="pt-BR" sz="4000" dirty="0">
              <a:solidFill>
                <a:srgbClr val="00797C"/>
              </a:solidFill>
              <a:latin typeface="+mj-lt"/>
              <a:ea typeface="Calibri" panose="020F0502020204030204" pitchFamily="34" charset="0"/>
              <a:cs typeface="Calibri" panose="020F0502020204030204" pitchFamily="34" charset="0"/>
            </a:endParaRPr>
          </a:p>
        </p:txBody>
      </p:sp>
      <p:pic>
        <p:nvPicPr>
          <p:cNvPr id="13" name="Gráfico 12">
            <a:extLst>
              <a:ext uri="{FF2B5EF4-FFF2-40B4-BE49-F238E27FC236}">
                <a16:creationId xmlns:a16="http://schemas.microsoft.com/office/drawing/2014/main" id="{A900F530-20C8-DF67-4F93-7D5711CC03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4342" y="3676012"/>
            <a:ext cx="509718" cy="509718"/>
          </a:xfrm>
          <a:prstGeom prst="rect">
            <a:avLst/>
          </a:prstGeom>
        </p:spPr>
      </p:pic>
      <p:pic>
        <p:nvPicPr>
          <p:cNvPr id="15" name="Gráfico 14">
            <a:extLst>
              <a:ext uri="{FF2B5EF4-FFF2-40B4-BE49-F238E27FC236}">
                <a16:creationId xmlns:a16="http://schemas.microsoft.com/office/drawing/2014/main" id="{56A6ABA6-7710-B6A0-6116-F4C36D1D99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91379" y="4693895"/>
            <a:ext cx="643483" cy="643483"/>
          </a:xfrm>
          <a:prstGeom prst="rect">
            <a:avLst/>
          </a:prstGeom>
        </p:spPr>
      </p:pic>
      <p:pic>
        <p:nvPicPr>
          <p:cNvPr id="16" name="Imagem 15" descr="Logotipo&#10;&#10;O conteúdo gerado por IA pode estar incorreto.">
            <a:extLst>
              <a:ext uri="{FF2B5EF4-FFF2-40B4-BE49-F238E27FC236}">
                <a16:creationId xmlns:a16="http://schemas.microsoft.com/office/drawing/2014/main" id="{269534AC-92F1-052A-02C9-7363AE9EFA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21900" y="398502"/>
            <a:ext cx="1739900" cy="490788"/>
          </a:xfrm>
          <a:prstGeom prst="rect">
            <a:avLst/>
          </a:prstGeom>
        </p:spPr>
      </p:pic>
      <p:pic>
        <p:nvPicPr>
          <p:cNvPr id="18" name="Gráfico 17">
            <a:extLst>
              <a:ext uri="{FF2B5EF4-FFF2-40B4-BE49-F238E27FC236}">
                <a16:creationId xmlns:a16="http://schemas.microsoft.com/office/drawing/2014/main" id="{D233E6FE-FA82-7F29-D845-2F98CAA26FC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78679" y="5686378"/>
            <a:ext cx="643483" cy="643483"/>
          </a:xfrm>
          <a:prstGeom prst="rect">
            <a:avLst/>
          </a:prstGeom>
        </p:spPr>
      </p:pic>
    </p:spTree>
    <p:extLst>
      <p:ext uri="{BB962C8B-B14F-4D97-AF65-F5344CB8AC3E}">
        <p14:creationId xmlns:p14="http://schemas.microsoft.com/office/powerpoint/2010/main" val="382765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DE95E-26BD-D233-05D8-8F3EC184C589}"/>
            </a:ext>
          </a:extLst>
        </p:cNvPr>
        <p:cNvGrpSpPr/>
        <p:nvPr/>
      </p:nvGrpSpPr>
      <p:grpSpPr>
        <a:xfrm>
          <a:off x="0" y="0"/>
          <a:ext cx="0" cy="0"/>
          <a:chOff x="0" y="0"/>
          <a:chExt cx="0" cy="0"/>
        </a:xfrm>
      </p:grpSpPr>
      <p:sp>
        <p:nvSpPr>
          <p:cNvPr id="7" name="CaixaDeTexto 6">
            <a:extLst>
              <a:ext uri="{FF2B5EF4-FFF2-40B4-BE49-F238E27FC236}">
                <a16:creationId xmlns:a16="http://schemas.microsoft.com/office/drawing/2014/main" id="{E1747425-266B-F11B-73CC-939333B54A43}"/>
              </a:ext>
            </a:extLst>
          </p:cNvPr>
          <p:cNvSpPr txBox="1"/>
          <p:nvPr/>
        </p:nvSpPr>
        <p:spPr>
          <a:xfrm>
            <a:off x="452942" y="398502"/>
            <a:ext cx="6805108" cy="1077218"/>
          </a:xfrm>
          <a:prstGeom prst="rect">
            <a:avLst/>
          </a:prstGeom>
          <a:noFill/>
        </p:spPr>
        <p:txBody>
          <a:bodyPr wrap="square">
            <a:spAutoFit/>
          </a:bodyPr>
          <a:lstStyle/>
          <a:p>
            <a:pPr>
              <a:spcAft>
                <a:spcPts val="10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BR" sz="3200" b="1" dirty="0">
                <a:solidFill>
                  <a:srgbClr val="00797C"/>
                </a:solidFill>
                <a:latin typeface="+mj-lt"/>
                <a:ea typeface="Calibri" panose="020F0502020204030204" pitchFamily="34" charset="0"/>
                <a:cs typeface="Calibri" panose="020F0502020204030204" pitchFamily="34" charset="0"/>
              </a:rPr>
              <a:t>ORIENTAÇÃO GERAIS DAS EMPRESAS AÉREAS AOS SEUS COLABORADORES</a:t>
            </a:r>
            <a:endParaRPr lang="pt-BR" sz="3200" dirty="0">
              <a:solidFill>
                <a:srgbClr val="00797C"/>
              </a:solidFill>
              <a:latin typeface="+mj-lt"/>
              <a:ea typeface="Calibri" panose="020F0502020204030204" pitchFamily="34" charset="0"/>
              <a:cs typeface="Calibri" panose="020F0502020204030204" pitchFamily="34" charset="0"/>
            </a:endParaRPr>
          </a:p>
        </p:txBody>
      </p:sp>
      <p:pic>
        <p:nvPicPr>
          <p:cNvPr id="16" name="Imagem 15" descr="Logotipo&#10;&#10;O conteúdo gerado por IA pode estar incorreto.">
            <a:extLst>
              <a:ext uri="{FF2B5EF4-FFF2-40B4-BE49-F238E27FC236}">
                <a16:creationId xmlns:a16="http://schemas.microsoft.com/office/drawing/2014/main" id="{ADE4B9C3-0E6D-F46D-7B7E-4464BC629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1900" y="398502"/>
            <a:ext cx="1739900" cy="490788"/>
          </a:xfrm>
          <a:prstGeom prst="rect">
            <a:avLst/>
          </a:prstGeom>
        </p:spPr>
      </p:pic>
      <p:sp>
        <p:nvSpPr>
          <p:cNvPr id="9" name="CaixaDeTexto 8">
            <a:extLst>
              <a:ext uri="{FF2B5EF4-FFF2-40B4-BE49-F238E27FC236}">
                <a16:creationId xmlns:a16="http://schemas.microsoft.com/office/drawing/2014/main" id="{EB5BCDA4-0DB8-D364-E131-177CE51B15E8}"/>
              </a:ext>
            </a:extLst>
          </p:cNvPr>
          <p:cNvSpPr txBox="1"/>
          <p:nvPr/>
        </p:nvSpPr>
        <p:spPr>
          <a:xfrm>
            <a:off x="951772" y="1938255"/>
            <a:ext cx="3556000" cy="600164"/>
          </a:xfrm>
          <a:prstGeom prst="rect">
            <a:avLst/>
          </a:prstGeom>
          <a:noFill/>
        </p:spPr>
        <p:txBody>
          <a:bodyPr wrap="square">
            <a:spAutoFit/>
          </a:bodyPr>
          <a:lstStyle>
            <a:defPPr>
              <a:defRPr lang="en-US"/>
            </a:defPPr>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ea typeface="Calibri" panose="020F0502020204030204" pitchFamily="34" charset="0"/>
                <a:cs typeface="Calibri" panose="020F0502020204030204" pitchFamily="34" charset="0"/>
              </a:defRPr>
            </a:lvl1pPr>
          </a:lstStyle>
          <a:p>
            <a:pPr algn="r"/>
            <a:r>
              <a:rPr lang="pt-BR" sz="1100" dirty="0"/>
              <a:t>Princípio básico é a comunicação, ou seja, perguntar ao cliente como pode ajudar e eles indicarão as necessidades.</a:t>
            </a:r>
          </a:p>
        </p:txBody>
      </p:sp>
      <p:pic>
        <p:nvPicPr>
          <p:cNvPr id="11" name="Imagem 10">
            <a:extLst>
              <a:ext uri="{FF2B5EF4-FFF2-40B4-BE49-F238E27FC236}">
                <a16:creationId xmlns:a16="http://schemas.microsoft.com/office/drawing/2014/main" id="{6F819546-AB97-0E7B-F7DA-2982C8E474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08942" y="1983873"/>
            <a:ext cx="4415786" cy="3812802"/>
          </a:xfrm>
          <a:prstGeom prst="rect">
            <a:avLst/>
          </a:prstGeom>
        </p:spPr>
      </p:pic>
      <p:sp>
        <p:nvSpPr>
          <p:cNvPr id="12" name="CaixaDeTexto 11">
            <a:extLst>
              <a:ext uri="{FF2B5EF4-FFF2-40B4-BE49-F238E27FC236}">
                <a16:creationId xmlns:a16="http://schemas.microsoft.com/office/drawing/2014/main" id="{186B4FA2-E82A-0999-DB05-B4A356CF68F9}"/>
              </a:ext>
            </a:extLst>
          </p:cNvPr>
          <p:cNvSpPr txBox="1"/>
          <p:nvPr/>
        </p:nvSpPr>
        <p:spPr>
          <a:xfrm>
            <a:off x="452942" y="2838814"/>
            <a:ext cx="3556000" cy="769441"/>
          </a:xfrm>
          <a:prstGeom prst="rect">
            <a:avLst/>
          </a:prstGeom>
          <a:noFill/>
        </p:spPr>
        <p:txBody>
          <a:bodyPr wrap="square">
            <a:spAutoFit/>
          </a:bodyPr>
          <a:lstStyle>
            <a:defPPr>
              <a:defRPr lang="en-US"/>
            </a:defPPr>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ea typeface="Calibri" panose="020F0502020204030204" pitchFamily="34" charset="0"/>
                <a:cs typeface="Calibri" panose="020F0502020204030204" pitchFamily="34" charset="0"/>
              </a:defRPr>
            </a:lvl1pPr>
          </a:lstStyle>
          <a:p>
            <a:pPr algn="r"/>
            <a:r>
              <a:rPr lang="pt-BR" sz="1100" dirty="0"/>
              <a:t>Clientes que não possam compreender as instruções de segurança ou que não possam atender às suas necessidades fisiológicas sem assistência deverão estar acompanhados.</a:t>
            </a:r>
          </a:p>
        </p:txBody>
      </p:sp>
      <p:sp>
        <p:nvSpPr>
          <p:cNvPr id="14" name="CaixaDeTexto 13">
            <a:extLst>
              <a:ext uri="{FF2B5EF4-FFF2-40B4-BE49-F238E27FC236}">
                <a16:creationId xmlns:a16="http://schemas.microsoft.com/office/drawing/2014/main" id="{A4FE6CF8-4C35-308E-EF52-9DA3502E2817}"/>
              </a:ext>
            </a:extLst>
          </p:cNvPr>
          <p:cNvSpPr txBox="1"/>
          <p:nvPr/>
        </p:nvSpPr>
        <p:spPr>
          <a:xfrm>
            <a:off x="452942" y="3920881"/>
            <a:ext cx="3556000" cy="600164"/>
          </a:xfrm>
          <a:prstGeom prst="rect">
            <a:avLst/>
          </a:prstGeom>
          <a:noFill/>
        </p:spPr>
        <p:txBody>
          <a:bodyPr wrap="square">
            <a:spAutoFit/>
          </a:bodyPr>
          <a:lstStyle>
            <a:defPPr>
              <a:defRPr lang="en-US"/>
            </a:defPPr>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ea typeface="Calibri" panose="020F0502020204030204" pitchFamily="34" charset="0"/>
                <a:cs typeface="Calibri" panose="020F0502020204030204" pitchFamily="34" charset="0"/>
              </a:defRPr>
            </a:lvl1pPr>
          </a:lstStyle>
          <a:p>
            <a:pPr algn="r"/>
            <a:r>
              <a:rPr lang="pt-BR" sz="1100" dirty="0"/>
              <a:t>Não há número máximo ou limite de Clientes com necessidades especiais nem de Clientes com deficiência para embarcar.</a:t>
            </a:r>
          </a:p>
        </p:txBody>
      </p:sp>
      <p:sp>
        <p:nvSpPr>
          <p:cNvPr id="17" name="CaixaDeTexto 16">
            <a:extLst>
              <a:ext uri="{FF2B5EF4-FFF2-40B4-BE49-F238E27FC236}">
                <a16:creationId xmlns:a16="http://schemas.microsoft.com/office/drawing/2014/main" id="{B4759276-AB44-69C7-A3E1-E5F73A0395CA}"/>
              </a:ext>
            </a:extLst>
          </p:cNvPr>
          <p:cNvSpPr txBox="1"/>
          <p:nvPr/>
        </p:nvSpPr>
        <p:spPr>
          <a:xfrm>
            <a:off x="767267" y="4919745"/>
            <a:ext cx="3556000" cy="1107996"/>
          </a:xfrm>
          <a:prstGeom prst="rect">
            <a:avLst/>
          </a:prstGeom>
          <a:noFill/>
        </p:spPr>
        <p:txBody>
          <a:bodyPr wrap="square">
            <a:spAutoFit/>
          </a:bodyPr>
          <a:lstStyle>
            <a:defPPr>
              <a:defRPr lang="en-US"/>
            </a:defPPr>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ea typeface="Calibri" panose="020F0502020204030204" pitchFamily="34" charset="0"/>
                <a:cs typeface="Calibri" panose="020F0502020204030204" pitchFamily="34" charset="0"/>
              </a:defRPr>
            </a:lvl1pPr>
          </a:lstStyle>
          <a:p>
            <a:pPr algn="r"/>
            <a:r>
              <a:rPr lang="pt-BR" sz="1100" dirty="0"/>
              <a:t>Independentemente de o cliente estar acompanhado ou não e do tipo de deficiência que possui, as informações devem ser adequadas ao Cliente e transmitidas pelo comissário assim que possível durante o embarque e antes do fechamento da porta.</a:t>
            </a:r>
          </a:p>
        </p:txBody>
      </p:sp>
      <p:sp>
        <p:nvSpPr>
          <p:cNvPr id="19" name="CaixaDeTexto 18">
            <a:extLst>
              <a:ext uri="{FF2B5EF4-FFF2-40B4-BE49-F238E27FC236}">
                <a16:creationId xmlns:a16="http://schemas.microsoft.com/office/drawing/2014/main" id="{194E46D9-42B8-D88E-F408-26A32B2AE8C4}"/>
              </a:ext>
            </a:extLst>
          </p:cNvPr>
          <p:cNvSpPr txBox="1"/>
          <p:nvPr/>
        </p:nvSpPr>
        <p:spPr>
          <a:xfrm>
            <a:off x="7760428" y="5437851"/>
            <a:ext cx="3556000" cy="938719"/>
          </a:xfrm>
          <a:prstGeom prst="rect">
            <a:avLst/>
          </a:prstGeom>
          <a:noFill/>
        </p:spPr>
        <p:txBody>
          <a:bodyPr wrap="square">
            <a:spAutoFit/>
          </a:bodyPr>
          <a:lstStyle>
            <a:defPPr>
              <a:defRPr lang="en-US"/>
            </a:defPPr>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ea typeface="Calibri" panose="020F0502020204030204" pitchFamily="34" charset="0"/>
                <a:cs typeface="Calibri" panose="020F0502020204030204" pitchFamily="34" charset="0"/>
              </a:defRPr>
            </a:lvl1pPr>
          </a:lstStyle>
          <a:p>
            <a:r>
              <a:rPr lang="pt-BR" sz="1100" dirty="0"/>
              <a:t>Deve-se observar as suas necessidades de assistência especiais, incluindo o acesso às informações e às instruções, às instalações aeroportuárias, às aeronaves e aos veículos à disposição dos demais Clientes.</a:t>
            </a:r>
          </a:p>
        </p:txBody>
      </p:sp>
      <p:sp>
        <p:nvSpPr>
          <p:cNvPr id="20" name="CaixaDeTexto 19">
            <a:extLst>
              <a:ext uri="{FF2B5EF4-FFF2-40B4-BE49-F238E27FC236}">
                <a16:creationId xmlns:a16="http://schemas.microsoft.com/office/drawing/2014/main" id="{C9CF02D2-E3D8-E425-410C-B5854985D10A}"/>
              </a:ext>
            </a:extLst>
          </p:cNvPr>
          <p:cNvSpPr txBox="1"/>
          <p:nvPr/>
        </p:nvSpPr>
        <p:spPr>
          <a:xfrm>
            <a:off x="8424728" y="4098790"/>
            <a:ext cx="3556000" cy="1107996"/>
          </a:xfrm>
          <a:prstGeom prst="rect">
            <a:avLst/>
          </a:prstGeom>
          <a:noFill/>
        </p:spPr>
        <p:txBody>
          <a:bodyPr wrap="square">
            <a:spAutoFit/>
          </a:bodyPr>
          <a:lstStyle>
            <a:defPPr>
              <a:defRPr lang="en-US"/>
            </a:defPPr>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ea typeface="Calibri" panose="020F0502020204030204" pitchFamily="34" charset="0"/>
                <a:cs typeface="Calibri" panose="020F0502020204030204" pitchFamily="34" charset="0"/>
              </a:defRPr>
            </a:lvl1pPr>
          </a:lstStyle>
          <a:p>
            <a:r>
              <a:rPr lang="pt-BR" sz="1100" dirty="0"/>
              <a:t>O Cliente PNAE tem direito aos mesmos serviços que são prestados aos Clientes em geral, porém em condições de atendimento prioritário, em todas as fases de sua viagem, inclusive com precedência aos Clientes frequentes.</a:t>
            </a:r>
          </a:p>
        </p:txBody>
      </p:sp>
      <p:sp>
        <p:nvSpPr>
          <p:cNvPr id="21" name="CaixaDeTexto 20">
            <a:extLst>
              <a:ext uri="{FF2B5EF4-FFF2-40B4-BE49-F238E27FC236}">
                <a16:creationId xmlns:a16="http://schemas.microsoft.com/office/drawing/2014/main" id="{BFACDF1F-42DD-584B-CA23-435C281378F1}"/>
              </a:ext>
            </a:extLst>
          </p:cNvPr>
          <p:cNvSpPr txBox="1"/>
          <p:nvPr/>
        </p:nvSpPr>
        <p:spPr>
          <a:xfrm>
            <a:off x="8424728" y="2725140"/>
            <a:ext cx="3556000" cy="1107996"/>
          </a:xfrm>
          <a:prstGeom prst="rect">
            <a:avLst/>
          </a:prstGeom>
          <a:noFill/>
        </p:spPr>
        <p:txBody>
          <a:bodyPr wrap="square">
            <a:spAutoFit/>
          </a:bodyPr>
          <a:lstStyle>
            <a:defPPr>
              <a:defRPr lang="en-US"/>
            </a:defPPr>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ea typeface="Calibri" panose="020F0502020204030204" pitchFamily="34" charset="0"/>
                <a:cs typeface="Calibri" panose="020F0502020204030204" pitchFamily="34" charset="0"/>
              </a:defRPr>
            </a:lvl1pPr>
          </a:lstStyle>
          <a:p>
            <a:r>
              <a:rPr lang="pt-BR" sz="1100" dirty="0"/>
              <a:t>Esse atendimento demanda atenção e cuidado especial dos Tripulantes, pois cada vez mais as autoridades e a própria sociedade preveem serviços diferenciados e de qualidade, não sendo admissível expor esses Clientes a situações constrangedoras.</a:t>
            </a:r>
          </a:p>
        </p:txBody>
      </p:sp>
      <p:sp>
        <p:nvSpPr>
          <p:cNvPr id="22" name="CaixaDeTexto 21">
            <a:extLst>
              <a:ext uri="{FF2B5EF4-FFF2-40B4-BE49-F238E27FC236}">
                <a16:creationId xmlns:a16="http://schemas.microsoft.com/office/drawing/2014/main" id="{DC17888C-E194-80E2-EF54-58245719B120}"/>
              </a:ext>
            </a:extLst>
          </p:cNvPr>
          <p:cNvSpPr txBox="1"/>
          <p:nvPr/>
        </p:nvSpPr>
        <p:spPr>
          <a:xfrm>
            <a:off x="7925898" y="1514513"/>
            <a:ext cx="3556000" cy="938719"/>
          </a:xfrm>
          <a:prstGeom prst="rect">
            <a:avLst/>
          </a:prstGeom>
          <a:noFill/>
        </p:spPr>
        <p:txBody>
          <a:bodyPr wrap="square">
            <a:spAutoFit/>
          </a:bodyPr>
          <a:lstStyle>
            <a:defPPr>
              <a:defRPr lang="en-US"/>
            </a:defPPr>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ea typeface="Calibri" panose="020F0502020204030204" pitchFamily="34" charset="0"/>
                <a:cs typeface="Calibri" panose="020F0502020204030204" pitchFamily="34" charset="0"/>
              </a:defRPr>
            </a:lvl1pPr>
          </a:lstStyle>
          <a:p>
            <a:r>
              <a:rPr lang="pt-BR" sz="1100" dirty="0"/>
              <a:t>Os clientes com necessidade de atendimento especial embarcam primeiro, dentro do possível, e terão atendimento prioritário em todas as fases do voo, inclusive nos procedimentos de check-in.</a:t>
            </a:r>
          </a:p>
        </p:txBody>
      </p:sp>
      <p:pic>
        <p:nvPicPr>
          <p:cNvPr id="24" name="Gráfico 23">
            <a:extLst>
              <a:ext uri="{FF2B5EF4-FFF2-40B4-BE49-F238E27FC236}">
                <a16:creationId xmlns:a16="http://schemas.microsoft.com/office/drawing/2014/main" id="{404E993B-2D94-DCBC-9CCA-D2568D4872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31072" y="3429000"/>
            <a:ext cx="771525" cy="771525"/>
          </a:xfrm>
          <a:prstGeom prst="rect">
            <a:avLst/>
          </a:prstGeom>
        </p:spPr>
      </p:pic>
    </p:spTree>
    <p:extLst>
      <p:ext uri="{BB962C8B-B14F-4D97-AF65-F5344CB8AC3E}">
        <p14:creationId xmlns:p14="http://schemas.microsoft.com/office/powerpoint/2010/main" val="214426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797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C61BB5-BE6C-04CF-8CD1-0E1F8EC895BB}"/>
              </a:ext>
            </a:extLst>
          </p:cNvPr>
          <p:cNvPicPr>
            <a:picLocks noChangeAspect="1"/>
          </p:cNvPicPr>
          <p:nvPr/>
        </p:nvPicPr>
        <p:blipFill>
          <a:blip r:embed="rId2">
            <a:extLst>
              <a:ext uri="{28A0092B-C50C-407E-A947-70E740481C1C}">
                <a14:useLocalDpi xmlns:a14="http://schemas.microsoft.com/office/drawing/2010/main" val="0"/>
              </a:ext>
            </a:extLst>
          </a:blip>
          <a:srcRect t="15599" b="15599"/>
          <a:stretch/>
        </p:blipFill>
        <p:spPr>
          <a:xfrm>
            <a:off x="4203700" y="1434346"/>
            <a:ext cx="8697362" cy="3989308"/>
          </a:xfrm>
          <a:custGeom>
            <a:avLst/>
            <a:gdLst>
              <a:gd name="connsiteX0" fmla="*/ 0 w 8697362"/>
              <a:gd name="connsiteY0" fmla="*/ 0 h 3989308"/>
              <a:gd name="connsiteX1" fmla="*/ 8697362 w 8697362"/>
              <a:gd name="connsiteY1" fmla="*/ 0 h 3989308"/>
              <a:gd name="connsiteX2" fmla="*/ 8697362 w 8697362"/>
              <a:gd name="connsiteY2" fmla="*/ 3989308 h 3989308"/>
              <a:gd name="connsiteX3" fmla="*/ 0 w 8697362"/>
              <a:gd name="connsiteY3" fmla="*/ 3989308 h 3989308"/>
            </a:gdLst>
            <a:ahLst/>
            <a:cxnLst>
              <a:cxn ang="0">
                <a:pos x="connsiteX0" y="connsiteY0"/>
              </a:cxn>
              <a:cxn ang="0">
                <a:pos x="connsiteX1" y="connsiteY1"/>
              </a:cxn>
              <a:cxn ang="0">
                <a:pos x="connsiteX2" y="connsiteY2"/>
              </a:cxn>
              <a:cxn ang="0">
                <a:pos x="connsiteX3" y="connsiteY3"/>
              </a:cxn>
            </a:cxnLst>
            <a:rect l="l" t="t" r="r" b="b"/>
            <a:pathLst>
              <a:path w="8697362" h="3989308">
                <a:moveTo>
                  <a:pt x="0" y="0"/>
                </a:moveTo>
                <a:lnTo>
                  <a:pt x="8697362" y="0"/>
                </a:lnTo>
                <a:lnTo>
                  <a:pt x="8697362" y="3989308"/>
                </a:lnTo>
                <a:lnTo>
                  <a:pt x="0" y="3989308"/>
                </a:lnTo>
                <a:close/>
              </a:path>
            </a:pathLst>
          </a:custGeom>
        </p:spPr>
      </p:pic>
      <p:sp>
        <p:nvSpPr>
          <p:cNvPr id="4" name="TextBox 3">
            <a:extLst>
              <a:ext uri="{FF2B5EF4-FFF2-40B4-BE49-F238E27FC236}">
                <a16:creationId xmlns:a16="http://schemas.microsoft.com/office/drawing/2014/main" id="{09DBD2DC-C8FE-9F51-8C4A-385E3ED0A63F}"/>
              </a:ext>
            </a:extLst>
          </p:cNvPr>
          <p:cNvSpPr txBox="1"/>
          <p:nvPr/>
        </p:nvSpPr>
        <p:spPr>
          <a:xfrm>
            <a:off x="480786" y="1935238"/>
            <a:ext cx="5147661" cy="2554545"/>
          </a:xfrm>
          <a:prstGeom prst="rect">
            <a:avLst/>
          </a:prstGeom>
          <a:noFill/>
        </p:spPr>
        <p:txBody>
          <a:bodyPr wrap="square" rtlCol="0">
            <a:spAutoFit/>
          </a:bodyPr>
          <a:lstStyle/>
          <a:p>
            <a:r>
              <a:rPr lang="pt-BR" sz="4000" b="1" kern="0" dirty="0">
                <a:solidFill>
                  <a:schemeClr val="bg1"/>
                </a:solidFill>
                <a:latin typeface="+mj-lt"/>
              </a:rPr>
              <a:t>PONTOS DE ATENÇÃO </a:t>
            </a:r>
            <a:br>
              <a:rPr lang="pt-BR" sz="4000" b="1" kern="0" dirty="0">
                <a:solidFill>
                  <a:schemeClr val="bg1"/>
                </a:solidFill>
                <a:latin typeface="+mj-lt"/>
              </a:rPr>
            </a:br>
            <a:r>
              <a:rPr lang="pt-BR" sz="4000" b="1" kern="0" dirty="0">
                <a:solidFill>
                  <a:schemeClr val="bg1"/>
                </a:solidFill>
                <a:latin typeface="+mj-lt"/>
              </a:rPr>
              <a:t>A SEREM OBSERVADOS NA CONSTRUÇÃO DA NOVA RESOLUÇÃO</a:t>
            </a:r>
            <a:endParaRPr lang="en-US" sz="4000" b="1" kern="0" dirty="0">
              <a:solidFill>
                <a:schemeClr val="bg1"/>
              </a:solidFill>
              <a:latin typeface="+mj-lt"/>
            </a:endParaRPr>
          </a:p>
        </p:txBody>
      </p:sp>
      <p:cxnSp>
        <p:nvCxnSpPr>
          <p:cNvPr id="3" name="Conector reto 2">
            <a:extLst>
              <a:ext uri="{FF2B5EF4-FFF2-40B4-BE49-F238E27FC236}">
                <a16:creationId xmlns:a16="http://schemas.microsoft.com/office/drawing/2014/main" id="{913C72B2-4635-A48F-C2A6-7A1011D1A79D}"/>
              </a:ext>
            </a:extLst>
          </p:cNvPr>
          <p:cNvCxnSpPr>
            <a:cxnSpLocks/>
          </p:cNvCxnSpPr>
          <p:nvPr/>
        </p:nvCxnSpPr>
        <p:spPr>
          <a:xfrm>
            <a:off x="709062" y="533400"/>
            <a:ext cx="11152738" cy="0"/>
          </a:xfrm>
          <a:prstGeom prst="line">
            <a:avLst/>
          </a:prstGeom>
          <a:ln w="3810">
            <a:solidFill>
              <a:schemeClr val="bg1">
                <a:alpha val="54000"/>
              </a:schemeClr>
            </a:solidFill>
          </a:ln>
        </p:spPr>
        <p:style>
          <a:lnRef idx="1">
            <a:schemeClr val="accent1"/>
          </a:lnRef>
          <a:fillRef idx="0">
            <a:schemeClr val="accent1"/>
          </a:fillRef>
          <a:effectRef idx="0">
            <a:schemeClr val="accent1"/>
          </a:effectRef>
          <a:fontRef idx="minor">
            <a:schemeClr val="tx1"/>
          </a:fontRef>
        </p:style>
      </p:cxnSp>
      <p:pic>
        <p:nvPicPr>
          <p:cNvPr id="7" name="Imagem 6" descr="Logotipo&#10;&#10;O conteúdo gerado por IA pode estar incorreto.">
            <a:extLst>
              <a:ext uri="{FF2B5EF4-FFF2-40B4-BE49-F238E27FC236}">
                <a16:creationId xmlns:a16="http://schemas.microsoft.com/office/drawing/2014/main" id="{BEA24539-CA1E-C4AD-893E-D2ABD406CB4D}"/>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0121900" y="6079205"/>
            <a:ext cx="1739900" cy="490788"/>
          </a:xfrm>
          <a:prstGeom prst="rect">
            <a:avLst/>
          </a:prstGeom>
        </p:spPr>
      </p:pic>
    </p:spTree>
    <p:extLst>
      <p:ext uri="{BB962C8B-B14F-4D97-AF65-F5344CB8AC3E}">
        <p14:creationId xmlns:p14="http://schemas.microsoft.com/office/powerpoint/2010/main" val="318375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DE4FBA-13F9-2BB4-690C-617E375F0740}"/>
              </a:ext>
            </a:extLst>
          </p:cNvPr>
          <p:cNvSpPr txBox="1"/>
          <p:nvPr/>
        </p:nvSpPr>
        <p:spPr>
          <a:xfrm>
            <a:off x="566977" y="979763"/>
            <a:ext cx="4627323" cy="1323439"/>
          </a:xfrm>
          <a:prstGeom prst="rect">
            <a:avLst/>
          </a:prstGeom>
          <a:noFill/>
        </p:spPr>
        <p:txBody>
          <a:bodyPr wrap="square" rtlCol="0">
            <a:spAutoFit/>
          </a:bodyPr>
          <a:lstStyle/>
          <a:p>
            <a:r>
              <a:rPr lang="pt-BR" sz="4000" b="1" kern="0" dirty="0">
                <a:solidFill>
                  <a:srgbClr val="00797C"/>
                </a:solidFill>
                <a:latin typeface="+mj-lt"/>
              </a:rPr>
              <a:t>ART. 3 </a:t>
            </a:r>
            <a:br>
              <a:rPr lang="pt-BR" sz="4000" b="1" kern="0" dirty="0">
                <a:solidFill>
                  <a:srgbClr val="00797C"/>
                </a:solidFill>
                <a:latin typeface="+mj-lt"/>
              </a:rPr>
            </a:br>
            <a:r>
              <a:rPr lang="pt-BR" sz="4000" b="1" kern="0" dirty="0">
                <a:solidFill>
                  <a:srgbClr val="00797C"/>
                </a:solidFill>
                <a:latin typeface="+mj-lt"/>
              </a:rPr>
              <a:t>DEFINIÇÃO DE PNAE</a:t>
            </a:r>
            <a:endParaRPr lang="en-US" sz="4000" b="1" kern="0" dirty="0">
              <a:solidFill>
                <a:srgbClr val="00797C"/>
              </a:solidFill>
              <a:latin typeface="+mj-lt"/>
            </a:endParaRPr>
          </a:p>
        </p:txBody>
      </p:sp>
      <p:pic>
        <p:nvPicPr>
          <p:cNvPr id="2" name="Picture Placeholder 1">
            <a:extLst>
              <a:ext uri="{FF2B5EF4-FFF2-40B4-BE49-F238E27FC236}">
                <a16:creationId xmlns:a16="http://schemas.microsoft.com/office/drawing/2014/main" id="{42A3C4C0-F2EE-9ECC-A2B1-D6047746FB5C}"/>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23069" r="23069"/>
          <a:stretch/>
        </p:blipFill>
        <p:spPr>
          <a:xfrm>
            <a:off x="7110663" y="555374"/>
            <a:ext cx="5081337" cy="6302626"/>
          </a:xfrm>
          <a:prstGeom prst="rect">
            <a:avLst/>
          </a:prstGeom>
        </p:spPr>
      </p:pic>
      <p:cxnSp>
        <p:nvCxnSpPr>
          <p:cNvPr id="3" name="Conector reto 2">
            <a:extLst>
              <a:ext uri="{FF2B5EF4-FFF2-40B4-BE49-F238E27FC236}">
                <a16:creationId xmlns:a16="http://schemas.microsoft.com/office/drawing/2014/main" id="{07793980-E486-2729-173A-5BBEBDF0C66B}"/>
              </a:ext>
            </a:extLst>
          </p:cNvPr>
          <p:cNvCxnSpPr>
            <a:cxnSpLocks/>
          </p:cNvCxnSpPr>
          <p:nvPr/>
        </p:nvCxnSpPr>
        <p:spPr>
          <a:xfrm>
            <a:off x="709062" y="546100"/>
            <a:ext cx="11152738" cy="0"/>
          </a:xfrm>
          <a:prstGeom prst="line">
            <a:avLst/>
          </a:prstGeom>
          <a:ln w="3810">
            <a:solidFill>
              <a:schemeClr val="tx1">
                <a:alpha val="54000"/>
              </a:schemeClr>
            </a:solidFill>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76B736DF-AFA6-4454-443A-9CDA0C3EE8DB}"/>
              </a:ext>
            </a:extLst>
          </p:cNvPr>
          <p:cNvSpPr txBox="1"/>
          <p:nvPr/>
        </p:nvSpPr>
        <p:spPr>
          <a:xfrm>
            <a:off x="566977" y="3232542"/>
            <a:ext cx="6096000" cy="369332"/>
          </a:xfrm>
          <a:prstGeom prst="rect">
            <a:avLst/>
          </a:prstGeom>
          <a:noFill/>
        </p:spPr>
        <p:txBody>
          <a:bodyPr wrap="square">
            <a:spAutoFit/>
          </a:bodyPr>
          <a:lstStyle/>
          <a:p>
            <a:r>
              <a:rPr lang="pt-BR" b="1" dirty="0"/>
              <a:t>Ponto de atenção</a:t>
            </a:r>
          </a:p>
        </p:txBody>
      </p:sp>
      <p:sp>
        <p:nvSpPr>
          <p:cNvPr id="7" name="CaixaDeTexto 6">
            <a:extLst>
              <a:ext uri="{FF2B5EF4-FFF2-40B4-BE49-F238E27FC236}">
                <a16:creationId xmlns:a16="http://schemas.microsoft.com/office/drawing/2014/main" id="{7E870944-650E-AE01-528E-D47C467085B3}"/>
              </a:ext>
            </a:extLst>
          </p:cNvPr>
          <p:cNvSpPr txBox="1"/>
          <p:nvPr/>
        </p:nvSpPr>
        <p:spPr>
          <a:xfrm>
            <a:off x="566977" y="3624035"/>
            <a:ext cx="4779723" cy="2159566"/>
          </a:xfrm>
          <a:prstGeom prst="rect">
            <a:avLst/>
          </a:prstGeom>
          <a:noFill/>
        </p:spPr>
        <p:txBody>
          <a:bodyPr wrap="square">
            <a:spAutoFit/>
          </a:bodyPr>
          <a:lstStyle/>
          <a:p>
            <a:pPr>
              <a:spcAft>
                <a:spcPts val="1000"/>
              </a:spcAft>
              <a:buNone/>
            </a:pPr>
            <a:r>
              <a:rPr lang="pt-BR" sz="1800" dirty="0"/>
              <a:t>Dificuldade para determinar todos os tipos e níveis de deficiência de cada passageiro </a:t>
            </a:r>
          </a:p>
          <a:p>
            <a:pPr>
              <a:spcAft>
                <a:spcPts val="1000"/>
              </a:spcAft>
              <a:buNone/>
            </a:pPr>
            <a:r>
              <a:rPr lang="pt-BR" sz="1800" dirty="0"/>
              <a:t>Deve-se observar as restrições relativas à segurança operacional, que fica, ao fim e ao cabo, sob responsabilidade das empresas aéreas.</a:t>
            </a:r>
          </a:p>
        </p:txBody>
      </p:sp>
      <p:pic>
        <p:nvPicPr>
          <p:cNvPr id="10" name="Gráfico 9">
            <a:extLst>
              <a:ext uri="{FF2B5EF4-FFF2-40B4-BE49-F238E27FC236}">
                <a16:creationId xmlns:a16="http://schemas.microsoft.com/office/drawing/2014/main" id="{347A3BA9-EE96-3B89-06C5-2087A87F21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062" y="2603499"/>
            <a:ext cx="566965" cy="566965"/>
          </a:xfrm>
          <a:prstGeom prst="rect">
            <a:avLst/>
          </a:prstGeom>
        </p:spPr>
      </p:pic>
    </p:spTree>
    <p:extLst>
      <p:ext uri="{BB962C8B-B14F-4D97-AF65-F5344CB8AC3E}">
        <p14:creationId xmlns:p14="http://schemas.microsoft.com/office/powerpoint/2010/main" val="60829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429BAF6-DCD4-6956-B4DD-E5E55B89CC8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70EA650-D08C-1D7A-8D21-E6C19F79953D}"/>
              </a:ext>
            </a:extLst>
          </p:cNvPr>
          <p:cNvSpPr txBox="1"/>
          <p:nvPr/>
        </p:nvSpPr>
        <p:spPr>
          <a:xfrm>
            <a:off x="566977" y="979763"/>
            <a:ext cx="4779723" cy="2677656"/>
          </a:xfrm>
          <a:prstGeom prst="rect">
            <a:avLst/>
          </a:prstGeom>
          <a:noFill/>
        </p:spPr>
        <p:txBody>
          <a:bodyPr wrap="square" rtlCol="0">
            <a:spAutoFit/>
          </a:bodyPr>
          <a:lstStyle/>
          <a:p>
            <a:r>
              <a:rPr lang="pt-BR" sz="2800" b="1" kern="0" dirty="0">
                <a:solidFill>
                  <a:srgbClr val="00797C"/>
                </a:solidFill>
                <a:latin typeface="+mj-lt"/>
              </a:rPr>
              <a:t>ART 3° § 2º O PNAE POSSUI AUTONOMIA E LIVRE ARBÍTRIO NO ACESSO, EM CONDIÇÕES DE IGUALDADE, AOS DEMAIS PASSAGEIROS AO SERVIÇO DE TRANSPORTE AÉREO.</a:t>
            </a:r>
            <a:endParaRPr lang="en-US" sz="2800" b="1" kern="0" dirty="0">
              <a:solidFill>
                <a:srgbClr val="00797C"/>
              </a:solidFill>
              <a:latin typeface="+mj-lt"/>
            </a:endParaRPr>
          </a:p>
        </p:txBody>
      </p:sp>
      <p:pic>
        <p:nvPicPr>
          <p:cNvPr id="2" name="Picture Placeholder 1">
            <a:extLst>
              <a:ext uri="{FF2B5EF4-FFF2-40B4-BE49-F238E27FC236}">
                <a16:creationId xmlns:a16="http://schemas.microsoft.com/office/drawing/2014/main" id="{785A7F24-1523-B56B-F478-2313E338B6D3}"/>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23113" r="23113"/>
          <a:stretch/>
        </p:blipFill>
        <p:spPr>
          <a:xfrm>
            <a:off x="7110663" y="555374"/>
            <a:ext cx="5081337" cy="6302626"/>
          </a:xfrm>
          <a:prstGeom prst="rect">
            <a:avLst/>
          </a:prstGeom>
        </p:spPr>
      </p:pic>
      <p:cxnSp>
        <p:nvCxnSpPr>
          <p:cNvPr id="3" name="Conector reto 2">
            <a:extLst>
              <a:ext uri="{FF2B5EF4-FFF2-40B4-BE49-F238E27FC236}">
                <a16:creationId xmlns:a16="http://schemas.microsoft.com/office/drawing/2014/main" id="{21C149BB-952C-A2CD-D125-E85C678FB5ED}"/>
              </a:ext>
            </a:extLst>
          </p:cNvPr>
          <p:cNvCxnSpPr>
            <a:cxnSpLocks/>
          </p:cNvCxnSpPr>
          <p:nvPr/>
        </p:nvCxnSpPr>
        <p:spPr>
          <a:xfrm>
            <a:off x="709062" y="546100"/>
            <a:ext cx="11152738" cy="0"/>
          </a:xfrm>
          <a:prstGeom prst="line">
            <a:avLst/>
          </a:prstGeom>
          <a:ln w="3810">
            <a:solidFill>
              <a:schemeClr val="tx1">
                <a:alpha val="54000"/>
              </a:schemeClr>
            </a:solidFill>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D3301482-BB23-103F-F9AE-A53EBC4F08D8}"/>
              </a:ext>
            </a:extLst>
          </p:cNvPr>
          <p:cNvSpPr txBox="1"/>
          <p:nvPr/>
        </p:nvSpPr>
        <p:spPr>
          <a:xfrm>
            <a:off x="566977" y="4515242"/>
            <a:ext cx="6096000" cy="369332"/>
          </a:xfrm>
          <a:prstGeom prst="rect">
            <a:avLst/>
          </a:prstGeom>
          <a:noFill/>
        </p:spPr>
        <p:txBody>
          <a:bodyPr wrap="square">
            <a:spAutoFit/>
          </a:bodyPr>
          <a:lstStyle/>
          <a:p>
            <a:r>
              <a:rPr lang="pt-BR" b="1" dirty="0"/>
              <a:t>Ponto de atenção</a:t>
            </a:r>
          </a:p>
        </p:txBody>
      </p:sp>
      <p:sp>
        <p:nvSpPr>
          <p:cNvPr id="7" name="CaixaDeTexto 6">
            <a:extLst>
              <a:ext uri="{FF2B5EF4-FFF2-40B4-BE49-F238E27FC236}">
                <a16:creationId xmlns:a16="http://schemas.microsoft.com/office/drawing/2014/main" id="{CE960268-41C6-90CD-9173-682573482970}"/>
              </a:ext>
            </a:extLst>
          </p:cNvPr>
          <p:cNvSpPr txBox="1"/>
          <p:nvPr/>
        </p:nvSpPr>
        <p:spPr>
          <a:xfrm>
            <a:off x="566977" y="4906735"/>
            <a:ext cx="4944823" cy="923330"/>
          </a:xfrm>
          <a:prstGeom prst="rect">
            <a:avLst/>
          </a:prstGeom>
          <a:noFill/>
        </p:spPr>
        <p:txBody>
          <a:bodyPr wrap="square">
            <a:spAutoFit/>
          </a:bodyPr>
          <a:lstStyle/>
          <a:p>
            <a:pPr>
              <a:spcAft>
                <a:spcPts val="1000"/>
              </a:spcAft>
              <a:buNone/>
            </a:pPr>
            <a:r>
              <a:rPr lang="pt-BR" dirty="0"/>
              <a:t>A autonomia e o livre arbítrio não podem se sobrepor ou prevalecer sobre os requisitos de Segurança Operacional.</a:t>
            </a:r>
            <a:endParaRPr lang="pt-BR" sz="1800" dirty="0"/>
          </a:p>
        </p:txBody>
      </p:sp>
      <p:pic>
        <p:nvPicPr>
          <p:cNvPr id="10" name="Gráfico 9">
            <a:extLst>
              <a:ext uri="{FF2B5EF4-FFF2-40B4-BE49-F238E27FC236}">
                <a16:creationId xmlns:a16="http://schemas.microsoft.com/office/drawing/2014/main" id="{9B4CCDAF-8E0F-1756-8106-6002179BAF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062" y="3886199"/>
            <a:ext cx="566965" cy="566965"/>
          </a:xfrm>
          <a:prstGeom prst="rect">
            <a:avLst/>
          </a:prstGeom>
        </p:spPr>
      </p:pic>
    </p:spTree>
    <p:extLst>
      <p:ext uri="{BB962C8B-B14F-4D97-AF65-F5344CB8AC3E}">
        <p14:creationId xmlns:p14="http://schemas.microsoft.com/office/powerpoint/2010/main" val="310455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6EA7403-B768-AE6A-56CF-79029BDCB82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EFE4DD7-FC54-129A-24B4-85C379D0F970}"/>
              </a:ext>
            </a:extLst>
          </p:cNvPr>
          <p:cNvSpPr txBox="1"/>
          <p:nvPr/>
        </p:nvSpPr>
        <p:spPr>
          <a:xfrm>
            <a:off x="566977" y="979763"/>
            <a:ext cx="5656023" cy="1569660"/>
          </a:xfrm>
          <a:prstGeom prst="rect">
            <a:avLst/>
          </a:prstGeom>
          <a:noFill/>
        </p:spPr>
        <p:txBody>
          <a:bodyPr wrap="square" rtlCol="0">
            <a:spAutoFit/>
          </a:bodyPr>
          <a:lstStyle/>
          <a:p>
            <a:r>
              <a:rPr lang="pt-BR" sz="2400" b="1" kern="0" dirty="0">
                <a:solidFill>
                  <a:srgbClr val="00797C"/>
                </a:solidFill>
                <a:latin typeface="+mj-lt"/>
              </a:rPr>
              <a:t>ART. 6º O PNAE DEVE RECEBER OS MESMOS SERVIÇOS QUE SÃO PRESTADOS AOS DEMAIS PASSAGEIROS, PORÉM EM CONDIÇÕES DE ATENDIMENTO PRIORITÁRIO.</a:t>
            </a:r>
            <a:endParaRPr lang="en-US" sz="2400" b="1" kern="0" dirty="0">
              <a:solidFill>
                <a:srgbClr val="00797C"/>
              </a:solidFill>
              <a:latin typeface="+mj-lt"/>
            </a:endParaRPr>
          </a:p>
        </p:txBody>
      </p:sp>
      <p:pic>
        <p:nvPicPr>
          <p:cNvPr id="2" name="Picture Placeholder 1">
            <a:extLst>
              <a:ext uri="{FF2B5EF4-FFF2-40B4-BE49-F238E27FC236}">
                <a16:creationId xmlns:a16="http://schemas.microsoft.com/office/drawing/2014/main" id="{607A530A-8BBD-EBDA-8C7E-A30ECD92A6B6}"/>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23126" r="23126"/>
          <a:stretch/>
        </p:blipFill>
        <p:spPr>
          <a:xfrm>
            <a:off x="7110663" y="555374"/>
            <a:ext cx="5081337" cy="6302626"/>
          </a:xfrm>
          <a:prstGeom prst="rect">
            <a:avLst/>
          </a:prstGeom>
        </p:spPr>
      </p:pic>
      <p:cxnSp>
        <p:nvCxnSpPr>
          <p:cNvPr id="3" name="Conector reto 2">
            <a:extLst>
              <a:ext uri="{FF2B5EF4-FFF2-40B4-BE49-F238E27FC236}">
                <a16:creationId xmlns:a16="http://schemas.microsoft.com/office/drawing/2014/main" id="{E6536E91-5383-0BC5-8611-F6A5324A7724}"/>
              </a:ext>
            </a:extLst>
          </p:cNvPr>
          <p:cNvCxnSpPr>
            <a:cxnSpLocks/>
          </p:cNvCxnSpPr>
          <p:nvPr/>
        </p:nvCxnSpPr>
        <p:spPr>
          <a:xfrm>
            <a:off x="709062" y="546100"/>
            <a:ext cx="11152738" cy="0"/>
          </a:xfrm>
          <a:prstGeom prst="line">
            <a:avLst/>
          </a:prstGeom>
          <a:ln w="3810">
            <a:solidFill>
              <a:schemeClr val="tx1">
                <a:alpha val="54000"/>
              </a:schemeClr>
            </a:solidFill>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4661BA0F-E7E0-962B-1854-74A58621B980}"/>
              </a:ext>
            </a:extLst>
          </p:cNvPr>
          <p:cNvSpPr txBox="1"/>
          <p:nvPr/>
        </p:nvSpPr>
        <p:spPr>
          <a:xfrm>
            <a:off x="566977" y="3232542"/>
            <a:ext cx="6096000" cy="369332"/>
          </a:xfrm>
          <a:prstGeom prst="rect">
            <a:avLst/>
          </a:prstGeom>
          <a:noFill/>
        </p:spPr>
        <p:txBody>
          <a:bodyPr wrap="square">
            <a:spAutoFit/>
          </a:bodyPr>
          <a:lstStyle/>
          <a:p>
            <a:r>
              <a:rPr lang="pt-BR" b="1" dirty="0"/>
              <a:t>Ponto de atenção</a:t>
            </a:r>
          </a:p>
        </p:txBody>
      </p:sp>
      <p:sp>
        <p:nvSpPr>
          <p:cNvPr id="7" name="CaixaDeTexto 6">
            <a:extLst>
              <a:ext uri="{FF2B5EF4-FFF2-40B4-BE49-F238E27FC236}">
                <a16:creationId xmlns:a16="http://schemas.microsoft.com/office/drawing/2014/main" id="{61817195-18F8-4F86-BB0D-75EC12719AAA}"/>
              </a:ext>
            </a:extLst>
          </p:cNvPr>
          <p:cNvSpPr txBox="1"/>
          <p:nvPr/>
        </p:nvSpPr>
        <p:spPr>
          <a:xfrm>
            <a:off x="566977" y="3624035"/>
            <a:ext cx="5529023" cy="2308324"/>
          </a:xfrm>
          <a:prstGeom prst="rect">
            <a:avLst/>
          </a:prstGeom>
          <a:noFill/>
        </p:spPr>
        <p:txBody>
          <a:bodyPr wrap="square">
            <a:spAutoFit/>
          </a:bodyPr>
          <a:lstStyle/>
          <a:p>
            <a:pPr>
              <a:spcAft>
                <a:spcPts val="1000"/>
              </a:spcAft>
              <a:buNone/>
            </a:pPr>
            <a:r>
              <a:rPr lang="pt-BR" dirty="0"/>
              <a:t>A priorização mencionada no Art. 6º, em todas as fases da viagem, deve atentar para as restrições técnicas dos tipos de aeronaves. </a:t>
            </a:r>
            <a:br>
              <a:rPr lang="pt-BR" dirty="0"/>
            </a:br>
            <a:br>
              <a:rPr lang="pt-BR" dirty="0"/>
            </a:br>
            <a:r>
              <a:rPr lang="pt-BR" dirty="0"/>
              <a:t>A título de exemplo, existem aeronaves que não dispõem de cadeira de rodas ou espaço para colocação de cadeira de rodas a bordo por questões de projeto de certificação.</a:t>
            </a:r>
            <a:endParaRPr lang="pt-BR" sz="1800" dirty="0"/>
          </a:p>
        </p:txBody>
      </p:sp>
      <p:pic>
        <p:nvPicPr>
          <p:cNvPr id="10" name="Gráfico 9">
            <a:extLst>
              <a:ext uri="{FF2B5EF4-FFF2-40B4-BE49-F238E27FC236}">
                <a16:creationId xmlns:a16="http://schemas.microsoft.com/office/drawing/2014/main" id="{01243147-200F-E459-EC23-833791C22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062" y="2603499"/>
            <a:ext cx="566965" cy="566965"/>
          </a:xfrm>
          <a:prstGeom prst="rect">
            <a:avLst/>
          </a:prstGeom>
        </p:spPr>
      </p:pic>
    </p:spTree>
    <p:extLst>
      <p:ext uri="{BB962C8B-B14F-4D97-AF65-F5344CB8AC3E}">
        <p14:creationId xmlns:p14="http://schemas.microsoft.com/office/powerpoint/2010/main" val="298939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0F78DC4-6210-133D-F904-337F182ACC6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86CDA51-F427-301F-975B-A0362EF2F7DE}"/>
              </a:ext>
            </a:extLst>
          </p:cNvPr>
          <p:cNvSpPr txBox="1"/>
          <p:nvPr/>
        </p:nvSpPr>
        <p:spPr>
          <a:xfrm>
            <a:off x="566977" y="979763"/>
            <a:ext cx="5656023" cy="1938992"/>
          </a:xfrm>
          <a:prstGeom prst="rect">
            <a:avLst/>
          </a:prstGeom>
          <a:noFill/>
        </p:spPr>
        <p:txBody>
          <a:bodyPr wrap="square" rtlCol="0">
            <a:spAutoFit/>
          </a:bodyPr>
          <a:lstStyle/>
          <a:p>
            <a:r>
              <a:rPr lang="pt-BR" sz="2400" b="1" kern="0" dirty="0">
                <a:solidFill>
                  <a:srgbClr val="00797C"/>
                </a:solidFill>
                <a:latin typeface="+mj-lt"/>
              </a:rPr>
              <a:t>ART. 8º A PRESTAÇÃO DE ASSISTÊNCIA ESPECIAL DE QUE TRATA ESTA RESOLUÇÃO NÃO DEVE ACARRETAR QUALQUER ÔNUS AO PNAE, EM CONFORMIDADE COM OS DISPOSITIVOS APLICÁVEIS.</a:t>
            </a:r>
            <a:endParaRPr lang="en-US" sz="2400" b="1" kern="0" dirty="0">
              <a:solidFill>
                <a:srgbClr val="00797C"/>
              </a:solidFill>
              <a:latin typeface="+mj-lt"/>
            </a:endParaRPr>
          </a:p>
        </p:txBody>
      </p:sp>
      <p:pic>
        <p:nvPicPr>
          <p:cNvPr id="2" name="Picture Placeholder 1">
            <a:extLst>
              <a:ext uri="{FF2B5EF4-FFF2-40B4-BE49-F238E27FC236}">
                <a16:creationId xmlns:a16="http://schemas.microsoft.com/office/drawing/2014/main" id="{B1C82EDD-0E14-A4DE-4780-91E24E077BFC}"/>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21994" r="21994"/>
          <a:stretch/>
        </p:blipFill>
        <p:spPr>
          <a:xfrm>
            <a:off x="7110663" y="555374"/>
            <a:ext cx="5081337" cy="6302626"/>
          </a:xfrm>
          <a:prstGeom prst="rect">
            <a:avLst/>
          </a:prstGeom>
        </p:spPr>
      </p:pic>
      <p:cxnSp>
        <p:nvCxnSpPr>
          <p:cNvPr id="3" name="Conector reto 2">
            <a:extLst>
              <a:ext uri="{FF2B5EF4-FFF2-40B4-BE49-F238E27FC236}">
                <a16:creationId xmlns:a16="http://schemas.microsoft.com/office/drawing/2014/main" id="{BEA8C964-6054-4A7D-4602-C639C0C5247F}"/>
              </a:ext>
            </a:extLst>
          </p:cNvPr>
          <p:cNvCxnSpPr>
            <a:cxnSpLocks/>
          </p:cNvCxnSpPr>
          <p:nvPr/>
        </p:nvCxnSpPr>
        <p:spPr>
          <a:xfrm>
            <a:off x="709062" y="546100"/>
            <a:ext cx="11152738" cy="0"/>
          </a:xfrm>
          <a:prstGeom prst="line">
            <a:avLst/>
          </a:prstGeom>
          <a:ln w="3810">
            <a:solidFill>
              <a:schemeClr val="tx1">
                <a:alpha val="54000"/>
              </a:schemeClr>
            </a:solidFill>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05C1EDAB-34E3-A307-3B90-874C31F7D577}"/>
              </a:ext>
            </a:extLst>
          </p:cNvPr>
          <p:cNvSpPr txBox="1"/>
          <p:nvPr/>
        </p:nvSpPr>
        <p:spPr>
          <a:xfrm>
            <a:off x="566977" y="3547753"/>
            <a:ext cx="6096000" cy="369332"/>
          </a:xfrm>
          <a:prstGeom prst="rect">
            <a:avLst/>
          </a:prstGeom>
          <a:noFill/>
        </p:spPr>
        <p:txBody>
          <a:bodyPr wrap="square">
            <a:spAutoFit/>
          </a:bodyPr>
          <a:lstStyle/>
          <a:p>
            <a:r>
              <a:rPr lang="pt-BR" b="1" dirty="0"/>
              <a:t>Ponto de atenção</a:t>
            </a:r>
          </a:p>
        </p:txBody>
      </p:sp>
      <p:sp>
        <p:nvSpPr>
          <p:cNvPr id="7" name="CaixaDeTexto 6">
            <a:extLst>
              <a:ext uri="{FF2B5EF4-FFF2-40B4-BE49-F238E27FC236}">
                <a16:creationId xmlns:a16="http://schemas.microsoft.com/office/drawing/2014/main" id="{9C1FD997-6EFA-06EF-B992-9946A58EEEF8}"/>
              </a:ext>
            </a:extLst>
          </p:cNvPr>
          <p:cNvSpPr txBox="1"/>
          <p:nvPr/>
        </p:nvSpPr>
        <p:spPr>
          <a:xfrm>
            <a:off x="566977" y="3939246"/>
            <a:ext cx="5529023" cy="2159566"/>
          </a:xfrm>
          <a:prstGeom prst="rect">
            <a:avLst/>
          </a:prstGeom>
          <a:noFill/>
        </p:spPr>
        <p:txBody>
          <a:bodyPr wrap="square">
            <a:spAutoFit/>
          </a:bodyPr>
          <a:lstStyle/>
          <a:p>
            <a:pPr>
              <a:spcAft>
                <a:spcPts val="1000"/>
              </a:spcAft>
              <a:buNone/>
            </a:pPr>
            <a:r>
              <a:rPr lang="pt-BR" dirty="0"/>
              <a:t>A subjetividade na definição de “qualquer ônus” pode acarretar interpretações diversas, além daquelas previstas pelo regulador.</a:t>
            </a:r>
          </a:p>
          <a:p>
            <a:pPr>
              <a:spcAft>
                <a:spcPts val="1000"/>
              </a:spcAft>
              <a:buNone/>
            </a:pPr>
            <a:r>
              <a:rPr lang="pt-BR" dirty="0"/>
              <a:t>Deve-se considerar todos os aspectos de segurança operacional que somente o operador aéreo vai saber determinar, como, por exemplo, uma evacuação de emergência.</a:t>
            </a:r>
            <a:endParaRPr lang="pt-BR" sz="1800" dirty="0"/>
          </a:p>
        </p:txBody>
      </p:sp>
      <p:pic>
        <p:nvPicPr>
          <p:cNvPr id="10" name="Gráfico 9">
            <a:extLst>
              <a:ext uri="{FF2B5EF4-FFF2-40B4-BE49-F238E27FC236}">
                <a16:creationId xmlns:a16="http://schemas.microsoft.com/office/drawing/2014/main" id="{2A108B2E-CB42-F365-DD9F-1AFCD2D935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062" y="2918710"/>
            <a:ext cx="566965" cy="566965"/>
          </a:xfrm>
          <a:prstGeom prst="rect">
            <a:avLst/>
          </a:prstGeom>
        </p:spPr>
      </p:pic>
    </p:spTree>
    <p:extLst>
      <p:ext uri="{BB962C8B-B14F-4D97-AF65-F5344CB8AC3E}">
        <p14:creationId xmlns:p14="http://schemas.microsoft.com/office/powerpoint/2010/main" val="26548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BFFA4C3-F06E-7570-BA00-D0915A15539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7FB33ED-85AC-8C57-3CE1-86435AE5C09C}"/>
              </a:ext>
            </a:extLst>
          </p:cNvPr>
          <p:cNvSpPr txBox="1"/>
          <p:nvPr/>
        </p:nvSpPr>
        <p:spPr>
          <a:xfrm>
            <a:off x="566977" y="979763"/>
            <a:ext cx="6096000" cy="1938992"/>
          </a:xfrm>
          <a:prstGeom prst="rect">
            <a:avLst/>
          </a:prstGeom>
          <a:noFill/>
        </p:spPr>
        <p:txBody>
          <a:bodyPr wrap="square" rtlCol="0">
            <a:spAutoFit/>
          </a:bodyPr>
          <a:lstStyle/>
          <a:p>
            <a:r>
              <a:rPr lang="pt-BR" sz="2000" b="1" kern="0" dirty="0">
                <a:solidFill>
                  <a:srgbClr val="00797C"/>
                </a:solidFill>
                <a:latin typeface="+mj-lt"/>
              </a:rPr>
              <a:t>ART. 9º O PNAE QUE REQUEIRA ASSISTÊNCIA ESPECIAL DEVE INFORMAR AO TRANSPORTADOR AÉREO, DESDE O INÍCIO DA COMERCIALIZAÇÃO DO SERVIÇO DE TRANSPORTE AÉREO, INDEPENDENTEMENTE DO CANAL DE COMERCIALIZAÇÃO UTILIZADO: </a:t>
            </a:r>
            <a:r>
              <a:rPr lang="pt-BR" sz="2000" kern="0" dirty="0">
                <a:solidFill>
                  <a:srgbClr val="00797C"/>
                </a:solidFill>
                <a:latin typeface="+mj-lt"/>
              </a:rPr>
              <a:t>III – INDICAÇÃO DE QUE VIAJARÁ DESACOMPANHADO OU ACOMPANHADO</a:t>
            </a:r>
            <a:endParaRPr lang="en-US" sz="2000" kern="0" dirty="0">
              <a:solidFill>
                <a:srgbClr val="00797C"/>
              </a:solidFill>
              <a:latin typeface="+mj-lt"/>
            </a:endParaRPr>
          </a:p>
        </p:txBody>
      </p:sp>
      <p:pic>
        <p:nvPicPr>
          <p:cNvPr id="2" name="Picture Placeholder 1">
            <a:extLst>
              <a:ext uri="{FF2B5EF4-FFF2-40B4-BE49-F238E27FC236}">
                <a16:creationId xmlns:a16="http://schemas.microsoft.com/office/drawing/2014/main" id="{C0D09A4B-C2FE-4CB7-15A4-D84A02556B46}"/>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41476" t="6995" r="2250"/>
          <a:stretch>
            <a:fillRect/>
          </a:stretch>
        </p:blipFill>
        <p:spPr>
          <a:xfrm>
            <a:off x="7110663" y="555374"/>
            <a:ext cx="5081337" cy="6302626"/>
          </a:xfrm>
          <a:prstGeom prst="rect">
            <a:avLst/>
          </a:prstGeom>
        </p:spPr>
      </p:pic>
      <p:cxnSp>
        <p:nvCxnSpPr>
          <p:cNvPr id="3" name="Conector reto 2">
            <a:extLst>
              <a:ext uri="{FF2B5EF4-FFF2-40B4-BE49-F238E27FC236}">
                <a16:creationId xmlns:a16="http://schemas.microsoft.com/office/drawing/2014/main" id="{E25B22C4-EB7F-5133-9FDF-09F5D8F107CF}"/>
              </a:ext>
            </a:extLst>
          </p:cNvPr>
          <p:cNvCxnSpPr>
            <a:cxnSpLocks/>
          </p:cNvCxnSpPr>
          <p:nvPr/>
        </p:nvCxnSpPr>
        <p:spPr>
          <a:xfrm>
            <a:off x="709062" y="546100"/>
            <a:ext cx="11152738" cy="0"/>
          </a:xfrm>
          <a:prstGeom prst="line">
            <a:avLst/>
          </a:prstGeom>
          <a:ln w="3810">
            <a:solidFill>
              <a:schemeClr val="tx1">
                <a:alpha val="54000"/>
              </a:schemeClr>
            </a:solidFill>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E8E1A992-BF9F-470A-B53A-44BAE955716C}"/>
              </a:ext>
            </a:extLst>
          </p:cNvPr>
          <p:cNvSpPr txBox="1"/>
          <p:nvPr/>
        </p:nvSpPr>
        <p:spPr>
          <a:xfrm>
            <a:off x="566977" y="3547753"/>
            <a:ext cx="6096000" cy="369332"/>
          </a:xfrm>
          <a:prstGeom prst="rect">
            <a:avLst/>
          </a:prstGeom>
          <a:noFill/>
        </p:spPr>
        <p:txBody>
          <a:bodyPr wrap="square">
            <a:spAutoFit/>
          </a:bodyPr>
          <a:lstStyle/>
          <a:p>
            <a:r>
              <a:rPr lang="pt-BR" b="1" dirty="0"/>
              <a:t>Ponto de atenção</a:t>
            </a:r>
          </a:p>
        </p:txBody>
      </p:sp>
      <p:sp>
        <p:nvSpPr>
          <p:cNvPr id="7" name="CaixaDeTexto 6">
            <a:extLst>
              <a:ext uri="{FF2B5EF4-FFF2-40B4-BE49-F238E27FC236}">
                <a16:creationId xmlns:a16="http://schemas.microsoft.com/office/drawing/2014/main" id="{DA407683-56A2-5A5C-9254-1C739843A34A}"/>
              </a:ext>
            </a:extLst>
          </p:cNvPr>
          <p:cNvSpPr txBox="1"/>
          <p:nvPr/>
        </p:nvSpPr>
        <p:spPr>
          <a:xfrm>
            <a:off x="566977" y="3939246"/>
            <a:ext cx="5529023" cy="1477328"/>
          </a:xfrm>
          <a:prstGeom prst="rect">
            <a:avLst/>
          </a:prstGeom>
          <a:noFill/>
        </p:spPr>
        <p:txBody>
          <a:bodyPr wrap="square">
            <a:spAutoFit/>
          </a:bodyPr>
          <a:lstStyle/>
          <a:p>
            <a:pPr>
              <a:spcAft>
                <a:spcPts val="1000"/>
              </a:spcAft>
              <a:buNone/>
            </a:pPr>
            <a:r>
              <a:rPr lang="pt-BR" dirty="0"/>
              <a:t>Essa indicação é importante para a empresa aérea garantir o atendimento especial solicitado e a Segurança Operacional de todos a bordo por meio de uma avaliação técnica especifica.</a:t>
            </a:r>
            <a:endParaRPr lang="pt-BR" sz="1800" dirty="0"/>
          </a:p>
        </p:txBody>
      </p:sp>
      <p:pic>
        <p:nvPicPr>
          <p:cNvPr id="10" name="Gráfico 9">
            <a:extLst>
              <a:ext uri="{FF2B5EF4-FFF2-40B4-BE49-F238E27FC236}">
                <a16:creationId xmlns:a16="http://schemas.microsoft.com/office/drawing/2014/main" id="{DBC5A4DD-5C9D-B854-4AC4-C2D7C60BC7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062" y="2918710"/>
            <a:ext cx="566965" cy="566965"/>
          </a:xfrm>
          <a:prstGeom prst="rect">
            <a:avLst/>
          </a:prstGeom>
        </p:spPr>
      </p:pic>
    </p:spTree>
    <p:extLst>
      <p:ext uri="{BB962C8B-B14F-4D97-AF65-F5344CB8AC3E}">
        <p14:creationId xmlns:p14="http://schemas.microsoft.com/office/powerpoint/2010/main" val="225034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mg20">
      <a:dk1>
        <a:srgbClr val="000000"/>
      </a:dk1>
      <a:lt1>
        <a:srgbClr val="FFFFFF"/>
      </a:lt1>
      <a:dk2>
        <a:srgbClr val="2D3847"/>
      </a:dk2>
      <a:lt2>
        <a:srgbClr val="000000"/>
      </a:lt2>
      <a:accent1>
        <a:srgbClr val="E03E12"/>
      </a:accent1>
      <a:accent2>
        <a:srgbClr val="FAB60C"/>
      </a:accent2>
      <a:accent3>
        <a:srgbClr val="B7EB43"/>
      </a:accent3>
      <a:accent4>
        <a:srgbClr val="37CD5B"/>
      </a:accent4>
      <a:accent5>
        <a:srgbClr val="1E9ECC"/>
      </a:accent5>
      <a:accent6>
        <a:srgbClr val="49536F"/>
      </a:accent6>
      <a:hlink>
        <a:srgbClr val="44546A"/>
      </a:hlink>
      <a:folHlink>
        <a:srgbClr val="3EBBF0"/>
      </a:folHlink>
    </a:clrScheme>
    <a:fontScheme name="Oswald">
      <a:majorFont>
        <a:latin typeface="Oswald"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oppins"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1460</TotalTime>
  <Words>913</Words>
  <Application>Microsoft Office PowerPoint</Application>
  <PresentationFormat>Widescreen</PresentationFormat>
  <Paragraphs>44</Paragraphs>
  <Slides>12</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12</vt:i4>
      </vt:variant>
    </vt:vector>
  </HeadingPairs>
  <TitlesOfParts>
    <vt:vector size="18" baseType="lpstr">
      <vt:lpstr>Montserrat</vt:lpstr>
      <vt:lpstr>Poppins</vt:lpstr>
      <vt:lpstr>Calibri</vt:lpstr>
      <vt:lpstr>Arial</vt:lpstr>
      <vt:lpstr>Oswald</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Afif Putra</dc:creator>
  <cp:lastModifiedBy>Raul Souza</cp:lastModifiedBy>
  <cp:revision>26</cp:revision>
  <cp:lastPrinted>2025-11-11T12:10:20Z</cp:lastPrinted>
  <dcterms:created xsi:type="dcterms:W3CDTF">2023-05-25T09:12:01Z</dcterms:created>
  <dcterms:modified xsi:type="dcterms:W3CDTF">2025-11-11T12:13:44Z</dcterms:modified>
</cp:coreProperties>
</file>