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9" r:id="rId8"/>
    <p:sldId id="270" r:id="rId9"/>
    <p:sldId id="265" r:id="rId10"/>
    <p:sldId id="262" r:id="rId11"/>
    <p:sldId id="268" r:id="rId12"/>
    <p:sldId id="261" r:id="rId13"/>
    <p:sldId id="263" r:id="rId14"/>
    <p:sldId id="266" r:id="rId15"/>
    <p:sldId id="267" r:id="rId1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113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1907D329-D60D-4E0D-9872-1FCEFBECCF25}" type="datetimeFigureOut">
              <a:rPr lang="pt-BR" smtClean="0"/>
              <a:t>28/04/2015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177178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907D329-D60D-4E0D-9872-1FCEFBECCF25}" type="datetimeFigureOut">
              <a:rPr lang="pt-BR" smtClean="0"/>
              <a:t>28/04/2015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2399952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907D329-D60D-4E0D-9872-1FCEFBECCF25}" type="datetimeFigureOut">
              <a:rPr lang="pt-BR" smtClean="0"/>
              <a:t>28/04/2015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3239674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907D329-D60D-4E0D-9872-1FCEFBECCF25}" type="datetimeFigureOut">
              <a:rPr lang="pt-BR" smtClean="0"/>
              <a:t>28/04/2015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102295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1907D329-D60D-4E0D-9872-1FCEFBECCF25}" type="datetimeFigureOut">
              <a:rPr lang="pt-BR" smtClean="0"/>
              <a:t>28/04/2015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2986348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1907D329-D60D-4E0D-9872-1FCEFBECCF25}" type="datetimeFigureOut">
              <a:rPr lang="pt-BR" smtClean="0"/>
              <a:t>28/04/2015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2461848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1907D329-D60D-4E0D-9872-1FCEFBECCF25}" type="datetimeFigureOut">
              <a:rPr lang="pt-BR" smtClean="0"/>
              <a:t>28/04/2015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3808468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1907D329-D60D-4E0D-9872-1FCEFBECCF25}" type="datetimeFigureOut">
              <a:rPr lang="pt-BR" smtClean="0"/>
              <a:t>28/04/2015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614694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1907D329-D60D-4E0D-9872-1FCEFBECCF25}" type="datetimeFigureOut">
              <a:rPr lang="pt-BR" smtClean="0"/>
              <a:t>28/04/2015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3604009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1907D329-D60D-4E0D-9872-1FCEFBECCF25}" type="datetimeFigureOut">
              <a:rPr lang="pt-BR" smtClean="0"/>
              <a:t>28/04/2015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615733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1907D329-D60D-4E0D-9872-1FCEFBECCF25}" type="datetimeFigureOut">
              <a:rPr lang="pt-BR" smtClean="0"/>
              <a:t>28/04/2015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508B877-4B7C-4197-A27E-22A5B5817852}" type="slidenum">
              <a:rPr lang="pt-BR" smtClean="0"/>
              <a:t>‹nº›</a:t>
            </a:fld>
            <a:endParaRPr lang="pt-BR"/>
          </a:p>
        </p:txBody>
      </p:sp>
    </p:spTree>
    <p:extLst>
      <p:ext uri="{BB962C8B-B14F-4D97-AF65-F5344CB8AC3E}">
        <p14:creationId xmlns:p14="http://schemas.microsoft.com/office/powerpoint/2010/main" val="1194527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07D329-D60D-4E0D-9872-1FCEFBECCF25}" type="datetimeFigureOut">
              <a:rPr lang="pt-BR" smtClean="0"/>
              <a:t>28/04/2015</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08B877-4B7C-4197-A27E-22A5B5817852}" type="slidenum">
              <a:rPr lang="pt-BR" smtClean="0"/>
              <a:t>‹nº›</a:t>
            </a:fld>
            <a:endParaRPr lang="pt-BR"/>
          </a:p>
        </p:txBody>
      </p:sp>
    </p:spTree>
    <p:extLst>
      <p:ext uri="{BB962C8B-B14F-4D97-AF65-F5344CB8AC3E}">
        <p14:creationId xmlns:p14="http://schemas.microsoft.com/office/powerpoint/2010/main" val="4215852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404665"/>
            <a:ext cx="7772400" cy="1800199"/>
          </a:xfrm>
        </p:spPr>
        <p:txBody>
          <a:bodyPr>
            <a:normAutofit/>
          </a:bodyPr>
          <a:lstStyle/>
          <a:p>
            <a:r>
              <a:rPr lang="pt-BR" sz="2800" b="1" dirty="0" smtClean="0"/>
              <a:t>Formação de Recursos Humanos para Ciência, Tecnologia e Inovação, com especial enfoque para o Programa Ciências sem Fronteiras</a:t>
            </a:r>
            <a:endParaRPr lang="pt-BR" sz="2800" b="1" dirty="0"/>
          </a:p>
        </p:txBody>
      </p:sp>
      <p:sp>
        <p:nvSpPr>
          <p:cNvPr id="3" name="Subtítulo 2"/>
          <p:cNvSpPr>
            <a:spLocks noGrp="1"/>
          </p:cNvSpPr>
          <p:nvPr>
            <p:ph type="subTitle" idx="1"/>
          </p:nvPr>
        </p:nvSpPr>
        <p:spPr>
          <a:xfrm>
            <a:off x="539552" y="2132856"/>
            <a:ext cx="7848872" cy="4536504"/>
          </a:xfrm>
        </p:spPr>
        <p:txBody>
          <a:bodyPr/>
          <a:lstStyle/>
          <a:p>
            <a:r>
              <a:rPr lang="pt-BR" sz="2800" dirty="0" smtClean="0">
                <a:solidFill>
                  <a:schemeClr val="tx1"/>
                </a:solidFill>
              </a:rPr>
              <a:t>Isaac Roitman</a:t>
            </a:r>
          </a:p>
          <a:p>
            <a:r>
              <a:rPr lang="pt-BR" sz="2800" dirty="0" smtClean="0">
                <a:solidFill>
                  <a:schemeClr val="tx1"/>
                </a:solidFill>
              </a:rPr>
              <a:t>Núcleo de Estudos do Futuro</a:t>
            </a:r>
          </a:p>
          <a:p>
            <a:r>
              <a:rPr lang="pt-BR" sz="2800" dirty="0" smtClean="0">
                <a:solidFill>
                  <a:schemeClr val="tx1"/>
                </a:solidFill>
              </a:rPr>
              <a:t>Universidade de Brasília</a:t>
            </a:r>
          </a:p>
          <a:p>
            <a:endParaRPr lang="pt-BR" sz="2800" dirty="0" smtClean="0">
              <a:solidFill>
                <a:schemeClr val="tx1"/>
              </a:solidFill>
            </a:endParaRPr>
          </a:p>
          <a:p>
            <a:r>
              <a:rPr lang="pt-BR" sz="2800" dirty="0" smtClean="0">
                <a:solidFill>
                  <a:schemeClr val="tx1"/>
                </a:solidFill>
              </a:rPr>
              <a:t>Comissão de Ciência, Tecnologia, Inovação, Comunicação e Informática – Senado Federal</a:t>
            </a:r>
          </a:p>
          <a:p>
            <a:endParaRPr lang="pt-BR" sz="2800" dirty="0">
              <a:solidFill>
                <a:schemeClr val="tx1"/>
              </a:solidFill>
            </a:endParaRPr>
          </a:p>
          <a:p>
            <a:r>
              <a:rPr lang="pt-BR" sz="2800" dirty="0" smtClean="0">
                <a:solidFill>
                  <a:schemeClr val="tx1"/>
                </a:solidFill>
              </a:rPr>
              <a:t>29 de abril de 2015</a:t>
            </a:r>
            <a:endParaRPr lang="pt-BR" sz="2800" dirty="0">
              <a:solidFill>
                <a:schemeClr val="tx1"/>
              </a:solidFill>
            </a:endParaRPr>
          </a:p>
          <a:p>
            <a:endParaRPr lang="pt-BR" dirty="0">
              <a:solidFill>
                <a:schemeClr val="tx1"/>
              </a:solidFill>
            </a:endParaRPr>
          </a:p>
        </p:txBody>
      </p:sp>
    </p:spTree>
    <p:extLst>
      <p:ext uri="{BB962C8B-B14F-4D97-AF65-F5344CB8AC3E}">
        <p14:creationId xmlns:p14="http://schemas.microsoft.com/office/powerpoint/2010/main" val="348524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504454"/>
          </a:xfrm>
        </p:spPr>
        <p:txBody>
          <a:bodyPr>
            <a:normAutofit/>
          </a:bodyPr>
          <a:lstStyle/>
          <a:p>
            <a:r>
              <a:rPr lang="pt-BR" sz="3600" b="1" dirty="0" smtClean="0"/>
              <a:t>Ciência sem Fronteiras</a:t>
            </a:r>
            <a:endParaRPr lang="pt-BR" sz="3600" b="1" dirty="0"/>
          </a:p>
        </p:txBody>
      </p:sp>
      <p:sp>
        <p:nvSpPr>
          <p:cNvPr id="3" name="Espaço Reservado para Conteúdo 2"/>
          <p:cNvSpPr>
            <a:spLocks noGrp="1"/>
          </p:cNvSpPr>
          <p:nvPr>
            <p:ph idx="1"/>
          </p:nvPr>
        </p:nvSpPr>
        <p:spPr>
          <a:xfrm>
            <a:off x="683568" y="1779092"/>
            <a:ext cx="8229600" cy="4757477"/>
          </a:xfrm>
        </p:spPr>
        <p:txBody>
          <a:bodyPr>
            <a:normAutofit fontScale="85000" lnSpcReduction="10000"/>
          </a:bodyPr>
          <a:lstStyle/>
          <a:p>
            <a:pPr algn="just"/>
            <a:r>
              <a:rPr lang="pt-BR" dirty="0" smtClean="0"/>
              <a:t>Busca </a:t>
            </a:r>
            <a:r>
              <a:rPr lang="pt-BR" dirty="0"/>
              <a:t>promover a consolidação, expansão e internacionalização da ciência e tecnologia, da inovação e da competitividade brasileira por meio do intercâmbio e da mobilidade internacional</a:t>
            </a:r>
            <a:r>
              <a:rPr lang="pt-BR" dirty="0" smtClean="0"/>
              <a:t>.</a:t>
            </a:r>
          </a:p>
          <a:p>
            <a:pPr algn="just"/>
            <a:endParaRPr lang="pt-BR" dirty="0" smtClean="0"/>
          </a:p>
          <a:p>
            <a:r>
              <a:rPr lang="pt-BR" dirty="0" smtClean="0"/>
              <a:t>Parceria: MCTI (</a:t>
            </a:r>
            <a:r>
              <a:rPr lang="pt-BR" b="1" dirty="0" smtClean="0"/>
              <a:t>CNPq</a:t>
            </a:r>
            <a:r>
              <a:rPr lang="pt-BR" dirty="0" smtClean="0"/>
              <a:t>) e MEC (</a:t>
            </a:r>
            <a:r>
              <a:rPr lang="pt-BR" b="1" dirty="0" smtClean="0"/>
              <a:t>Capes</a:t>
            </a:r>
            <a:r>
              <a:rPr lang="pt-BR" dirty="0" smtClean="0"/>
              <a:t>)</a:t>
            </a:r>
          </a:p>
          <a:p>
            <a:endParaRPr lang="pt-BR" dirty="0" smtClean="0"/>
          </a:p>
          <a:p>
            <a:r>
              <a:rPr lang="pt-BR" dirty="0" smtClean="0"/>
              <a:t>Fomento de até </a:t>
            </a:r>
            <a:r>
              <a:rPr lang="pt-BR" b="1" dirty="0"/>
              <a:t>101 mil bolsas </a:t>
            </a:r>
            <a:r>
              <a:rPr lang="pt-BR" dirty="0"/>
              <a:t>em quatro anos para promover </a:t>
            </a:r>
            <a:r>
              <a:rPr lang="pt-BR" dirty="0" smtClean="0"/>
              <a:t>intercâmbio de </a:t>
            </a:r>
            <a:r>
              <a:rPr lang="pt-BR" dirty="0"/>
              <a:t>alunos de graduação e </a:t>
            </a:r>
            <a:r>
              <a:rPr lang="pt-BR" dirty="0" smtClean="0"/>
              <a:t>pós-graduação.</a:t>
            </a:r>
          </a:p>
          <a:p>
            <a:pPr marL="0" indent="0" algn="just">
              <a:buNone/>
            </a:pPr>
            <a:r>
              <a:rPr lang="pt-BR" dirty="0" smtClean="0"/>
              <a:t> </a:t>
            </a:r>
            <a:endParaRPr lang="pt-B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620688"/>
            <a:ext cx="1512167" cy="11584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7984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Ciência sem Fronteiras</a:t>
            </a:r>
            <a:endParaRPr lang="pt-BR" dirty="0"/>
          </a:p>
        </p:txBody>
      </p:sp>
      <p:sp>
        <p:nvSpPr>
          <p:cNvPr id="3" name="Espaço Reservado para Conteúdo 2"/>
          <p:cNvSpPr>
            <a:spLocks noGrp="1"/>
          </p:cNvSpPr>
          <p:nvPr>
            <p:ph idx="1"/>
          </p:nvPr>
        </p:nvSpPr>
        <p:spPr/>
        <p:txBody>
          <a:bodyPr/>
          <a:lstStyle/>
          <a:p>
            <a:pPr algn="just"/>
            <a:r>
              <a:rPr lang="pt-BR" dirty="0"/>
              <a:t>Além disso, busca atrair pesquisadores do exterior que queiram se fixar no Brasil ou estabelecer parcerias com os pesquisadores brasileiros nas áreas prioritárias definidas no Programa, bem como criar oportunidade para que pesquisadores de empresas recebam treinamento especializado no exterior.</a:t>
            </a:r>
          </a:p>
          <a:p>
            <a:pPr algn="just"/>
            <a:endParaRPr lang="pt-BR" dirty="0"/>
          </a:p>
          <a:p>
            <a:endParaRPr lang="pt-BR" dirty="0"/>
          </a:p>
        </p:txBody>
      </p:sp>
    </p:spTree>
    <p:extLst>
      <p:ext uri="{BB962C8B-B14F-4D97-AF65-F5344CB8AC3E}">
        <p14:creationId xmlns:p14="http://schemas.microsoft.com/office/powerpoint/2010/main" val="2254238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570186"/>
          </a:xfrm>
        </p:spPr>
        <p:txBody>
          <a:bodyPr>
            <a:normAutofit/>
          </a:bodyPr>
          <a:lstStyle/>
          <a:p>
            <a:r>
              <a:rPr lang="pt-BR" sz="3600" b="1" dirty="0" smtClean="0"/>
              <a:t>Ciência sem Fronteiras</a:t>
            </a:r>
            <a:r>
              <a:rPr lang="pt-BR" sz="3600" b="1" dirty="0"/>
              <a:t/>
            </a:r>
            <a:br>
              <a:rPr lang="pt-BR" sz="3600" b="1" dirty="0"/>
            </a:br>
            <a:r>
              <a:rPr lang="pt-BR" sz="3200" dirty="0" smtClean="0"/>
              <a:t>Modalidades de fomento</a:t>
            </a:r>
            <a:endParaRPr lang="pt-BR" sz="3200" dirty="0"/>
          </a:p>
        </p:txBody>
      </p:sp>
      <p:sp>
        <p:nvSpPr>
          <p:cNvPr id="3" name="Espaço Reservado para Conteúdo 2"/>
          <p:cNvSpPr>
            <a:spLocks noGrp="1"/>
          </p:cNvSpPr>
          <p:nvPr>
            <p:ph idx="1"/>
          </p:nvPr>
        </p:nvSpPr>
        <p:spPr>
          <a:xfrm>
            <a:off x="467544" y="1844824"/>
            <a:ext cx="8229600" cy="4497363"/>
          </a:xfrm>
        </p:spPr>
        <p:txBody>
          <a:bodyPr>
            <a:normAutofit/>
          </a:bodyPr>
          <a:lstStyle/>
          <a:p>
            <a:r>
              <a:rPr lang="pt-BR" sz="2800" b="1" dirty="0" smtClean="0"/>
              <a:t>Graduação</a:t>
            </a:r>
          </a:p>
          <a:p>
            <a:endParaRPr lang="pt-BR" sz="2800" dirty="0" smtClean="0"/>
          </a:p>
          <a:p>
            <a:r>
              <a:rPr lang="pt-BR" sz="2800" dirty="0" smtClean="0"/>
              <a:t>Tecnólogo</a:t>
            </a:r>
          </a:p>
          <a:p>
            <a:endParaRPr lang="pt-BR" sz="2800" dirty="0" smtClean="0"/>
          </a:p>
          <a:p>
            <a:r>
              <a:rPr lang="pt-BR" sz="2800" dirty="0" smtClean="0"/>
              <a:t>Doutorado sanduiche / Doutorado pleno/ Pós-Doutorado</a:t>
            </a:r>
          </a:p>
          <a:p>
            <a:endParaRPr lang="pt-BR" sz="2800" dirty="0" smtClean="0"/>
          </a:p>
          <a:p>
            <a:r>
              <a:rPr lang="pt-BR" sz="2800" dirty="0" smtClean="0"/>
              <a:t>Atração de cientistas / Pesquisador visitante do exterior</a:t>
            </a:r>
          </a:p>
          <a:p>
            <a:endParaRPr lang="pt-BR" sz="2800" dirty="0"/>
          </a:p>
        </p:txBody>
      </p:sp>
    </p:spTree>
    <p:extLst>
      <p:ext uri="{BB962C8B-B14F-4D97-AF65-F5344CB8AC3E}">
        <p14:creationId xmlns:p14="http://schemas.microsoft.com/office/powerpoint/2010/main" val="24305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Ciência sem Fronteiras / Áreas</a:t>
            </a:r>
            <a:endParaRPr lang="pt-BR" dirty="0"/>
          </a:p>
        </p:txBody>
      </p:sp>
      <p:sp>
        <p:nvSpPr>
          <p:cNvPr id="3" name="Espaço Reservado para Conteúdo 2"/>
          <p:cNvSpPr>
            <a:spLocks noGrp="1"/>
          </p:cNvSpPr>
          <p:nvPr>
            <p:ph idx="1"/>
          </p:nvPr>
        </p:nvSpPr>
        <p:spPr>
          <a:xfrm>
            <a:off x="457200" y="1340768"/>
            <a:ext cx="8229600" cy="5040560"/>
          </a:xfrm>
        </p:spPr>
        <p:txBody>
          <a:bodyPr>
            <a:normAutofit fontScale="85000" lnSpcReduction="10000"/>
          </a:bodyPr>
          <a:lstStyle/>
          <a:p>
            <a:pPr lvl="0" algn="just"/>
            <a:r>
              <a:rPr lang="pt-BR" dirty="0" smtClean="0"/>
              <a:t>Engenharias </a:t>
            </a:r>
            <a:r>
              <a:rPr lang="pt-BR" dirty="0"/>
              <a:t>e demais áreas tecnológicas</a:t>
            </a:r>
            <a:r>
              <a:rPr lang="pt-BR" dirty="0" smtClean="0"/>
              <a:t>; Ciências </a:t>
            </a:r>
            <a:r>
              <a:rPr lang="pt-BR" dirty="0"/>
              <a:t>Exatas e da Terra</a:t>
            </a:r>
            <a:r>
              <a:rPr lang="pt-BR" dirty="0" smtClean="0"/>
              <a:t>;  Energias </a:t>
            </a:r>
            <a:r>
              <a:rPr lang="pt-BR" dirty="0"/>
              <a:t>Renováveis;   </a:t>
            </a:r>
            <a:r>
              <a:rPr lang="pt-BR" dirty="0" smtClean="0"/>
              <a:t>Tecnologia </a:t>
            </a:r>
            <a:r>
              <a:rPr lang="pt-BR" dirty="0"/>
              <a:t>Mineral</a:t>
            </a:r>
            <a:r>
              <a:rPr lang="pt-BR" dirty="0" smtClean="0"/>
              <a:t>; Formação </a:t>
            </a:r>
            <a:r>
              <a:rPr lang="pt-BR" dirty="0"/>
              <a:t>de </a:t>
            </a:r>
            <a:r>
              <a:rPr lang="pt-BR" dirty="0" smtClean="0"/>
              <a:t>Tecnólogos</a:t>
            </a:r>
            <a:r>
              <a:rPr lang="pt-BR" dirty="0"/>
              <a:t>;  </a:t>
            </a:r>
            <a:r>
              <a:rPr lang="pt-BR" dirty="0" smtClean="0"/>
              <a:t>Biotecnologia; Petróleo</a:t>
            </a:r>
            <a:r>
              <a:rPr lang="pt-BR" dirty="0"/>
              <a:t>, Gás e Carvão Mineral; </a:t>
            </a:r>
            <a:r>
              <a:rPr lang="pt-BR" dirty="0" smtClean="0"/>
              <a:t>Nanotecnologia </a:t>
            </a:r>
            <a:r>
              <a:rPr lang="pt-BR" dirty="0"/>
              <a:t>e Novos Materiais</a:t>
            </a:r>
            <a:r>
              <a:rPr lang="pt-BR" dirty="0" smtClean="0"/>
              <a:t>; Produção </a:t>
            </a:r>
            <a:r>
              <a:rPr lang="pt-BR" dirty="0"/>
              <a:t>Agrícola Sustentável; </a:t>
            </a:r>
            <a:r>
              <a:rPr lang="pt-BR" dirty="0" smtClean="0"/>
              <a:t>Tecnologias </a:t>
            </a:r>
            <a:r>
              <a:rPr lang="pt-BR" dirty="0"/>
              <a:t>de Prevenção e Mitigação de Desastres Naturais</a:t>
            </a:r>
            <a:r>
              <a:rPr lang="pt-BR" dirty="0" smtClean="0"/>
              <a:t>; Fármacos</a:t>
            </a:r>
            <a:r>
              <a:rPr lang="pt-BR" dirty="0"/>
              <a:t>; </a:t>
            </a:r>
            <a:r>
              <a:rPr lang="pt-BR" dirty="0" smtClean="0"/>
              <a:t>Biodiversidade </a:t>
            </a:r>
            <a:r>
              <a:rPr lang="pt-BR" dirty="0"/>
              <a:t>e </a:t>
            </a:r>
            <a:r>
              <a:rPr lang="pt-BR" dirty="0" err="1" smtClean="0"/>
              <a:t>Bio</a:t>
            </a:r>
            <a:r>
              <a:rPr lang="pt-BR" dirty="0" smtClean="0"/>
              <a:t> prospecção</a:t>
            </a:r>
            <a:r>
              <a:rPr lang="pt-BR" dirty="0" smtClean="0"/>
              <a:t>; Tecnologia </a:t>
            </a:r>
            <a:r>
              <a:rPr lang="pt-BR" dirty="0"/>
              <a:t>Aeroespacial; </a:t>
            </a:r>
            <a:r>
              <a:rPr lang="pt-BR" dirty="0" smtClean="0"/>
              <a:t> Ciências </a:t>
            </a:r>
            <a:r>
              <a:rPr lang="pt-BR" dirty="0"/>
              <a:t>do Mar</a:t>
            </a:r>
            <a:r>
              <a:rPr lang="pt-BR" dirty="0" smtClean="0"/>
              <a:t>; Computação </a:t>
            </a:r>
            <a:r>
              <a:rPr lang="pt-BR" dirty="0"/>
              <a:t>e Tecnologias da Informação</a:t>
            </a:r>
            <a:r>
              <a:rPr lang="pt-BR" dirty="0" smtClean="0"/>
              <a:t>;  Indústria </a:t>
            </a:r>
            <a:r>
              <a:rPr lang="pt-BR" dirty="0"/>
              <a:t>Criativa (voltada a produtos e processos para </a:t>
            </a:r>
            <a:r>
              <a:rPr lang="pt-BR" dirty="0" smtClean="0"/>
              <a:t>Desenvolvimento </a:t>
            </a:r>
            <a:r>
              <a:rPr lang="pt-BR" dirty="0"/>
              <a:t>tecnológico e inovação</a:t>
            </a:r>
            <a:r>
              <a:rPr lang="pt-BR" dirty="0" smtClean="0"/>
              <a:t>); Novas </a:t>
            </a:r>
            <a:r>
              <a:rPr lang="pt-BR" dirty="0"/>
              <a:t>Tecnologias de Engenharia </a:t>
            </a:r>
            <a:r>
              <a:rPr lang="pt-BR" dirty="0" smtClean="0"/>
              <a:t>Construtiva; Biologia</a:t>
            </a:r>
            <a:r>
              <a:rPr lang="pt-BR" dirty="0"/>
              <a:t>, Ciências Biomédicas e da Saúde;</a:t>
            </a:r>
          </a:p>
          <a:p>
            <a:endParaRPr lang="pt-BR" dirty="0"/>
          </a:p>
        </p:txBody>
      </p:sp>
    </p:spTree>
    <p:extLst>
      <p:ext uri="{BB962C8B-B14F-4D97-AF65-F5344CB8AC3E}">
        <p14:creationId xmlns:p14="http://schemas.microsoft.com/office/powerpoint/2010/main" val="1548055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200" b="1" dirty="0" smtClean="0"/>
              <a:t>Ciência sem Fronteiras / Aperfeiçoamento</a:t>
            </a:r>
            <a:endParaRPr lang="pt-BR" sz="3200" b="1" dirty="0"/>
          </a:p>
        </p:txBody>
      </p:sp>
      <p:sp>
        <p:nvSpPr>
          <p:cNvPr id="3" name="Espaço Reservado para Conteúdo 2"/>
          <p:cNvSpPr>
            <a:spLocks noGrp="1"/>
          </p:cNvSpPr>
          <p:nvPr>
            <p:ph idx="1"/>
          </p:nvPr>
        </p:nvSpPr>
        <p:spPr>
          <a:xfrm>
            <a:off x="457200" y="1340768"/>
            <a:ext cx="8229600" cy="5328592"/>
          </a:xfrm>
        </p:spPr>
        <p:txBody>
          <a:bodyPr/>
          <a:lstStyle/>
          <a:p>
            <a:r>
              <a:rPr lang="pt-BR" dirty="0" smtClean="0"/>
              <a:t>Ampliação das áreas (</a:t>
            </a:r>
            <a:r>
              <a:rPr lang="pt-BR" b="1" dirty="0" smtClean="0"/>
              <a:t>Humanas e Sociais</a:t>
            </a:r>
            <a:r>
              <a:rPr lang="pt-BR" dirty="0" smtClean="0"/>
              <a:t>).</a:t>
            </a:r>
          </a:p>
          <a:p>
            <a:r>
              <a:rPr lang="pt-BR" dirty="0" smtClean="0"/>
              <a:t>Construção de indicadores de </a:t>
            </a:r>
            <a:r>
              <a:rPr lang="pt-BR" b="1" dirty="0" smtClean="0"/>
              <a:t>qualidade:</a:t>
            </a:r>
            <a:r>
              <a:rPr lang="pt-BR" dirty="0" smtClean="0"/>
              <a:t> </a:t>
            </a:r>
            <a:r>
              <a:rPr lang="pt-BR" dirty="0" smtClean="0"/>
              <a:t>de resultados e de impactos.</a:t>
            </a:r>
          </a:p>
          <a:p>
            <a:r>
              <a:rPr lang="pt-BR" dirty="0" smtClean="0"/>
              <a:t>Revisão das metas quantitativas e </a:t>
            </a:r>
            <a:r>
              <a:rPr lang="pt-BR" b="1" dirty="0" smtClean="0"/>
              <a:t>critérios</a:t>
            </a:r>
            <a:r>
              <a:rPr lang="pt-BR" dirty="0" smtClean="0"/>
              <a:t> de seleção.</a:t>
            </a:r>
          </a:p>
          <a:p>
            <a:r>
              <a:rPr lang="pt-BR" dirty="0" smtClean="0"/>
              <a:t>Acompanhamento </a:t>
            </a:r>
            <a:r>
              <a:rPr lang="pt-BR" b="1" dirty="0" smtClean="0"/>
              <a:t>acadêmico</a:t>
            </a:r>
            <a:r>
              <a:rPr lang="pt-BR" dirty="0" smtClean="0"/>
              <a:t> e </a:t>
            </a:r>
            <a:r>
              <a:rPr lang="pt-BR" b="1" dirty="0" smtClean="0"/>
              <a:t>emocional</a:t>
            </a:r>
            <a:r>
              <a:rPr lang="pt-BR" dirty="0" smtClean="0"/>
              <a:t>.</a:t>
            </a:r>
          </a:p>
          <a:p>
            <a:r>
              <a:rPr lang="pt-BR" b="1" dirty="0" smtClean="0"/>
              <a:t>Flexibilização</a:t>
            </a:r>
            <a:r>
              <a:rPr lang="pt-BR" dirty="0" smtClean="0"/>
              <a:t> no reconhecimento das disciplinas cursadas.</a:t>
            </a:r>
          </a:p>
          <a:p>
            <a:r>
              <a:rPr lang="pt-BR" dirty="0" smtClean="0"/>
              <a:t>Mobilidade acadêmica no </a:t>
            </a:r>
            <a:r>
              <a:rPr lang="pt-BR" b="1" dirty="0" smtClean="0"/>
              <a:t>País</a:t>
            </a:r>
            <a:r>
              <a:rPr lang="pt-BR" dirty="0" smtClean="0"/>
              <a:t>.</a:t>
            </a:r>
          </a:p>
          <a:p>
            <a:endParaRPr lang="pt-BR" dirty="0" smtClean="0"/>
          </a:p>
          <a:p>
            <a:endParaRPr lang="pt-BR" dirty="0"/>
          </a:p>
        </p:txBody>
      </p:sp>
    </p:spTree>
    <p:extLst>
      <p:ext uri="{BB962C8B-B14F-4D97-AF65-F5344CB8AC3E}">
        <p14:creationId xmlns:p14="http://schemas.microsoft.com/office/powerpoint/2010/main" val="4141230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Obrigado</a:t>
            </a:r>
            <a:endParaRPr lang="pt-B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340768"/>
            <a:ext cx="8280920" cy="52565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128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3600" dirty="0" smtClean="0"/>
              <a:t>Formação de Recursos Humanos / CTI</a:t>
            </a:r>
            <a:endParaRPr lang="pt-BR" sz="3600" dirty="0"/>
          </a:p>
        </p:txBody>
      </p:sp>
      <p:sp>
        <p:nvSpPr>
          <p:cNvPr id="3" name="Espaço Reservado para Conteúdo 2"/>
          <p:cNvSpPr>
            <a:spLocks noGrp="1"/>
          </p:cNvSpPr>
          <p:nvPr>
            <p:ph idx="1"/>
          </p:nvPr>
        </p:nvSpPr>
        <p:spPr>
          <a:xfrm>
            <a:off x="457200" y="1340768"/>
            <a:ext cx="8229600" cy="4785395"/>
          </a:xfrm>
        </p:spPr>
        <p:txBody>
          <a:bodyPr>
            <a:normAutofit/>
          </a:bodyPr>
          <a:lstStyle/>
          <a:p>
            <a:r>
              <a:rPr lang="pt-BR" dirty="0" smtClean="0"/>
              <a:t>Ensino fundamental e médio: Ensino  de Ciências</a:t>
            </a:r>
          </a:p>
          <a:p>
            <a:r>
              <a:rPr lang="pt-BR" dirty="0" smtClean="0"/>
              <a:t>Programa de Iniciação Científica Junior (ensino básico)</a:t>
            </a:r>
          </a:p>
          <a:p>
            <a:r>
              <a:rPr lang="pt-BR" dirty="0" smtClean="0"/>
              <a:t>Programa de Iniciação Científica (ensino superior)</a:t>
            </a:r>
          </a:p>
          <a:p>
            <a:r>
              <a:rPr lang="pt-BR" dirty="0" smtClean="0"/>
              <a:t>Pós-Graduação: Mestrado / Doutorado</a:t>
            </a:r>
          </a:p>
          <a:p>
            <a:r>
              <a:rPr lang="pt-BR" dirty="0" smtClean="0"/>
              <a:t>Pós- Doutorado</a:t>
            </a:r>
            <a:endParaRPr lang="pt-BR" dirty="0"/>
          </a:p>
        </p:txBody>
      </p:sp>
    </p:spTree>
    <p:extLst>
      <p:ext uri="{BB962C8B-B14F-4D97-AF65-F5344CB8AC3E}">
        <p14:creationId xmlns:p14="http://schemas.microsoft.com/office/powerpoint/2010/main" val="2800240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Ciência</a:t>
            </a:r>
            <a:endParaRPr lang="pt-BR" dirty="0"/>
          </a:p>
        </p:txBody>
      </p:sp>
      <p:sp>
        <p:nvSpPr>
          <p:cNvPr id="3" name="Espaço Reservado para Conteúdo 2"/>
          <p:cNvSpPr>
            <a:spLocks noGrp="1"/>
          </p:cNvSpPr>
          <p:nvPr>
            <p:ph idx="1"/>
          </p:nvPr>
        </p:nvSpPr>
        <p:spPr>
          <a:xfrm>
            <a:off x="457200" y="1600200"/>
            <a:ext cx="8229600" cy="4997152"/>
          </a:xfrm>
        </p:spPr>
        <p:txBody>
          <a:bodyPr>
            <a:normAutofit/>
          </a:bodyPr>
          <a:lstStyle/>
          <a:p>
            <a:r>
              <a:rPr lang="pt-BR" dirty="0"/>
              <a:t>A Ciência é o melhor caminho para se entender o mundo. </a:t>
            </a:r>
            <a:endParaRPr lang="pt-BR" dirty="0" smtClean="0"/>
          </a:p>
          <a:p>
            <a:r>
              <a:rPr lang="pt-BR" dirty="0" smtClean="0"/>
              <a:t>O conhecimento científico </a:t>
            </a:r>
            <a:r>
              <a:rPr lang="pt-BR" dirty="0"/>
              <a:t>é o capital mais importante do mundo civilizado. </a:t>
            </a:r>
            <a:endParaRPr lang="pt-BR" dirty="0" smtClean="0"/>
          </a:p>
          <a:p>
            <a:r>
              <a:rPr lang="pt-BR" dirty="0" smtClean="0"/>
              <a:t>Investir em Ciência, Tecnologia e Inovação é </a:t>
            </a:r>
            <a:r>
              <a:rPr lang="pt-BR" dirty="0"/>
              <a:t>investir na qualidade de vida da sociedade. </a:t>
            </a:r>
            <a:endParaRPr lang="pt-BR"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4725144"/>
            <a:ext cx="3384376" cy="1872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24320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Educação científica</a:t>
            </a:r>
            <a:endParaRPr lang="pt-BR" dirty="0"/>
          </a:p>
        </p:txBody>
      </p:sp>
      <p:sp>
        <p:nvSpPr>
          <p:cNvPr id="3" name="Espaço Reservado para Conteúdo 2"/>
          <p:cNvSpPr>
            <a:spLocks noGrp="1"/>
          </p:cNvSpPr>
          <p:nvPr>
            <p:ph idx="1"/>
          </p:nvPr>
        </p:nvSpPr>
        <p:spPr>
          <a:xfrm>
            <a:off x="457200" y="1600200"/>
            <a:ext cx="8229600" cy="4925144"/>
          </a:xfrm>
        </p:spPr>
        <p:txBody>
          <a:bodyPr>
            <a:normAutofit fontScale="92500" lnSpcReduction="10000"/>
          </a:bodyPr>
          <a:lstStyle/>
          <a:p>
            <a:pPr algn="just"/>
            <a:r>
              <a:rPr lang="pt-BR" dirty="0"/>
              <a:t>A educação científica desenvolve </a:t>
            </a:r>
            <a:r>
              <a:rPr lang="pt-BR" b="1" dirty="0"/>
              <a:t>habilidades</a:t>
            </a:r>
            <a:r>
              <a:rPr lang="pt-BR" dirty="0"/>
              <a:t>, define </a:t>
            </a:r>
            <a:r>
              <a:rPr lang="pt-BR" b="1" dirty="0"/>
              <a:t>conceitos</a:t>
            </a:r>
            <a:r>
              <a:rPr lang="pt-BR" dirty="0"/>
              <a:t> </a:t>
            </a:r>
            <a:r>
              <a:rPr lang="pt-BR" dirty="0" smtClean="0"/>
              <a:t>e conhecimentos </a:t>
            </a:r>
            <a:r>
              <a:rPr lang="pt-BR" dirty="0"/>
              <a:t>estimulando a criança a </a:t>
            </a:r>
            <a:r>
              <a:rPr lang="pt-BR" b="1" dirty="0"/>
              <a:t>observar</a:t>
            </a:r>
            <a:r>
              <a:rPr lang="pt-BR" dirty="0"/>
              <a:t>, </a:t>
            </a:r>
            <a:r>
              <a:rPr lang="pt-BR" b="1" dirty="0"/>
              <a:t>questionar</a:t>
            </a:r>
            <a:r>
              <a:rPr lang="pt-BR" dirty="0"/>
              <a:t>, </a:t>
            </a:r>
            <a:r>
              <a:rPr lang="pt-BR" b="1" dirty="0" smtClean="0"/>
              <a:t>investigar</a:t>
            </a:r>
            <a:r>
              <a:rPr lang="pt-BR" dirty="0" smtClean="0"/>
              <a:t> </a:t>
            </a:r>
            <a:r>
              <a:rPr lang="pt-BR" dirty="0"/>
              <a:t>e </a:t>
            </a:r>
            <a:r>
              <a:rPr lang="pt-BR" b="1" dirty="0" smtClean="0"/>
              <a:t>entender</a:t>
            </a:r>
            <a:r>
              <a:rPr lang="pt-BR" dirty="0" smtClean="0"/>
              <a:t> de </a:t>
            </a:r>
            <a:r>
              <a:rPr lang="pt-BR" dirty="0"/>
              <a:t>maneira lógica os seres vivos, o meio em que vivem e os eventos </a:t>
            </a:r>
            <a:r>
              <a:rPr lang="pt-BR" dirty="0" smtClean="0"/>
              <a:t>do dia </a:t>
            </a:r>
            <a:r>
              <a:rPr lang="pt-BR" dirty="0"/>
              <a:t>a dia</a:t>
            </a:r>
            <a:r>
              <a:rPr lang="pt-BR" dirty="0" smtClean="0"/>
              <a:t>.</a:t>
            </a:r>
          </a:p>
          <a:p>
            <a:r>
              <a:rPr lang="pt-BR" dirty="0" smtClean="0"/>
              <a:t>Além </a:t>
            </a:r>
            <a:r>
              <a:rPr lang="pt-BR" dirty="0"/>
              <a:t>disso, estimula a </a:t>
            </a:r>
            <a:r>
              <a:rPr lang="pt-BR" b="1" dirty="0"/>
              <a:t>curiosidade</a:t>
            </a:r>
            <a:r>
              <a:rPr lang="pt-BR" dirty="0"/>
              <a:t> e </a:t>
            </a:r>
            <a:r>
              <a:rPr lang="pt-BR" b="1" dirty="0"/>
              <a:t>imaginação</a:t>
            </a:r>
            <a:r>
              <a:rPr lang="pt-BR" dirty="0"/>
              <a:t> e o </a:t>
            </a:r>
            <a:r>
              <a:rPr lang="pt-BR" dirty="0" smtClean="0"/>
              <a:t>entendimento do </a:t>
            </a:r>
            <a:r>
              <a:rPr lang="pt-BR" dirty="0"/>
              <a:t>processo de </a:t>
            </a:r>
            <a:r>
              <a:rPr lang="pt-BR" b="1" dirty="0"/>
              <a:t>construção</a:t>
            </a:r>
            <a:r>
              <a:rPr lang="pt-BR" dirty="0"/>
              <a:t> do conhecimento</a:t>
            </a:r>
            <a:r>
              <a:rPr lang="pt-BR" dirty="0" smtClean="0"/>
              <a:t>.</a:t>
            </a:r>
          </a:p>
          <a:p>
            <a:r>
              <a:rPr lang="pt-BR" dirty="0" smtClean="0"/>
              <a:t> </a:t>
            </a:r>
            <a:r>
              <a:rPr lang="pt-BR" dirty="0"/>
              <a:t>Investir no </a:t>
            </a:r>
            <a:r>
              <a:rPr lang="pt-BR" b="1" dirty="0" smtClean="0"/>
              <a:t>conhecimento científico </a:t>
            </a:r>
            <a:r>
              <a:rPr lang="pt-BR" dirty="0" smtClean="0"/>
              <a:t>contribuirá </a:t>
            </a:r>
            <a:r>
              <a:rPr lang="pt-BR" dirty="0"/>
              <a:t>para que os seus resultados estejam ao alcance de </a:t>
            </a:r>
            <a:r>
              <a:rPr lang="pt-BR" b="1" dirty="0"/>
              <a:t>todo</a:t>
            </a:r>
            <a:r>
              <a:rPr lang="pt-BR" dirty="0"/>
              <a:t>s</a:t>
            </a:r>
            <a:r>
              <a:rPr lang="pt-BR" dirty="0" smtClean="0"/>
              <a:t>.</a:t>
            </a:r>
            <a:endParaRPr lang="pt-BR" dirty="0"/>
          </a:p>
        </p:txBody>
      </p:sp>
    </p:spTree>
    <p:extLst>
      <p:ext uri="{BB962C8B-B14F-4D97-AF65-F5344CB8AC3E}">
        <p14:creationId xmlns:p14="http://schemas.microsoft.com/office/powerpoint/2010/main" val="3016884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Ensino de Ciências / Requisitos</a:t>
            </a:r>
            <a:endParaRPr lang="pt-BR" dirty="0"/>
          </a:p>
        </p:txBody>
      </p:sp>
      <p:sp>
        <p:nvSpPr>
          <p:cNvPr id="3" name="Espaço Reservado para Conteúdo 2"/>
          <p:cNvSpPr>
            <a:spLocks noGrp="1"/>
          </p:cNvSpPr>
          <p:nvPr>
            <p:ph idx="1"/>
          </p:nvPr>
        </p:nvSpPr>
        <p:spPr>
          <a:xfrm>
            <a:off x="467544" y="1567332"/>
            <a:ext cx="8229600" cy="4525963"/>
          </a:xfrm>
        </p:spPr>
        <p:txBody>
          <a:bodyPr/>
          <a:lstStyle/>
          <a:p>
            <a:r>
              <a:rPr lang="pt-BR" dirty="0" smtClean="0"/>
              <a:t>Formação de Professores qualificados</a:t>
            </a:r>
          </a:p>
          <a:p>
            <a:r>
              <a:rPr lang="pt-BR" dirty="0" smtClean="0"/>
              <a:t>Valorização do Professor</a:t>
            </a:r>
          </a:p>
          <a:p>
            <a:r>
              <a:rPr lang="pt-BR" dirty="0" smtClean="0"/>
              <a:t>Recursos: Laboratórios, Kits, </a:t>
            </a:r>
            <a:r>
              <a:rPr lang="pt-BR" dirty="0" err="1" smtClean="0"/>
              <a:t>TICs</a:t>
            </a:r>
            <a:r>
              <a:rPr lang="pt-BR" dirty="0" smtClean="0"/>
              <a:t>, Biblioteca, Visitas a Laboratórios e Museus, etc.</a:t>
            </a:r>
          </a:p>
          <a:p>
            <a:endParaRPr lang="pt-BR" dirty="0" smtClean="0"/>
          </a:p>
          <a:p>
            <a:endParaRPr lang="pt-B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789040"/>
            <a:ext cx="3528392" cy="24095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4008" y="3789040"/>
            <a:ext cx="3456384" cy="23042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44807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Iniciação </a:t>
            </a:r>
            <a:r>
              <a:rPr lang="pt-BR" dirty="0" smtClean="0"/>
              <a:t>Científica Junior</a:t>
            </a:r>
            <a:endParaRPr lang="pt-BR" dirty="0"/>
          </a:p>
        </p:txBody>
      </p:sp>
      <p:sp>
        <p:nvSpPr>
          <p:cNvPr id="3" name="Espaço Reservado para Conteúdo 2"/>
          <p:cNvSpPr>
            <a:spLocks noGrp="1"/>
          </p:cNvSpPr>
          <p:nvPr>
            <p:ph idx="1"/>
          </p:nvPr>
        </p:nvSpPr>
        <p:spPr/>
        <p:txBody>
          <a:bodyPr>
            <a:normAutofit/>
          </a:bodyPr>
          <a:lstStyle/>
          <a:p>
            <a:r>
              <a:rPr lang="pt-BR" b="1" dirty="0" smtClean="0"/>
              <a:t>Iniciação científica Junior </a:t>
            </a:r>
            <a:r>
              <a:rPr lang="pt-BR" dirty="0" smtClean="0"/>
              <a:t>(10.000 bolsistas) / Capilaridade social e Interiorização / </a:t>
            </a:r>
            <a:r>
              <a:rPr lang="pt-BR" b="1" dirty="0" smtClean="0"/>
              <a:t>CNPq </a:t>
            </a:r>
            <a:r>
              <a:rPr lang="pt-BR" dirty="0" smtClean="0"/>
              <a:t>(2004</a:t>
            </a:r>
            <a:r>
              <a:rPr lang="pt-BR" dirty="0" smtClean="0"/>
              <a:t>).</a:t>
            </a:r>
            <a:endParaRPr lang="pt-B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3356992"/>
            <a:ext cx="3600400" cy="28437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3329252"/>
            <a:ext cx="3384376" cy="28715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0845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Iniciação Científica (Graduação)</a:t>
            </a:r>
            <a:endParaRPr lang="pt-BR" dirty="0"/>
          </a:p>
        </p:txBody>
      </p:sp>
      <p:sp>
        <p:nvSpPr>
          <p:cNvPr id="3" name="Espaço Reservado para Conteúdo 2"/>
          <p:cNvSpPr>
            <a:spLocks noGrp="1"/>
          </p:cNvSpPr>
          <p:nvPr>
            <p:ph idx="1"/>
          </p:nvPr>
        </p:nvSpPr>
        <p:spPr/>
        <p:txBody>
          <a:bodyPr/>
          <a:lstStyle/>
          <a:p>
            <a:r>
              <a:rPr lang="pt-BR" b="1" dirty="0"/>
              <a:t>Iniciação científica </a:t>
            </a:r>
            <a:r>
              <a:rPr lang="pt-BR" dirty="0"/>
              <a:t>(estudantes universitários) / 100.000 estudantes / 50.000 bolsistas / PIBIC (</a:t>
            </a:r>
            <a:r>
              <a:rPr lang="pt-BR" b="1" dirty="0"/>
              <a:t>CNPq</a:t>
            </a:r>
            <a:r>
              <a:rPr lang="pt-BR" dirty="0"/>
              <a:t>) 250 Instituições (1951</a:t>
            </a:r>
            <a:r>
              <a:rPr lang="pt-BR" dirty="0" smtClean="0"/>
              <a:t>)</a:t>
            </a:r>
          </a:p>
          <a:p>
            <a:endParaRPr lang="pt-BR" dirty="0"/>
          </a:p>
          <a:p>
            <a:endParaRPr lang="pt-B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501008"/>
            <a:ext cx="3384376" cy="23191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3501008"/>
            <a:ext cx="3384376" cy="23191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5988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Iniciação em Desenvolvimento Tecnológico e Inovação</a:t>
            </a:r>
            <a:endParaRPr lang="pt-BR" dirty="0"/>
          </a:p>
        </p:txBody>
      </p:sp>
      <p:sp>
        <p:nvSpPr>
          <p:cNvPr id="3" name="Espaço Reservado para Conteúdo 2"/>
          <p:cNvSpPr>
            <a:spLocks noGrp="1"/>
          </p:cNvSpPr>
          <p:nvPr>
            <p:ph idx="1"/>
          </p:nvPr>
        </p:nvSpPr>
        <p:spPr/>
        <p:txBody>
          <a:bodyPr/>
          <a:lstStyle/>
          <a:p>
            <a:r>
              <a:rPr lang="pt-BR" b="1" dirty="0"/>
              <a:t>Programa Institucional de Bolsas de Iniciação em Desenvolvimento Tecnológico e Inovação </a:t>
            </a:r>
            <a:r>
              <a:rPr lang="pt-BR" dirty="0"/>
              <a:t>/  PIBITI (</a:t>
            </a:r>
            <a:r>
              <a:rPr lang="pt-BR" b="1" dirty="0"/>
              <a:t>CNPq</a:t>
            </a:r>
            <a:r>
              <a:rPr lang="pt-BR" dirty="0"/>
              <a:t>) (2006).</a:t>
            </a:r>
          </a:p>
          <a:p>
            <a:endParaRPr lang="pt-BR" dirty="0"/>
          </a:p>
          <a:p>
            <a:endParaRPr lang="pt-B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573016"/>
            <a:ext cx="3600399" cy="2592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3573016"/>
            <a:ext cx="3456384" cy="2592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6764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Pós-Graduação (2014)</a:t>
            </a:r>
            <a:endParaRPr lang="pt-BR" dirty="0"/>
          </a:p>
        </p:txBody>
      </p:sp>
      <p:sp>
        <p:nvSpPr>
          <p:cNvPr id="3" name="Espaço Reservado para Conteúdo 2"/>
          <p:cNvSpPr>
            <a:spLocks noGrp="1"/>
          </p:cNvSpPr>
          <p:nvPr>
            <p:ph idx="1"/>
          </p:nvPr>
        </p:nvSpPr>
        <p:spPr/>
        <p:txBody>
          <a:bodyPr/>
          <a:lstStyle/>
          <a:p>
            <a:r>
              <a:rPr lang="pt-BR" dirty="0" smtClean="0"/>
              <a:t>Cursos de Pós-Graduação: Total: 5.812 / Mestrado Acadêmico: 3.226; Mestrado Profissional: 589; Doutorado: 1.997 (</a:t>
            </a:r>
            <a:r>
              <a:rPr lang="pt-BR" b="1" dirty="0" smtClean="0"/>
              <a:t>CAPES</a:t>
            </a:r>
            <a:r>
              <a:rPr lang="pt-BR" dirty="0" smtClean="0"/>
              <a:t>).</a:t>
            </a:r>
          </a:p>
          <a:p>
            <a:endParaRPr lang="pt-BR" dirty="0"/>
          </a:p>
          <a:p>
            <a:r>
              <a:rPr lang="pt-BR" dirty="0" smtClean="0"/>
              <a:t>Atualmente são formados cerca de 12.000 doutores/ano no Brasil</a:t>
            </a:r>
            <a:endParaRPr lang="pt-BR" dirty="0"/>
          </a:p>
        </p:txBody>
      </p:sp>
    </p:spTree>
    <p:extLst>
      <p:ext uri="{BB962C8B-B14F-4D97-AF65-F5344CB8AC3E}">
        <p14:creationId xmlns:p14="http://schemas.microsoft.com/office/powerpoint/2010/main" val="1919271000"/>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545</Words>
  <Application>Microsoft Office PowerPoint</Application>
  <PresentationFormat>Apresentação na tela (4:3)</PresentationFormat>
  <Paragraphs>63</Paragraphs>
  <Slides>15</Slides>
  <Notes>0</Notes>
  <HiddenSlides>0</HiddenSlides>
  <MMClips>0</MMClips>
  <ScaleCrop>false</ScaleCrop>
  <HeadingPairs>
    <vt:vector size="4" baseType="variant">
      <vt:variant>
        <vt:lpstr>Tema</vt:lpstr>
      </vt:variant>
      <vt:variant>
        <vt:i4>1</vt:i4>
      </vt:variant>
      <vt:variant>
        <vt:lpstr>Títulos de slides</vt:lpstr>
      </vt:variant>
      <vt:variant>
        <vt:i4>15</vt:i4>
      </vt:variant>
    </vt:vector>
  </HeadingPairs>
  <TitlesOfParts>
    <vt:vector size="16" baseType="lpstr">
      <vt:lpstr>Tema do Office</vt:lpstr>
      <vt:lpstr>Formação de Recursos Humanos para Ciência, Tecnologia e Inovação, com especial enfoque para o Programa Ciências sem Fronteiras</vt:lpstr>
      <vt:lpstr>Formação de Recursos Humanos / CTI</vt:lpstr>
      <vt:lpstr>Ciência</vt:lpstr>
      <vt:lpstr>Educação científica</vt:lpstr>
      <vt:lpstr>Ensino de Ciências / Requisitos</vt:lpstr>
      <vt:lpstr>Iniciação Científica Junior</vt:lpstr>
      <vt:lpstr>Iniciação Científica (Graduação)</vt:lpstr>
      <vt:lpstr>Iniciação em Desenvolvimento Tecnológico e Inovação</vt:lpstr>
      <vt:lpstr>Pós-Graduação (2014)</vt:lpstr>
      <vt:lpstr>Ciência sem Fronteiras</vt:lpstr>
      <vt:lpstr>Ciência sem Fronteiras</vt:lpstr>
      <vt:lpstr>Ciência sem Fronteiras Modalidades de fomento</vt:lpstr>
      <vt:lpstr>Ciência sem Fronteiras / Áreas</vt:lpstr>
      <vt:lpstr>Ciência sem Fronteiras / Aperfeiçoamento</vt:lpstr>
      <vt:lpstr>Obrigado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Formação de Recursos Humanos para Ciência, Tecnologia e Inovação, com especial enfoque para o Programa Ciências sem Fronteiras</dc:title>
  <dc:creator>Windows</dc:creator>
  <cp:lastModifiedBy>Windows</cp:lastModifiedBy>
  <cp:revision>22</cp:revision>
  <dcterms:created xsi:type="dcterms:W3CDTF">2015-04-14T17:07:08Z</dcterms:created>
  <dcterms:modified xsi:type="dcterms:W3CDTF">2015-04-28T19:12:46Z</dcterms:modified>
</cp:coreProperties>
</file>