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34" r:id="rId2"/>
    <p:sldId id="335" r:id="rId3"/>
    <p:sldId id="258" r:id="rId4"/>
    <p:sldId id="310" r:id="rId5"/>
    <p:sldId id="311" r:id="rId6"/>
    <p:sldId id="366" r:id="rId7"/>
    <p:sldId id="367" r:id="rId8"/>
    <p:sldId id="368" r:id="rId9"/>
    <p:sldId id="395" r:id="rId10"/>
    <p:sldId id="371" r:id="rId11"/>
    <p:sldId id="396" r:id="rId12"/>
    <p:sldId id="397" r:id="rId13"/>
    <p:sldId id="407" r:id="rId14"/>
    <p:sldId id="373" r:id="rId15"/>
    <p:sldId id="374" r:id="rId16"/>
    <p:sldId id="377" r:id="rId17"/>
    <p:sldId id="409" r:id="rId18"/>
    <p:sldId id="380" r:id="rId19"/>
    <p:sldId id="381" r:id="rId20"/>
    <p:sldId id="408" r:id="rId21"/>
    <p:sldId id="359" r:id="rId22"/>
    <p:sldId id="398" r:id="rId23"/>
    <p:sldId id="399" r:id="rId24"/>
    <p:sldId id="382" r:id="rId25"/>
    <p:sldId id="383" r:id="rId26"/>
    <p:sldId id="384" r:id="rId27"/>
    <p:sldId id="400" r:id="rId28"/>
    <p:sldId id="386" r:id="rId29"/>
    <p:sldId id="387" r:id="rId30"/>
    <p:sldId id="388" r:id="rId31"/>
    <p:sldId id="404" r:id="rId32"/>
    <p:sldId id="389" r:id="rId33"/>
    <p:sldId id="405" r:id="rId34"/>
    <p:sldId id="390" r:id="rId35"/>
    <p:sldId id="391" r:id="rId36"/>
    <p:sldId id="392" r:id="rId37"/>
    <p:sldId id="356" r:id="rId38"/>
  </p:sldIdLst>
  <p:sldSz cx="9144000" cy="5143500" type="screen16x9"/>
  <p:notesSz cx="6858000" cy="9144000"/>
  <p:defaultTextStyle>
    <a:defPPr>
      <a:defRPr lang="pt-BR"/>
    </a:defPPr>
    <a:lvl1pPr marL="0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64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27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91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55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17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82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44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08" algn="l" defTabSz="9141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68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rvaplysia05\ADM-INSTITUCIONAL\Projetos%20de%20Pesquisa%20APLYSIA\Tecnova%202014\T&#201;CNICO%20PROJETO%20RE_NATURALIZE\Dados\Bentos\riqueza%20e%20abund&#226;ncia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srvaplysia05\ADM-INSTITUCIONAL\Projetos%20de%20Pesquisa%20APLYSIA\Tecnova%202014\T&#201;CNICO%20PROJETO%20RE_NATURALIZE\Dados\Bentos\riqueza%20e%20abund&#226;nci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pivotSource>
    <c:name>[Dados Retenção hidráulica 19.02.16.xlsx]Frequância Controle!Tabela dinâmica1</c:name>
    <c:fmtId val="-1"/>
  </c:pivotSource>
  <c:chart>
    <c:title>
      <c:tx>
        <c:rich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Trecho Controle</a:t>
            </a:r>
          </a:p>
        </c:rich>
      </c:tx>
      <c:layout>
        <c:manualLayout>
          <c:xMode val="edge"/>
          <c:yMode val="edge"/>
          <c:x val="0.3711495857440949"/>
          <c:y val="7.6696101060097138E-2"/>
        </c:manualLayout>
      </c:layout>
      <c:overlay val="1"/>
    </c:title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17466322502099813"/>
          <c:y val="5.8132021165708266E-2"/>
          <c:w val="0.80440156044682865"/>
          <c:h val="0.53048398259300455"/>
        </c:manualLayout>
      </c:layout>
      <c:lineChart>
        <c:grouping val="stacked"/>
        <c:varyColors val="0"/>
        <c:ser>
          <c:idx val="0"/>
          <c:order val="0"/>
          <c:tx>
            <c:strRef>
              <c:f>'Frequância Controle'!$G$4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strRef>
              <c:f>'Frequância Controle'!$F$5:$F$16</c:f>
              <c:strCache>
                <c:ptCount val="11"/>
                <c:pt idx="0">
                  <c:v>&lt;5</c:v>
                </c:pt>
                <c:pt idx="1">
                  <c:v>6-6,5</c:v>
                </c:pt>
                <c:pt idx="2">
                  <c:v>6,5-7</c:v>
                </c:pt>
                <c:pt idx="3">
                  <c:v>7-7,5</c:v>
                </c:pt>
                <c:pt idx="4">
                  <c:v>7,5-8</c:v>
                </c:pt>
                <c:pt idx="5">
                  <c:v>8-8,5</c:v>
                </c:pt>
                <c:pt idx="6">
                  <c:v>8,5-9</c:v>
                </c:pt>
                <c:pt idx="7">
                  <c:v>9,5-10</c:v>
                </c:pt>
                <c:pt idx="8">
                  <c:v>24-24,5</c:v>
                </c:pt>
                <c:pt idx="9">
                  <c:v>26,5-27</c:v>
                </c:pt>
                <c:pt idx="10">
                  <c:v>27-27,5</c:v>
                </c:pt>
              </c:strCache>
            </c:strRef>
          </c:cat>
          <c:val>
            <c:numRef>
              <c:f>'Frequância Controle'!$G$5:$G$16</c:f>
              <c:numCache>
                <c:formatCode>General</c:formatCode>
                <c:ptCount val="11"/>
                <c:pt idx="0">
                  <c:v>0</c:v>
                </c:pt>
                <c:pt idx="1">
                  <c:v>30</c:v>
                </c:pt>
                <c:pt idx="2">
                  <c:v>19</c:v>
                </c:pt>
                <c:pt idx="3">
                  <c:v>8</c:v>
                </c:pt>
                <c:pt idx="4">
                  <c:v>5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186-4BC1-A5A8-0489F16E9D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9359688"/>
        <c:axId val="179379760"/>
      </c:lineChart>
      <c:catAx>
        <c:axId val="1793596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Tempo de chegada (min)</a:t>
                </a:r>
              </a:p>
            </c:rich>
          </c:tx>
          <c:layout>
            <c:manualLayout>
              <c:xMode val="edge"/>
              <c:yMode val="edge"/>
              <c:x val="0.35999451712636504"/>
              <c:y val="0.92926144648585596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179379760"/>
        <c:crosses val="autoZero"/>
        <c:auto val="1"/>
        <c:lblAlgn val="ctr"/>
        <c:lblOffset val="100"/>
        <c:noMultiLvlLbl val="0"/>
      </c:catAx>
      <c:valAx>
        <c:axId val="1793797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Frequência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3450688768119123E-2"/>
              <c:y val="0.1613915450701316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1793596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pivotSource>
    <c:name>[Dados Retenção hidráulica 19.02.16.xlsx]Frequência Renaturalize!Tabela dinâmica2</c:name>
    <c:fmtId val="-1"/>
  </c:pivotSource>
  <c:chart>
    <c:title>
      <c:tx>
        <c:rich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Trecho ReNaturalize</a:t>
            </a:r>
          </a:p>
        </c:rich>
      </c:tx>
      <c:layout>
        <c:manualLayout>
          <c:xMode val="edge"/>
          <c:yMode val="edge"/>
          <c:x val="0.33401731298219556"/>
          <c:y val="0.14055216087101433"/>
        </c:manualLayout>
      </c:layout>
      <c:overlay val="1"/>
    </c:title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15167571163818419"/>
          <c:y val="8.3399622264192869E-2"/>
          <c:w val="0.80016215899777543"/>
          <c:h val="0.52777475845410626"/>
        </c:manualLayout>
      </c:layout>
      <c:lineChart>
        <c:grouping val="stacked"/>
        <c:varyColors val="0"/>
        <c:ser>
          <c:idx val="0"/>
          <c:order val="0"/>
          <c:tx>
            <c:strRef>
              <c:f>'Frequência Renaturalize'!$H$4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strRef>
              <c:f>'Frequência Renaturalize'!$G$5:$G$27</c:f>
              <c:strCache>
                <c:ptCount val="22"/>
                <c:pt idx="0">
                  <c:v>&lt;5</c:v>
                </c:pt>
                <c:pt idx="1">
                  <c:v>6-6,5</c:v>
                </c:pt>
                <c:pt idx="2">
                  <c:v>6,5-7</c:v>
                </c:pt>
                <c:pt idx="3">
                  <c:v>7-7,5</c:v>
                </c:pt>
                <c:pt idx="4">
                  <c:v>7,5-8</c:v>
                </c:pt>
                <c:pt idx="5">
                  <c:v>8-8,5</c:v>
                </c:pt>
                <c:pt idx="6">
                  <c:v>8,5-9</c:v>
                </c:pt>
                <c:pt idx="7">
                  <c:v>9-9,5</c:v>
                </c:pt>
                <c:pt idx="8">
                  <c:v>9,5-10</c:v>
                </c:pt>
                <c:pt idx="9">
                  <c:v>10-10,5</c:v>
                </c:pt>
                <c:pt idx="10">
                  <c:v>10,5-11</c:v>
                </c:pt>
                <c:pt idx="11">
                  <c:v>11,5-12</c:v>
                </c:pt>
                <c:pt idx="12">
                  <c:v>12-12,5</c:v>
                </c:pt>
                <c:pt idx="13">
                  <c:v>13-13,5</c:v>
                </c:pt>
                <c:pt idx="14">
                  <c:v>14-14,5</c:v>
                </c:pt>
                <c:pt idx="15">
                  <c:v>15-15,5</c:v>
                </c:pt>
                <c:pt idx="16">
                  <c:v>15,5-16</c:v>
                </c:pt>
                <c:pt idx="17">
                  <c:v>16-16,5</c:v>
                </c:pt>
                <c:pt idx="18">
                  <c:v>17-17,5</c:v>
                </c:pt>
                <c:pt idx="19">
                  <c:v>18-18,5</c:v>
                </c:pt>
                <c:pt idx="20">
                  <c:v>19-19,5</c:v>
                </c:pt>
                <c:pt idx="21">
                  <c:v>27,5-28</c:v>
                </c:pt>
              </c:strCache>
            </c:strRef>
          </c:cat>
          <c:val>
            <c:numRef>
              <c:f>'Frequência Renaturalize'!$H$5:$H$27</c:f>
              <c:numCache>
                <c:formatCode>General</c:formatCode>
                <c:ptCount val="22"/>
                <c:pt idx="0">
                  <c:v>0</c:v>
                </c:pt>
                <c:pt idx="1">
                  <c:v>15</c:v>
                </c:pt>
                <c:pt idx="2">
                  <c:v>9</c:v>
                </c:pt>
                <c:pt idx="3">
                  <c:v>22</c:v>
                </c:pt>
                <c:pt idx="4">
                  <c:v>2</c:v>
                </c:pt>
                <c:pt idx="5">
                  <c:v>5</c:v>
                </c:pt>
                <c:pt idx="6">
                  <c:v>1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5</c:v>
                </c:pt>
                <c:pt idx="14">
                  <c:v>2</c:v>
                </c:pt>
                <c:pt idx="15">
                  <c:v>3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3</c:v>
                </c:pt>
                <c:pt idx="21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913-46B7-9D5D-397BD3B02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9451488"/>
        <c:axId val="179460064"/>
      </c:lineChart>
      <c:catAx>
        <c:axId val="179451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Tempo de chegada (min)</a:t>
                </a:r>
              </a:p>
            </c:rich>
          </c:tx>
          <c:layout>
            <c:manualLayout>
              <c:xMode val="edge"/>
              <c:yMode val="edge"/>
              <c:x val="0.33403781504597369"/>
              <c:y val="0.9139667814687256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179460064"/>
        <c:crosses val="autoZero"/>
        <c:auto val="1"/>
        <c:lblAlgn val="ctr"/>
        <c:lblOffset val="100"/>
        <c:noMultiLvlLbl val="0"/>
      </c:catAx>
      <c:valAx>
        <c:axId val="179460064"/>
        <c:scaling>
          <c:orientation val="minMax"/>
          <c:max val="35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1794514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Riqueza</a:t>
            </a:r>
          </a:p>
        </c:rich>
      </c:tx>
      <c:layout>
        <c:manualLayout>
          <c:xMode val="edge"/>
          <c:yMode val="edge"/>
          <c:x val="0.37643681952005331"/>
          <c:y val="5.552366609471375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040179906750288E-2"/>
          <c:y val="0.24349024572318476"/>
          <c:w val="0.82780576272966011"/>
          <c:h val="0.56050253675517536"/>
        </c:manualLayout>
      </c:layout>
      <c:lineChart>
        <c:grouping val="standard"/>
        <c:varyColors val="0"/>
        <c:ser>
          <c:idx val="1"/>
          <c:order val="1"/>
          <c:tx>
            <c:strRef>
              <c:f>'riqueza_2 subs'!$C$150</c:f>
              <c:strCache>
                <c:ptCount val="1"/>
                <c:pt idx="0">
                  <c:v>Trecho ReNaturalize - Madeira de eucalipto</c:v>
                </c:pt>
              </c:strCache>
            </c:strRef>
          </c:tx>
          <c:spPr>
            <a:ln w="57150"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 w="57150">
                <a:solidFill>
                  <a:srgbClr val="C00000"/>
                </a:solidFill>
              </a:ln>
            </c:spPr>
          </c:marke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8F9F-49B0-8FC9-C4646DDBE6C5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'riqueza_2 subs'!$D$152:$D$156</c:f>
                <c:numCache>
                  <c:formatCode>General</c:formatCode>
                  <c:ptCount val="5"/>
                  <c:pt idx="0">
                    <c:v>0.57735026918962784</c:v>
                  </c:pt>
                  <c:pt idx="1">
                    <c:v>1</c:v>
                  </c:pt>
                  <c:pt idx="2">
                    <c:v>0.57735026918962584</c:v>
                  </c:pt>
                  <c:pt idx="3">
                    <c:v>1</c:v>
                  </c:pt>
                  <c:pt idx="4">
                    <c:v>2</c:v>
                  </c:pt>
                </c:numCache>
              </c:numRef>
            </c:plus>
            <c:minus>
              <c:numRef>
                <c:f>'riqueza_2 subs'!$D$152:$D$156</c:f>
                <c:numCache>
                  <c:formatCode>General</c:formatCode>
                  <c:ptCount val="5"/>
                  <c:pt idx="0">
                    <c:v>0.57735026918962784</c:v>
                  </c:pt>
                  <c:pt idx="1">
                    <c:v>1</c:v>
                  </c:pt>
                  <c:pt idx="2">
                    <c:v>0.57735026918962584</c:v>
                  </c:pt>
                  <c:pt idx="3">
                    <c:v>1</c:v>
                  </c:pt>
                  <c:pt idx="4">
                    <c:v>2</c:v>
                  </c:pt>
                </c:numCache>
              </c:numRef>
            </c:minus>
          </c:errBars>
          <c:cat>
            <c:strRef>
              <c:f>'riqueza_2 subs'!$B$152:$B$156</c:f>
              <c:strCache>
                <c:ptCount val="5"/>
                <c:pt idx="0">
                  <c:v>1ª</c:v>
                </c:pt>
                <c:pt idx="1">
                  <c:v>2ª</c:v>
                </c:pt>
                <c:pt idx="2">
                  <c:v>3ª</c:v>
                </c:pt>
                <c:pt idx="3">
                  <c:v>4ª</c:v>
                </c:pt>
                <c:pt idx="4">
                  <c:v>5ª</c:v>
                </c:pt>
              </c:strCache>
            </c:strRef>
          </c:cat>
          <c:val>
            <c:numRef>
              <c:f>'riqueza_2 subs'!$C$152:$C$156</c:f>
              <c:numCache>
                <c:formatCode>General</c:formatCode>
                <c:ptCount val="5"/>
                <c:pt idx="1">
                  <c:v>2</c:v>
                </c:pt>
                <c:pt idx="2">
                  <c:v>6.666666666666667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F9F-49B0-8FC9-C4646DDBE6C5}"/>
            </c:ext>
          </c:extLst>
        </c:ser>
        <c:ser>
          <c:idx val="0"/>
          <c:order val="0"/>
          <c:tx>
            <c:strRef>
              <c:f>'riqueza_2 subs'!$C$157</c:f>
              <c:strCache>
                <c:ptCount val="1"/>
                <c:pt idx="0">
                  <c:v>Trecho Referência - Madeira nativa</c:v>
                </c:pt>
              </c:strCache>
            </c:strRef>
          </c:tx>
          <c:spPr>
            <a:ln w="57150">
              <a:solidFill>
                <a:schemeClr val="accent6">
                  <a:lumMod val="75000"/>
                </a:schemeClr>
              </a:solidFill>
            </a:ln>
          </c:spPr>
          <c:marker>
            <c:spPr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'riqueza_2 subs'!$D$159:$D$163</c:f>
                <c:numCache>
                  <c:formatCode>General</c:formatCode>
                  <c:ptCount val="5"/>
                  <c:pt idx="0">
                    <c:v>2.5166114784235836</c:v>
                  </c:pt>
                  <c:pt idx="1">
                    <c:v>1.7320508075688772</c:v>
                  </c:pt>
                  <c:pt idx="2">
                    <c:v>0</c:v>
                  </c:pt>
                  <c:pt idx="3">
                    <c:v>1.5275252316519468</c:v>
                  </c:pt>
                  <c:pt idx="4">
                    <c:v>0.57735026918962629</c:v>
                  </c:pt>
                </c:numCache>
              </c:numRef>
            </c:plus>
            <c:minus>
              <c:numRef>
                <c:f>'riqueza_2 subs'!$D$159:$D$163</c:f>
                <c:numCache>
                  <c:formatCode>General</c:formatCode>
                  <c:ptCount val="5"/>
                  <c:pt idx="0">
                    <c:v>2.5166114784235836</c:v>
                  </c:pt>
                  <c:pt idx="1">
                    <c:v>1.7320508075688772</c:v>
                  </c:pt>
                  <c:pt idx="2">
                    <c:v>0</c:v>
                  </c:pt>
                  <c:pt idx="3">
                    <c:v>1.5275252316519468</c:v>
                  </c:pt>
                  <c:pt idx="4">
                    <c:v>0.57735026918962629</c:v>
                  </c:pt>
                </c:numCache>
              </c:numRef>
            </c:minus>
          </c:errBars>
          <c:cat>
            <c:strRef>
              <c:f>'riqueza_2 subs'!$B$159:$B$163</c:f>
              <c:strCache>
                <c:ptCount val="5"/>
                <c:pt idx="0">
                  <c:v>1ª</c:v>
                </c:pt>
                <c:pt idx="1">
                  <c:v>2ª</c:v>
                </c:pt>
                <c:pt idx="2">
                  <c:v>3ª</c:v>
                </c:pt>
                <c:pt idx="3">
                  <c:v>4ª</c:v>
                </c:pt>
                <c:pt idx="4">
                  <c:v>5ª</c:v>
                </c:pt>
              </c:strCache>
            </c:strRef>
          </c:cat>
          <c:val>
            <c:numRef>
              <c:f>'riqueza_2 subs'!$C$159:$C$163</c:f>
              <c:numCache>
                <c:formatCode>General</c:formatCode>
                <c:ptCount val="5"/>
                <c:pt idx="0">
                  <c:v>5.333333333333333</c:v>
                </c:pt>
                <c:pt idx="1">
                  <c:v>4</c:v>
                </c:pt>
                <c:pt idx="2">
                  <c:v>3</c:v>
                </c:pt>
                <c:pt idx="3">
                  <c:v>2.3333333333333335</c:v>
                </c:pt>
                <c:pt idx="4">
                  <c:v>2.6666666666666665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F9F-49B0-8FC9-C4646DDBE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995872"/>
        <c:axId val="179512000"/>
      </c:lineChart>
      <c:catAx>
        <c:axId val="178995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pt-BR"/>
          </a:p>
        </c:txPr>
        <c:crossAx val="179512000"/>
        <c:crosses val="autoZero"/>
        <c:auto val="1"/>
        <c:lblAlgn val="ctr"/>
        <c:lblOffset val="100"/>
        <c:noMultiLvlLbl val="0"/>
      </c:catAx>
      <c:valAx>
        <c:axId val="1795120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pt-BR"/>
          </a:p>
        </c:txPr>
        <c:crossAx val="178995872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5">
        <a:lumMod val="40000"/>
        <a:lumOff val="60000"/>
        <a:alpha val="17000"/>
      </a:schemeClr>
    </a:solidFill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r>
              <a:rPr lang="pt-BR" sz="24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Abundância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39551970917710338"/>
          <c:y val="3.68968437469212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7294343134123134E-2"/>
          <c:y val="0.15463415724560334"/>
          <c:w val="0.67692011222066362"/>
          <c:h val="0.66422479542998303"/>
        </c:manualLayout>
      </c:layout>
      <c:lineChart>
        <c:grouping val="standard"/>
        <c:varyColors val="0"/>
        <c:ser>
          <c:idx val="0"/>
          <c:order val="1"/>
          <c:tx>
            <c:strRef>
              <c:f>abundancia_subst!$K$249</c:f>
              <c:strCache>
                <c:ptCount val="1"/>
                <c:pt idx="0">
                  <c:v>Trecho ReNaturalize - Madeira de eucalipto</c:v>
                </c:pt>
              </c:strCache>
            </c:strRef>
          </c:tx>
          <c:spPr>
            <a:ln w="57150"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 w="57150"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abundancia_subst!$L$250:$L$254</c:f>
                <c:numCache>
                  <c:formatCode>General</c:formatCode>
                  <c:ptCount val="5"/>
                  <c:pt idx="0">
                    <c:v>34.210134950527944</c:v>
                  </c:pt>
                  <c:pt idx="1">
                    <c:v>30.664855018951794</c:v>
                  </c:pt>
                  <c:pt idx="2">
                    <c:v>40.203648258999252</c:v>
                  </c:pt>
                  <c:pt idx="3">
                    <c:v>9.6090235369330461</c:v>
                  </c:pt>
                  <c:pt idx="4">
                    <c:v>12.42309676905615</c:v>
                  </c:pt>
                </c:numCache>
              </c:numRef>
            </c:plus>
            <c:minus>
              <c:numRef>
                <c:f>abundancia_subst!$L$250:$L$254</c:f>
                <c:numCache>
                  <c:formatCode>General</c:formatCode>
                  <c:ptCount val="5"/>
                  <c:pt idx="0">
                    <c:v>34.210134950527944</c:v>
                  </c:pt>
                  <c:pt idx="1">
                    <c:v>30.664855018951794</c:v>
                  </c:pt>
                  <c:pt idx="2">
                    <c:v>40.203648258999252</c:v>
                  </c:pt>
                  <c:pt idx="3">
                    <c:v>9.6090235369330461</c:v>
                  </c:pt>
                  <c:pt idx="4">
                    <c:v>12.42309676905615</c:v>
                  </c:pt>
                </c:numCache>
              </c:numRef>
            </c:minus>
          </c:errBars>
          <c:cat>
            <c:strRef>
              <c:f>abundancia_subst!$A$250:$A$254</c:f>
              <c:strCache>
                <c:ptCount val="5"/>
                <c:pt idx="0">
                  <c:v>1ª</c:v>
                </c:pt>
                <c:pt idx="1">
                  <c:v>2ª</c:v>
                </c:pt>
                <c:pt idx="2">
                  <c:v>3ª</c:v>
                </c:pt>
                <c:pt idx="3">
                  <c:v>4ª</c:v>
                </c:pt>
                <c:pt idx="4">
                  <c:v>5ª</c:v>
                </c:pt>
              </c:strCache>
            </c:strRef>
          </c:cat>
          <c:val>
            <c:numRef>
              <c:f>abundancia_subst!$K$250:$K$254</c:f>
              <c:numCache>
                <c:formatCode>General</c:formatCode>
                <c:ptCount val="5"/>
                <c:pt idx="1">
                  <c:v>56.666666666666664</c:v>
                </c:pt>
                <c:pt idx="2">
                  <c:v>45.666666666666664</c:v>
                </c:pt>
                <c:pt idx="3">
                  <c:v>28.333333333333332</c:v>
                </c:pt>
                <c:pt idx="4">
                  <c:v>12.666666666666666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260-4711-93B2-8EBA3AE7B060}"/>
            </c:ext>
          </c:extLst>
        </c:ser>
        <c:ser>
          <c:idx val="1"/>
          <c:order val="0"/>
          <c:tx>
            <c:strRef>
              <c:f>abundancia_subst!$K$255</c:f>
              <c:strCache>
                <c:ptCount val="1"/>
                <c:pt idx="0">
                  <c:v>Trecho Referência - Madeira nativa</c:v>
                </c:pt>
              </c:strCache>
            </c:strRef>
          </c:tx>
          <c:spPr>
            <a:ln w="57150">
              <a:solidFill>
                <a:schemeClr val="accent6">
                  <a:lumMod val="75000"/>
                </a:schemeClr>
              </a:solidFill>
            </a:ln>
          </c:spPr>
          <c:marker>
            <c:spPr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abundancia_subst!$L$250:$L$254</c:f>
                <c:numCache>
                  <c:formatCode>General</c:formatCode>
                  <c:ptCount val="5"/>
                  <c:pt idx="0">
                    <c:v>34.210134950527944</c:v>
                  </c:pt>
                  <c:pt idx="1">
                    <c:v>30.664855018951794</c:v>
                  </c:pt>
                  <c:pt idx="2">
                    <c:v>40.203648258999252</c:v>
                  </c:pt>
                  <c:pt idx="3">
                    <c:v>9.6090235369330461</c:v>
                  </c:pt>
                  <c:pt idx="4">
                    <c:v>12.42309676905615</c:v>
                  </c:pt>
                </c:numCache>
              </c:numRef>
            </c:plus>
            <c:minus>
              <c:numRef>
                <c:f>abundancia_subst!$L$250:$L$254</c:f>
                <c:numCache>
                  <c:formatCode>General</c:formatCode>
                  <c:ptCount val="5"/>
                  <c:pt idx="0">
                    <c:v>34.210134950527944</c:v>
                  </c:pt>
                  <c:pt idx="1">
                    <c:v>30.664855018951794</c:v>
                  </c:pt>
                  <c:pt idx="2">
                    <c:v>40.203648258999252</c:v>
                  </c:pt>
                  <c:pt idx="3">
                    <c:v>9.6090235369330461</c:v>
                  </c:pt>
                  <c:pt idx="4">
                    <c:v>12.42309676905615</c:v>
                  </c:pt>
                </c:numCache>
              </c:numRef>
            </c:minus>
          </c:errBars>
          <c:cat>
            <c:strRef>
              <c:f>abundancia_subst!$A$250:$A$254</c:f>
              <c:strCache>
                <c:ptCount val="5"/>
                <c:pt idx="0">
                  <c:v>1ª</c:v>
                </c:pt>
                <c:pt idx="1">
                  <c:v>2ª</c:v>
                </c:pt>
                <c:pt idx="2">
                  <c:v>3ª</c:v>
                </c:pt>
                <c:pt idx="3">
                  <c:v>4ª</c:v>
                </c:pt>
                <c:pt idx="4">
                  <c:v>5ª</c:v>
                </c:pt>
              </c:strCache>
            </c:strRef>
          </c:cat>
          <c:val>
            <c:numRef>
              <c:f>abundancia_subst!$K$256:$K$260</c:f>
              <c:numCache>
                <c:formatCode>General</c:formatCode>
                <c:ptCount val="5"/>
                <c:pt idx="0">
                  <c:v>25.333333333333332</c:v>
                </c:pt>
                <c:pt idx="1">
                  <c:v>16.333333333333332</c:v>
                </c:pt>
                <c:pt idx="2">
                  <c:v>4.666666666666667</c:v>
                </c:pt>
                <c:pt idx="3">
                  <c:v>5.333333333333333</c:v>
                </c:pt>
                <c:pt idx="4">
                  <c:v>4.333333333333333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260-4711-93B2-8EBA3AE7B0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568536"/>
        <c:axId val="179568920"/>
      </c:lineChart>
      <c:catAx>
        <c:axId val="179568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pt-BR"/>
          </a:p>
        </c:txPr>
        <c:crossAx val="179568920"/>
        <c:crosses val="autoZero"/>
        <c:auto val="1"/>
        <c:lblAlgn val="ctr"/>
        <c:lblOffset val="100"/>
        <c:noMultiLvlLbl val="0"/>
      </c:catAx>
      <c:valAx>
        <c:axId val="179568920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pt-BR"/>
          </a:p>
        </c:txPr>
        <c:crossAx val="1795685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458336089014221"/>
          <c:y val="0.19059124457869461"/>
          <c:w val="0.3854165895067444"/>
          <c:h val="0.56249847344278947"/>
        </c:manualLayout>
      </c:layout>
      <c:overlay val="0"/>
      <c:txPr>
        <a:bodyPr/>
        <a:lstStyle/>
        <a:p>
          <a:pPr>
            <a:defRPr sz="1400">
              <a:solidFill>
                <a:schemeClr val="tx1">
                  <a:lumMod val="50000"/>
                  <a:lumOff val="50000"/>
                </a:schemeClr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accent5">
        <a:lumMod val="40000"/>
        <a:lumOff val="60000"/>
        <a:alpha val="17000"/>
      </a:schemeClr>
    </a:solidFill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0.23913</cdr:x>
      <cdr:y>0.79063</cdr:y>
    </cdr:from>
    <cdr:to>
      <cdr:x>0.24274</cdr:x>
      <cdr:y>0.93565</cdr:y>
    </cdr:to>
    <cdr:cxnSp macro="">
      <cdr:nvCxnSpPr>
        <cdr:cNvPr id="2" name="Conector de seta reta 2">
          <a:extLst xmlns:a="http://schemas.openxmlformats.org/drawingml/2006/main">
            <a:ext uri="{FF2B5EF4-FFF2-40B4-BE49-F238E27FC236}">
              <a16:creationId xmlns:a16="http://schemas.microsoft.com/office/drawing/2014/main" xmlns="" id="{A82A5813-40B8-405F-ADAA-316B701DF3F5}"/>
            </a:ext>
          </a:extLst>
        </cdr:cNvPr>
        <cdr:cNvCxnSpPr/>
      </cdr:nvCxnSpPr>
      <cdr:spPr>
        <a:xfrm xmlns:a="http://schemas.openxmlformats.org/drawingml/2006/main" flipH="1" flipV="1">
          <a:off x="755576" y="1610054"/>
          <a:ext cx="11418" cy="295321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FFC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0.22691</cdr:x>
      <cdr:y>0.76569</cdr:y>
    </cdr:from>
    <cdr:to>
      <cdr:x>0.22979</cdr:x>
      <cdr:y>0.91071</cdr:y>
    </cdr:to>
    <cdr:cxnSp macro="">
      <cdr:nvCxnSpPr>
        <cdr:cNvPr id="4" name="Conector de seta reta 2">
          <a:extLst xmlns:a="http://schemas.openxmlformats.org/drawingml/2006/main">
            <a:ext uri="{FF2B5EF4-FFF2-40B4-BE49-F238E27FC236}">
              <a16:creationId xmlns:a16="http://schemas.microsoft.com/office/drawing/2014/main" xmlns="" id="{54FAA4E8-D8C9-4740-8737-0337ECC6F7D3}"/>
            </a:ext>
          </a:extLst>
        </cdr:cNvPr>
        <cdr:cNvCxnSpPr/>
      </cdr:nvCxnSpPr>
      <cdr:spPr>
        <a:xfrm xmlns:a="http://schemas.openxmlformats.org/drawingml/2006/main" flipH="1" flipV="1">
          <a:off x="899592" y="1559254"/>
          <a:ext cx="11418" cy="295321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FFC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8AA76-4C81-4EA5-A51D-2EAD1784CA81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D2793-7594-466A-ABF4-F4C27B584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3891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3958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7915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51874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35832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19789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749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707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664" algn="l" defTabSz="7679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D2793-7594-466A-ABF4-F4C27B584A4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6278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Drenagem, aterros, proteção do leito e das margens, retificação, abastecimento de água e reservatórios de cheia- todos projetados para regular a vazão, prevenir inundações e mover água na bacia rapidamente.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D2793-7594-466A-ABF4-F4C27B584A4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577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6AEE-F791-4F13-88C9-1230A940834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961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6AEE-F791-4F13-88C9-1230A940834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033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6AEE-F791-4F13-88C9-1230A940834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6385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6AEE-F791-4F13-88C9-1230A940834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9596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6AEE-F791-4F13-88C9-1230A940834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725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6AEE-F791-4F13-88C9-1230A9408346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52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6AEE-F791-4F13-88C9-1230A9408346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350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0" cy="110251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1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45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321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2" y="205982"/>
            <a:ext cx="2057400" cy="43886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2" y="205982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5200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/>
          <a:srcRect l="39367" t="34248" r="38777" b="35299"/>
          <a:stretch/>
        </p:blipFill>
        <p:spPr>
          <a:xfrm>
            <a:off x="7088186" y="98942"/>
            <a:ext cx="1605982" cy="12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30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31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22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652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4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33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1" y="1200155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836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4" indent="0">
              <a:buNone/>
              <a:defRPr sz="2000" b="1"/>
            </a:lvl2pPr>
            <a:lvl3pPr marL="914127" indent="0">
              <a:buNone/>
              <a:defRPr sz="1800" b="1"/>
            </a:lvl3pPr>
            <a:lvl4pPr marL="1371191" indent="0">
              <a:buNone/>
              <a:defRPr sz="1600" b="1"/>
            </a:lvl4pPr>
            <a:lvl5pPr marL="1828255" indent="0">
              <a:buNone/>
              <a:defRPr sz="1600" b="1"/>
            </a:lvl5pPr>
            <a:lvl6pPr marL="2285317" indent="0">
              <a:buNone/>
              <a:defRPr sz="1600" b="1"/>
            </a:lvl6pPr>
            <a:lvl7pPr marL="2742382" indent="0">
              <a:buNone/>
              <a:defRPr sz="1600" b="1"/>
            </a:lvl7pPr>
            <a:lvl8pPr marL="3199444" indent="0">
              <a:buNone/>
              <a:defRPr sz="1600" b="1"/>
            </a:lvl8pPr>
            <a:lvl9pPr marL="3656508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9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15133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4" indent="0">
              <a:buNone/>
              <a:defRPr sz="2000" b="1"/>
            </a:lvl2pPr>
            <a:lvl3pPr marL="914127" indent="0">
              <a:buNone/>
              <a:defRPr sz="1800" b="1"/>
            </a:lvl3pPr>
            <a:lvl4pPr marL="1371191" indent="0">
              <a:buNone/>
              <a:defRPr sz="1600" b="1"/>
            </a:lvl4pPr>
            <a:lvl5pPr marL="1828255" indent="0">
              <a:buNone/>
              <a:defRPr sz="1600" b="1"/>
            </a:lvl5pPr>
            <a:lvl6pPr marL="2285317" indent="0">
              <a:buNone/>
              <a:defRPr sz="1600" b="1"/>
            </a:lvl6pPr>
            <a:lvl7pPr marL="2742382" indent="0">
              <a:buNone/>
              <a:defRPr sz="1600" b="1"/>
            </a:lvl7pPr>
            <a:lvl8pPr marL="3199444" indent="0">
              <a:buNone/>
              <a:defRPr sz="1600" b="1"/>
            </a:lvl8pPr>
            <a:lvl9pPr marL="3656508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1631159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45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450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082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8" y="20479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3" y="204792"/>
            <a:ext cx="5111750" cy="4389836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8" y="1076330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64" indent="0">
              <a:buNone/>
              <a:defRPr sz="1300"/>
            </a:lvl2pPr>
            <a:lvl3pPr marL="914127" indent="0">
              <a:buNone/>
              <a:defRPr sz="1000"/>
            </a:lvl3pPr>
            <a:lvl4pPr marL="1371191" indent="0">
              <a:buNone/>
              <a:defRPr sz="900"/>
            </a:lvl4pPr>
            <a:lvl5pPr marL="1828255" indent="0">
              <a:buNone/>
              <a:defRPr sz="900"/>
            </a:lvl5pPr>
            <a:lvl6pPr marL="2285317" indent="0">
              <a:buNone/>
              <a:defRPr sz="900"/>
            </a:lvl6pPr>
            <a:lvl7pPr marL="2742382" indent="0">
              <a:buNone/>
              <a:defRPr sz="900"/>
            </a:lvl7pPr>
            <a:lvl8pPr marL="3199444" indent="0">
              <a:buNone/>
              <a:defRPr sz="900"/>
            </a:lvl8pPr>
            <a:lvl9pPr marL="3656508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411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9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9" y="459584"/>
            <a:ext cx="5486400" cy="3086100"/>
          </a:xfrm>
        </p:spPr>
        <p:txBody>
          <a:bodyPr/>
          <a:lstStyle>
            <a:lvl1pPr marL="0" indent="0">
              <a:buNone/>
              <a:defRPr sz="3300"/>
            </a:lvl1pPr>
            <a:lvl2pPr marL="457064" indent="0">
              <a:buNone/>
              <a:defRPr sz="2800"/>
            </a:lvl2pPr>
            <a:lvl3pPr marL="914127" indent="0">
              <a:buNone/>
              <a:defRPr sz="2400"/>
            </a:lvl3pPr>
            <a:lvl4pPr marL="1371191" indent="0">
              <a:buNone/>
              <a:defRPr sz="2000"/>
            </a:lvl4pPr>
            <a:lvl5pPr marL="1828255" indent="0">
              <a:buNone/>
              <a:defRPr sz="2000"/>
            </a:lvl5pPr>
            <a:lvl6pPr marL="2285317" indent="0">
              <a:buNone/>
              <a:defRPr sz="2000"/>
            </a:lvl6pPr>
            <a:lvl7pPr marL="2742382" indent="0">
              <a:buNone/>
              <a:defRPr sz="2000"/>
            </a:lvl7pPr>
            <a:lvl8pPr marL="3199444" indent="0">
              <a:buNone/>
              <a:defRPr sz="2000"/>
            </a:lvl8pPr>
            <a:lvl9pPr marL="3656508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9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64" indent="0">
              <a:buNone/>
              <a:defRPr sz="1300"/>
            </a:lvl2pPr>
            <a:lvl3pPr marL="914127" indent="0">
              <a:buNone/>
              <a:defRPr sz="1000"/>
            </a:lvl3pPr>
            <a:lvl4pPr marL="1371191" indent="0">
              <a:buNone/>
              <a:defRPr sz="900"/>
            </a:lvl4pPr>
            <a:lvl5pPr marL="1828255" indent="0">
              <a:buNone/>
              <a:defRPr sz="900"/>
            </a:lvl5pPr>
            <a:lvl6pPr marL="2285317" indent="0">
              <a:buNone/>
              <a:defRPr sz="900"/>
            </a:lvl6pPr>
            <a:lvl7pPr marL="2742382" indent="0">
              <a:buNone/>
              <a:defRPr sz="900"/>
            </a:lvl7pPr>
            <a:lvl8pPr marL="3199444" indent="0">
              <a:buNone/>
              <a:defRPr sz="900"/>
            </a:lvl8pPr>
            <a:lvl9pPr marL="3656508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007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</p:spPr>
        <p:txBody>
          <a:bodyPr vert="horz" lIns="91379" tIns="45690" rIns="91379" bIns="4569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200155"/>
            <a:ext cx="8229600" cy="3394472"/>
          </a:xfrm>
          <a:prstGeom prst="rect">
            <a:avLst/>
          </a:prstGeom>
        </p:spPr>
        <p:txBody>
          <a:bodyPr vert="horz" lIns="91379" tIns="45690" rIns="91379" bIns="4569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 vert="horz" lIns="91379" tIns="45690" rIns="91379" bIns="4569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A196C-E830-4D3C-B2A3-6AD04A4FC416}" type="datetimeFigureOut">
              <a:rPr lang="pt-BR" smtClean="0"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3" y="4767264"/>
            <a:ext cx="2895600" cy="273844"/>
          </a:xfrm>
          <a:prstGeom prst="rect">
            <a:avLst/>
          </a:prstGeom>
        </p:spPr>
        <p:txBody>
          <a:bodyPr vert="horz" lIns="91379" tIns="45690" rIns="91379" bIns="4569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3" y="4767264"/>
            <a:ext cx="2133600" cy="273844"/>
          </a:xfrm>
          <a:prstGeom prst="rect">
            <a:avLst/>
          </a:prstGeom>
        </p:spPr>
        <p:txBody>
          <a:bodyPr vert="horz" lIns="91379" tIns="45690" rIns="91379" bIns="4569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BE737-7DAB-4C61-88C5-7480BD231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7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0" r:id="rId12"/>
    <p:sldLayoutId id="2147483681" r:id="rId13"/>
    <p:sldLayoutId id="2147483682" r:id="rId14"/>
  </p:sldLayoutIdLst>
  <p:txStyles>
    <p:titleStyle>
      <a:lvl1pPr algn="ctr" defTabSz="91412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9141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29" indent="-285665" algn="l" defTabSz="91412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60" indent="-228530" algn="l" defTabSz="9141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2" indent="-228530" algn="l" defTabSz="91412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5" indent="-228530" algn="l" defTabSz="91412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9" indent="-228530" algn="l" defTabSz="9141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3" indent="-228530" algn="l" defTabSz="9141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7" indent="-228530" algn="l" defTabSz="9141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9" indent="-228530" algn="l" defTabSz="9141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4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7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1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5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7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82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4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8" algn="l" defTabSz="914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79"/>
          <a:stretch/>
        </p:blipFill>
        <p:spPr>
          <a:xfrm>
            <a:off x="-235160" y="1545233"/>
            <a:ext cx="9830372" cy="55283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-181147" y="412011"/>
            <a:ext cx="7772400" cy="1102518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Projeto </a:t>
            </a:r>
            <a:r>
              <a:rPr lang="pt-BR" b="1" dirty="0" err="1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ReNaturalize</a:t>
            </a:r>
            <a:endParaRPr lang="pt-BR" b="1" dirty="0">
              <a:solidFill>
                <a:srgbClr val="F156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635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83568" y="555526"/>
            <a:ext cx="6552728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BENEFÍCIOS DA</a:t>
            </a:r>
            <a:b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RESTAURAÇÃO FLUVIAL</a:t>
            </a:r>
          </a:p>
          <a:p>
            <a:pPr algn="just"/>
            <a:endParaRPr lang="pt-BR" sz="9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</a:pP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algn="just"/>
            <a:endParaRPr lang="pt-BR" sz="12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algn="just"/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2" r="41052"/>
          <a:stretch/>
        </p:blipFill>
        <p:spPr>
          <a:xfrm>
            <a:off x="4572000" y="1440383"/>
            <a:ext cx="4032448" cy="339889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F7A44D8-206A-48C9-A242-001D72FCBF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19" y="2139702"/>
            <a:ext cx="3496813" cy="233167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40095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31" y="161979"/>
            <a:ext cx="8379469" cy="483947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5" t="36306" r="11369" b="13780"/>
          <a:stretch/>
        </p:blipFill>
        <p:spPr bwMode="auto">
          <a:xfrm>
            <a:off x="351245" y="2949704"/>
            <a:ext cx="4476661" cy="16737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7E910C6-3293-4D44-9008-AA0DD70A8A11}"/>
              </a:ext>
            </a:extLst>
          </p:cNvPr>
          <p:cNvSpPr/>
          <p:nvPr/>
        </p:nvSpPr>
        <p:spPr>
          <a:xfrm>
            <a:off x="467545" y="555527"/>
            <a:ext cx="4248390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EUROPA TODA</a:t>
            </a:r>
            <a:br>
              <a:rPr lang="pt-BR" sz="28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ESTÁ RESTAURANDO</a:t>
            </a:r>
          </a:p>
          <a:p>
            <a:pPr algn="just"/>
            <a:endParaRPr lang="pt-BR" sz="9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  <a:p>
            <a:pPr algn="just"/>
            <a:r>
              <a:rPr lang="pt-BR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RiverWiki</a:t>
            </a:r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 </a:t>
            </a:r>
            <a:r>
              <a:rPr lang="pt-BR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Source</a:t>
            </a:r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: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https://restorerivers.eu</a:t>
            </a:r>
          </a:p>
          <a:p>
            <a:pPr algn="just"/>
            <a:endParaRPr lang="pt-BR" sz="12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algn="just"/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78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8688" y="205978"/>
            <a:ext cx="8226625" cy="857250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O QUE É O PROJETO RENATURALIZE?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8527" y="1092164"/>
            <a:ext cx="3617565" cy="3423352"/>
          </a:xfrm>
        </p:spPr>
        <p:txBody>
          <a:bodyPr>
            <a:normAutofit/>
          </a:bodyPr>
          <a:lstStyle/>
          <a:p>
            <a:pPr algn="just"/>
            <a:r>
              <a:rPr lang="pt-BR" sz="165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É uma iniciativa de </a:t>
            </a:r>
            <a:r>
              <a:rPr lang="pt-BR" sz="165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inovação da </a:t>
            </a:r>
            <a: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APLYSIA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, desenvolvida através do edital de inovação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Tecnova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 da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Fapes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/Finep/MCTI.</a:t>
            </a:r>
            <a:endParaRPr lang="pt-BR" dirty="0"/>
          </a:p>
          <a:p>
            <a:pPr algn="just"/>
            <a:r>
              <a:rPr lang="pt-BR" sz="165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Objetivo: Adaptar técnicas britânicas de restauração fluvial baseadas na utilização de materiais naturais como troncos, galhos e folhas de árvores, para recuperar serviços ecossistêmicos em rios brasileiros degradados.</a:t>
            </a:r>
          </a:p>
          <a:p>
            <a:pPr algn="just"/>
            <a:r>
              <a:rPr lang="pt-BR" sz="165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Início: </a:t>
            </a:r>
            <a:r>
              <a:rPr lang="pt-BR" sz="1650" dirty="0" err="1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Nov</a:t>
            </a:r>
            <a:r>
              <a:rPr lang="pt-BR" sz="165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/2014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3" y="4338777"/>
            <a:ext cx="3135233" cy="80472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794" y="4332167"/>
            <a:ext cx="5809826" cy="81133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52" y="1244593"/>
            <a:ext cx="4805422" cy="3198488"/>
          </a:xfrm>
          <a:prstGeom prst="rect">
            <a:avLst/>
          </a:prstGeom>
          <a:effectLst>
            <a:softEdge rad="482600"/>
          </a:effectLst>
        </p:spPr>
      </p:pic>
    </p:spTree>
    <p:extLst>
      <p:ext uri="{BB962C8B-B14F-4D97-AF65-F5344CB8AC3E}">
        <p14:creationId xmlns:p14="http://schemas.microsoft.com/office/powerpoint/2010/main" val="1053863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92880" y="197662"/>
            <a:ext cx="8226625" cy="857250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PARCEIROS DO PROJETO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3" y="3668622"/>
            <a:ext cx="1835179" cy="90497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07" y="1879023"/>
            <a:ext cx="1187857" cy="101166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193" y="2079686"/>
            <a:ext cx="4185287" cy="2790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ixaDeTexto 6"/>
          <p:cNvSpPr txBox="1"/>
          <p:nvPr/>
        </p:nvSpPr>
        <p:spPr>
          <a:xfrm>
            <a:off x="5435896" y="1653861"/>
            <a:ext cx="3124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Comunidade Mangaraí e</a:t>
            </a:r>
          </a:p>
          <a:p>
            <a:pPr algn="ct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Comunidade Quilombola do Retiro 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5" t="31090" r="4964" b="34106"/>
          <a:stretch>
            <a:fillRect/>
          </a:stretch>
        </p:blipFill>
        <p:spPr bwMode="auto">
          <a:xfrm>
            <a:off x="2179891" y="1492791"/>
            <a:ext cx="2375714" cy="59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286" y="2673102"/>
            <a:ext cx="2342925" cy="82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37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naturalize-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91" y="1491631"/>
            <a:ext cx="5034852" cy="3559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919952" y="2199290"/>
            <a:ext cx="1723298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Afluente do rio Santa Maria da Vitória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Localizado na parte central do Espírito Santo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 da bacia hidrográfica 175 km</a:t>
            </a:r>
            <a:r>
              <a:rPr lang="pt-BR" sz="1350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59492" y="640398"/>
            <a:ext cx="5475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RIO MANGARAÍ - ES</a:t>
            </a:r>
          </a:p>
        </p:txBody>
      </p:sp>
    </p:spTree>
    <p:extLst>
      <p:ext uri="{BB962C8B-B14F-4D97-AF65-F5344CB8AC3E}">
        <p14:creationId xmlns:p14="http://schemas.microsoft.com/office/powerpoint/2010/main" val="3775096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9" y="1851670"/>
            <a:ext cx="3779630" cy="2515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887" y="1851670"/>
            <a:ext cx="3779824" cy="2515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tângulo 6"/>
          <p:cNvSpPr/>
          <p:nvPr/>
        </p:nvSpPr>
        <p:spPr>
          <a:xfrm>
            <a:off x="1156580" y="483518"/>
            <a:ext cx="49753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BACIA DO RIO MANGARAÍ</a:t>
            </a:r>
          </a:p>
        </p:txBody>
      </p:sp>
    </p:spTree>
    <p:extLst>
      <p:ext uri="{BB962C8B-B14F-4D97-AF65-F5344CB8AC3E}">
        <p14:creationId xmlns:p14="http://schemas.microsoft.com/office/powerpoint/2010/main" val="813683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ap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25" y="1275606"/>
            <a:ext cx="6079646" cy="3573481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475686" y="2128345"/>
            <a:ext cx="1336128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Trecho Restaurado do Mangaraí; 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Posição das estruturas;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 e angulação;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8C55BC54-54FD-44FB-AFB0-14BE384B642C}"/>
              </a:ext>
            </a:extLst>
          </p:cNvPr>
          <p:cNvSpPr txBox="1">
            <a:spLocks/>
          </p:cNvSpPr>
          <p:nvPr/>
        </p:nvSpPr>
        <p:spPr>
          <a:xfrm>
            <a:off x="458688" y="205978"/>
            <a:ext cx="8226625" cy="857250"/>
          </a:xfrm>
          <a:prstGeom prst="rect">
            <a:avLst/>
          </a:prstGeom>
        </p:spPr>
        <p:txBody>
          <a:bodyPr vert="horz" lIns="91379" tIns="45690" rIns="91379" bIns="45690" rtlCol="0" anchor="ctr">
            <a:normAutofit/>
          </a:bodyPr>
          <a:lstStyle>
            <a:lvl1pPr algn="ctr" defTabSz="91412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438957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28EA23F-3322-429F-B337-0B0C2E6F6C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43558"/>
            <a:ext cx="5589240" cy="4191930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E1747D8A-A0DA-467A-BDC6-07BB6EB0762A}"/>
              </a:ext>
            </a:extLst>
          </p:cNvPr>
          <p:cNvSpPr txBox="1">
            <a:spLocks/>
          </p:cNvSpPr>
          <p:nvPr/>
        </p:nvSpPr>
        <p:spPr>
          <a:xfrm>
            <a:off x="458688" y="205978"/>
            <a:ext cx="8226625" cy="857250"/>
          </a:xfrm>
          <a:prstGeom prst="rect">
            <a:avLst/>
          </a:prstGeom>
        </p:spPr>
        <p:txBody>
          <a:bodyPr vert="horz" lIns="91379" tIns="45690" rIns="91379" bIns="45690" rtlCol="0" anchor="ctr">
            <a:normAutofit/>
          </a:bodyPr>
          <a:lstStyle>
            <a:lvl1pPr algn="ctr" defTabSz="91412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VISTA AÉREA</a:t>
            </a:r>
          </a:p>
        </p:txBody>
      </p:sp>
    </p:spTree>
    <p:extLst>
      <p:ext uri="{BB962C8B-B14F-4D97-AF65-F5344CB8AC3E}">
        <p14:creationId xmlns:p14="http://schemas.microsoft.com/office/powerpoint/2010/main" val="433522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683568" y="699542"/>
            <a:ext cx="614250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INSTALAÇÃO DAS MADEIRAS</a:t>
            </a:r>
          </a:p>
          <a:p>
            <a:pPr algn="just"/>
            <a:endParaRPr lang="pt-BR" sz="13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12" y="1563638"/>
            <a:ext cx="4837033" cy="3222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14300"/>
          </a:effectLst>
        </p:spPr>
      </p:pic>
      <p:sp>
        <p:nvSpPr>
          <p:cNvPr id="3" name="CaixaDeTexto 2"/>
          <p:cNvSpPr txBox="1"/>
          <p:nvPr/>
        </p:nvSpPr>
        <p:spPr>
          <a:xfrm>
            <a:off x="6002722" y="2423949"/>
            <a:ext cx="2457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Estruturas Flexíveis</a:t>
            </a:r>
          </a:p>
        </p:txBody>
      </p:sp>
    </p:spTree>
    <p:extLst>
      <p:ext uri="{BB962C8B-B14F-4D97-AF65-F5344CB8AC3E}">
        <p14:creationId xmlns:p14="http://schemas.microsoft.com/office/powerpoint/2010/main" val="1323804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43" y="1492067"/>
            <a:ext cx="5225686" cy="3381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aixaDeTexto 1"/>
          <p:cNvSpPr txBox="1"/>
          <p:nvPr/>
        </p:nvSpPr>
        <p:spPr>
          <a:xfrm>
            <a:off x="6227379" y="2554014"/>
            <a:ext cx="2305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Feixes de Galhos;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Comunidade Local</a:t>
            </a: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;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63F3F89F-29AE-4DA2-977F-D1A3DC79757A}"/>
              </a:ext>
            </a:extLst>
          </p:cNvPr>
          <p:cNvSpPr/>
          <p:nvPr/>
        </p:nvSpPr>
        <p:spPr>
          <a:xfrm>
            <a:off x="683568" y="699542"/>
            <a:ext cx="614250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INSTALAÇÃO DAS MADEIRAS</a:t>
            </a:r>
          </a:p>
          <a:p>
            <a:pPr algn="just"/>
            <a:endParaRPr lang="pt-BR" sz="13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078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63638"/>
            <a:ext cx="4178093" cy="2785952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259A403-2F45-475C-A1B9-2DAE6CDA1F29}"/>
              </a:ext>
            </a:extLst>
          </p:cNvPr>
          <p:cNvSpPr/>
          <p:nvPr/>
        </p:nvSpPr>
        <p:spPr>
          <a:xfrm>
            <a:off x="323528" y="555526"/>
            <a:ext cx="8190000" cy="6763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15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SUMÁRIO</a:t>
            </a:r>
          </a:p>
          <a:p>
            <a:pPr algn="just"/>
            <a:endParaRPr lang="pt-BR" sz="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Contexto: Restauração Fluvial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Porque Restaurar/ Benefícios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Projeto ReNaturalize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- Introdução: O Projeto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- Metodologia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- Principais Resultados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          - Conclusão</a:t>
            </a:r>
          </a:p>
          <a:p>
            <a:pPr algn="just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</a:p>
          <a:p>
            <a:pPr algn="just"/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algn="just"/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algn="just"/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algn="just"/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1158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idx="4294967295"/>
          </p:nvPr>
        </p:nvSpPr>
        <p:spPr>
          <a:xfrm>
            <a:off x="395536" y="274340"/>
            <a:ext cx="6434299" cy="857250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DENTE</a:t>
            </a:r>
            <a:r>
              <a:rPr lang="pt-BR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DE DRAGÃO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31590"/>
            <a:ext cx="4896544" cy="3672408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  <p:sp>
        <p:nvSpPr>
          <p:cNvPr id="4" name="Retângulo 3"/>
          <p:cNvSpPr/>
          <p:nvPr/>
        </p:nvSpPr>
        <p:spPr>
          <a:xfrm>
            <a:off x="5292080" y="1347614"/>
            <a:ext cx="33478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Criação de habitats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Proteger margens vulneráveis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Reduzir a largura do canal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Instigar crescimento de macrófitas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Acréscimo de sedimento</a:t>
            </a:r>
          </a:p>
        </p:txBody>
      </p:sp>
    </p:spTree>
    <p:extLst>
      <p:ext uri="{BB962C8B-B14F-4D97-AF65-F5344CB8AC3E}">
        <p14:creationId xmlns:p14="http://schemas.microsoft.com/office/powerpoint/2010/main" val="744928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17-04-07 at 18.52.0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1221600"/>
            <a:ext cx="6696744" cy="3766919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2B444C6F-9914-4683-88E3-0935FD86A086}"/>
              </a:ext>
            </a:extLst>
          </p:cNvPr>
          <p:cNvSpPr/>
          <p:nvPr/>
        </p:nvSpPr>
        <p:spPr>
          <a:xfrm>
            <a:off x="539552" y="395427"/>
            <a:ext cx="614250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RECRIANDO MEANDROS</a:t>
            </a:r>
          </a:p>
          <a:p>
            <a:pPr algn="just"/>
            <a:endParaRPr lang="pt-BR" sz="13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424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8688" y="930184"/>
            <a:ext cx="8226625" cy="561696"/>
          </a:xfrm>
        </p:spPr>
        <p:txBody>
          <a:bodyPr/>
          <a:lstStyle/>
          <a:p>
            <a:r>
              <a:rPr lang="pt-BR" sz="2699" dirty="0">
                <a:solidFill>
                  <a:schemeClr val="accent5">
                    <a:lumMod val="50000"/>
                  </a:schemeClr>
                </a:solidFill>
              </a:rPr>
              <a:t>Comparação temporal: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 idx="4294967295"/>
          </p:nvPr>
        </p:nvSpPr>
        <p:spPr>
          <a:xfrm>
            <a:off x="458688" y="205978"/>
            <a:ext cx="8226625" cy="857250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MONITORAMENTO</a:t>
            </a:r>
          </a:p>
        </p:txBody>
      </p:sp>
      <p:cxnSp>
        <p:nvCxnSpPr>
          <p:cNvPr id="6" name="Conector de seta reta 5"/>
          <p:cNvCxnSpPr/>
          <p:nvPr/>
        </p:nvCxnSpPr>
        <p:spPr>
          <a:xfrm>
            <a:off x="1440377" y="3022220"/>
            <a:ext cx="7289123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1440377" y="2911886"/>
            <a:ext cx="0" cy="21597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138177" y="3202237"/>
            <a:ext cx="58355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dirty="0"/>
              <a:t>Antes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21" y="1577971"/>
            <a:ext cx="2047379" cy="13660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CaixaDeTexto 14"/>
          <p:cNvSpPr txBox="1"/>
          <p:nvPr/>
        </p:nvSpPr>
        <p:spPr>
          <a:xfrm>
            <a:off x="632493" y="3435646"/>
            <a:ext cx="1579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50" dirty="0"/>
              <a:t>Monitoramento </a:t>
            </a:r>
            <a:r>
              <a:rPr lang="pt-BR" sz="1350" dirty="0" err="1"/>
              <a:t>pré</a:t>
            </a:r>
            <a:endParaRPr lang="pt-BR" sz="1350" dirty="0"/>
          </a:p>
          <a:p>
            <a:pPr algn="ctr"/>
            <a:r>
              <a:rPr lang="pt-BR" sz="1050" dirty="0"/>
              <a:t>Março/2015</a:t>
            </a:r>
          </a:p>
        </p:txBody>
      </p:sp>
      <p:cxnSp>
        <p:nvCxnSpPr>
          <p:cNvPr id="16" name="Conector reto 15"/>
          <p:cNvCxnSpPr/>
          <p:nvPr/>
        </p:nvCxnSpPr>
        <p:spPr>
          <a:xfrm>
            <a:off x="2952195" y="2919467"/>
            <a:ext cx="0" cy="2159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2498372" y="3202237"/>
            <a:ext cx="8941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dirty="0">
                <a:solidFill>
                  <a:srgbClr val="FF0000"/>
                </a:solidFill>
              </a:rPr>
              <a:t>Instalação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358266" y="3435646"/>
            <a:ext cx="10888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dirty="0"/>
              <a:t>Agosto/2015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519" y="3705614"/>
            <a:ext cx="2108559" cy="14034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CaixaDeTexto 19"/>
          <p:cNvSpPr txBox="1"/>
          <p:nvPr/>
        </p:nvSpPr>
        <p:spPr>
          <a:xfrm>
            <a:off x="5384686" y="3874126"/>
            <a:ext cx="130471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50" dirty="0"/>
              <a:t>Monitoramento</a:t>
            </a:r>
          </a:p>
          <a:p>
            <a:pPr algn="ctr"/>
            <a:r>
              <a:rPr lang="pt-BR" sz="1350" dirty="0"/>
              <a:t>Pós instalação</a:t>
            </a:r>
          </a:p>
        </p:txBody>
      </p:sp>
      <p:cxnSp>
        <p:nvCxnSpPr>
          <p:cNvPr id="21" name="Conector reto 20"/>
          <p:cNvCxnSpPr/>
          <p:nvPr/>
        </p:nvCxnSpPr>
        <p:spPr>
          <a:xfrm>
            <a:off x="3600117" y="2919467"/>
            <a:ext cx="0" cy="21597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086058" y="2919467"/>
            <a:ext cx="0" cy="21597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62066" y="2919467"/>
            <a:ext cx="0" cy="21597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5813851" y="2919467"/>
            <a:ext cx="0" cy="21597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6893721" y="2930153"/>
            <a:ext cx="0" cy="21597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3262371" y="2485816"/>
            <a:ext cx="72167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/>
              <a:t>Setembro</a:t>
            </a:r>
          </a:p>
          <a:p>
            <a:pPr algn="ctr"/>
            <a:r>
              <a:rPr lang="pt-BR" sz="1050" dirty="0"/>
              <a:t>2015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762841" y="3202237"/>
            <a:ext cx="64793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/>
              <a:t>Outubro</a:t>
            </a:r>
          </a:p>
          <a:p>
            <a:pPr algn="ctr"/>
            <a:r>
              <a:rPr lang="pt-BR" sz="1050" dirty="0"/>
              <a:t>2015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4586803" y="3219805"/>
            <a:ext cx="75052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/>
              <a:t>Dezembro</a:t>
            </a:r>
          </a:p>
          <a:p>
            <a:pPr algn="ctr"/>
            <a:r>
              <a:rPr lang="pt-BR" sz="1050" dirty="0"/>
              <a:t>2015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5544386" y="2485816"/>
            <a:ext cx="538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/>
              <a:t>Março</a:t>
            </a:r>
          </a:p>
          <a:p>
            <a:pPr algn="ctr"/>
            <a:r>
              <a:rPr lang="pt-BR" sz="1050" dirty="0"/>
              <a:t>2016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6661825" y="3181789"/>
            <a:ext cx="47000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/>
              <a:t>Julho</a:t>
            </a:r>
          </a:p>
          <a:p>
            <a:pPr algn="ctr"/>
            <a:r>
              <a:rPr lang="pt-BR" sz="1050" dirty="0"/>
              <a:t>2016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7823378" y="2485816"/>
            <a:ext cx="64793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/>
              <a:t>Outubro</a:t>
            </a:r>
          </a:p>
          <a:p>
            <a:pPr algn="ctr"/>
            <a:r>
              <a:rPr lang="pt-BR" sz="1050" dirty="0"/>
              <a:t>2016</a:t>
            </a:r>
          </a:p>
        </p:txBody>
      </p:sp>
      <p:cxnSp>
        <p:nvCxnSpPr>
          <p:cNvPr id="33" name="Conector reto 32"/>
          <p:cNvCxnSpPr/>
          <p:nvPr/>
        </p:nvCxnSpPr>
        <p:spPr>
          <a:xfrm>
            <a:off x="8147344" y="2943983"/>
            <a:ext cx="0" cy="21597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have esquerda 33"/>
          <p:cNvSpPr/>
          <p:nvPr/>
        </p:nvSpPr>
        <p:spPr>
          <a:xfrm rot="16200000">
            <a:off x="5833591" y="1232652"/>
            <a:ext cx="273028" cy="4955949"/>
          </a:xfrm>
          <a:prstGeom prst="leftBrac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85" y="1417890"/>
            <a:ext cx="1949865" cy="13001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882" y="1487554"/>
            <a:ext cx="1948695" cy="13001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5074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8688" y="930184"/>
            <a:ext cx="8226625" cy="561696"/>
          </a:xfrm>
        </p:spPr>
        <p:txBody>
          <a:bodyPr/>
          <a:lstStyle/>
          <a:p>
            <a:r>
              <a:rPr lang="pt-BR" sz="2699" dirty="0">
                <a:solidFill>
                  <a:schemeClr val="accent5">
                    <a:lumMod val="50000"/>
                  </a:schemeClr>
                </a:solidFill>
              </a:rPr>
              <a:t>Comparação espacial: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69" y="2270938"/>
            <a:ext cx="2876581" cy="191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" y="2325339"/>
            <a:ext cx="2877188" cy="192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t="15479" r="3984"/>
          <a:stretch/>
        </p:blipFill>
        <p:spPr>
          <a:xfrm>
            <a:off x="6243540" y="2270938"/>
            <a:ext cx="2919170" cy="191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/>
          <p:cNvSpPr txBox="1"/>
          <p:nvPr/>
        </p:nvSpPr>
        <p:spPr>
          <a:xfrm>
            <a:off x="799652" y="4245549"/>
            <a:ext cx="129945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50" b="1" dirty="0">
                <a:solidFill>
                  <a:schemeClr val="accent5">
                    <a:lumMod val="50000"/>
                  </a:schemeClr>
                </a:solidFill>
              </a:rPr>
              <a:t>Trecho controle</a:t>
            </a:r>
          </a:p>
          <a:p>
            <a:pPr algn="ctr"/>
            <a:r>
              <a:rPr lang="pt-BR" sz="1350" b="1" dirty="0">
                <a:solidFill>
                  <a:srgbClr val="FF0000"/>
                </a:solidFill>
              </a:rPr>
              <a:t>Degradado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3611496" y="4245549"/>
            <a:ext cx="161505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50" b="1" dirty="0">
                <a:solidFill>
                  <a:schemeClr val="accent5">
                    <a:lumMod val="50000"/>
                  </a:schemeClr>
                </a:solidFill>
              </a:rPr>
              <a:t>Trecho ReNaturalize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6972957" y="4245549"/>
            <a:ext cx="146033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50" b="1" dirty="0">
                <a:solidFill>
                  <a:schemeClr val="accent5">
                    <a:lumMod val="50000"/>
                  </a:schemeClr>
                </a:solidFill>
              </a:rPr>
              <a:t>Trecho Referência</a:t>
            </a:r>
          </a:p>
          <a:p>
            <a:pPr algn="ctr"/>
            <a:r>
              <a:rPr lang="pt-BR" sz="1350" b="1" dirty="0">
                <a:solidFill>
                  <a:srgbClr val="00B050"/>
                </a:solidFill>
              </a:rPr>
              <a:t>Preservado</a:t>
            </a:r>
          </a:p>
        </p:txBody>
      </p:sp>
      <p:sp>
        <p:nvSpPr>
          <p:cNvPr id="9" name="Seta em curva para cima 8"/>
          <p:cNvSpPr/>
          <p:nvPr/>
        </p:nvSpPr>
        <p:spPr>
          <a:xfrm rot="10800000">
            <a:off x="1513600" y="1515029"/>
            <a:ext cx="2429708" cy="755909"/>
          </a:xfrm>
          <a:prstGeom prst="curved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0" name="Seta em curva para baixo 9"/>
          <p:cNvSpPr/>
          <p:nvPr/>
        </p:nvSpPr>
        <p:spPr>
          <a:xfrm>
            <a:off x="5109757" y="1482021"/>
            <a:ext cx="2593755" cy="755909"/>
          </a:xfrm>
          <a:prstGeom prst="curved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96BC609B-8B5C-49F5-9CC0-74A5C52DEA45}"/>
              </a:ext>
            </a:extLst>
          </p:cNvPr>
          <p:cNvSpPr txBox="1">
            <a:spLocks/>
          </p:cNvSpPr>
          <p:nvPr/>
        </p:nvSpPr>
        <p:spPr>
          <a:xfrm>
            <a:off x="458688" y="205978"/>
            <a:ext cx="8226625" cy="857250"/>
          </a:xfrm>
          <a:prstGeom prst="rect">
            <a:avLst/>
          </a:prstGeom>
        </p:spPr>
        <p:txBody>
          <a:bodyPr vert="horz" lIns="91379" tIns="45690" rIns="91379" bIns="45690" rtlCol="0" anchor="ctr">
            <a:normAutofit/>
          </a:bodyPr>
          <a:lstStyle>
            <a:lvl1pPr algn="ctr" defTabSz="91412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MONITORAMENTO</a:t>
            </a:r>
          </a:p>
        </p:txBody>
      </p:sp>
    </p:spTree>
    <p:extLst>
      <p:ext uri="{BB962C8B-B14F-4D97-AF65-F5344CB8AC3E}">
        <p14:creationId xmlns:p14="http://schemas.microsoft.com/office/powerpoint/2010/main" val="2122794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873" y="1563639"/>
            <a:ext cx="4836151" cy="322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467544" y="1707654"/>
            <a:ext cx="2552305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Qualidade da Água e do Sedimento;</a:t>
            </a:r>
          </a:p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Mapeamento de fundo;</a:t>
            </a:r>
          </a:p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Retenção de sedimento;</a:t>
            </a:r>
          </a:p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Retenção Hidráulica;</a:t>
            </a:r>
          </a:p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Biota Aquática;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6D3C625E-46C1-40F4-B15A-EF8B2749D172}"/>
              </a:ext>
            </a:extLst>
          </p:cNvPr>
          <p:cNvSpPr/>
          <p:nvPr/>
        </p:nvSpPr>
        <p:spPr>
          <a:xfrm>
            <a:off x="755576" y="483518"/>
            <a:ext cx="614250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MONITORAMENTO</a:t>
            </a:r>
          </a:p>
          <a:p>
            <a:pPr algn="just"/>
            <a:endParaRPr lang="pt-BR" sz="13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5844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65804" y="411510"/>
            <a:ext cx="61425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algn="just"/>
            <a:r>
              <a:rPr lang="pt-BR" sz="2400" b="1" dirty="0">
                <a:solidFill>
                  <a:srgbClr val="5CC9D0"/>
                </a:solidFill>
                <a:latin typeface="+mj-lt"/>
              </a:rPr>
              <a:t>Biofilme nos Troncos de Eucalipto em 5 dias</a:t>
            </a:r>
          </a:p>
        </p:txBody>
      </p:sp>
      <p:pic>
        <p:nvPicPr>
          <p:cNvPr id="6" name="Tronco-correntez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1563638"/>
            <a:ext cx="6098093" cy="343017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4A976B9-8675-4D87-9E4B-CC7CCA6D3E99}"/>
              </a:ext>
            </a:extLst>
          </p:cNvPr>
          <p:cNvSpPr txBox="1"/>
          <p:nvPr/>
        </p:nvSpPr>
        <p:spPr>
          <a:xfrm flipH="1">
            <a:off x="6732240" y="1779662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Maior concentração de oxigênio – entre 6 e 12 mg/L</a:t>
            </a:r>
          </a:p>
        </p:txBody>
      </p:sp>
    </p:spTree>
    <p:extLst>
      <p:ext uri="{BB962C8B-B14F-4D97-AF65-F5344CB8AC3E}">
        <p14:creationId xmlns:p14="http://schemas.microsoft.com/office/powerpoint/2010/main" val="296655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67544" y="600223"/>
            <a:ext cx="67185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algn="just"/>
            <a:r>
              <a:rPr lang="pt-BR" sz="2400" b="1" dirty="0">
                <a:solidFill>
                  <a:srgbClr val="5CC9D0"/>
                </a:solidFill>
                <a:latin typeface="+mj-lt"/>
              </a:rPr>
              <a:t>Resultados – Qualidade do Sedimento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35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1903944"/>
            <a:ext cx="6048672" cy="288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11560" y="1933035"/>
            <a:ext cx="2448272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(MO) no sedimento foram maiores no trecho </a:t>
            </a:r>
            <a:r>
              <a:rPr lang="pt-BR" sz="13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ReNaturalize</a:t>
            </a: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 ;</a:t>
            </a:r>
          </a:p>
        </p:txBody>
      </p:sp>
    </p:spTree>
    <p:extLst>
      <p:ext uri="{BB962C8B-B14F-4D97-AF65-F5344CB8AC3E}">
        <p14:creationId xmlns:p14="http://schemas.microsoft.com/office/powerpoint/2010/main" val="1709060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54110" y="882983"/>
            <a:ext cx="4049513" cy="1580780"/>
          </a:xfrm>
        </p:spPr>
        <p:txBody>
          <a:bodyPr>
            <a:normAutofit fontScale="92500"/>
          </a:bodyPr>
          <a:lstStyle/>
          <a:p>
            <a:r>
              <a:rPr lang="pt-BR" sz="2099" b="1" dirty="0">
                <a:solidFill>
                  <a:schemeClr val="accent5">
                    <a:lumMod val="50000"/>
                  </a:schemeClr>
                </a:solidFill>
              </a:rPr>
              <a:t>Aumento da diversidade </a:t>
            </a:r>
            <a:r>
              <a:rPr lang="pt-BR" sz="2099" b="1" dirty="0" err="1">
                <a:solidFill>
                  <a:schemeClr val="accent5">
                    <a:lumMod val="50000"/>
                  </a:schemeClr>
                </a:solidFill>
              </a:rPr>
              <a:t>hidromorfológica</a:t>
            </a:r>
            <a:endParaRPr lang="pt-BR" sz="2099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t-BR" sz="180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Substratos do tipo </a:t>
            </a:r>
            <a:r>
              <a:rPr lang="pt-BR" sz="18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cascalho, seixos, </a:t>
            </a:r>
            <a:r>
              <a:rPr lang="pt-BR" sz="1800" b="1" dirty="0" err="1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silte</a:t>
            </a:r>
            <a:r>
              <a:rPr lang="pt-BR" sz="18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e banco de folhas</a:t>
            </a:r>
            <a:r>
              <a:rPr lang="pt-BR" sz="1800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, que antes eram ausentes começam a surgir neste trecho do rio.</a:t>
            </a:r>
          </a:p>
          <a:p>
            <a:pPr marL="0" indent="0">
              <a:buNone/>
            </a:pPr>
            <a:endParaRPr lang="pt-BR" sz="18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79"/>
          <a:stretch/>
        </p:blipFill>
        <p:spPr bwMode="auto">
          <a:xfrm>
            <a:off x="-125435" y="0"/>
            <a:ext cx="3782081" cy="512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263" y="3511074"/>
            <a:ext cx="2066899" cy="16149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110" y="3519253"/>
            <a:ext cx="2151239" cy="16441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914" y="2289534"/>
            <a:ext cx="2079555" cy="15596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469" y="2046918"/>
            <a:ext cx="2332878" cy="17906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0DC62AB-29C2-4F68-9BD2-54136D3CEEB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3488" t="68421" r="18677" b="19201"/>
          <a:stretch/>
        </p:blipFill>
        <p:spPr>
          <a:xfrm>
            <a:off x="-9988" y="4443958"/>
            <a:ext cx="1630843" cy="636674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B78D317E-55AB-4000-A9C9-EAF48C701E28}"/>
              </a:ext>
            </a:extLst>
          </p:cNvPr>
          <p:cNvSpPr/>
          <p:nvPr/>
        </p:nvSpPr>
        <p:spPr>
          <a:xfrm>
            <a:off x="3871462" y="21762"/>
            <a:ext cx="6142500" cy="149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algn="just"/>
            <a:r>
              <a:rPr lang="pt-BR" sz="2400" b="1" dirty="0" err="1">
                <a:solidFill>
                  <a:srgbClr val="5CC9D0"/>
                </a:solidFill>
                <a:latin typeface="+mj-lt"/>
              </a:rPr>
              <a:t>Hidromorfologia</a:t>
            </a:r>
            <a:endParaRPr lang="pt-BR" sz="2400" b="1" dirty="0">
              <a:solidFill>
                <a:srgbClr val="5CC9D0"/>
              </a:solidFill>
              <a:latin typeface="Calibri Light" panose="020F0302020204030204" pitchFamily="34" charset="0"/>
            </a:endParaRPr>
          </a:p>
          <a:p>
            <a:pPr algn="just"/>
            <a:endParaRPr lang="pt-BR" sz="1763" dirty="0">
              <a:solidFill>
                <a:srgbClr val="5CC9D0"/>
              </a:solidFill>
              <a:latin typeface="+mj-lt"/>
            </a:endParaRPr>
          </a:p>
          <a:p>
            <a:pPr algn="just"/>
            <a:endParaRPr lang="pt-BR" sz="1763" dirty="0">
              <a:solidFill>
                <a:srgbClr val="5CC9D0"/>
              </a:solidFill>
              <a:latin typeface="+mj-lt"/>
            </a:endParaRPr>
          </a:p>
        </p:txBody>
      </p:sp>
      <p:cxnSp>
        <p:nvCxnSpPr>
          <p:cNvPr id="11" name="Conector de seta reta 3">
            <a:extLst>
              <a:ext uri="{FF2B5EF4-FFF2-40B4-BE49-F238E27FC236}">
                <a16:creationId xmlns:a16="http://schemas.microsoft.com/office/drawing/2014/main" xmlns="" id="{D8011B58-18DC-4DE6-9303-08719DDA0CD7}"/>
              </a:ext>
            </a:extLst>
          </p:cNvPr>
          <p:cNvCxnSpPr/>
          <p:nvPr/>
        </p:nvCxnSpPr>
        <p:spPr>
          <a:xfrm>
            <a:off x="179512" y="1131590"/>
            <a:ext cx="70944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300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115616" y="483518"/>
            <a:ext cx="6142500" cy="149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algn="just"/>
            <a:r>
              <a:rPr lang="pt-BR" sz="2400" b="1" dirty="0">
                <a:solidFill>
                  <a:srgbClr val="5CC9D0"/>
                </a:solidFill>
                <a:latin typeface="+mj-lt"/>
              </a:rPr>
              <a:t>Retenção de Sedimento</a:t>
            </a:r>
          </a:p>
          <a:p>
            <a:pPr algn="just"/>
            <a:endParaRPr lang="pt-BR" sz="1763" dirty="0">
              <a:solidFill>
                <a:srgbClr val="5CC9D0"/>
              </a:solidFill>
              <a:latin typeface="+mj-lt"/>
            </a:endParaRPr>
          </a:p>
          <a:p>
            <a:pPr algn="just"/>
            <a:endParaRPr lang="pt-BR" sz="1763" dirty="0">
              <a:solidFill>
                <a:srgbClr val="5CC9D0"/>
              </a:solidFill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961" y="1689310"/>
            <a:ext cx="4156135" cy="3121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tângulo 1"/>
          <p:cNvSpPr/>
          <p:nvPr/>
        </p:nvSpPr>
        <p:spPr>
          <a:xfrm>
            <a:off x="5990841" y="2283718"/>
            <a:ext cx="21226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pt-BR" sz="13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10 meses</a:t>
            </a:r>
            <a:endParaRPr lang="en-US" sz="135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</a:pPr>
            <a:endParaRPr lang="pt-BR" sz="135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pt-BR" sz="13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~6,8m³ = 9,4 </a:t>
            </a:r>
            <a:r>
              <a:rPr lang="pt-BR" sz="135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ton</a:t>
            </a:r>
            <a:r>
              <a:rPr lang="pt-BR" sz="13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 / tronco</a:t>
            </a:r>
          </a:p>
          <a:p>
            <a:pPr algn="just"/>
            <a:endParaRPr lang="pt-BR" sz="135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865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683568" y="771550"/>
            <a:ext cx="4109132" cy="382413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marL="0" indent="0" algn="just">
              <a:buNone/>
            </a:pPr>
            <a:r>
              <a:rPr lang="pt-BR" sz="2400" b="1" dirty="0">
                <a:solidFill>
                  <a:srgbClr val="5CC9D0"/>
                </a:solidFill>
                <a:latin typeface="Calibri light (Títulos)"/>
              </a:rPr>
              <a:t>Retenção Hidráulica</a:t>
            </a:r>
          </a:p>
          <a:p>
            <a:pPr marL="0" indent="0">
              <a:buNone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Maior tempo de viagem no trecho renaturalizado – </a:t>
            </a:r>
          </a:p>
          <a:p>
            <a:pPr marL="0" indent="0">
              <a:buNone/>
            </a:pPr>
            <a:r>
              <a:rPr lang="pt-B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670,18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min</a:t>
            </a:r>
          </a:p>
          <a:p>
            <a:pPr marL="0" indent="0">
              <a:buNone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Enquanto o trecho controle apresentou o </a:t>
            </a:r>
          </a:p>
          <a:p>
            <a:pPr marL="0" indent="0">
              <a:buNone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tempo de </a:t>
            </a:r>
            <a:r>
              <a:rPr lang="pt-B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536,40 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min.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Redução da velocidade em 20% 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3" name="Gráfico 2"/>
          <p:cNvGraphicFramePr/>
          <p:nvPr>
            <p:extLst/>
          </p:nvPr>
        </p:nvGraphicFramePr>
        <p:xfrm>
          <a:off x="4792700" y="3491050"/>
          <a:ext cx="2862318" cy="1561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/>
          <p:nvPr>
            <p:extLst/>
          </p:nvPr>
        </p:nvGraphicFramePr>
        <p:xfrm>
          <a:off x="1365079" y="3432361"/>
          <a:ext cx="3510390" cy="1620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A10FA254-0F71-4B41-88C8-7EC017909B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383617"/>
            <a:ext cx="3024336" cy="1701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0317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6" y="1225973"/>
            <a:ext cx="5270415" cy="3294767"/>
          </a:xfrm>
          <a:prstGeom prst="rect">
            <a:avLst/>
          </a:prstGeom>
          <a:noFill/>
          <a:ln>
            <a:noFill/>
          </a:ln>
          <a:effectLst>
            <a:softEdge rad="76200"/>
          </a:effectLst>
        </p:spPr>
      </p:pic>
      <p:sp>
        <p:nvSpPr>
          <p:cNvPr id="6" name="CaixaDeTexto 5"/>
          <p:cNvSpPr txBox="1"/>
          <p:nvPr/>
        </p:nvSpPr>
        <p:spPr>
          <a:xfrm>
            <a:off x="5724128" y="4547276"/>
            <a:ext cx="3109362" cy="277564"/>
          </a:xfrm>
          <a:prstGeom prst="rect">
            <a:avLst/>
          </a:prstGeom>
          <a:noFill/>
        </p:spPr>
        <p:txBody>
          <a:bodyPr wrap="none" lIns="76764" tIns="38380" rIns="76764" bIns="38380" rtlCol="0">
            <a:spAutoFit/>
          </a:bodyPr>
          <a:lstStyle/>
          <a:p>
            <a:r>
              <a:rPr lang="pt-BR" sz="1300" dirty="0">
                <a:solidFill>
                  <a:schemeClr val="tx2">
                    <a:lumMod val="75000"/>
                  </a:schemeClr>
                </a:solidFill>
                <a:latin typeface="Avenir 65 Medium"/>
              </a:rPr>
              <a:t>Restauração de rio urbano nas Filipinas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-180528" y="347556"/>
            <a:ext cx="8018475" cy="857250"/>
          </a:xfrm>
          <a:prstGeom prst="rect">
            <a:avLst/>
          </a:prstGeom>
        </p:spPr>
        <p:txBody>
          <a:bodyPr vert="horz" lIns="91379" tIns="45690" rIns="91379" bIns="45690" rtlCol="0" anchor="ctr">
            <a:normAutofit/>
          </a:bodyPr>
          <a:lstStyle>
            <a:lvl1pPr algn="ctr" defTabSz="91412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15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O QUE É A RESTAURAÇÃO FLUVIAL?</a:t>
            </a:r>
          </a:p>
        </p:txBody>
      </p:sp>
      <p:sp>
        <p:nvSpPr>
          <p:cNvPr id="8" name="Retângulo 7"/>
          <p:cNvSpPr/>
          <p:nvPr/>
        </p:nvSpPr>
        <p:spPr>
          <a:xfrm>
            <a:off x="120803" y="1442195"/>
            <a:ext cx="3707906" cy="3416320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Restauração fluvial refere-se a medidas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ecológicas, físicas, espaciais e de gestão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destinadas a restabelecer o estado natural e funcionamento do sistema de rio;</a:t>
            </a:r>
          </a:p>
          <a:p>
            <a:endParaRPr lang="pt-BR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r>
              <a:rPr lang="pt-BR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Com o objetivo de melhoria da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qualidade da água e do sedimento, biodiversidade, recreação, gestão de inundações e desenvolvimento da paisagem.</a:t>
            </a:r>
          </a:p>
          <a:p>
            <a:endParaRPr lang="pt-BR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928183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trela: 5 Pontas 2">
            <a:extLst>
              <a:ext uri="{FF2B5EF4-FFF2-40B4-BE49-F238E27FC236}">
                <a16:creationId xmlns:a16="http://schemas.microsoft.com/office/drawing/2014/main" xmlns="" id="{56A64DE0-8EF2-4BCC-8649-81B914AF82CB}"/>
              </a:ext>
            </a:extLst>
          </p:cNvPr>
          <p:cNvSpPr/>
          <p:nvPr/>
        </p:nvSpPr>
        <p:spPr>
          <a:xfrm>
            <a:off x="4499992" y="1059582"/>
            <a:ext cx="1008112" cy="9361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257342" y="698749"/>
            <a:ext cx="6142500" cy="3066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algn="just"/>
            <a:r>
              <a:rPr lang="pt-BR" sz="2400" b="1" dirty="0" err="1">
                <a:solidFill>
                  <a:srgbClr val="5CC9D0"/>
                </a:solidFill>
                <a:latin typeface="+mj-lt"/>
              </a:rPr>
              <a:t>Ictiofauna</a:t>
            </a:r>
            <a:endParaRPr lang="pt-BR" sz="2400" b="1" dirty="0">
              <a:solidFill>
                <a:srgbClr val="5CC9D0"/>
              </a:solidFill>
              <a:latin typeface="+mj-lt"/>
            </a:endParaRPr>
          </a:p>
          <a:p>
            <a:pPr algn="just"/>
            <a:endParaRPr lang="pt-BR" sz="9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1.313 indivíduos contabilizados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45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2ª campanha - aumento de 21%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45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Times New Roman"/>
              </a:rPr>
              <a:t>8 meses de experimento o</a:t>
            </a:r>
            <a:b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Times New Roman"/>
              </a:rPr>
            </a:b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Times New Roman"/>
              </a:rPr>
              <a:t>trecho restaurado teve aumento de 56% 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>
              <a:buFontTx/>
              <a:buChar char="-"/>
            </a:pP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200" dirty="0">
              <a:latin typeface="Calibri Light" panose="020F03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</a:pPr>
            <a:endParaRPr lang="pt-BR" sz="1200" b="1" dirty="0">
              <a:solidFill>
                <a:srgbClr val="5CC9D0"/>
              </a:solidFill>
              <a:latin typeface="Calibri Light" panose="020F0302020204030204" pitchFamily="34" charset="0"/>
            </a:endParaRPr>
          </a:p>
          <a:p>
            <a:pPr algn="just"/>
            <a:endParaRPr lang="pt-BR" sz="1763" dirty="0">
              <a:solidFill>
                <a:srgbClr val="5CC9D0"/>
              </a:solidFill>
              <a:latin typeface="+mj-lt"/>
            </a:endParaRPr>
          </a:p>
          <a:p>
            <a:pPr algn="just"/>
            <a:endParaRPr lang="pt-BR" sz="1763" dirty="0">
              <a:solidFill>
                <a:srgbClr val="5CC9D0"/>
              </a:solidFill>
              <a:latin typeface="+mj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-344374"/>
            <a:ext cx="6858000" cy="538006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6190033" y="1554295"/>
            <a:ext cx="2054375" cy="1521511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690677" y="3143454"/>
            <a:ext cx="1245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i="1" dirty="0" err="1">
                <a:solidFill>
                  <a:schemeClr val="bg1">
                    <a:lumMod val="65000"/>
                  </a:schemeClr>
                </a:solidFill>
              </a:rPr>
              <a:t>Neoplecostomus</a:t>
            </a: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785768" y="1404254"/>
            <a:ext cx="65032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b="1" dirty="0">
                <a:solidFill>
                  <a:srgbClr val="FF0000"/>
                </a:solidFill>
              </a:rPr>
              <a:t>81 %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xmlns="" id="{30DCC3ED-7C83-4C6E-81DD-64AAD6E094CE}"/>
              </a:ext>
            </a:extLst>
          </p:cNvPr>
          <p:cNvCxnSpPr/>
          <p:nvPr/>
        </p:nvCxnSpPr>
        <p:spPr>
          <a:xfrm flipV="1">
            <a:off x="2123728" y="4083918"/>
            <a:ext cx="0" cy="504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24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8688" y="205978"/>
            <a:ext cx="8226625" cy="857250"/>
          </a:xfrm>
        </p:spPr>
        <p:txBody>
          <a:bodyPr>
            <a:normAutofit fontScale="90000"/>
          </a:bodyPr>
          <a:lstStyle/>
          <a:p>
            <a:pPr algn="l"/>
            <a:r>
              <a:rPr lang="pt-BR" sz="28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  <a:br>
              <a:rPr lang="pt-BR" sz="28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err="1">
                <a:solidFill>
                  <a:srgbClr val="5CC9D0"/>
                </a:solidFill>
                <a:latin typeface="Calibri light (Títulos)"/>
              </a:rPr>
              <a:t>Ictiofauna</a:t>
            </a:r>
            <a:endParaRPr lang="pt-BR" sz="2800" b="1" dirty="0">
              <a:solidFill>
                <a:srgbClr val="5CC9D0"/>
              </a:solidFill>
              <a:latin typeface="Calibri light (Títulos)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731740" y="1462265"/>
            <a:ext cx="2267727" cy="113107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pt-BR" sz="13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Aumento da biodiversidade</a:t>
            </a:r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pt-BR" sz="13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Abrigo</a:t>
            </a:r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pt-BR" sz="13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Refúgio </a:t>
            </a:r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pt-BR" sz="13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Berçário</a:t>
            </a:r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pt-BR" sz="13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Local de alimentação</a:t>
            </a:r>
          </a:p>
        </p:txBody>
      </p:sp>
      <p:pic>
        <p:nvPicPr>
          <p:cNvPr id="6" name="Tronco_abrigo_para_peixes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322" y="1270560"/>
            <a:ext cx="6536431" cy="3676904"/>
          </a:xfrm>
        </p:spPr>
      </p:pic>
    </p:spTree>
    <p:extLst>
      <p:ext uri="{BB962C8B-B14F-4D97-AF65-F5344CB8AC3E}">
        <p14:creationId xmlns:p14="http://schemas.microsoft.com/office/powerpoint/2010/main" val="137256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2947832700"/>
              </p:ext>
            </p:extLst>
          </p:nvPr>
        </p:nvGraphicFramePr>
        <p:xfrm>
          <a:off x="1187624" y="2643759"/>
          <a:ext cx="3159718" cy="2036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2475559153"/>
              </p:ext>
            </p:extLst>
          </p:nvPr>
        </p:nvGraphicFramePr>
        <p:xfrm>
          <a:off x="4495888" y="2643759"/>
          <a:ext cx="3964544" cy="203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tângulo 4"/>
          <p:cNvSpPr/>
          <p:nvPr/>
        </p:nvSpPr>
        <p:spPr>
          <a:xfrm>
            <a:off x="1276092" y="627534"/>
            <a:ext cx="6142500" cy="1767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algn="just"/>
            <a:r>
              <a:rPr lang="pt-BR" sz="2400" b="1" dirty="0">
                <a:solidFill>
                  <a:srgbClr val="5CC9D0"/>
                </a:solidFill>
                <a:latin typeface="+mj-lt"/>
              </a:rPr>
              <a:t>Bentos</a:t>
            </a:r>
          </a:p>
          <a:p>
            <a:pPr algn="just"/>
            <a:endParaRPr lang="pt-BR" sz="1763" b="1" dirty="0">
              <a:solidFill>
                <a:srgbClr val="5CC9D0"/>
              </a:solidFill>
              <a:latin typeface="+mj-lt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endParaRPr lang="pt-BR" sz="1763" b="1" dirty="0">
              <a:solidFill>
                <a:srgbClr val="5CC9D0"/>
              </a:solidFill>
              <a:latin typeface="+mj-lt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endParaRPr lang="pt-BR" sz="1763" b="1" dirty="0">
              <a:solidFill>
                <a:srgbClr val="5CC9D0"/>
              </a:solidFill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500750" y="2108861"/>
            <a:ext cx="57080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Colonização madeira de eucalipto e na madeira natural;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516045D-BFF2-4B46-AAE1-DEE55ADBF1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925" y="201496"/>
            <a:ext cx="2214522" cy="1660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EE00F428-CBCC-41B3-8544-208CAF843D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5" t="15819" r="28755" b="15946"/>
          <a:stretch/>
        </p:blipFill>
        <p:spPr>
          <a:xfrm>
            <a:off x="5892698" y="1384830"/>
            <a:ext cx="958694" cy="9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6" descr="Resultado de imagem para mayfly larvae">
            <a:extLst>
              <a:ext uri="{FF2B5EF4-FFF2-40B4-BE49-F238E27FC236}">
                <a16:creationId xmlns:a16="http://schemas.microsoft.com/office/drawing/2014/main" xmlns="" id="{7278990D-D62B-43B7-BB7E-A5ACBAF4C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816" y="1358902"/>
            <a:ext cx="1595454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552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916" y="2409732"/>
            <a:ext cx="3645024" cy="2733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49137"/>
            <a:ext cx="3888432" cy="259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0EABCBFC-94F2-4C79-A9A1-E578293AE407}"/>
              </a:ext>
            </a:extLst>
          </p:cNvPr>
          <p:cNvSpPr/>
          <p:nvPr/>
        </p:nvSpPr>
        <p:spPr>
          <a:xfrm>
            <a:off x="763543" y="173792"/>
            <a:ext cx="6142500" cy="149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algn="just"/>
            <a:r>
              <a:rPr lang="pt-BR" sz="2400" b="1" dirty="0">
                <a:solidFill>
                  <a:srgbClr val="5CC9D0"/>
                </a:solidFill>
                <a:latin typeface="+mj-lt"/>
              </a:rPr>
              <a:t>Atividades Sociais</a:t>
            </a:r>
          </a:p>
          <a:p>
            <a:pPr algn="just"/>
            <a:endParaRPr lang="pt-BR" sz="1763" b="1" dirty="0">
              <a:solidFill>
                <a:srgbClr val="5CC9D0"/>
              </a:solidFill>
              <a:latin typeface="+mj-lt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endParaRPr lang="pt-BR" sz="1763" b="1" dirty="0">
              <a:solidFill>
                <a:srgbClr val="5CC9D0"/>
              </a:solidFill>
              <a:latin typeface="+mj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83D5B5B-A032-48D3-A8A0-AA7011598E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963" y="538700"/>
            <a:ext cx="3747080" cy="1888133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00313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595" y="1279991"/>
            <a:ext cx="2673297" cy="1782198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81" y="1635631"/>
            <a:ext cx="3739543" cy="2496144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7" name="Retângulo 6"/>
          <p:cNvSpPr/>
          <p:nvPr/>
        </p:nvSpPr>
        <p:spPr>
          <a:xfrm>
            <a:off x="907162" y="495912"/>
            <a:ext cx="6142500" cy="149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  <a:p>
            <a:pPr algn="just"/>
            <a:r>
              <a:rPr lang="pt-BR" sz="2400" b="1" dirty="0">
                <a:solidFill>
                  <a:srgbClr val="5CC9D0"/>
                </a:solidFill>
                <a:latin typeface="+mj-lt"/>
              </a:rPr>
              <a:t>Atividades Sociais</a:t>
            </a:r>
          </a:p>
          <a:p>
            <a:pPr algn="just"/>
            <a:endParaRPr lang="pt-BR" sz="1763" b="1" dirty="0">
              <a:solidFill>
                <a:srgbClr val="5CC9D0"/>
              </a:solidFill>
              <a:latin typeface="+mj-lt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endParaRPr lang="pt-BR" sz="1763" b="1" dirty="0">
              <a:solidFill>
                <a:srgbClr val="5CC9D0"/>
              </a:solidFill>
              <a:latin typeface="+mj-lt"/>
            </a:endParaRPr>
          </a:p>
        </p:txBody>
      </p:sp>
      <p:pic>
        <p:nvPicPr>
          <p:cNvPr id="9" name="Picture 2" descr="X:\Projetos de Pesquisa APLYSIA\Tecnova 2014\TÉCNICO PROJETO RE_NATURALIZE\Fotos e Vídeos do Projeto\Escola Milton Cortteleti\RENATURALIZE_2016-06-15 10-03-06.jpg">
            <a:extLst>
              <a:ext uri="{FF2B5EF4-FFF2-40B4-BE49-F238E27FC236}">
                <a16:creationId xmlns:a16="http://schemas.microsoft.com/office/drawing/2014/main" xmlns="" id="{1CA5E7B0-0CEC-4B4F-8DED-FACC888A9D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10"/>
          <a:stretch/>
        </p:blipFill>
        <p:spPr bwMode="auto">
          <a:xfrm>
            <a:off x="3972662" y="3147814"/>
            <a:ext cx="4176466" cy="1804033"/>
          </a:xfrm>
          <a:prstGeom prst="rect">
            <a:avLst/>
          </a:prstGeom>
          <a:noFill/>
          <a:ln>
            <a:noFill/>
          </a:ln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2013457-D8B7-4A17-A974-770CD246F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72902"/>
            <a:ext cx="2895252" cy="1932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85295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971600" y="627534"/>
            <a:ext cx="6912768" cy="3983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450"/>
              </a:spcAft>
            </a:pPr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CONCLUSÕES</a:t>
            </a:r>
          </a:p>
          <a:p>
            <a:pPr algn="just">
              <a:spcAft>
                <a:spcPts val="450"/>
              </a:spcAft>
            </a:pPr>
            <a:endParaRPr lang="pt-BR" sz="600" dirty="0"/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Instalação de estruturas de madeira demonstrou melhorias em aspectos físicos e biológicos, em um curto prazo;</a:t>
            </a:r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Melhoria na qualidade da água;</a:t>
            </a:r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Aumento da diversidade hidromorfológica do canal; estabilização das margens;</a:t>
            </a:r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Aumento da retenção de sedimento;</a:t>
            </a:r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Retenção hidráulica e recarga hídrica (reabastecendo o lençol freático);</a:t>
            </a:r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Aumento da abundância de peixes;</a:t>
            </a:r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Colonização da superfície da madeira por invertebrados aquáticos;</a:t>
            </a:r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Permite a integração da comunidade;</a:t>
            </a:r>
          </a:p>
          <a:p>
            <a:pPr marL="214313" indent="-214313"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Qualidade paisagística</a:t>
            </a:r>
          </a:p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ü"/>
            </a:pPr>
            <a:endParaRPr lang="pt-BR" sz="9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7126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1275606"/>
            <a:ext cx="64644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ü"/>
            </a:pPr>
            <a:endParaRPr lang="pt-BR" sz="1500" dirty="0">
              <a:solidFill>
                <a:srgbClr val="6D6D6D"/>
              </a:solidFill>
              <a:latin typeface="Calibri Light" panose="020F0302020204030204" pitchFamily="34" charset="0"/>
            </a:endParaRPr>
          </a:p>
          <a:p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A instalação das estruturas de eucalipto apontam um horizonte otimista sobre o potencial de replicabilidade das técnicas utilizadas. Visto que a utilização de materiais mais naturais tem sido uma tendência internacional no âmbito da restauração fluvial, estas poderão ser futuramente utilizadas na restauração de rios tropicais.  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Com a retenção dos sólidos suspensos é possível reduzir o custo  do tratamento de água através da redução do uso de sulfato de alumínio Al</a:t>
            </a:r>
            <a:r>
              <a:rPr lang="pt-BR" sz="16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2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(SO</a:t>
            </a:r>
            <a:r>
              <a:rPr lang="pt-BR" sz="16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4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)</a:t>
            </a:r>
            <a:r>
              <a:rPr lang="pt-BR" sz="16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3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rPr>
              <a:t>.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endParaRPr lang="pt-BR" sz="1500" dirty="0">
              <a:solidFill>
                <a:srgbClr val="6D6D6D"/>
              </a:solidFill>
              <a:latin typeface="Calibri Light" panose="020F0302020204030204" pitchFamily="34" charset="0"/>
            </a:endParaRPr>
          </a:p>
          <a:p>
            <a:endParaRPr lang="pt-BR" sz="1500" dirty="0">
              <a:solidFill>
                <a:srgbClr val="6D6D6D"/>
              </a:solidFill>
              <a:latin typeface="Calibri Light" panose="020F030202020403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ü"/>
            </a:pPr>
            <a:endParaRPr lang="pt-BR" sz="1500" dirty="0">
              <a:solidFill>
                <a:srgbClr val="6D6D6D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30217" y="555526"/>
            <a:ext cx="24583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CONCLUSÕES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98696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8688" y="205978"/>
            <a:ext cx="8226625" cy="857250"/>
          </a:xfrm>
        </p:spPr>
        <p:txBody>
          <a:bodyPr/>
          <a:lstStyle/>
          <a:p>
            <a:r>
              <a:rPr lang="pt-BR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Obrigada!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32" y="951945"/>
            <a:ext cx="5204898" cy="3472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803" y="4424653"/>
            <a:ext cx="3531100" cy="68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9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6" descr="http://www.irishtimes.com/polopoly_fs/1.1478535.1375167976!/image/image.jpg_gen/derivatives/box_620_330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32" y="1401216"/>
            <a:ext cx="4398973" cy="1764600"/>
          </a:xfrm>
          <a:prstGeom prst="rect">
            <a:avLst/>
          </a:prstGeom>
          <a:noFill/>
          <a:ln>
            <a:noFill/>
          </a:ln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447352" y="195485"/>
            <a:ext cx="705678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5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RESTAURAÇÃO FLUVIAL</a:t>
            </a:r>
          </a:p>
          <a:p>
            <a:r>
              <a:rPr lang="en-US" sz="315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DESENVOLVIMENTO ESTRUTURAL</a:t>
            </a:r>
          </a:p>
        </p:txBody>
      </p:sp>
      <p:pic>
        <p:nvPicPr>
          <p:cNvPr id="9" name="Picture 4" descr="hyd_bus.jpg (30159 byte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929" y="3692325"/>
            <a:ext cx="3219452" cy="13124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upload.wikimedia.org/wikipedia/commons/d/d5/Los_Angeles_River_through_downtown_eveni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95814"/>
            <a:ext cx="3773279" cy="218718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media.treehugger.com/assets/images/2012/03/bishan-park-singapore-canal-before.jpg.650x0_q70_crop-smar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11" y="3291830"/>
            <a:ext cx="3305733" cy="1739324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1520" y="1891801"/>
            <a:ext cx="266429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Gestores mudaram a concepção de engenharia pesada por atividades com </a:t>
            </a:r>
            <a:r>
              <a:rPr lang="pt-BR" sz="2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base ecológica</a:t>
            </a:r>
            <a:r>
              <a:rPr lang="pt-BR" sz="2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</a:p>
        </p:txBody>
      </p:sp>
      <p:sp>
        <p:nvSpPr>
          <p:cNvPr id="7" name="Retângulo 6"/>
          <p:cNvSpPr/>
          <p:nvPr/>
        </p:nvSpPr>
        <p:spPr>
          <a:xfrm>
            <a:off x="863588" y="291301"/>
            <a:ext cx="554461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5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RESTAURAÇÃO FLUVIAL</a:t>
            </a:r>
          </a:p>
          <a:p>
            <a:r>
              <a:rPr lang="en-US" sz="315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MUDANÇA DE CONCEPÇÃO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491630"/>
            <a:ext cx="5040560" cy="3238992"/>
          </a:xfrm>
          <a:prstGeom prst="rect">
            <a:avLst/>
          </a:prstGeom>
          <a:noFill/>
          <a:ln>
            <a:noFill/>
          </a:ln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747220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899592" y="453792"/>
            <a:ext cx="614250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PORQUE RESTAURAR?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just"/>
            <a:endParaRPr lang="pt-BR" sz="13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624349" y="1880176"/>
            <a:ext cx="188003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Assoreamento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Erosão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Leito Homogêneo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72647"/>
            <a:ext cx="4450931" cy="333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://arvoresdesaopaulo.files.wordpress.com/2011/05/rio-erodido-no-parc3a1-fotografia-de-christya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491" y="3037585"/>
            <a:ext cx="3110379" cy="1838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236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699542"/>
            <a:ext cx="614250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PORQUE RESTAURAR?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just"/>
            <a:endParaRPr lang="pt-BR" sz="13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3" name="Picture 2" descr="C:\Users\carolina.pinto\Pictures\Campanha monitoramento 2_31 Ago a 4 Set 2015\Fotos Leo Merçon\reduzida_EDITADA__leo94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18" y="1694766"/>
            <a:ext cx="3649686" cy="2289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carolina.pinto\Pictures\Campanha monitoramento 2_31 Ago a 4 Set 2015\Fotos Leo Merçon\_LEO93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9" r="13190"/>
          <a:stretch/>
        </p:blipFill>
        <p:spPr bwMode="auto">
          <a:xfrm>
            <a:off x="971600" y="1694766"/>
            <a:ext cx="3637245" cy="2289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935218" y="4386755"/>
            <a:ext cx="24003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Perda da Biodiversidade</a:t>
            </a:r>
          </a:p>
        </p:txBody>
      </p:sp>
    </p:spTree>
    <p:extLst>
      <p:ext uri="{BB962C8B-B14F-4D97-AF65-F5344CB8AC3E}">
        <p14:creationId xmlns:p14="http://schemas.microsoft.com/office/powerpoint/2010/main" val="480651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971600" y="627534"/>
            <a:ext cx="614250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PORQUE RESTAURAR?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just"/>
            <a:endParaRPr lang="pt-BR" sz="13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07" y="1507267"/>
            <a:ext cx="5115984" cy="3293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286500" y="2989119"/>
            <a:ext cx="202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Qualidade da água e do sedimento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Seca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pt-BR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Enxentes</a:t>
            </a:r>
            <a:endParaRPr lang="pt-BR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246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156" y="1120349"/>
            <a:ext cx="2591688" cy="1941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698" y="1185053"/>
            <a:ext cx="2715614" cy="1811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69" y="3358121"/>
            <a:ext cx="2645682" cy="1763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4" y="3358121"/>
            <a:ext cx="2678421" cy="177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/>
          <p:cNvSpPr txBox="1"/>
          <p:nvPr/>
        </p:nvSpPr>
        <p:spPr>
          <a:xfrm>
            <a:off x="6450723" y="1621419"/>
            <a:ext cx="20410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00" b="1" dirty="0">
                <a:solidFill>
                  <a:schemeClr val="accent5">
                    <a:lumMod val="50000"/>
                  </a:schemeClr>
                </a:solidFill>
              </a:rPr>
              <a:t>Recriação de meandros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301389" y="921248"/>
            <a:ext cx="25559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b="1" dirty="0">
                <a:solidFill>
                  <a:schemeClr val="accent5">
                    <a:lumMod val="50000"/>
                  </a:schemeClr>
                </a:solidFill>
              </a:rPr>
              <a:t>Contenção de erosão da margens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28408" y="3159770"/>
            <a:ext cx="18828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b="1" dirty="0">
                <a:solidFill>
                  <a:schemeClr val="accent5">
                    <a:lumMod val="50000"/>
                  </a:schemeClr>
                </a:solidFill>
              </a:rPr>
              <a:t>Replantio da mata ciliar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62846" y="903940"/>
            <a:ext cx="288566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00" b="1" dirty="0">
                <a:solidFill>
                  <a:schemeClr val="accent5">
                    <a:lumMod val="50000"/>
                  </a:schemeClr>
                </a:solidFill>
              </a:rPr>
              <a:t>Introdução de troncos de madeira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181664" y="3165679"/>
            <a:ext cx="268906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b="1" dirty="0">
                <a:solidFill>
                  <a:schemeClr val="accent5">
                    <a:lumMod val="50000"/>
                  </a:schemeClr>
                </a:solidFill>
              </a:rPr>
              <a:t>Reintrodução de tipos de substrato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4" y="1932970"/>
            <a:ext cx="2511949" cy="2500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ítulo 1"/>
          <p:cNvSpPr>
            <a:spLocks noGrp="1"/>
          </p:cNvSpPr>
          <p:nvPr>
            <p:ph type="title" idx="4294967295"/>
          </p:nvPr>
        </p:nvSpPr>
        <p:spPr>
          <a:xfrm>
            <a:off x="446963" y="34056"/>
            <a:ext cx="8015576" cy="857250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rgbClr val="F15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COMO RESTAURAR?</a:t>
            </a:r>
          </a:p>
        </p:txBody>
      </p:sp>
    </p:spTree>
    <p:extLst>
      <p:ext uri="{BB962C8B-B14F-4D97-AF65-F5344CB8AC3E}">
        <p14:creationId xmlns:p14="http://schemas.microsoft.com/office/powerpoint/2010/main" val="6538409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4632</TotalTime>
  <Words>757</Words>
  <Application>Microsoft Office PowerPoint</Application>
  <PresentationFormat>Apresentação na tela (16:9)</PresentationFormat>
  <Paragraphs>210</Paragraphs>
  <Slides>37</Slides>
  <Notes>9</Notes>
  <HiddenSlides>1</HiddenSlides>
  <MMClips>3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5" baseType="lpstr">
      <vt:lpstr>Arial</vt:lpstr>
      <vt:lpstr>Avenir 65 Medium</vt:lpstr>
      <vt:lpstr>Calibri</vt:lpstr>
      <vt:lpstr>Calibri Light</vt:lpstr>
      <vt:lpstr>Calibri light (Títulos)</vt:lpstr>
      <vt:lpstr>Times New Roman</vt:lpstr>
      <vt:lpstr>Wingdings</vt:lpstr>
      <vt:lpstr>Tema do Office</vt:lpstr>
      <vt:lpstr>Projeto ReNaturalize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RESTAURAR?</vt:lpstr>
      <vt:lpstr>Apresentação do PowerPoint</vt:lpstr>
      <vt:lpstr>Apresentação do PowerPoint</vt:lpstr>
      <vt:lpstr>O QUE É O PROJETO RENATURALIZE?</vt:lpstr>
      <vt:lpstr>PARCEIROS DO PROJETO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DENTE DE DRAGÃO</vt:lpstr>
      <vt:lpstr>Apresentação do PowerPoint</vt:lpstr>
      <vt:lpstr>MONITORAMENTO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RESULTADOS Ictiofauna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Guilherme Henrique Peterlini</dc:creator>
  <cp:lastModifiedBy>Maria José Gomes Mello Ribeiro</cp:lastModifiedBy>
  <cp:revision>174</cp:revision>
  <dcterms:created xsi:type="dcterms:W3CDTF">2016-09-03T12:37:01Z</dcterms:created>
  <dcterms:modified xsi:type="dcterms:W3CDTF">2017-10-31T12:05:13Z</dcterms:modified>
</cp:coreProperties>
</file>