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>
              <a:defRPr sz="1400" b="1" strike="noStrike" spc="-1">
                <a:solidFill>
                  <a:srgbClr val="595959"/>
                </a:solidFill>
                <a:latin typeface="Calibri"/>
              </a:defRPr>
            </a:pPr>
            <a:r>
              <a:rPr sz="1400" b="1" strike="noStrike" spc="-1">
                <a:solidFill>
                  <a:srgbClr val="595959"/>
                </a:solidFill>
                <a:latin typeface="Calibri"/>
              </a:rPr>
              <a:t>Crédito  Rural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807081362919901E-2"/>
          <c:y val="0.17070094299958"/>
          <c:w val="0.91584818721959504"/>
          <c:h val="0.62424169619796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Bcos.Públicos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NORDESTE</c:v>
                </c:pt>
                <c:pt idx="1">
                  <c:v>CENTRO-OESTE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  <c:pt idx="5">
                  <c:v>BRASIL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0.89500000000000002</c:v>
                </c:pt>
                <c:pt idx="1">
                  <c:v>0.82099999999999995</c:v>
                </c:pt>
                <c:pt idx="2">
                  <c:v>1</c:v>
                </c:pt>
                <c:pt idx="3">
                  <c:v>0.68300000000000005</c:v>
                </c:pt>
                <c:pt idx="4">
                  <c:v>0.70799999999999996</c:v>
                </c:pt>
                <c:pt idx="5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Bcos.Privados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spPr/>
              <c:txPr>
                <a:bodyPr/>
                <a:lstStyle/>
                <a:p>
                  <a:pPr>
                    <a:defRPr sz="14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3"/>
              <c:spPr/>
              <c:txPr>
                <a:bodyPr/>
                <a:lstStyle/>
                <a:p>
                  <a:pPr>
                    <a:defRPr sz="14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4"/>
              <c:spPr/>
              <c:txPr>
                <a:bodyPr/>
                <a:lstStyle/>
                <a:p>
                  <a:pPr>
                    <a:defRPr sz="14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5"/>
              <c:spPr/>
              <c:txPr>
                <a:bodyPr/>
                <a:lstStyle/>
                <a:p>
                  <a:pPr>
                    <a:defRPr sz="14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NORDESTE</c:v>
                </c:pt>
                <c:pt idx="1">
                  <c:v>CENTRO-OESTE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  <c:pt idx="5">
                  <c:v>BRASIL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0.105</c:v>
                </c:pt>
                <c:pt idx="1">
                  <c:v>0.17899999999999999</c:v>
                </c:pt>
                <c:pt idx="2">
                  <c:v>0</c:v>
                </c:pt>
                <c:pt idx="3">
                  <c:v>0.317</c:v>
                </c:pt>
                <c:pt idx="4">
                  <c:v>0.29199999999999998</c:v>
                </c:pt>
                <c:pt idx="5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99656"/>
        <c:axId val="202833760"/>
      </c:barChart>
      <c:catAx>
        <c:axId val="20309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2833760"/>
        <c:crosses val="autoZero"/>
        <c:auto val="1"/>
        <c:lblAlgn val="ctr"/>
        <c:lblOffset val="100"/>
        <c:noMultiLvlLbl val="1"/>
      </c:catAx>
      <c:valAx>
        <c:axId val="202833760"/>
        <c:scaling>
          <c:orientation val="minMax"/>
        </c:scaling>
        <c:delete val="1"/>
        <c:axPos val="l"/>
        <c:numFmt formatCode="0.0%" sourceLinked="0"/>
        <c:majorTickMark val="none"/>
        <c:minorTickMark val="none"/>
        <c:tickLblPos val="nextTo"/>
        <c:crossAx val="203099656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solidFill>
      <a:srgbClr val="FFF2CC"/>
    </a:solidFill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382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81F3D46-F41B-472A-8E2F-D3E66DBD9980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08/08/2018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ftr"/>
          </p:nvPr>
        </p:nvSpPr>
        <p:spPr>
          <a:xfrm>
            <a:off x="4165200" y="6356520"/>
            <a:ext cx="386028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sldNum"/>
          </p:nvPr>
        </p:nvSpPr>
        <p:spPr>
          <a:xfrm>
            <a:off x="873720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F7F05B-D911-43EF-961E-377749C38CB0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Editar estilos de texto Mestre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42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B868B23-E8D6-4C9A-AAC8-5F8059A9B0B8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08/08/2018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2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7FFD0E-557A-47BE-A5B8-FFF73F5DC36A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economia/noticia/bb-estima-despesa-de-r14-bi-com-plano-de-aposentadoria-incentivada.ghtml" TargetMode="Externa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523880" y="1122480"/>
            <a:ext cx="9139680" cy="23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Bancos públicos no Brasil</a:t>
            </a:r>
            <a:r>
              <a:rPr lang="pt-BR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: iniciativas recentes de fragilização e reafirmação de sua importância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1523880" y="3870360"/>
            <a:ext cx="9139680" cy="21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9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Audiência Pública com o objetivo de debater sobre o </a:t>
            </a:r>
            <a:r>
              <a:rPr lang="pt-BR" sz="4800" b="0" strike="noStrike" spc="-1">
                <a:solidFill>
                  <a:srgbClr val="FF0000"/>
                </a:solidFill>
                <a:latin typeface="Calibri"/>
                <a:ea typeface="DejaVu Sans"/>
              </a:rPr>
              <a:t>"DESMONTE DOS BANCOS PÚBLICOS"</a:t>
            </a:r>
            <a:endParaRPr lang="pt-BR" sz="4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Senado Federal - Comissão de Direitos Humanos e Legislação Participativa - CDH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t-BR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Brasília-DF, 08/08/2018 (14h30)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t-BR" sz="4000" b="0" strike="noStrike" spc="-1">
              <a:latin typeface="Arial"/>
            </a:endParaRPr>
          </a:p>
        </p:txBody>
      </p:sp>
      <p:pic>
        <p:nvPicPr>
          <p:cNvPr id="464" name="Imagem 3"/>
          <p:cNvPicPr/>
          <p:nvPr/>
        </p:nvPicPr>
        <p:blipFill>
          <a:blip r:embed="rId2"/>
          <a:stretch/>
        </p:blipFill>
        <p:spPr>
          <a:xfrm>
            <a:off x="163800" y="213480"/>
            <a:ext cx="3287520" cy="1172160"/>
          </a:xfrm>
          <a:prstGeom prst="rect">
            <a:avLst/>
          </a:prstGeom>
          <a:ln>
            <a:noFill/>
          </a:ln>
        </p:spPr>
      </p:pic>
      <p:pic>
        <p:nvPicPr>
          <p:cNvPr id="465" name="Imagem 4"/>
          <p:cNvPicPr/>
          <p:nvPr/>
        </p:nvPicPr>
        <p:blipFill>
          <a:blip r:embed="rId3"/>
          <a:stretch/>
        </p:blipFill>
        <p:spPr>
          <a:xfrm>
            <a:off x="7506360" y="310680"/>
            <a:ext cx="4338360" cy="94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Desmonte do Banco do Brasil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04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Em nov/2017 é anunciado o </a:t>
            </a:r>
            <a:r>
              <a:rPr lang="pt-BR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plano de reestruturação:</a:t>
            </a: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implementação do plano de aposentadoria incentivada com:</a:t>
            </a:r>
            <a:endParaRPr lang="pt-BR" sz="2800" b="0" strike="noStrike" spc="-1"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CE181E"/>
                </a:solidFill>
                <a:latin typeface="Arial"/>
                <a:ea typeface="DejaVu Sans"/>
              </a:rPr>
              <a:t>desligamento de 9,4 mil empregados, </a:t>
            </a:r>
            <a:endParaRPr lang="pt-BR" sz="2800" b="0" strike="noStrike" spc="-1"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CE181E"/>
                </a:solidFill>
                <a:latin typeface="Arial"/>
                <a:ea typeface="DejaVu Sans"/>
              </a:rPr>
              <a:t>fechamento de 402 agências, </a:t>
            </a:r>
            <a:endParaRPr lang="pt-BR" sz="2800" b="0" strike="noStrike" spc="-1"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CE181E"/>
                </a:solidFill>
                <a:latin typeface="Arial"/>
                <a:ea typeface="DejaVu Sans"/>
              </a:rPr>
              <a:t>transformação de outras 379 agências em postos de atendimento e </a:t>
            </a:r>
            <a:endParaRPr lang="pt-BR" sz="2800" b="0" strike="noStrike" spc="-1"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CE181E"/>
                </a:solidFill>
                <a:latin typeface="Arial"/>
                <a:ea typeface="DejaVu Sans"/>
              </a:rPr>
              <a:t>encerramento de 31 superintendências</a:t>
            </a: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do banco em diversos municípios. 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Imagem 485"/>
          <p:cNvPicPr/>
          <p:nvPr/>
        </p:nvPicPr>
        <p:blipFill>
          <a:blip r:embed="rId2"/>
          <a:stretch/>
        </p:blipFill>
        <p:spPr>
          <a:xfrm>
            <a:off x="1224000" y="1584000"/>
            <a:ext cx="9428760" cy="4651920"/>
          </a:xfrm>
          <a:prstGeom prst="rect">
            <a:avLst/>
          </a:prstGeom>
          <a:ln>
            <a:noFill/>
          </a:ln>
        </p:spPr>
      </p:pic>
      <p:sp>
        <p:nvSpPr>
          <p:cNvPr id="487" name="CustomShape 1"/>
          <p:cNvSpPr/>
          <p:nvPr/>
        </p:nvSpPr>
        <p:spPr>
          <a:xfrm>
            <a:off x="609480" y="220680"/>
            <a:ext cx="10968840" cy="12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Banco do Brasil – Composição acionária em 31.12.2017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609480" y="273240"/>
            <a:ext cx="109688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O Banco do Brasil e o Plano Extraordinário de Aposentadoria Incentivada - PEAI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49000"/>
          </a:bodyPr>
          <a:lstStyle/>
          <a:p>
            <a:pPr marL="432000" indent="-3207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O PEAI foi aprovado em novembro de 2016 para os funcionários que reuniam as condições para se aposentar. O Plano encerrou no dia 09 de dezembro de 2016 e teve 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9.409 adesões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pt-BR" sz="3200" b="0" strike="noStrike" spc="-1">
              <a:latin typeface="Arial"/>
            </a:endParaRPr>
          </a:p>
          <a:p>
            <a:pPr marL="432000" indent="-3207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As despesas com 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pagamento de incentivos totalizaram R$ 1,4 bilhão 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no exercício de 2016.</a:t>
            </a:r>
            <a:endParaRPr lang="pt-BR" sz="3200" b="0" strike="noStrike" spc="-1">
              <a:latin typeface="Arial"/>
            </a:endParaRPr>
          </a:p>
          <a:p>
            <a:pPr marL="432000" indent="-3207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O banco encerrou 2017 com 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99.161 empregados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e </a:t>
            </a:r>
            <a:r>
              <a:rPr lang="pt-BR" sz="3200" b="1" strike="noStrike" spc="-1">
                <a:solidFill>
                  <a:srgbClr val="CE181E"/>
                </a:solidFill>
                <a:latin typeface="Arial"/>
                <a:ea typeface="DejaVu Sans"/>
              </a:rPr>
              <a:t>fechamento de 1.461 postos de trabalho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em relação a 31 de dezembro de 2016. O</a:t>
            </a:r>
            <a:r>
              <a:rPr lang="pt-BR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3200" b="1" strike="noStrike" spc="-1">
                <a:solidFill>
                  <a:srgbClr val="CE181E"/>
                </a:solidFill>
                <a:latin typeface="Arial"/>
                <a:ea typeface="DejaVu Sans"/>
              </a:rPr>
              <a:t>número de agências se reduziu em 670 unidades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, em virtude do</a:t>
            </a:r>
            <a:r>
              <a:rPr lang="pt-BR" sz="3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 plano de reorganização institucional,</a:t>
            </a: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 que previa, no decorrer de 2017, o fechamento de 402 agências,</a:t>
            </a:r>
            <a:r>
              <a:rPr lang="pt-BR" sz="3200" b="0" strike="noStrike" spc="-26">
                <a:solidFill>
                  <a:srgbClr val="000000"/>
                </a:solidFill>
                <a:latin typeface="Arial"/>
                <a:ea typeface="Arial"/>
              </a:rPr>
              <a:t> com outras 379 tornando-se postos de atendimento.</a:t>
            </a: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BB – Rede de atendimento, clientes e funcionários (2015, 2016 e 2017)</a:t>
            </a:r>
            <a:endParaRPr lang="pt-BR" sz="4000" b="0" strike="noStrike" spc="-1">
              <a:latin typeface="Arial"/>
            </a:endParaRPr>
          </a:p>
        </p:txBody>
      </p:sp>
      <p:pic>
        <p:nvPicPr>
          <p:cNvPr id="491" name="Imagem 490"/>
          <p:cNvPicPr/>
          <p:nvPr/>
        </p:nvPicPr>
        <p:blipFill>
          <a:blip r:embed="rId2"/>
          <a:stretch/>
        </p:blipFill>
        <p:spPr>
          <a:xfrm>
            <a:off x="648000" y="1584000"/>
            <a:ext cx="10799280" cy="48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609480" y="273240"/>
            <a:ext cx="1096992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A Caixa Econômica Federal e o Programa de Desligamento Voluntário Extraordinário (PDVE)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609480" y="1604520"/>
            <a:ext cx="10969920" cy="461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março de 2015 e agosto de 2017, de acordo com o Cadastro Geral de Empregados e Desempregados – CAGED / Ministério do Trabalho, </a:t>
            </a:r>
            <a:r>
              <a:rPr lang="pt-BR" sz="2400" b="1" strike="noStrike" spc="-1">
                <a:solidFill>
                  <a:srgbClr val="CE181E"/>
                </a:solidFill>
                <a:latin typeface="Arial"/>
                <a:ea typeface="DejaVu Sans"/>
              </a:rPr>
              <a:t>a Caixa Econômica fechou 11.726 postos de trabalho</a:t>
            </a:r>
            <a:r>
              <a:rPr lang="pt-BR" sz="2400" b="0" strike="noStrike" spc="-1">
                <a:solidFill>
                  <a:srgbClr val="CE181E"/>
                </a:solidFill>
                <a:latin typeface="Arial"/>
                <a:ea typeface="DejaVu Sans"/>
              </a:rPr>
              <a:t> no país. </a:t>
            </a:r>
            <a:endParaRPr lang="pt-B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pt-BR" sz="2400" b="0" strike="noStrike" spc="-1">
                <a:solidFill>
                  <a:srgbClr val="ED1C24"/>
                </a:solidFill>
                <a:latin typeface="Arial"/>
                <a:ea typeface="DejaVu Sans"/>
              </a:rPr>
              <a:t>Do total de desligamentos na Caixa, </a:t>
            </a:r>
            <a:r>
              <a:rPr lang="pt-BR" sz="2400" b="1" strike="noStrike" spc="-1">
                <a:solidFill>
                  <a:srgbClr val="ED1C24"/>
                </a:solidFill>
                <a:latin typeface="Arial"/>
                <a:ea typeface="DejaVu Sans"/>
              </a:rPr>
              <a:t>93% (12.153) foram a pedido do empregado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 5% por demissão por justa causa (646). Essa expressividade dos desligamentos a pedido é um indicador do 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efeito dos PDVEs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no resultado, tendo em vista que as adesões são feitas pelos próprios trabalhadores e, portanto, registradas como desligamento a pedido.  </a:t>
            </a:r>
            <a:endParaRPr lang="pt-B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Noto Sans"/>
              </a:rPr>
              <a:t>Entre os 13.070 desligados, 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Noto Sans"/>
              </a:rPr>
              <a:t>88,1% (11.509) estavam no emprego há 10 anos ou mais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Noto Sans"/>
              </a:rPr>
              <a:t>.</a:t>
            </a:r>
            <a:endParaRPr lang="pt-B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Noto Sans"/>
              </a:rPr>
              <a:t>E os desligamentos se concentraram </a:t>
            </a:r>
            <a:r>
              <a:rPr lang="pt-BR" sz="2400" b="1" strike="noStrike" spc="-1">
                <a:solidFill>
                  <a:srgbClr val="000000"/>
                </a:solidFill>
                <a:latin typeface="Arial"/>
                <a:ea typeface="Noto Sans"/>
              </a:rPr>
              <a:t>na faixa entre 50 a 64 anos</a:t>
            </a: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Noto Sans"/>
              </a:rPr>
              <a:t>, com fechamento de 10.506 postos de trabalho. 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609480" y="273600"/>
            <a:ext cx="1096992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Bancos públicos federais – Destaques de 2017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495" name="Imagem 494"/>
          <p:cNvPicPr/>
          <p:nvPr/>
        </p:nvPicPr>
        <p:blipFill>
          <a:blip r:embed="rId2"/>
          <a:stretch/>
        </p:blipFill>
        <p:spPr>
          <a:xfrm>
            <a:off x="609120" y="1728000"/>
            <a:ext cx="6300720" cy="4389840"/>
          </a:xfrm>
          <a:prstGeom prst="rect">
            <a:avLst/>
          </a:prstGeom>
          <a:ln>
            <a:noFill/>
          </a:ln>
        </p:spPr>
      </p:pic>
      <p:sp>
        <p:nvSpPr>
          <p:cNvPr id="496" name="CustomShape 2"/>
          <p:cNvSpPr/>
          <p:nvPr/>
        </p:nvSpPr>
        <p:spPr>
          <a:xfrm>
            <a:off x="7056000" y="1604520"/>
            <a:ext cx="4528080" cy="444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Em apenas um ano os bancos públicos federais </a:t>
            </a:r>
            <a:r>
              <a:rPr lang="pt-BR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(Banco do Brasil, Caixa Econômica Federal, Banco da Amazônia e Banco do Nordeste)</a:t>
            </a:r>
            <a:r>
              <a:rPr lang="pt-BR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2800" b="1" strike="noStrike" spc="-1">
                <a:solidFill>
                  <a:srgbClr val="CE181E"/>
                </a:solidFill>
                <a:latin typeface="Arial"/>
                <a:ea typeface="DejaVu Sans"/>
              </a:rPr>
              <a:t>reduziram as operações de crédito, fecharam 716 agências e desligaram 9.778 empregados</a:t>
            </a:r>
            <a:r>
              <a:rPr lang="pt-BR" sz="2800" b="0" strike="noStrike" spc="-1">
                <a:solidFill>
                  <a:srgbClr val="CE181E"/>
                </a:solidFill>
                <a:latin typeface="Arial"/>
                <a:ea typeface="DejaVu Sans"/>
              </a:rPr>
              <a:t> (sobretudo por conta dos PDVs)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932760" y="1868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FF"/>
                </a:solidFill>
                <a:latin typeface="Calibri Light"/>
                <a:ea typeface="DejaVu Sans"/>
              </a:rPr>
              <a:t>Ação sindical – Campanha nacional: "Se é banco público, é para todos"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498" name="Content Placeholder 5"/>
          <p:cNvPicPr/>
          <p:nvPr/>
        </p:nvPicPr>
        <p:blipFill>
          <a:blip r:embed="rId2"/>
          <a:stretch/>
        </p:blipFill>
        <p:spPr>
          <a:xfrm>
            <a:off x="2736000" y="1584000"/>
            <a:ext cx="6404040" cy="458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609480" y="273600"/>
            <a:ext cx="109688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A65D"/>
                </a:solidFill>
                <a:latin typeface="Arial"/>
                <a:ea typeface="DejaVu Sans"/>
              </a:rPr>
              <a:t>Papel dos bancos públicos no Brasil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609480" y="1604520"/>
            <a:ext cx="10968840" cy="39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pt-BR" sz="1800" b="0" strike="noStrike" spc="-1">
              <a:latin typeface="Arial"/>
            </a:endParaRPr>
          </a:p>
          <a:p>
            <a:pPr marL="432000" indent="-32040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Instrumento de política econômica</a:t>
            </a:r>
            <a:endParaRPr lang="pt-BR" sz="4400" b="0" strike="noStrike" spc="-1">
              <a:latin typeface="Arial"/>
            </a:endParaRPr>
          </a:p>
          <a:p>
            <a:pPr marL="432000" indent="-3204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Promoção do desenvolvimento econômico e social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10014120" y="74160"/>
            <a:ext cx="1999080" cy="716400"/>
          </a:xfrm>
          <a:prstGeom prst="flowChartPunchedCard">
            <a:avLst/>
          </a:prstGeom>
          <a:gradFill rotWithShape="0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Valores, virtudes e diferenciais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1. Como instrumento de política econômica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838080" y="1440000"/>
            <a:ext cx="10511280" cy="47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2520" algn="just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Estimula a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concorrência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 promove a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alocação do crédito para as regiões desassistidas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 nas quais o setor privado não tem interesse em atuar </a:t>
            </a:r>
            <a:endParaRPr lang="pt-BR" sz="3200" b="0" strike="noStrike" spc="-1">
              <a:latin typeface="Arial"/>
            </a:endParaRPr>
          </a:p>
          <a:p>
            <a:pPr marL="457200" indent="-452520" algn="just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Acesso exclusivo aos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fundos públicos:</a:t>
            </a:r>
            <a:endParaRPr lang="pt-BR" sz="3200" b="0" strike="noStrike" spc="-1">
              <a:latin typeface="Arial"/>
            </a:endParaRPr>
          </a:p>
          <a:p>
            <a:pPr marL="432000" lvl="1" indent="-212400" algn="just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Fundos de incentivos fiscais: FINOR e FINAM - apoiar desenvolvimento regiões Nordeste e Amazônica. Atuação por meio de instituições oficiais crédito (BNB e BASA) sob supervisão de SUDAM e SUDENE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10014120" y="74520"/>
            <a:ext cx="1999080" cy="716400"/>
          </a:xfrm>
          <a:prstGeom prst="flowChartPunchedCard">
            <a:avLst/>
          </a:prstGeom>
          <a:gradFill rotWithShape="0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Valores, virtudes e diferenciais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1. Como instrumento de política econômica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838080" y="1440000"/>
            <a:ext cx="10511280" cy="47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 algn="just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Fundos constitucionais de financiamento: FNO, FNE e FCO - financiamento de setores produtivos</a:t>
            </a:r>
            <a:endParaRPr lang="pt-BR" sz="3200" b="0" strike="noStrike" spc="-1">
              <a:latin typeface="Arial"/>
            </a:endParaRPr>
          </a:p>
          <a:p>
            <a:pPr marL="216000" indent="-214920" algn="just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Indutor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 atividade econômica (atuação anticíclica). Os bancos públicos foram os únicos que expandiram o crédito no cenário pós-crise financeira internacional (4º trim/2008)</a:t>
            </a:r>
            <a:endParaRPr lang="pt-BR" sz="3200" b="0" strike="noStrike" spc="-1">
              <a:latin typeface="Arial"/>
            </a:endParaRPr>
          </a:p>
          <a:p>
            <a:pPr marL="216000" indent="-214920" algn="just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Gera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dividendos 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ao Tesouro Nacional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07" name="CustomShape 3"/>
          <p:cNvSpPr/>
          <p:nvPr/>
        </p:nvSpPr>
        <p:spPr>
          <a:xfrm>
            <a:off x="10014120" y="74520"/>
            <a:ext cx="1999080" cy="716400"/>
          </a:xfrm>
          <a:prstGeom prst="flowChartPunchedCard">
            <a:avLst/>
          </a:prstGeom>
          <a:gradFill rotWithShape="0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Valores, virtudes e diferenciais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Algumas questões para o debate: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01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Quais os elementos do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cenário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político e econômico podem fragilizar no futuro a atuação dos bancos públicos?</a:t>
            </a:r>
            <a:endParaRPr lang="pt-BR" sz="2800" b="0" strike="noStrike" spc="-1">
              <a:latin typeface="Arial"/>
            </a:endParaRPr>
          </a:p>
          <a:p>
            <a:pPr marL="514440" indent="-5101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Qual o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papel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social, institucional e estratégico dos bancos públicos?</a:t>
            </a:r>
            <a:endParaRPr lang="pt-BR" sz="2800" b="0" strike="noStrike" spc="-1">
              <a:latin typeface="Arial"/>
            </a:endParaRPr>
          </a:p>
          <a:p>
            <a:pPr marL="514440" indent="-5101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Quais os sentidos para a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defesa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fortalecimento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papel do bancos públicos federais, regionais e estaduais para a economia brasileira?</a:t>
            </a: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344880" y="295200"/>
            <a:ext cx="1050084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2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2. Na promoção do desenvolvimento econômico e social</a:t>
            </a:r>
            <a:endParaRPr lang="pt-BR" sz="2600" b="0" strike="noStrike" spc="-1"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595080" y="1440000"/>
            <a:ext cx="10920960" cy="468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25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Funções que vão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além da busca do lucro ao promover políticas de acesso e de inclusão bancária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em regiões desassistidas, regiões Norte e Nordeste </a:t>
            </a:r>
            <a:endParaRPr lang="pt-BR" sz="3200" b="0" strike="noStrike" spc="-1">
              <a:latin typeface="Arial"/>
            </a:endParaRPr>
          </a:p>
          <a:p>
            <a:pPr marL="457200" indent="-4525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Há atividades e setores econômicos específicos que 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 bancos privados não tem interesse em participar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por conta de fatores como as expectativas, a rentabilidade e o risco do capital</a:t>
            </a:r>
            <a:endParaRPr lang="pt-BR" sz="3200" b="0" strike="noStrike" spc="-1">
              <a:latin typeface="Arial"/>
            </a:endParaRPr>
          </a:p>
          <a:p>
            <a:pPr marL="457200" indent="-45252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Efeito "Robbin Hood": as ações comerciais (ganhos com </a:t>
            </a:r>
            <a:r>
              <a:rPr lang="pt-BR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spread</a:t>
            </a:r>
            <a:r>
              <a:rPr lang="pt-B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tesouraria e tarifas) subsidiam as ações sociais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510" name="CustomShape 3"/>
          <p:cNvSpPr/>
          <p:nvPr/>
        </p:nvSpPr>
        <p:spPr>
          <a:xfrm>
            <a:off x="10014120" y="74520"/>
            <a:ext cx="1999080" cy="716400"/>
          </a:xfrm>
          <a:prstGeom prst="flowChartPunchedCard">
            <a:avLst/>
          </a:prstGeom>
          <a:gradFill rotWithShape="0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Valores, virtudes e diferenciais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1" name="Table 1"/>
          <p:cNvGraphicFramePr/>
          <p:nvPr/>
        </p:nvGraphicFramePr>
        <p:xfrm>
          <a:off x="623520" y="1700640"/>
          <a:ext cx="11040480" cy="3921840"/>
        </p:xfrm>
        <a:graphic>
          <a:graphicData uri="http://schemas.openxmlformats.org/drawingml/2006/table">
            <a:tbl>
              <a:tblPr/>
              <a:tblGrid>
                <a:gridCol w="1793160"/>
                <a:gridCol w="2759400"/>
                <a:gridCol w="3173400"/>
                <a:gridCol w="3314520"/>
              </a:tblGrid>
              <a:tr h="86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Ano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Municípios Atendidos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Participantes Atendidos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Investimento Social Direto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0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600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200 mil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136,2 milhões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0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656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226 mil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254,9 milhões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0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531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218 mil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104,1 milhões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0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505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167 mil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93,5 milhões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0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452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157 mil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100,8 milhões</a:t>
                      </a:r>
                      <a:endParaRPr lang="pt-BR" sz="28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512" name="CustomShape 2"/>
          <p:cNvSpPr/>
          <p:nvPr/>
        </p:nvSpPr>
        <p:spPr>
          <a:xfrm>
            <a:off x="623520" y="476640"/>
            <a:ext cx="11041200" cy="8636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latin typeface="Arial"/>
              </a:rPr>
              <a:t>Fundação Banco do Brasil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513" name="TextShape 3"/>
          <p:cNvSpPr txBox="1"/>
          <p:nvPr/>
        </p:nvSpPr>
        <p:spPr>
          <a:xfrm>
            <a:off x="623520" y="5622480"/>
            <a:ext cx="5352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Fonte: Fundação Banco do Brasil – FBB.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" name="Table 1"/>
          <p:cNvGraphicFramePr/>
          <p:nvPr/>
        </p:nvGraphicFramePr>
        <p:xfrm>
          <a:off x="335520" y="1080000"/>
          <a:ext cx="11400120" cy="5039640"/>
        </p:xfrm>
        <a:graphic>
          <a:graphicData uri="http://schemas.openxmlformats.org/drawingml/2006/table">
            <a:tbl>
              <a:tblPr/>
              <a:tblGrid>
                <a:gridCol w="908280"/>
                <a:gridCol w="2385000"/>
                <a:gridCol w="2413440"/>
                <a:gridCol w="284040"/>
                <a:gridCol w="852120"/>
                <a:gridCol w="2271600"/>
                <a:gridCol w="2286000"/>
              </a:tblGrid>
              <a:tr h="2275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REGIÃO NORTE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REGIÃO CENTRO-OESTE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2368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UF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Bcos.Públicos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Bcos.Privados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UF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Bcos.Públicos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Bcos.Privados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80,4%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DF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64,3%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AM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54,6%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GO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45,0%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55,0%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AP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54,6%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54,1%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67,4%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49,8%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RO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62,9%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37,1%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MÉDIA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52,2%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47,8%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RR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71,9%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28,1%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69,3%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REGIÃO SUDESTE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2368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MÉDIA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63,3%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36,7%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UF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Bcos.Públicos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Bcos.Privados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REGIÃO NORDESTE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ES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71,3%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28,7%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368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UF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Bcos.Públicos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Bcos.Privados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MG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41,2%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58,8%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AL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64,4%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35,6%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RJ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70,9%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55,0%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45,0%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SP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69,2%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58,8%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41,2%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MÉDIA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34,0%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66,0%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58,4%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41,6%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60,2%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REGIÃO SUL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2368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51,1%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48,9%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UF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Bcos.Públicos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Agências Bcos.Privados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73,2%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26,8%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59,3%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67,3%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67,1%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7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58,6%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41,4%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55,6%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44,4%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2428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MÉDIA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59,3%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40,7%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MÉDIA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55,1%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44,9%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546A"/>
                    </a:solidFill>
                  </a:tcPr>
                </a:tc>
              </a:tr>
            </a:tbl>
          </a:graphicData>
        </a:graphic>
      </p:graphicFrame>
      <p:sp>
        <p:nvSpPr>
          <p:cNvPr id="515" name="CustomShape 2"/>
          <p:cNvSpPr/>
          <p:nvPr/>
        </p:nvSpPr>
        <p:spPr>
          <a:xfrm>
            <a:off x="335520" y="6237360"/>
            <a:ext cx="7344360" cy="27288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44546A"/>
                </a:solidFill>
                <a:latin typeface="Arial"/>
              </a:rPr>
              <a:t>Fonte: BACEN | Elaboração: DIEESE CONTRAF | Posição 28.02.18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407520" y="288000"/>
            <a:ext cx="1140048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41000"/>
          </a:bodyPr>
          <a:lstStyle/>
          <a:p>
            <a:pPr algn="ctr">
              <a:lnSpc>
                <a:spcPct val="90000"/>
              </a:lnSpc>
            </a:pPr>
            <a:r>
              <a:rPr lang="pt-BR" sz="2800" b="1" strike="noStrike" spc="-1">
                <a:solidFill>
                  <a:srgbClr val="000000"/>
                </a:solidFill>
                <a:latin typeface="Calibri Light"/>
              </a:rPr>
              <a:t>Agências bancárias por U.F. e por região – participação % </a:t>
            </a:r>
            <a:r>
              <a:rPr lang="pt-BR" sz="2600" b="1" strike="noStrike" spc="-1">
                <a:solidFill>
                  <a:srgbClr val="000000"/>
                </a:solidFill>
                <a:latin typeface="Calibri Light"/>
              </a:rPr>
              <a:t>- Fev/18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3384000" y="6529320"/>
            <a:ext cx="6264000" cy="27216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44546A"/>
                </a:solidFill>
                <a:latin typeface="Arial"/>
              </a:rPr>
              <a:t>Fonte: BACEN. Elaboração: DIEESE CONTRAF</a:t>
            </a:r>
            <a:r>
              <a:rPr lang="pt-BR" sz="1200" b="0" strike="noStrike" spc="-1">
                <a:solidFill>
                  <a:srgbClr val="44546A"/>
                </a:solidFill>
                <a:latin typeface="Symbol"/>
              </a:rPr>
              <a:t>.</a:t>
            </a:r>
            <a:r>
              <a:rPr lang="pt-BR" sz="1200" b="0" strike="noStrike" spc="-1">
                <a:solidFill>
                  <a:srgbClr val="44546A"/>
                </a:solidFill>
                <a:latin typeface="Arial"/>
              </a:rPr>
              <a:t>Posição: Mar/18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180000" y="144000"/>
            <a:ext cx="11700000" cy="5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1000"/>
          </a:bodyPr>
          <a:lstStyle/>
          <a:p>
            <a:pPr algn="ctr">
              <a:lnSpc>
                <a:spcPct val="90000"/>
              </a:lnSpc>
            </a:pPr>
            <a:r>
              <a:rPr lang="pt-BR" sz="3200" b="1" strike="noStrike" spc="-1">
                <a:solidFill>
                  <a:srgbClr val="44546A"/>
                </a:solidFill>
                <a:latin typeface="Calibri Light"/>
              </a:rPr>
              <a:t>Crédito por região – participação % - Mar/18</a:t>
            </a:r>
            <a:endParaRPr lang="pt-BR" sz="3200" b="0" strike="noStrike" spc="-1">
              <a:latin typeface="Arial"/>
            </a:endParaRPr>
          </a:p>
        </p:txBody>
      </p:sp>
      <p:graphicFrame>
        <p:nvGraphicFramePr>
          <p:cNvPr id="519" name="Table 3"/>
          <p:cNvGraphicFramePr/>
          <p:nvPr/>
        </p:nvGraphicFramePr>
        <p:xfrm>
          <a:off x="335160" y="705960"/>
          <a:ext cx="6072480" cy="5823360"/>
        </p:xfrm>
        <a:graphic>
          <a:graphicData uri="http://schemas.openxmlformats.org/drawingml/2006/table">
            <a:tbl>
              <a:tblPr/>
              <a:tblGrid>
                <a:gridCol w="3047400"/>
                <a:gridCol w="1172880"/>
                <a:gridCol w="1852560"/>
              </a:tblGrid>
              <a:tr h="2397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OPERAÇÕES DE CRÉDITO E FINANCIAMENTOS: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39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Nordeste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% NO PAÍS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Carteira dos bancos públicos: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87,3%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 do crédito: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7,8%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Centro-Oeste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Carteira dos bancos públicos: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91,8%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 do crédito: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10,7%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Sudeste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Carteira dos bancos públicos: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36,4%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Total do crédito: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67,6%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Norte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Carteira dos bancos públicos: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 do crédito: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2,1%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Sul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Carteira dos bancos públicos: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84,0%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 do crédito: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11,8%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5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Carteira dos bancos públicos: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53,1%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3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Total do crédito: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pt-BR" sz="1800" b="0" strike="noStrike" spc="-1">
                        <a:latin typeface="CalIBRI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" name="Gráfico 8"/>
          <p:cNvGraphicFramePr/>
          <p:nvPr/>
        </p:nvGraphicFramePr>
        <p:xfrm rot="33600">
          <a:off x="6523200" y="745920"/>
          <a:ext cx="5400360" cy="585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609480" y="273600"/>
            <a:ext cx="10969560" cy="53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66B3"/>
                </a:solidFill>
                <a:latin typeface="Arial"/>
                <a:ea typeface="DejaVu Sans"/>
              </a:rPr>
              <a:t>Considerações finais e agradecimentos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Kleytton Morais – Dirigente sindical liberado e membro do Conselho Fiscal do Sindicato dos Bancários de Brasília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522" name="Imagem 3"/>
          <p:cNvPicPr/>
          <p:nvPr/>
        </p:nvPicPr>
        <p:blipFill>
          <a:blip r:embed="rId2"/>
          <a:stretch/>
        </p:blipFill>
        <p:spPr>
          <a:xfrm>
            <a:off x="163800" y="213480"/>
            <a:ext cx="3287520" cy="1172160"/>
          </a:xfrm>
          <a:prstGeom prst="rect">
            <a:avLst/>
          </a:prstGeom>
          <a:ln>
            <a:noFill/>
          </a:ln>
        </p:spPr>
      </p:pic>
      <p:pic>
        <p:nvPicPr>
          <p:cNvPr id="523" name="Imagem 4"/>
          <p:cNvPicPr/>
          <p:nvPr/>
        </p:nvPicPr>
        <p:blipFill>
          <a:blip r:embed="rId3"/>
          <a:stretch/>
        </p:blipFill>
        <p:spPr>
          <a:xfrm>
            <a:off x="7506720" y="310680"/>
            <a:ext cx="4338360" cy="94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Cenário político e econômico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 impeachment da ex-presidenta Dilma Rouseff resultou na retomada de uma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agenda liberal-conservadora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tendo como premissa a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redefinição do papel do Estado</a:t>
            </a:r>
            <a:endParaRPr lang="pt-BR" sz="28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Ajustes da política econômica via agenda de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reformas 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("teto dos gastos", trabalhista e previdenciária)</a:t>
            </a:r>
            <a:endParaRPr lang="pt-BR" sz="28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Reforma Trabalhista criou condições para a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retirada de direitos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amparada no discurso da necessidade de "modernização" das relações trabalhistas</a:t>
            </a:r>
            <a:endParaRPr lang="pt-BR" sz="28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Fragilização do papel das empresas públicas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(#Petrobrás, BNDES e Correios) e dos bancos públicos federais e estaduais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9648360" y="83160"/>
            <a:ext cx="2452320" cy="1425240"/>
          </a:xfrm>
          <a:prstGeom prst="irregularSeal1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Ameaças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Propostas e iniciativas recentes que </a:t>
            </a:r>
            <a:r>
              <a:rPr lang="pt-BR" sz="3200" b="1" strike="noStrike" spc="-1">
                <a:solidFill>
                  <a:srgbClr val="CE181E"/>
                </a:solidFill>
                <a:latin typeface="Calibri"/>
                <a:ea typeface="DejaVu Sans"/>
              </a:rPr>
              <a:t>fragilizam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 papel dos bancos públicos no Brasil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Diretrizes do PMDB no documento "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Uma ponte para o futuro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", out/2015: "Obtido o relativo equilíbrio fiscal de longo prazo, terá chegado a hora de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repensar a administração do crédito público e da dívida pública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para aumentar a potência da política monetária"</a:t>
            </a:r>
            <a:endParaRPr lang="pt-BR" sz="28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Ensaio ainda em 2015 de proposta de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abertura do capital social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 Caixa Econômica Federal</a:t>
            </a:r>
            <a:endParaRPr lang="pt-BR" sz="28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Duro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ajuste fiscal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com a definição do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teto dos gastos públicos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ou "PEC do Fim do Mundo" – Emenda Constitucional nº 95/2016, que congela em termos reais os gastos públicos pelos próximos 20 anos, limitando os investimentos públicos e o crescimento da atividade econômica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Propostas e iniciativas recentes que </a:t>
            </a:r>
            <a:r>
              <a:rPr lang="pt-BR" sz="3200" b="1" strike="noStrike" spc="-1">
                <a:solidFill>
                  <a:srgbClr val="CE181E"/>
                </a:solidFill>
                <a:latin typeface="Calibri"/>
                <a:ea typeface="DejaVu Sans"/>
              </a:rPr>
              <a:t>fragilizam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 papel dos bancos públicos no Brasil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Lei nº 13.483/2017 – Cria a 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Taxa de Longo Prazo (TLP)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em substituição a Taxa de Juros de Longo Prazo (TJLP) utlizada pelo </a:t>
            </a:r>
            <a:r>
              <a:rPr lang="pt-BR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BNDES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 taxas subsidiadas para taxas de mercado, fragilizando a atuação do banco na oferta de crédito. Já se observa que no 1º sem/18 o </a:t>
            </a:r>
            <a:r>
              <a:rPr lang="pt-BR" sz="2400" b="1" strike="noStrike" spc="-1">
                <a:solidFill>
                  <a:srgbClr val="CE181E"/>
                </a:solidFill>
                <a:latin typeface="Calibri"/>
                <a:ea typeface="DejaVu Sans"/>
              </a:rPr>
              <a:t>desembolso total de recursos do BNDES recuou 17% 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em doze meses, enquanto o</a:t>
            </a:r>
            <a:r>
              <a:rPr lang="pt-BR" sz="2400" b="1" strike="noStrike" spc="-1">
                <a:solidFill>
                  <a:srgbClr val="CE181E"/>
                </a:solidFill>
                <a:latin typeface="Calibri"/>
                <a:ea typeface="DejaVu Sans"/>
              </a:rPr>
              <a:t> número de operações recuou 27% 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 mesmo período</a:t>
            </a:r>
            <a:endParaRPr lang="pt-BR" sz="24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Lei nº 13.931/2018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– Renegociação das dívidas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dos estados com a contrapartida de </a:t>
            </a:r>
            <a:r>
              <a:rPr lang="pt-BR" sz="2400" b="1" strike="noStrike" spc="-1">
                <a:solidFill>
                  <a:srgbClr val="CE181E"/>
                </a:solidFill>
                <a:latin typeface="Calibri"/>
                <a:ea typeface="DejaVu Sans"/>
              </a:rPr>
              <a:t>privatização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das empresas estaduais de saneamento, energia e 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bancos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– além de arrocho salarial e aumento da contribuição previdenciária do funcionalismo</a:t>
            </a:r>
            <a:endParaRPr lang="pt-BR" sz="2400" b="0" strike="noStrike" spc="-1">
              <a:latin typeface="Arial"/>
            </a:endParaRPr>
          </a:p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Implementação de programas de </a:t>
            </a:r>
            <a:r>
              <a:rPr lang="pt-BR" sz="2400" b="1" strike="noStrike" spc="-1">
                <a:solidFill>
                  <a:srgbClr val="CE181E"/>
                </a:solidFill>
                <a:latin typeface="Calibri"/>
                <a:ea typeface="DejaVu Sans"/>
              </a:rPr>
              <a:t>reestruturação nos bancos públicos 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federais e estaduais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fechamento de agências e postos de atendimento e implementação de 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Programas de Desligamento Voluntário 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Propostas e iniciativas recentes que </a:t>
            </a:r>
            <a:r>
              <a:rPr lang="pt-BR" sz="3200" b="1" strike="noStrike" spc="-1">
                <a:solidFill>
                  <a:srgbClr val="CE181E"/>
                </a:solidFill>
                <a:latin typeface="Calibri"/>
                <a:ea typeface="DejaVu Sans"/>
              </a:rPr>
              <a:t>fragilizam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 papel dos bancos públicos no Brasil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Banrisul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- O governo do Rio Grande do Sul decidiu no dia 10 de abril de 2018 vender na bolsa de valores um lote de 26 milhões de ações preferenciais B (PNB) do Banrisul, o 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equivalente a 12,75% dos papéis preferenciais (sem direito a voto) do banco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O Estado continuará com 99,5% das ações ordinárias (ON, com direito a voto) do Banrisul, mas a venda das ações preferenciais na bolsa </a:t>
            </a:r>
            <a:r>
              <a:rPr lang="pt-BR" sz="2800" b="1" strike="noStrike" spc="-1">
                <a:solidFill>
                  <a:srgbClr val="CE181E"/>
                </a:solidFill>
                <a:latin typeface="Calibri"/>
                <a:ea typeface="DejaVu Sans"/>
              </a:rPr>
              <a:t>reduzirá a participação do Estado no capital total do Banrisul</a:t>
            </a:r>
            <a:r>
              <a:rPr lang="pt-BR" sz="2800" b="0" strike="noStrike" spc="-1">
                <a:solidFill>
                  <a:srgbClr val="CE181E"/>
                </a:solidFill>
                <a:latin typeface="Calibri"/>
                <a:ea typeface="DejaVu Sans"/>
              </a:rPr>
              <a:t>.</a:t>
            </a:r>
            <a:endParaRPr lang="pt-BR" sz="2800" b="0" strike="noStrike" spc="-1">
              <a:latin typeface="Arial"/>
            </a:endParaRPr>
          </a:p>
          <a:p>
            <a:pPr marL="432000" lvl="1" indent="-213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 próximo plano do Banrisul é </a:t>
            </a:r>
            <a:r>
              <a:rPr lang="pt-BR" sz="2800" b="1" strike="noStrike" spc="-1">
                <a:solidFill>
                  <a:srgbClr val="CE181E"/>
                </a:solidFill>
                <a:latin typeface="Calibri"/>
                <a:ea typeface="DejaVu Sans"/>
              </a:rPr>
              <a:t>abrir o capital da empresa de cartões</a:t>
            </a:r>
            <a:r>
              <a:rPr lang="pt-B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ao fazer uma oferta de ações preferenciais da subsidiária, que representariam 50% menos uma ação representativa do capital social total da companhia.</a:t>
            </a:r>
            <a:endParaRPr lang="pt-BR" sz="28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pt-B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Propostas e iniciativas recentes que </a:t>
            </a:r>
            <a:r>
              <a:rPr lang="pt-BR" sz="3200" b="1" strike="noStrike" spc="-1">
                <a:solidFill>
                  <a:srgbClr val="CE181E"/>
                </a:solidFill>
                <a:latin typeface="Calibri"/>
                <a:ea typeface="DejaVu Sans"/>
              </a:rPr>
              <a:t>fragilizam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 papel dos bancos públicos no Brasil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Banco de Brasília (BRB)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Transferência de ações para o Instituto de Previdência do Distrito Federal (IPREV-DF) </a:t>
            </a:r>
            <a:endParaRPr lang="pt-BR" sz="2400" b="0" strike="noStrike" spc="-1">
              <a:latin typeface="Arial"/>
            </a:endParaRPr>
          </a:p>
          <a:p>
            <a:pPr marL="432000" lvl="1" indent="-213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 a justificativa de captar recursos para quitar despesas correntes com folha de pagamento, o governo do DF realizou em dez/17 uma operação de </a:t>
            </a:r>
            <a:r>
              <a:rPr lang="pt-BR" sz="2400" b="1" strike="noStrike" spc="-1">
                <a:solidFill>
                  <a:srgbClr val="CE181E"/>
                </a:solidFill>
                <a:latin typeface="Calibri"/>
                <a:ea typeface="DejaVu Sans"/>
              </a:rPr>
              <a:t>transferência de controle acionário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 cerca de 6 milhões de ações ordinárias (ON) para o IPREV-DF no valor de R$ 531,4 milhões, equivalente a R$ 87,57 por ação, enquanto a média histórica da ação do banco no mercado valia cerca de R$ 30.</a:t>
            </a:r>
            <a:endParaRPr lang="pt-BR" sz="2400" b="0" strike="noStrike" spc="-1">
              <a:latin typeface="Arial"/>
            </a:endParaRPr>
          </a:p>
          <a:p>
            <a:pPr marL="432000" lvl="1" indent="-213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 essa operação o capital social ficou assim distribuído: 80,33% do Distrito Federal, </a:t>
            </a:r>
            <a:r>
              <a:rPr lang="pt-B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16,52% do Instituto de Previdência dos Servidores do Distrito Federal – IPREV/DF</a:t>
            </a:r>
            <a:r>
              <a:rPr lang="pt-B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 3,15% destinadas à livre negociação no mercado (free float).</a:t>
            </a:r>
            <a:endParaRPr lang="pt-BR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Propostas e iniciativas recentes que </a:t>
            </a:r>
            <a:r>
              <a:rPr lang="pt-BR" sz="3200" b="1" strike="noStrike" spc="-1">
                <a:solidFill>
                  <a:srgbClr val="CE181E"/>
                </a:solidFill>
                <a:latin typeface="Calibri"/>
                <a:ea typeface="DejaVu Sans"/>
              </a:rPr>
              <a:t>fragilizam</a:t>
            </a:r>
            <a:r>
              <a:rPr lang="pt-B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 papel dos bancos públicos no Brasil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42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6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Banco de Brasília (BRB)</a:t>
            </a: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Implementação de </a:t>
            </a:r>
            <a:r>
              <a:rPr lang="pt-BR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Programas de Desligamento Voluntário Incentivado (PDVI)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para reduzir quadro e despesas fixas com pessoal</a:t>
            </a:r>
            <a:endParaRPr lang="pt-BR" sz="2600" b="0" strike="noStrike" spc="-1">
              <a:latin typeface="Arial"/>
            </a:endParaRPr>
          </a:p>
          <a:p>
            <a:pPr marL="432000" lvl="1" indent="-213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Maio/2013: lançamento do PDVI com </a:t>
            </a:r>
            <a:r>
              <a:rPr lang="pt-BR" sz="2600" b="1" strike="noStrike" spc="-1">
                <a:solidFill>
                  <a:srgbClr val="CE181E"/>
                </a:solidFill>
                <a:latin typeface="Calibri"/>
                <a:ea typeface="DejaVu Sans"/>
              </a:rPr>
              <a:t>público-alvo de cerca de 300 funcionários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de um total de 3.188.</a:t>
            </a:r>
            <a:endParaRPr lang="pt-BR" sz="2600" b="0" strike="noStrike" spc="-1">
              <a:latin typeface="Arial"/>
            </a:endParaRPr>
          </a:p>
          <a:p>
            <a:pPr marL="432000" lvl="1" indent="-2131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Março/2017: aprovado novo PDVI. Em 31.12.2017 o banco contou com um quadro de 3.107 empregados efetivos, mas com </a:t>
            </a:r>
            <a:r>
              <a:rPr lang="pt-BR" sz="2600" b="1" strike="noStrike" spc="-1">
                <a:solidFill>
                  <a:srgbClr val="CE181E"/>
                </a:solidFill>
                <a:latin typeface="Calibri"/>
                <a:ea typeface="DejaVu Sans"/>
              </a:rPr>
              <a:t>78 desligamentos </a:t>
            </a:r>
            <a:r>
              <a:rPr lang="pt-BR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em doze meses, sobretudo por conta da adesão ao PDVI.</a:t>
            </a:r>
            <a:endParaRPr lang="pt-BR" sz="26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lang="pt-B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Bancos públicos estaduais ameaçados de </a:t>
            </a:r>
            <a:r>
              <a:rPr lang="pt-BR" sz="3200" b="1" strike="noStrike" spc="-1">
                <a:solidFill>
                  <a:srgbClr val="FF0000"/>
                </a:solidFill>
                <a:latin typeface="Calibri Light"/>
                <a:ea typeface="DejaVu Sans"/>
              </a:rPr>
              <a:t>privatização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482" name="Content Placeholder 3"/>
          <p:cNvPicPr/>
          <p:nvPr/>
        </p:nvPicPr>
        <p:blipFill>
          <a:blip r:embed="rId2"/>
          <a:stretch/>
        </p:blipFill>
        <p:spPr>
          <a:xfrm>
            <a:off x="2592000" y="1684440"/>
            <a:ext cx="6692040" cy="4647600"/>
          </a:xfrm>
          <a:prstGeom prst="rect">
            <a:avLst/>
          </a:prstGeom>
          <a:ln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9648000" y="83160"/>
            <a:ext cx="2452320" cy="1425240"/>
          </a:xfrm>
          <a:prstGeom prst="irregularSeal1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Ameaças</a:t>
            </a:r>
            <a:endParaRPr lang="pt-B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1916</Words>
  <Application>Microsoft Office PowerPoint</Application>
  <PresentationFormat>Widescreen</PresentationFormat>
  <Paragraphs>276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24</vt:i4>
      </vt:variant>
    </vt:vector>
  </HeadingPairs>
  <TitlesOfParts>
    <vt:vector size="45" baseType="lpstr">
      <vt:lpstr>Arial</vt:lpstr>
      <vt:lpstr>Calibri</vt:lpstr>
      <vt:lpstr>Calibri</vt:lpstr>
      <vt:lpstr>Calibri Light</vt:lpstr>
      <vt:lpstr>DejaVu Sans</vt:lpstr>
      <vt:lpstr>Noto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Bancos públicos no Brasil: iniciativas recentes de fragilização e reafirmação de sua importância</dc:title>
  <dc:subject/>
  <dc:creator>Pedro Tupinambá</dc:creator>
  <dc:description/>
  <cp:lastModifiedBy>Christiano de Oliveira Emery</cp:lastModifiedBy>
  <cp:revision>34</cp:revision>
  <dcterms:created xsi:type="dcterms:W3CDTF">2018-07-31T19:29:55Z</dcterms:created>
  <dcterms:modified xsi:type="dcterms:W3CDTF">2018-08-08T17:20:59Z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1046-10.1.0.5707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Personalizar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