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1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  <p:sldMasterId id="2147483739" r:id="rId8"/>
    <p:sldMasterId id="2147483752" r:id="rId9"/>
    <p:sldMasterId id="2147483765" r:id="rId10"/>
    <p:sldMasterId id="2147483778" r:id="rId11"/>
    <p:sldMasterId id="2147483791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</p:sldIdLst>
  <p:sldSz cx="12192000" cy="68580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roundedCorners val="0"/>
  <c:style val="2"/>
  <c:chart>
    <c:title>
      <c:tx>
        <c:rich>
          <a:bodyPr rot="0"/>
          <a:lstStyle/>
          <a:p>
            <a:pPr>
              <a:defRPr sz="1400" b="1" strike="noStrike" spc="-1">
                <a:solidFill>
                  <a:srgbClr val="595959"/>
                </a:solidFill>
                <a:latin typeface="Calibri"/>
              </a:defRPr>
            </a:pPr>
            <a:r>
              <a:rPr sz="1400" b="1" strike="noStrike" spc="-1">
                <a:solidFill>
                  <a:srgbClr val="595959"/>
                </a:solidFill>
                <a:latin typeface="Calibri"/>
              </a:rPr>
              <a:t>Crédito  Rural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5.2807081362919901E-2"/>
          <c:y val="0.17070094299958"/>
          <c:w val="0.91584818721959504"/>
          <c:h val="0.624241696197969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Bcos.Públicos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strike="noStrike" spc="-1">
                    <a:solidFill>
                      <a:srgbClr val="404040"/>
                    </a:solidFill>
                    <a:latin typeface="Calibri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6"/>
                <c:pt idx="0">
                  <c:v>NORDESTE</c:v>
                </c:pt>
                <c:pt idx="1">
                  <c:v>CENTRO-OESTE</c:v>
                </c:pt>
                <c:pt idx="2">
                  <c:v>NORTE</c:v>
                </c:pt>
                <c:pt idx="3">
                  <c:v>SUDESTE</c:v>
                </c:pt>
                <c:pt idx="4">
                  <c:v>SUL</c:v>
                </c:pt>
                <c:pt idx="5">
                  <c:v>BRASIL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6"/>
                <c:pt idx="0">
                  <c:v>0.89500000000000002</c:v>
                </c:pt>
                <c:pt idx="1">
                  <c:v>0.82099999999999995</c:v>
                </c:pt>
                <c:pt idx="2">
                  <c:v>1</c:v>
                </c:pt>
                <c:pt idx="3">
                  <c:v>0.68300000000000005</c:v>
                </c:pt>
                <c:pt idx="4">
                  <c:v>0.70799999999999996</c:v>
                </c:pt>
                <c:pt idx="5">
                  <c:v>0.75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Bcos.Privados</c:v>
                </c:pt>
              </c:strCache>
            </c:strRef>
          </c:tx>
          <c:spPr>
            <a:solidFill>
              <a:srgbClr val="ED7D31"/>
            </a:solidFill>
            <a:ln>
              <a:noFill/>
            </a:ln>
          </c:spPr>
          <c:invertIfNegative val="0"/>
          <c:dLbls>
            <c:dLbl>
              <c:idx val="0"/>
              <c:spPr/>
              <c:txPr>
                <a:bodyPr/>
                <a:lstStyle/>
                <a:p>
                  <a:pPr>
                    <a:defRPr sz="1400" b="0" strike="noStrike" spc="-1">
                      <a:solidFill>
                        <a:srgbClr val="404040"/>
                      </a:solidFill>
                      <a:latin typeface="Calibri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</c:dLbl>
            <c:dLbl>
              <c:idx val="1"/>
              <c:spPr/>
              <c:txPr>
                <a:bodyPr/>
                <a:lstStyle/>
                <a:p>
                  <a:pPr>
                    <a:defRPr sz="1400" b="0" strike="noStrike" spc="-1">
                      <a:solidFill>
                        <a:srgbClr val="404040"/>
                      </a:solidFill>
                      <a:latin typeface="Calibri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</c:dLbl>
            <c:dLbl>
              <c:idx val="3"/>
              <c:spPr/>
              <c:txPr>
                <a:bodyPr/>
                <a:lstStyle/>
                <a:p>
                  <a:pPr>
                    <a:defRPr sz="1400" b="0" strike="noStrike" spc="-1">
                      <a:solidFill>
                        <a:srgbClr val="404040"/>
                      </a:solidFill>
                      <a:latin typeface="Calibri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</c:dLbl>
            <c:dLbl>
              <c:idx val="4"/>
              <c:spPr/>
              <c:txPr>
                <a:bodyPr/>
                <a:lstStyle/>
                <a:p>
                  <a:pPr>
                    <a:defRPr sz="1400" b="0" strike="noStrike" spc="-1">
                      <a:solidFill>
                        <a:srgbClr val="404040"/>
                      </a:solidFill>
                      <a:latin typeface="Calibri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</c:dLbl>
            <c:dLbl>
              <c:idx val="5"/>
              <c:spPr/>
              <c:txPr>
                <a:bodyPr/>
                <a:lstStyle/>
                <a:p>
                  <a:pPr>
                    <a:defRPr sz="1400" b="0" strike="noStrike" spc="-1">
                      <a:solidFill>
                        <a:srgbClr val="404040"/>
                      </a:solidFill>
                      <a:latin typeface="Calibri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strike="noStrike" spc="-1">
                    <a:solidFill>
                      <a:srgbClr val="404040"/>
                    </a:solidFill>
                    <a:latin typeface="Calibri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6"/>
                <c:pt idx="0">
                  <c:v>NORDESTE</c:v>
                </c:pt>
                <c:pt idx="1">
                  <c:v>CENTRO-OESTE</c:v>
                </c:pt>
                <c:pt idx="2">
                  <c:v>NORTE</c:v>
                </c:pt>
                <c:pt idx="3">
                  <c:v>SUDESTE</c:v>
                </c:pt>
                <c:pt idx="4">
                  <c:v>SUL</c:v>
                </c:pt>
                <c:pt idx="5">
                  <c:v>BRASIL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6"/>
                <c:pt idx="0">
                  <c:v>0.105</c:v>
                </c:pt>
                <c:pt idx="1">
                  <c:v>0.17899999999999999</c:v>
                </c:pt>
                <c:pt idx="2">
                  <c:v>0</c:v>
                </c:pt>
                <c:pt idx="3">
                  <c:v>0.317</c:v>
                </c:pt>
                <c:pt idx="4">
                  <c:v>0.29199999999999998</c:v>
                </c:pt>
                <c:pt idx="5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3099656"/>
        <c:axId val="202833760"/>
      </c:barChart>
      <c:catAx>
        <c:axId val="203099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1000" b="1" strike="noStrike" spc="-1">
                <a:solidFill>
                  <a:srgbClr val="595959"/>
                </a:solidFill>
                <a:latin typeface="Calibri"/>
              </a:defRPr>
            </a:pPr>
            <a:endParaRPr lang="pt-BR"/>
          </a:p>
        </c:txPr>
        <c:crossAx val="202833760"/>
        <c:crosses val="autoZero"/>
        <c:auto val="1"/>
        <c:lblAlgn val="ctr"/>
        <c:lblOffset val="100"/>
        <c:noMultiLvlLbl val="1"/>
      </c:catAx>
      <c:valAx>
        <c:axId val="202833760"/>
        <c:scaling>
          <c:orientation val="minMax"/>
        </c:scaling>
        <c:delete val="1"/>
        <c:axPos val="l"/>
        <c:numFmt formatCode="0.0%" sourceLinked="0"/>
        <c:majorTickMark val="none"/>
        <c:minorTickMark val="none"/>
        <c:tickLblPos val="nextTo"/>
        <c:crossAx val="203099656"/>
        <c:crosses val="autoZero"/>
        <c:crossBetween val="between"/>
      </c:valAx>
      <c:spPr>
        <a:noFill/>
        <a:ln>
          <a:noFill/>
        </a:ln>
      </c:spPr>
    </c:plotArea>
    <c:legend>
      <c:legendPos val="b"/>
      <c:overlay val="0"/>
      <c:spPr>
        <a:noFill/>
        <a:ln>
          <a:noFill/>
        </a:ln>
      </c:spPr>
      <c:txPr>
        <a:bodyPr/>
        <a:lstStyle/>
        <a:p>
          <a:pPr>
            <a:defRPr sz="1200" b="0" strike="noStrike" spc="-1">
              <a:solidFill>
                <a:srgbClr val="595959"/>
              </a:solidFill>
              <a:latin typeface="Calibri"/>
            </a:defRPr>
          </a:pPr>
          <a:endParaRPr lang="pt-BR"/>
        </a:p>
      </c:txPr>
    </c:legend>
    <c:plotVisOnly val="1"/>
    <c:dispBlanksAs val="gap"/>
    <c:showDLblsOverMax val="1"/>
  </c:chart>
  <c:spPr>
    <a:solidFill>
      <a:srgbClr val="FFF2CC"/>
    </a:solidFill>
    <a:ln>
      <a:noFill/>
    </a:ln>
  </c:spPr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1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1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2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2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2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2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5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8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9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1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2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4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6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6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6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8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8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9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9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9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9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0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0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0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0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0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1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1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1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1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1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1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2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2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3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3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3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4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4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4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4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4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5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5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5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5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5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5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6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6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5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5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1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4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4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4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5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5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5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6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6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6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6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6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7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9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9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9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9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9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9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0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0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0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0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0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t-BR" sz="44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t-BR" sz="44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3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/>
          </p:cNvSpPr>
          <p:nvPr>
            <p:ph type="title"/>
          </p:nvPr>
        </p:nvSpPr>
        <p:spPr>
          <a:xfrm>
            <a:off x="914400" y="2130480"/>
            <a:ext cx="1036296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4400" b="0" strike="noStrike" spc="-1">
                <a:solidFill>
                  <a:srgbClr val="000000"/>
                </a:solidFill>
                <a:latin typeface="Calibri"/>
              </a:rPr>
              <a:t>Clique para editar o título mestre</a:t>
            </a:r>
          </a:p>
        </p:txBody>
      </p:sp>
      <p:sp>
        <p:nvSpPr>
          <p:cNvPr id="382" name="PlaceHolder 2"/>
          <p:cNvSpPr>
            <a:spLocks noGrp="1"/>
          </p:cNvSpPr>
          <p:nvPr>
            <p:ph type="dt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881F3D46-F41B-472A-8E2F-D3E66DBD9980}" type="datetime">
              <a:rPr lang="pt-BR" sz="1200" b="0" strike="noStrike" spc="-1">
                <a:solidFill>
                  <a:srgbClr val="8B8B8B"/>
                </a:solidFill>
                <a:latin typeface="Calibri"/>
              </a:rPr>
              <a:t>08/08/2018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383" name="PlaceHolder 3"/>
          <p:cNvSpPr>
            <a:spLocks noGrp="1"/>
          </p:cNvSpPr>
          <p:nvPr>
            <p:ph type="ftr"/>
          </p:nvPr>
        </p:nvSpPr>
        <p:spPr>
          <a:xfrm>
            <a:off x="4165200" y="6356520"/>
            <a:ext cx="3860280" cy="364680"/>
          </a:xfrm>
          <a:prstGeom prst="rect">
            <a:avLst/>
          </a:prstGeom>
        </p:spPr>
        <p:txBody>
          <a:bodyPr anchor="ctr"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384" name="PlaceHolder 4"/>
          <p:cNvSpPr>
            <a:spLocks noGrp="1"/>
          </p:cNvSpPr>
          <p:nvPr>
            <p:ph type="sldNum"/>
          </p:nvPr>
        </p:nvSpPr>
        <p:spPr>
          <a:xfrm>
            <a:off x="8737200" y="6356520"/>
            <a:ext cx="2844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7AF7F05B-D911-43EF-961E-377749C38CB0}" type="slidenum">
              <a:rPr lang="pt-BR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pt-BR" sz="4400" b="0" strike="noStrike" spc="-1">
                <a:solidFill>
                  <a:srgbClr val="000000"/>
                </a:solidFill>
                <a:latin typeface="Calibri Light"/>
              </a:rPr>
              <a:t>Clique para editar o título Mestre</a:t>
            </a:r>
            <a:endParaRPr lang="pt-BR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strike="noStrike" spc="-1">
                <a:solidFill>
                  <a:srgbClr val="000000"/>
                </a:solidFill>
                <a:latin typeface="Calibri"/>
              </a:rPr>
              <a:t>Editar estilos de texto Mestre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</a:rPr>
              <a:t>Segundo nível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Terceiro nível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Quarto nível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Quinto nível</a:t>
            </a:r>
          </a:p>
        </p:txBody>
      </p:sp>
      <p:sp>
        <p:nvSpPr>
          <p:cNvPr id="42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4B868B23-E8D6-4C9A-AAC8-5F8059A9B0B8}" type="datetime">
              <a:rPr lang="pt-BR" sz="1200" b="0" strike="noStrike" spc="-1">
                <a:solidFill>
                  <a:srgbClr val="8B8B8B"/>
                </a:solidFill>
                <a:latin typeface="Calibri"/>
              </a:rPr>
              <a:t>08/08/2018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42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42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F7FFD0E-557A-47BE-A5B8-FFF73F5DC36A}" type="slidenum">
              <a:rPr lang="pt-BR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t-BR" sz="44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t-BR" sz="44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t-BR" sz="44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t-BR" sz="18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t-BR" sz="44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t-BR" sz="18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t-BR" sz="44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t-BR" sz="18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3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7.º nível da estrutura de tópicos</a:t>
            </a:r>
          </a:p>
        </p:txBody>
      </p:sp>
      <p:sp>
        <p:nvSpPr>
          <p:cNvPr id="30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g1.globo.com/economia/noticia/bb-estima-despesa-de-r14-bi-com-plano-de-aposentadoria-incentivada.ghtml" TargetMode="External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0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CustomShape 1"/>
          <p:cNvSpPr/>
          <p:nvPr/>
        </p:nvSpPr>
        <p:spPr>
          <a:xfrm>
            <a:off x="1523880" y="1122480"/>
            <a:ext cx="9139680" cy="238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ctr">
              <a:lnSpc>
                <a:spcPct val="90000"/>
              </a:lnSpc>
            </a:pPr>
            <a:r>
              <a:rPr lang="pt-BR" sz="36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Bancos públicos no Brasil</a:t>
            </a:r>
            <a:r>
              <a:rPr lang="pt-BR" sz="3600" b="0" strike="noStrike" spc="-1">
                <a:solidFill>
                  <a:srgbClr val="000000"/>
                </a:solidFill>
                <a:latin typeface="Calibri Light"/>
                <a:ea typeface="DejaVu Sans"/>
              </a:rPr>
              <a:t>: iniciativas recentes de fragilização e reafirmação de sua importância</a:t>
            </a:r>
            <a:endParaRPr lang="pt-BR" sz="3600" b="0" strike="noStrike" spc="-1">
              <a:latin typeface="Arial"/>
            </a:endParaRPr>
          </a:p>
        </p:txBody>
      </p:sp>
      <p:sp>
        <p:nvSpPr>
          <p:cNvPr id="463" name="CustomShape 2"/>
          <p:cNvSpPr/>
          <p:nvPr/>
        </p:nvSpPr>
        <p:spPr>
          <a:xfrm>
            <a:off x="1523880" y="3870360"/>
            <a:ext cx="9139680" cy="210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49000"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t-BR" sz="4000" b="0" strike="noStrike" spc="-1">
                <a:solidFill>
                  <a:srgbClr val="000000"/>
                </a:solidFill>
                <a:latin typeface="Calibri"/>
                <a:ea typeface="DejaVu Sans"/>
              </a:rPr>
              <a:t>Audiência Pública com o objetivo de debater sobre o </a:t>
            </a:r>
            <a:r>
              <a:rPr lang="pt-BR" sz="4800" b="0" strike="noStrike" spc="-1">
                <a:solidFill>
                  <a:srgbClr val="FF0000"/>
                </a:solidFill>
                <a:latin typeface="Calibri"/>
                <a:ea typeface="DejaVu Sans"/>
              </a:rPr>
              <a:t>"DESMONTE DOS BANCOS PÚBLICOS"</a:t>
            </a:r>
            <a:endParaRPr lang="pt-BR" sz="48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t-BR" sz="4000" b="0" strike="noStrike" spc="-1">
                <a:solidFill>
                  <a:srgbClr val="000000"/>
                </a:solidFill>
                <a:latin typeface="Calibri"/>
                <a:ea typeface="DejaVu Sans"/>
              </a:rPr>
              <a:t>Senado Federal - Comissão de Direitos Humanos e Legislação Participativa - CDH</a:t>
            </a:r>
            <a:endParaRPr lang="pt-BR" sz="40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t-BR" sz="4000" b="0" strike="noStrike" spc="-1">
                <a:solidFill>
                  <a:srgbClr val="000000"/>
                </a:solidFill>
                <a:latin typeface="Calibri"/>
                <a:ea typeface="DejaVu Sans"/>
              </a:rPr>
              <a:t>Brasília-DF, 08/08/2018 (14h30)</a:t>
            </a:r>
            <a:endParaRPr lang="pt-BR" sz="40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pt-BR" sz="4000" b="0" strike="noStrike" spc="-1">
              <a:latin typeface="Arial"/>
            </a:endParaRPr>
          </a:p>
        </p:txBody>
      </p:sp>
      <p:pic>
        <p:nvPicPr>
          <p:cNvPr id="464" name="Imagem 3"/>
          <p:cNvPicPr/>
          <p:nvPr/>
        </p:nvPicPr>
        <p:blipFill>
          <a:blip r:embed="rId2"/>
          <a:stretch/>
        </p:blipFill>
        <p:spPr>
          <a:xfrm>
            <a:off x="163800" y="213480"/>
            <a:ext cx="3287520" cy="1172160"/>
          </a:xfrm>
          <a:prstGeom prst="rect">
            <a:avLst/>
          </a:prstGeom>
          <a:ln>
            <a:noFill/>
          </a:ln>
        </p:spPr>
      </p:pic>
      <p:pic>
        <p:nvPicPr>
          <p:cNvPr id="465" name="Imagem 4"/>
          <p:cNvPicPr/>
          <p:nvPr/>
        </p:nvPicPr>
        <p:blipFill>
          <a:blip r:embed="rId3"/>
          <a:stretch/>
        </p:blipFill>
        <p:spPr>
          <a:xfrm>
            <a:off x="7506360" y="310680"/>
            <a:ext cx="4338360" cy="946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CustomShape 1"/>
          <p:cNvSpPr/>
          <p:nvPr/>
        </p:nvSpPr>
        <p:spPr>
          <a:xfrm>
            <a:off x="609480" y="273600"/>
            <a:ext cx="10968840" cy="114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Desmonte do Banco do Brasil</a:t>
            </a:r>
            <a:endParaRPr lang="pt-BR" sz="4400" b="0" strike="noStrike" spc="-1">
              <a:latin typeface="Arial"/>
            </a:endParaRPr>
          </a:p>
        </p:txBody>
      </p:sp>
      <p:sp>
        <p:nvSpPr>
          <p:cNvPr id="485" name="CustomShape 2"/>
          <p:cNvSpPr/>
          <p:nvPr/>
        </p:nvSpPr>
        <p:spPr>
          <a:xfrm>
            <a:off x="609480" y="1604520"/>
            <a:ext cx="10968840" cy="397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marL="432000" indent="-32040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Em nov/2017 é anunciado o </a:t>
            </a:r>
            <a:r>
              <a:rPr lang="pt-BR" sz="2800" b="1" strike="noStrike" spc="-1">
                <a:solidFill>
                  <a:srgbClr val="000000"/>
                </a:solidFill>
                <a:latin typeface="Arial"/>
                <a:ea typeface="DejaVu Sans"/>
              </a:rPr>
              <a:t>plano de reestruturação:</a:t>
            </a:r>
            <a:r>
              <a:rPr lang="pt-BR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 implementação do plano de aposentadoria incentivada com:</a:t>
            </a:r>
            <a:endParaRPr lang="pt-BR" sz="2800" b="0" strike="noStrike" spc="-1">
              <a:latin typeface="Arial"/>
            </a:endParaRPr>
          </a:p>
          <a:p>
            <a:pPr marL="648000" lvl="2" indent="-21492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1" strike="noStrike" spc="-1">
                <a:solidFill>
                  <a:srgbClr val="CE181E"/>
                </a:solidFill>
                <a:latin typeface="Arial"/>
                <a:ea typeface="DejaVu Sans"/>
              </a:rPr>
              <a:t>desligamento de 9,4 mil empregados, </a:t>
            </a:r>
            <a:endParaRPr lang="pt-BR" sz="2800" b="0" strike="noStrike" spc="-1">
              <a:latin typeface="Arial"/>
            </a:endParaRPr>
          </a:p>
          <a:p>
            <a:pPr marL="648000" lvl="2" indent="-21492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1" strike="noStrike" spc="-1">
                <a:solidFill>
                  <a:srgbClr val="CE181E"/>
                </a:solidFill>
                <a:latin typeface="Arial"/>
                <a:ea typeface="DejaVu Sans"/>
              </a:rPr>
              <a:t>fechamento de 402 agências, </a:t>
            </a:r>
            <a:endParaRPr lang="pt-BR" sz="2800" b="0" strike="noStrike" spc="-1">
              <a:latin typeface="Arial"/>
            </a:endParaRPr>
          </a:p>
          <a:p>
            <a:pPr marL="648000" lvl="2" indent="-21492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1" strike="noStrike" spc="-1">
                <a:solidFill>
                  <a:srgbClr val="CE181E"/>
                </a:solidFill>
                <a:latin typeface="Arial"/>
                <a:ea typeface="DejaVu Sans"/>
              </a:rPr>
              <a:t>transformação de outras 379 agências em postos de atendimento e </a:t>
            </a:r>
            <a:endParaRPr lang="pt-BR" sz="2800" b="0" strike="noStrike" spc="-1">
              <a:latin typeface="Arial"/>
            </a:endParaRPr>
          </a:p>
          <a:p>
            <a:pPr marL="648000" lvl="2" indent="-21492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1" strike="noStrike" spc="-1">
                <a:solidFill>
                  <a:srgbClr val="CE181E"/>
                </a:solidFill>
                <a:latin typeface="Arial"/>
                <a:ea typeface="DejaVu Sans"/>
              </a:rPr>
              <a:t>encerramento de 31 superintendências</a:t>
            </a:r>
            <a:r>
              <a:rPr lang="pt-BR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 do banco em diversos municípios. </a:t>
            </a:r>
            <a:endParaRPr lang="pt-BR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Imagem 485"/>
          <p:cNvPicPr/>
          <p:nvPr/>
        </p:nvPicPr>
        <p:blipFill>
          <a:blip r:embed="rId2"/>
          <a:stretch/>
        </p:blipFill>
        <p:spPr>
          <a:xfrm>
            <a:off x="1224000" y="1584000"/>
            <a:ext cx="9428760" cy="4651920"/>
          </a:xfrm>
          <a:prstGeom prst="rect">
            <a:avLst/>
          </a:prstGeom>
          <a:ln>
            <a:noFill/>
          </a:ln>
        </p:spPr>
      </p:pic>
      <p:sp>
        <p:nvSpPr>
          <p:cNvPr id="487" name="CustomShape 1"/>
          <p:cNvSpPr/>
          <p:nvPr/>
        </p:nvSpPr>
        <p:spPr>
          <a:xfrm>
            <a:off x="609480" y="220680"/>
            <a:ext cx="10968840" cy="1247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Banco do Brasil – Composição acionária em 31.12.2017</a:t>
            </a:r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CustomShape 1"/>
          <p:cNvSpPr/>
          <p:nvPr/>
        </p:nvSpPr>
        <p:spPr>
          <a:xfrm>
            <a:off x="609480" y="273240"/>
            <a:ext cx="10968840" cy="114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4000" b="1" strike="noStrike" spc="-1">
                <a:solidFill>
                  <a:srgbClr val="000000"/>
                </a:solidFill>
                <a:latin typeface="Arial"/>
                <a:ea typeface="DejaVu Sans"/>
              </a:rPr>
              <a:t>O Banco do Brasil e o Plano Extraordinário de Aposentadoria Incentivada - PEAI</a:t>
            </a:r>
            <a:endParaRPr lang="pt-BR" sz="4000" b="0" strike="noStrike" spc="-1">
              <a:latin typeface="Arial"/>
            </a:endParaRPr>
          </a:p>
        </p:txBody>
      </p:sp>
      <p:sp>
        <p:nvSpPr>
          <p:cNvPr id="489" name="CustomShape 2"/>
          <p:cNvSpPr/>
          <p:nvPr/>
        </p:nvSpPr>
        <p:spPr>
          <a:xfrm>
            <a:off x="609480" y="1604520"/>
            <a:ext cx="10968840" cy="397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49000"/>
          </a:bodyPr>
          <a:lstStyle/>
          <a:p>
            <a:pPr marL="432000" indent="-32076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O PEAI foi aprovado em novembro de 2016 para os funcionários que reuniam as condições para se aposentar. O Plano encerrou no dia 09 de dezembro de 2016 e teve </a:t>
            </a:r>
            <a:r>
              <a:rPr lang="pt-BR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9.409 adesões</a:t>
            </a:r>
            <a:r>
              <a:rPr lang="pt-BR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. </a:t>
            </a:r>
            <a:endParaRPr lang="pt-BR" sz="3200" b="0" strike="noStrike" spc="-1">
              <a:latin typeface="Arial"/>
            </a:endParaRPr>
          </a:p>
          <a:p>
            <a:pPr marL="432000" indent="-32076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As despesas com </a:t>
            </a:r>
            <a:r>
              <a:rPr lang="pt-BR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pagamento de incentivos totalizaram R$ 1,4 bilhão </a:t>
            </a:r>
            <a:r>
              <a:rPr lang="pt-BR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no exercício de 2016.</a:t>
            </a:r>
            <a:endParaRPr lang="pt-BR" sz="3200" b="0" strike="noStrike" spc="-1">
              <a:latin typeface="Arial"/>
            </a:endParaRPr>
          </a:p>
          <a:p>
            <a:pPr marL="432000" indent="-32076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O banco encerrou 2017 com </a:t>
            </a:r>
            <a:r>
              <a:rPr lang="pt-BR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99.161 empregados</a:t>
            </a:r>
            <a:r>
              <a:rPr lang="pt-BR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 e </a:t>
            </a:r>
            <a:r>
              <a:rPr lang="pt-BR" sz="3200" b="1" strike="noStrike" spc="-1">
                <a:solidFill>
                  <a:srgbClr val="CE181E"/>
                </a:solidFill>
                <a:latin typeface="Arial"/>
                <a:ea typeface="DejaVu Sans"/>
              </a:rPr>
              <a:t>fechamento de 1.461 postos de trabalho</a:t>
            </a:r>
            <a:r>
              <a:rPr lang="pt-BR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 em relação a 31 de dezembro de 2016. O</a:t>
            </a:r>
            <a:r>
              <a:rPr lang="pt-BR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pt-BR" sz="3200" b="1" strike="noStrike" spc="-1">
                <a:solidFill>
                  <a:srgbClr val="CE181E"/>
                </a:solidFill>
                <a:latin typeface="Arial"/>
                <a:ea typeface="DejaVu Sans"/>
              </a:rPr>
              <a:t>número de agências se reduziu em 670 unidades</a:t>
            </a:r>
            <a:r>
              <a:rPr lang="pt-BR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, em virtude do</a:t>
            </a:r>
            <a:r>
              <a:rPr lang="pt-BR" sz="3200" b="1" u="sng" strike="noStrike" spc="-1">
                <a:solidFill>
                  <a:srgbClr val="0563C1"/>
                </a:solidFill>
                <a:uFillTx/>
                <a:latin typeface="Arial"/>
                <a:ea typeface="DejaVu Sans"/>
                <a:hlinkClick r:id="rId2"/>
              </a:rPr>
              <a:t> plano de reorganização institucional,</a:t>
            </a:r>
            <a:r>
              <a:rPr lang="pt-BR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 que previa, no decorrer de 2017, o fechamento de 402 agências,</a:t>
            </a:r>
            <a:r>
              <a:rPr lang="pt-BR" sz="3200" b="0" strike="noStrike" spc="-26">
                <a:solidFill>
                  <a:srgbClr val="000000"/>
                </a:solidFill>
                <a:latin typeface="Arial"/>
                <a:ea typeface="Arial"/>
              </a:rPr>
              <a:t> com outras 379 tornando-se postos de atendimento.</a:t>
            </a:r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CustomShape 1"/>
          <p:cNvSpPr/>
          <p:nvPr/>
        </p:nvSpPr>
        <p:spPr>
          <a:xfrm>
            <a:off x="609480" y="273600"/>
            <a:ext cx="10971720" cy="114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4000" b="1" strike="noStrike" spc="-1">
                <a:solidFill>
                  <a:srgbClr val="000000"/>
                </a:solidFill>
                <a:latin typeface="Arial"/>
                <a:ea typeface="DejaVu Sans"/>
              </a:rPr>
              <a:t>BB – Rede de atendimento, clientes e funcionários (2015, 2016 e 2017)</a:t>
            </a:r>
            <a:endParaRPr lang="pt-BR" sz="4000" b="0" strike="noStrike" spc="-1">
              <a:latin typeface="Arial"/>
            </a:endParaRPr>
          </a:p>
        </p:txBody>
      </p:sp>
      <p:pic>
        <p:nvPicPr>
          <p:cNvPr id="491" name="Imagem 490"/>
          <p:cNvPicPr/>
          <p:nvPr/>
        </p:nvPicPr>
        <p:blipFill>
          <a:blip r:embed="rId2"/>
          <a:stretch/>
        </p:blipFill>
        <p:spPr>
          <a:xfrm>
            <a:off x="648000" y="1584000"/>
            <a:ext cx="10799280" cy="4895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CustomShape 1"/>
          <p:cNvSpPr/>
          <p:nvPr/>
        </p:nvSpPr>
        <p:spPr>
          <a:xfrm>
            <a:off x="609480" y="273240"/>
            <a:ext cx="1096992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3600" b="1" strike="noStrike" spc="-1">
                <a:solidFill>
                  <a:srgbClr val="000000"/>
                </a:solidFill>
                <a:latin typeface="Arial"/>
                <a:ea typeface="DejaVu Sans"/>
              </a:rPr>
              <a:t>A Caixa Econômica Federal e o Programa de Desligamento Voluntário Extraordinário (PDVE)</a:t>
            </a:r>
            <a:endParaRPr lang="pt-BR" sz="3600" b="0" strike="noStrike" spc="-1">
              <a:latin typeface="Arial"/>
            </a:endParaRPr>
          </a:p>
        </p:txBody>
      </p:sp>
      <p:sp>
        <p:nvSpPr>
          <p:cNvPr id="493" name="CustomShape 2"/>
          <p:cNvSpPr/>
          <p:nvPr/>
        </p:nvSpPr>
        <p:spPr>
          <a:xfrm>
            <a:off x="609480" y="1604520"/>
            <a:ext cx="10969920" cy="461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just">
              <a:lnSpc>
                <a:spcPct val="100000"/>
              </a:lnSpc>
              <a:spcBef>
                <a:spcPts val="1417"/>
              </a:spcBef>
            </a:pPr>
            <a:r>
              <a:rPr lang="pt-BR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Entre março de 2015 e agosto de 2017, de acordo com o Cadastro Geral de Empregados e Desempregados – CAGED / Ministério do Trabalho, </a:t>
            </a:r>
            <a:r>
              <a:rPr lang="pt-BR" sz="2400" b="1" strike="noStrike" spc="-1">
                <a:solidFill>
                  <a:srgbClr val="CE181E"/>
                </a:solidFill>
                <a:latin typeface="Arial"/>
                <a:ea typeface="DejaVu Sans"/>
              </a:rPr>
              <a:t>a Caixa Econômica fechou 11.726 postos de trabalho</a:t>
            </a:r>
            <a:r>
              <a:rPr lang="pt-BR" sz="2400" b="0" strike="noStrike" spc="-1">
                <a:solidFill>
                  <a:srgbClr val="CE181E"/>
                </a:solidFill>
                <a:latin typeface="Arial"/>
                <a:ea typeface="DejaVu Sans"/>
              </a:rPr>
              <a:t> no país. </a:t>
            </a:r>
            <a:endParaRPr lang="pt-BR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</a:pPr>
            <a:r>
              <a:rPr lang="pt-BR" sz="2400" b="0" strike="noStrike" spc="-1">
                <a:solidFill>
                  <a:srgbClr val="ED1C24"/>
                </a:solidFill>
                <a:latin typeface="Arial"/>
                <a:ea typeface="DejaVu Sans"/>
              </a:rPr>
              <a:t>Do total de desligamentos na Caixa, </a:t>
            </a:r>
            <a:r>
              <a:rPr lang="pt-BR" sz="2400" b="1" strike="noStrike" spc="-1">
                <a:solidFill>
                  <a:srgbClr val="ED1C24"/>
                </a:solidFill>
                <a:latin typeface="Arial"/>
                <a:ea typeface="DejaVu Sans"/>
              </a:rPr>
              <a:t>93% (12.153) foram a pedido do empregado</a:t>
            </a:r>
            <a:r>
              <a:rPr lang="pt-BR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pt-BR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e 5% por demissão por justa causa (646). Essa expressividade dos desligamentos a pedido é um indicador do </a:t>
            </a:r>
            <a:r>
              <a:rPr lang="pt-BR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efeito dos PDVEs</a:t>
            </a:r>
            <a:r>
              <a:rPr lang="pt-BR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 no resultado, tendo em vista que as adesões são feitas pelos próprios trabalhadores e, portanto, registradas como desligamento a pedido.  </a:t>
            </a:r>
            <a:endParaRPr lang="pt-BR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</a:pPr>
            <a:r>
              <a:rPr lang="pt-BR" sz="2400" b="0" strike="noStrike" spc="-1">
                <a:solidFill>
                  <a:srgbClr val="000000"/>
                </a:solidFill>
                <a:latin typeface="Arial"/>
                <a:ea typeface="Noto Sans"/>
              </a:rPr>
              <a:t>Entre os 13.070 desligados, </a:t>
            </a:r>
            <a:r>
              <a:rPr lang="pt-BR" sz="2400" b="1" strike="noStrike" spc="-1">
                <a:solidFill>
                  <a:srgbClr val="000000"/>
                </a:solidFill>
                <a:latin typeface="Arial"/>
                <a:ea typeface="Noto Sans"/>
              </a:rPr>
              <a:t>88,1% (11.509) estavam no emprego há 10 anos ou mais</a:t>
            </a:r>
            <a:r>
              <a:rPr lang="pt-BR" sz="2400" b="0" strike="noStrike" spc="-1">
                <a:solidFill>
                  <a:srgbClr val="000000"/>
                </a:solidFill>
                <a:latin typeface="Arial"/>
                <a:ea typeface="Noto Sans"/>
              </a:rPr>
              <a:t>.</a:t>
            </a:r>
            <a:endParaRPr lang="pt-BR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</a:pPr>
            <a:r>
              <a:rPr lang="pt-BR" sz="2400" b="0" strike="noStrike" spc="-1">
                <a:solidFill>
                  <a:srgbClr val="000000"/>
                </a:solidFill>
                <a:latin typeface="Arial"/>
                <a:ea typeface="Noto Sans"/>
              </a:rPr>
              <a:t>E os desligamentos se concentraram </a:t>
            </a:r>
            <a:r>
              <a:rPr lang="pt-BR" sz="2400" b="1" strike="noStrike" spc="-1">
                <a:solidFill>
                  <a:srgbClr val="000000"/>
                </a:solidFill>
                <a:latin typeface="Arial"/>
                <a:ea typeface="Noto Sans"/>
              </a:rPr>
              <a:t>na faixa entre 50 a 64 anos</a:t>
            </a:r>
            <a:r>
              <a:rPr lang="pt-BR" sz="2400" b="0" strike="noStrike" spc="-1">
                <a:solidFill>
                  <a:srgbClr val="000000"/>
                </a:solidFill>
                <a:latin typeface="Arial"/>
                <a:ea typeface="Noto Sans"/>
              </a:rPr>
              <a:t>, com fechamento de 10.506 postos de trabalho. </a:t>
            </a:r>
            <a:endParaRPr lang="pt-BR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CustomShape 1"/>
          <p:cNvSpPr/>
          <p:nvPr/>
        </p:nvSpPr>
        <p:spPr>
          <a:xfrm>
            <a:off x="609480" y="273600"/>
            <a:ext cx="1096992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3600" b="1" strike="noStrike" spc="-1">
                <a:solidFill>
                  <a:srgbClr val="000000"/>
                </a:solidFill>
                <a:latin typeface="Arial"/>
                <a:ea typeface="DejaVu Sans"/>
              </a:rPr>
              <a:t>Bancos públicos federais – Destaques de 2017</a:t>
            </a:r>
            <a:endParaRPr lang="pt-BR" sz="3600" b="0" strike="noStrike" spc="-1">
              <a:latin typeface="Arial"/>
            </a:endParaRPr>
          </a:p>
        </p:txBody>
      </p:sp>
      <p:pic>
        <p:nvPicPr>
          <p:cNvPr id="495" name="Imagem 494"/>
          <p:cNvPicPr/>
          <p:nvPr/>
        </p:nvPicPr>
        <p:blipFill>
          <a:blip r:embed="rId2"/>
          <a:stretch/>
        </p:blipFill>
        <p:spPr>
          <a:xfrm>
            <a:off x="609120" y="1728000"/>
            <a:ext cx="6300720" cy="4389840"/>
          </a:xfrm>
          <a:prstGeom prst="rect">
            <a:avLst/>
          </a:prstGeom>
          <a:ln>
            <a:noFill/>
          </a:ln>
        </p:spPr>
      </p:pic>
      <p:sp>
        <p:nvSpPr>
          <p:cNvPr id="496" name="CustomShape 2"/>
          <p:cNvSpPr/>
          <p:nvPr/>
        </p:nvSpPr>
        <p:spPr>
          <a:xfrm>
            <a:off x="7056000" y="1604520"/>
            <a:ext cx="4528080" cy="4441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85000"/>
          </a:bodyPr>
          <a:lstStyle/>
          <a:p>
            <a:pPr marL="432000" indent="-321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Em apenas um ano os bancos públicos federais </a:t>
            </a:r>
            <a:r>
              <a:rPr lang="pt-BR" sz="2600" b="0" strike="noStrike" spc="-1">
                <a:solidFill>
                  <a:srgbClr val="000000"/>
                </a:solidFill>
                <a:latin typeface="Arial"/>
                <a:ea typeface="DejaVu Sans"/>
              </a:rPr>
              <a:t>(Banco do Brasil, Caixa Econômica Federal, Banco da Amazônia e Banco do Nordeste)</a:t>
            </a:r>
            <a:r>
              <a:rPr lang="pt-BR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pt-BR" sz="2800" b="1" strike="noStrike" spc="-1">
                <a:solidFill>
                  <a:srgbClr val="CE181E"/>
                </a:solidFill>
                <a:latin typeface="Arial"/>
                <a:ea typeface="DejaVu Sans"/>
              </a:rPr>
              <a:t>reduziram as operações de crédito, fecharam 716 agências e desligaram 9.778 empregados</a:t>
            </a:r>
            <a:r>
              <a:rPr lang="pt-BR" sz="2800" b="0" strike="noStrike" spc="-1">
                <a:solidFill>
                  <a:srgbClr val="CE181E"/>
                </a:solidFill>
                <a:latin typeface="Arial"/>
                <a:ea typeface="DejaVu Sans"/>
              </a:rPr>
              <a:t> (sobretudo por conta dos PDVs)</a:t>
            </a:r>
            <a:endParaRPr lang="pt-BR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CustomShape 1"/>
          <p:cNvSpPr/>
          <p:nvPr/>
        </p:nvSpPr>
        <p:spPr>
          <a:xfrm>
            <a:off x="932760" y="186840"/>
            <a:ext cx="10511280" cy="132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3200" b="1" strike="noStrike" spc="-1">
                <a:solidFill>
                  <a:srgbClr val="0000FF"/>
                </a:solidFill>
                <a:latin typeface="Calibri Light"/>
                <a:ea typeface="DejaVu Sans"/>
              </a:rPr>
              <a:t>Ação sindical – Campanha nacional: "Se é banco público, é para todos"</a:t>
            </a:r>
            <a:endParaRPr lang="pt-BR" sz="3200" b="0" strike="noStrike" spc="-1">
              <a:latin typeface="Arial"/>
            </a:endParaRPr>
          </a:p>
        </p:txBody>
      </p:sp>
      <p:pic>
        <p:nvPicPr>
          <p:cNvPr id="498" name="Content Placeholder 5"/>
          <p:cNvPicPr/>
          <p:nvPr/>
        </p:nvPicPr>
        <p:blipFill>
          <a:blip r:embed="rId2"/>
          <a:stretch/>
        </p:blipFill>
        <p:spPr>
          <a:xfrm>
            <a:off x="2736000" y="1584000"/>
            <a:ext cx="6404040" cy="4588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CustomShape 1"/>
          <p:cNvSpPr/>
          <p:nvPr/>
        </p:nvSpPr>
        <p:spPr>
          <a:xfrm>
            <a:off x="609480" y="273600"/>
            <a:ext cx="10968840" cy="114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4400" b="1" strike="noStrike" spc="-1">
                <a:solidFill>
                  <a:srgbClr val="00A65D"/>
                </a:solidFill>
                <a:latin typeface="Arial"/>
                <a:ea typeface="DejaVu Sans"/>
              </a:rPr>
              <a:t>Papel dos bancos públicos no Brasil</a:t>
            </a:r>
            <a:endParaRPr lang="pt-BR" sz="4400" b="0" strike="noStrike" spc="-1">
              <a:latin typeface="Arial"/>
            </a:endParaRPr>
          </a:p>
        </p:txBody>
      </p:sp>
      <p:sp>
        <p:nvSpPr>
          <p:cNvPr id="500" name="CustomShape 2"/>
          <p:cNvSpPr/>
          <p:nvPr/>
        </p:nvSpPr>
        <p:spPr>
          <a:xfrm>
            <a:off x="609480" y="1604520"/>
            <a:ext cx="10968840" cy="397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algn="just">
              <a:lnSpc>
                <a:spcPct val="100000"/>
              </a:lnSpc>
              <a:spcBef>
                <a:spcPts val="1001"/>
              </a:spcBef>
            </a:pPr>
            <a:endParaRPr lang="pt-BR" sz="1800" b="0" strike="noStrike" spc="-1">
              <a:latin typeface="Arial"/>
            </a:endParaRPr>
          </a:p>
          <a:p>
            <a:pPr marL="432000" indent="-320400" algn="just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Instrumento de política econômica</a:t>
            </a:r>
            <a:endParaRPr lang="pt-BR" sz="4400" b="0" strike="noStrike" spc="-1">
              <a:latin typeface="Arial"/>
            </a:endParaRPr>
          </a:p>
          <a:p>
            <a:pPr marL="432000" indent="-3204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Promoção do desenvolvimento econômico e social</a:t>
            </a:r>
            <a:endParaRPr lang="pt-BR" sz="4400" b="0" strike="noStrike" spc="-1">
              <a:latin typeface="Arial"/>
            </a:endParaRPr>
          </a:p>
        </p:txBody>
      </p:sp>
      <p:sp>
        <p:nvSpPr>
          <p:cNvPr id="501" name="CustomShape 3"/>
          <p:cNvSpPr/>
          <p:nvPr/>
        </p:nvSpPr>
        <p:spPr>
          <a:xfrm>
            <a:off x="10014120" y="74160"/>
            <a:ext cx="1999080" cy="716400"/>
          </a:xfrm>
          <a:prstGeom prst="flowChartPunchedCard">
            <a:avLst/>
          </a:prstGeom>
          <a:gradFill rotWithShape="0">
            <a:gsLst>
              <a:gs pos="0">
                <a:srgbClr val="9EE256"/>
              </a:gs>
              <a:gs pos="100000">
                <a:srgbClr val="52762D"/>
              </a:gs>
            </a:gsLst>
            <a:lin ang="5400000"/>
          </a:gra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2000" b="0" strike="noStrike" spc="-1">
                <a:solidFill>
                  <a:srgbClr val="FFFFFF"/>
                </a:solidFill>
                <a:latin typeface="Calibri"/>
                <a:ea typeface="DejaVu Sans"/>
              </a:rPr>
              <a:t>Valores, virtudes e diferenciais</a:t>
            </a:r>
            <a:endParaRPr lang="pt-BR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CustomShape 1"/>
          <p:cNvSpPr/>
          <p:nvPr/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pt-BR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1. Como instrumento de política econômica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503" name="CustomShape 2"/>
          <p:cNvSpPr/>
          <p:nvPr/>
        </p:nvSpPr>
        <p:spPr>
          <a:xfrm>
            <a:off x="838080" y="1440000"/>
            <a:ext cx="10511280" cy="4732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452520" algn="just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Estimula a </a:t>
            </a:r>
            <a:r>
              <a:rPr lang="pt-BR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concorrência </a:t>
            </a:r>
            <a:r>
              <a:rPr lang="pt-BR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e promove a </a:t>
            </a:r>
            <a:r>
              <a:rPr lang="pt-BR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alocação do crédito para as regiões desassistidas</a:t>
            </a:r>
            <a:r>
              <a:rPr lang="pt-BR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e nas quais o setor privado não tem interesse em atuar </a:t>
            </a:r>
            <a:endParaRPr lang="pt-BR" sz="3200" b="0" strike="noStrike" spc="-1">
              <a:latin typeface="Arial"/>
            </a:endParaRPr>
          </a:p>
          <a:p>
            <a:pPr marL="457200" indent="-452520" algn="just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Acesso exclusivo aos </a:t>
            </a:r>
            <a:r>
              <a:rPr lang="pt-BR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fundos públicos:</a:t>
            </a:r>
            <a:endParaRPr lang="pt-BR" sz="3200" b="0" strike="noStrike" spc="-1">
              <a:latin typeface="Arial"/>
            </a:endParaRPr>
          </a:p>
          <a:p>
            <a:pPr marL="432000" lvl="1" indent="-212400" algn="just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Fundos de incentivos fiscais: FINOR e FINAM - apoiar desenvolvimento regiões Nordeste e Amazônica. Atuação por meio de instituições oficiais crédito (BNB e BASA) sob supervisão de SUDAM e SUDENE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504" name="CustomShape 3"/>
          <p:cNvSpPr/>
          <p:nvPr/>
        </p:nvSpPr>
        <p:spPr>
          <a:xfrm>
            <a:off x="10014120" y="74520"/>
            <a:ext cx="1999080" cy="716400"/>
          </a:xfrm>
          <a:prstGeom prst="flowChartPunchedCard">
            <a:avLst/>
          </a:prstGeom>
          <a:gradFill rotWithShape="0">
            <a:gsLst>
              <a:gs pos="0">
                <a:srgbClr val="9EE256"/>
              </a:gs>
              <a:gs pos="100000">
                <a:srgbClr val="52762D"/>
              </a:gs>
            </a:gsLst>
            <a:lin ang="5400000"/>
          </a:gra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2000" b="0" strike="noStrike" spc="-1">
                <a:solidFill>
                  <a:srgbClr val="FFFFFF"/>
                </a:solidFill>
                <a:latin typeface="Calibri"/>
                <a:ea typeface="DejaVu Sans"/>
              </a:rPr>
              <a:t>Valores, virtudes e diferenciais</a:t>
            </a:r>
            <a:endParaRPr lang="pt-BR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CustomShape 1"/>
          <p:cNvSpPr/>
          <p:nvPr/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pt-BR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1. Como instrumento de política econômica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506" name="CustomShape 2"/>
          <p:cNvSpPr/>
          <p:nvPr/>
        </p:nvSpPr>
        <p:spPr>
          <a:xfrm>
            <a:off x="838080" y="1440000"/>
            <a:ext cx="10511280" cy="4732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4920" algn="just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Fundos constitucionais de financiamento: FNO, FNE e FCO - financiamento de setores produtivos</a:t>
            </a:r>
            <a:endParaRPr lang="pt-BR" sz="3200" b="0" strike="noStrike" spc="-1">
              <a:latin typeface="Arial"/>
            </a:endParaRPr>
          </a:p>
          <a:p>
            <a:pPr marL="216000" indent="-214920" algn="just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Indutor </a:t>
            </a:r>
            <a:r>
              <a:rPr lang="pt-BR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da atividade econômica (atuação anticíclica). Os bancos públicos foram os únicos que expandiram o crédito no cenário pós-crise financeira internacional (4º trim/2008)</a:t>
            </a:r>
            <a:endParaRPr lang="pt-BR" sz="3200" b="0" strike="noStrike" spc="-1">
              <a:latin typeface="Arial"/>
            </a:endParaRPr>
          </a:p>
          <a:p>
            <a:pPr marL="216000" indent="-214920" algn="just">
              <a:lnSpc>
                <a:spcPct val="11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Gera </a:t>
            </a:r>
            <a:r>
              <a:rPr lang="pt-BR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dividendos </a:t>
            </a:r>
            <a:r>
              <a:rPr lang="pt-BR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ao Tesouro Nacional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507" name="CustomShape 3"/>
          <p:cNvSpPr/>
          <p:nvPr/>
        </p:nvSpPr>
        <p:spPr>
          <a:xfrm>
            <a:off x="10014120" y="74520"/>
            <a:ext cx="1999080" cy="716400"/>
          </a:xfrm>
          <a:prstGeom prst="flowChartPunchedCard">
            <a:avLst/>
          </a:prstGeom>
          <a:gradFill rotWithShape="0">
            <a:gsLst>
              <a:gs pos="0">
                <a:srgbClr val="9EE256"/>
              </a:gs>
              <a:gs pos="100000">
                <a:srgbClr val="52762D"/>
              </a:gs>
            </a:gsLst>
            <a:lin ang="5400000"/>
          </a:gra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2000" b="0" strike="noStrike" spc="-1">
                <a:solidFill>
                  <a:srgbClr val="FFFFFF"/>
                </a:solidFill>
                <a:latin typeface="Calibri"/>
                <a:ea typeface="DejaVu Sans"/>
              </a:rPr>
              <a:t>Valores, virtudes e diferenciais</a:t>
            </a:r>
            <a:endParaRPr lang="pt-BR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CustomShape 1"/>
          <p:cNvSpPr/>
          <p:nvPr/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pt-BR" sz="4400" b="0" strike="noStrike" spc="-1">
                <a:solidFill>
                  <a:srgbClr val="000000"/>
                </a:solidFill>
                <a:latin typeface="Calibri Light"/>
                <a:ea typeface="DejaVu Sans"/>
              </a:rPr>
              <a:t>Algumas questões para o debate:</a:t>
            </a:r>
            <a:endParaRPr lang="pt-BR" sz="4400" b="0" strike="noStrike" spc="-1">
              <a:latin typeface="Arial"/>
            </a:endParaRPr>
          </a:p>
        </p:txBody>
      </p:sp>
      <p:sp>
        <p:nvSpPr>
          <p:cNvPr id="467" name="CustomShape 2"/>
          <p:cNvSpPr/>
          <p:nvPr/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514440" indent="-510120" algn="just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Quais os elementos do </a:t>
            </a:r>
            <a:r>
              <a:rPr lang="pt-BR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cenário </a:t>
            </a: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político e econômico podem fragilizar no futuro a atuação dos bancos públicos?</a:t>
            </a:r>
            <a:endParaRPr lang="pt-BR" sz="2800" b="0" strike="noStrike" spc="-1">
              <a:latin typeface="Arial"/>
            </a:endParaRPr>
          </a:p>
          <a:p>
            <a:pPr marL="514440" indent="-510120" algn="just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Qual o </a:t>
            </a:r>
            <a:r>
              <a:rPr lang="pt-BR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papel </a:t>
            </a: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social, institucional e estratégico dos bancos públicos?</a:t>
            </a:r>
            <a:endParaRPr lang="pt-BR" sz="2800" b="0" strike="noStrike" spc="-1">
              <a:latin typeface="Arial"/>
            </a:endParaRPr>
          </a:p>
          <a:p>
            <a:pPr marL="514440" indent="-510120" algn="just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Quais os sentidos para a </a:t>
            </a:r>
            <a:r>
              <a:rPr lang="pt-BR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defesa </a:t>
            </a: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e </a:t>
            </a:r>
            <a:r>
              <a:rPr lang="pt-BR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fortalecimento </a:t>
            </a: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do papel do bancos públicos federais, regionais e estaduais para a economia brasileira?</a:t>
            </a:r>
            <a:endParaRPr lang="pt-BR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CustomShape 1"/>
          <p:cNvSpPr/>
          <p:nvPr/>
        </p:nvSpPr>
        <p:spPr>
          <a:xfrm>
            <a:off x="344880" y="295200"/>
            <a:ext cx="10500840" cy="132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pt-BR" sz="26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2. Na promoção do desenvolvimento econômico e social</a:t>
            </a:r>
            <a:endParaRPr lang="pt-BR" sz="2600" b="0" strike="noStrike" spc="-1">
              <a:latin typeface="Arial"/>
            </a:endParaRPr>
          </a:p>
        </p:txBody>
      </p:sp>
      <p:sp>
        <p:nvSpPr>
          <p:cNvPr id="509" name="CustomShape 2"/>
          <p:cNvSpPr/>
          <p:nvPr/>
        </p:nvSpPr>
        <p:spPr>
          <a:xfrm>
            <a:off x="595080" y="1440000"/>
            <a:ext cx="10920960" cy="468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452520" algn="just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Funções que vão </a:t>
            </a:r>
            <a:r>
              <a:rPr lang="pt-BR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além da busca do lucro ao promover políticas de acesso e de inclusão bancária</a:t>
            </a:r>
            <a:r>
              <a:rPr lang="pt-BR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em regiões desassistidas, regiões Norte e Nordeste </a:t>
            </a:r>
            <a:endParaRPr lang="pt-BR" sz="3200" b="0" strike="noStrike" spc="-1">
              <a:latin typeface="Arial"/>
            </a:endParaRPr>
          </a:p>
          <a:p>
            <a:pPr marL="457200" indent="-452520" algn="just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Há atividades e setores econômicos específicos que </a:t>
            </a:r>
            <a:r>
              <a:rPr lang="pt-BR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os bancos privados não tem interesse em participar</a:t>
            </a:r>
            <a:r>
              <a:rPr lang="pt-BR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 por conta de fatores como as expectativas, a rentabilidade e o risco do capital</a:t>
            </a:r>
            <a:endParaRPr lang="pt-BR" sz="3200" b="0" strike="noStrike" spc="-1">
              <a:latin typeface="Arial"/>
            </a:endParaRPr>
          </a:p>
          <a:p>
            <a:pPr marL="457200" indent="-452520" algn="just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Efeito "Robbin Hood": as ações comerciais (ganhos com </a:t>
            </a:r>
            <a:r>
              <a:rPr lang="pt-BR" sz="3200" b="0" i="1" strike="noStrike" spc="-1">
                <a:solidFill>
                  <a:srgbClr val="000000"/>
                </a:solidFill>
                <a:latin typeface="Calibri"/>
                <a:ea typeface="DejaVu Sans"/>
              </a:rPr>
              <a:t>spread</a:t>
            </a:r>
            <a:r>
              <a:rPr lang="pt-BR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tesouraria e tarifas) subsidiam as ações sociais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510" name="CustomShape 3"/>
          <p:cNvSpPr/>
          <p:nvPr/>
        </p:nvSpPr>
        <p:spPr>
          <a:xfrm>
            <a:off x="10014120" y="74520"/>
            <a:ext cx="1999080" cy="716400"/>
          </a:xfrm>
          <a:prstGeom prst="flowChartPunchedCard">
            <a:avLst/>
          </a:prstGeom>
          <a:gradFill rotWithShape="0">
            <a:gsLst>
              <a:gs pos="0">
                <a:srgbClr val="9EE256"/>
              </a:gs>
              <a:gs pos="100000">
                <a:srgbClr val="52762D"/>
              </a:gs>
            </a:gsLst>
            <a:lin ang="5400000"/>
          </a:gra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2000" b="0" strike="noStrike" spc="-1">
                <a:solidFill>
                  <a:srgbClr val="FFFFFF"/>
                </a:solidFill>
                <a:latin typeface="Calibri"/>
                <a:ea typeface="DejaVu Sans"/>
              </a:rPr>
              <a:t>Valores, virtudes e diferenciais</a:t>
            </a:r>
            <a:endParaRPr lang="pt-BR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1" name="Table 1"/>
          <p:cNvGraphicFramePr/>
          <p:nvPr/>
        </p:nvGraphicFramePr>
        <p:xfrm>
          <a:off x="623520" y="1700640"/>
          <a:ext cx="11040480" cy="3921840"/>
        </p:xfrm>
        <a:graphic>
          <a:graphicData uri="http://schemas.openxmlformats.org/drawingml/2006/table">
            <a:tbl>
              <a:tblPr/>
              <a:tblGrid>
                <a:gridCol w="1793160"/>
                <a:gridCol w="2759400"/>
                <a:gridCol w="3173400"/>
                <a:gridCol w="3314520"/>
              </a:tblGrid>
              <a:tr h="860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FFFFFF"/>
                          </a:solidFill>
                          <a:latin typeface="Arial"/>
                        </a:rPr>
                        <a:t>Ano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FFFFFF"/>
                          </a:solidFill>
                          <a:latin typeface="Arial"/>
                        </a:rPr>
                        <a:t>Municípios Atendidos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FFFFFF"/>
                          </a:solidFill>
                          <a:latin typeface="Arial"/>
                        </a:rPr>
                        <a:t>Participantes Atendidos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FFFFFF"/>
                          </a:solidFill>
                          <a:latin typeface="Arial"/>
                        </a:rPr>
                        <a:t>Investimento Social Direto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607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2013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600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200 mil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136,2 milhões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07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2014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656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226 mil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254,9 milhões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607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2015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531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218 mil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104,1 milhões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07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2016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505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167 mil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93,5 milhões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606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2017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452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157 mil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100,8 milhões</a:t>
                      </a:r>
                      <a:endParaRPr lang="pt-BR" sz="2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sp>
        <p:nvSpPr>
          <p:cNvPr id="512" name="CustomShape 2"/>
          <p:cNvSpPr/>
          <p:nvPr/>
        </p:nvSpPr>
        <p:spPr>
          <a:xfrm>
            <a:off x="623520" y="476640"/>
            <a:ext cx="11041200" cy="863640"/>
          </a:xfrm>
          <a:prstGeom prst="rect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3600" b="0" strike="noStrike" spc="-1">
                <a:solidFill>
                  <a:srgbClr val="FFFFFF"/>
                </a:solidFill>
                <a:latin typeface="Arial"/>
              </a:rPr>
              <a:t>Fundação Banco do Brasil</a:t>
            </a:r>
            <a:endParaRPr lang="pt-BR" sz="3600" b="0" strike="noStrike" spc="-1">
              <a:latin typeface="Arial"/>
            </a:endParaRPr>
          </a:p>
        </p:txBody>
      </p:sp>
      <p:sp>
        <p:nvSpPr>
          <p:cNvPr id="513" name="TextShape 3"/>
          <p:cNvSpPr txBox="1"/>
          <p:nvPr/>
        </p:nvSpPr>
        <p:spPr>
          <a:xfrm>
            <a:off x="623520" y="5622480"/>
            <a:ext cx="535248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pt-BR" sz="1800" b="0" strike="noStrike" spc="-1">
                <a:latin typeface="Arial"/>
              </a:rPr>
              <a:t>Fonte: Fundação Banco do Brasil – FBB.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4" name="Table 1"/>
          <p:cNvGraphicFramePr/>
          <p:nvPr/>
        </p:nvGraphicFramePr>
        <p:xfrm>
          <a:off x="335520" y="1080000"/>
          <a:ext cx="11400120" cy="5039640"/>
        </p:xfrm>
        <a:graphic>
          <a:graphicData uri="http://schemas.openxmlformats.org/drawingml/2006/table">
            <a:tbl>
              <a:tblPr/>
              <a:tblGrid>
                <a:gridCol w="908280"/>
                <a:gridCol w="2385000"/>
                <a:gridCol w="2413440"/>
                <a:gridCol w="284040"/>
                <a:gridCol w="852120"/>
                <a:gridCol w="2271600"/>
                <a:gridCol w="2286000"/>
              </a:tblGrid>
              <a:tr h="22752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REGIÃO NORTE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REGIÃO CENTRO-OESTE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23688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UF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Agências Bcos.Públicos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Agências Bcos.Privados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UF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Agências Bcos.Públicos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Agências Bcos.Privados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</a:tr>
              <a:tr h="22752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AC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80,4%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19,6%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DF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64,3%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35,7%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</a:tr>
              <a:tr h="22752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AM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45,4%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54,6%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GO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45,0%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55,0%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</a:tr>
              <a:tr h="22752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AP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45,4%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54,6%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MT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54,1%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45,9%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</a:tr>
              <a:tr h="22752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PA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67,4%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32,6%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MS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49,8%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50,2%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</a:tr>
              <a:tr h="22752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RO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62,9%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37,1%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MÉDIA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52,2%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47,8%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4546A"/>
                    </a:solidFill>
                  </a:tcPr>
                </a:tc>
              </a:tr>
              <a:tr h="22752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RR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71,9%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28,1%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</a:tr>
              <a:tr h="22752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TO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69,3%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30,7%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REGIÃO SUDESTE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23688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MÉDIA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63,3%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36,7%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UF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Agências Bcos.Públicos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Agências Bcos.Privados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</a:tr>
              <a:tr h="22752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REGIÃO NORDESTE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ES 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71,3%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28,7%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</a:tr>
              <a:tr h="23688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UF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Agências Bcos.Públicos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Agências Bcos.Privados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MG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41,2%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58,8%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</a:tr>
              <a:tr h="22752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AL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64,4%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35,6%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RJ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29,1%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70,9%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</a:tr>
              <a:tr h="22752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BA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55,0%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45,0%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SP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30,8%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69,2%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</a:tr>
              <a:tr h="22752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CE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58,8%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41,2%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MÉDIA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34,0%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66,0%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4546A"/>
                    </a:solidFill>
                  </a:tcPr>
                </a:tc>
              </a:tr>
              <a:tr h="22752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MA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58,4%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41,6%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</a:tr>
              <a:tr h="22752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PB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60,2%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39,8%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REGIÃO SUL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23688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PE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51,1%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48,9%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UF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Agências Bcos.Públicos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Agências Bcos.Privados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</a:tr>
              <a:tr h="22752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PI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73,2%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26,8%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PR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40,7%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59,3%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</a:tr>
              <a:tr h="22752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RN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67,3%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32,7%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SC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67,1%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32,9%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</a:tr>
              <a:tr h="22752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SE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58,6%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41,4%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RS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55,6%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44,4%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EBF4"/>
                    </a:solidFill>
                  </a:tcPr>
                </a:tc>
              </a:tr>
              <a:tr h="22428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MÉDIA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59,3%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40,7%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0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MÉDIA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55,1%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44,9%</a:t>
                      </a:r>
                      <a:endParaRPr lang="pt-BR" sz="1400" b="0" strike="noStrike" spc="-1">
                        <a:latin typeface="Times New Roman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4546A"/>
                    </a:solidFill>
                  </a:tcPr>
                </a:tc>
              </a:tr>
            </a:tbl>
          </a:graphicData>
        </a:graphic>
      </p:graphicFrame>
      <p:sp>
        <p:nvSpPr>
          <p:cNvPr id="515" name="CustomShape 2"/>
          <p:cNvSpPr/>
          <p:nvPr/>
        </p:nvSpPr>
        <p:spPr>
          <a:xfrm>
            <a:off x="335520" y="6237360"/>
            <a:ext cx="7344360" cy="272880"/>
          </a:xfrm>
          <a:prstGeom prst="rect">
            <a:avLst/>
          </a:prstGeom>
          <a:noFill/>
          <a:ln>
            <a:noFill/>
          </a:ln>
          <a:effectLst>
            <a:outerShdw blurRad="50800" dist="37674" dir="2700000" algn="tl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44546A"/>
                </a:solidFill>
                <a:latin typeface="Arial"/>
              </a:rPr>
              <a:t>Fonte: BACEN | Elaboração: DIEESE CONTRAF | Posição 28.02.18</a:t>
            </a:r>
            <a:endParaRPr lang="pt-BR" sz="1200" b="0" strike="noStrike" spc="-1">
              <a:latin typeface="Arial"/>
            </a:endParaRPr>
          </a:p>
        </p:txBody>
      </p:sp>
      <p:sp>
        <p:nvSpPr>
          <p:cNvPr id="516" name="CustomShape 3"/>
          <p:cNvSpPr/>
          <p:nvPr/>
        </p:nvSpPr>
        <p:spPr>
          <a:xfrm>
            <a:off x="407520" y="288000"/>
            <a:ext cx="11400480" cy="56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 fontScale="41000"/>
          </a:bodyPr>
          <a:lstStyle/>
          <a:p>
            <a:pPr algn="ctr">
              <a:lnSpc>
                <a:spcPct val="90000"/>
              </a:lnSpc>
            </a:pPr>
            <a:r>
              <a:rPr lang="pt-BR" sz="2800" b="1" strike="noStrike" spc="-1">
                <a:solidFill>
                  <a:srgbClr val="000000"/>
                </a:solidFill>
                <a:latin typeface="Calibri Light"/>
              </a:rPr>
              <a:t>Agências bancárias por U.F. e por região – participação % </a:t>
            </a:r>
            <a:r>
              <a:rPr lang="pt-BR" sz="2600" b="1" strike="noStrike" spc="-1">
                <a:solidFill>
                  <a:srgbClr val="000000"/>
                </a:solidFill>
                <a:latin typeface="Calibri Light"/>
              </a:rPr>
              <a:t>- Fev/18</a:t>
            </a:r>
            <a:endParaRPr lang="pt-BR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CustomShape 1"/>
          <p:cNvSpPr/>
          <p:nvPr/>
        </p:nvSpPr>
        <p:spPr>
          <a:xfrm>
            <a:off x="3384000" y="6529320"/>
            <a:ext cx="6264000" cy="272160"/>
          </a:xfrm>
          <a:prstGeom prst="rect">
            <a:avLst/>
          </a:prstGeom>
          <a:noFill/>
          <a:ln>
            <a:noFill/>
          </a:ln>
          <a:effectLst>
            <a:outerShdw blurRad="50800" dist="37674" dir="2700000" algn="tl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200" b="0" strike="noStrike" spc="-1">
                <a:solidFill>
                  <a:srgbClr val="44546A"/>
                </a:solidFill>
                <a:latin typeface="Arial"/>
              </a:rPr>
              <a:t>Fonte: BACEN. Elaboração: DIEESE CONTRAF</a:t>
            </a:r>
            <a:r>
              <a:rPr lang="pt-BR" sz="1200" b="0" strike="noStrike" spc="-1">
                <a:solidFill>
                  <a:srgbClr val="44546A"/>
                </a:solidFill>
                <a:latin typeface="Symbol"/>
              </a:rPr>
              <a:t>.</a:t>
            </a:r>
            <a:r>
              <a:rPr lang="pt-BR" sz="1200" b="0" strike="noStrike" spc="-1">
                <a:solidFill>
                  <a:srgbClr val="44546A"/>
                </a:solidFill>
                <a:latin typeface="Arial"/>
              </a:rPr>
              <a:t>Posição: Mar/18</a:t>
            </a:r>
            <a:endParaRPr lang="pt-BR" sz="1200" b="0" strike="noStrike" spc="-1">
              <a:latin typeface="Arial"/>
            </a:endParaRPr>
          </a:p>
        </p:txBody>
      </p:sp>
      <p:sp>
        <p:nvSpPr>
          <p:cNvPr id="518" name="CustomShape 2"/>
          <p:cNvSpPr/>
          <p:nvPr/>
        </p:nvSpPr>
        <p:spPr>
          <a:xfrm>
            <a:off x="180000" y="144000"/>
            <a:ext cx="11700000" cy="56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 fontScale="91000"/>
          </a:bodyPr>
          <a:lstStyle/>
          <a:p>
            <a:pPr algn="ctr">
              <a:lnSpc>
                <a:spcPct val="90000"/>
              </a:lnSpc>
            </a:pPr>
            <a:r>
              <a:rPr lang="pt-BR" sz="3200" b="1" strike="noStrike" spc="-1">
                <a:solidFill>
                  <a:srgbClr val="44546A"/>
                </a:solidFill>
                <a:latin typeface="Calibri Light"/>
              </a:rPr>
              <a:t>Crédito por região – participação % - Mar/18</a:t>
            </a:r>
            <a:endParaRPr lang="pt-BR" sz="3200" b="0" strike="noStrike" spc="-1">
              <a:latin typeface="Arial"/>
            </a:endParaRPr>
          </a:p>
        </p:txBody>
      </p:sp>
      <p:graphicFrame>
        <p:nvGraphicFramePr>
          <p:cNvPr id="519" name="Table 3"/>
          <p:cNvGraphicFramePr/>
          <p:nvPr/>
        </p:nvGraphicFramePr>
        <p:xfrm>
          <a:off x="335160" y="705960"/>
          <a:ext cx="6072480" cy="5823360"/>
        </p:xfrm>
        <a:graphic>
          <a:graphicData uri="http://schemas.openxmlformats.org/drawingml/2006/table">
            <a:tbl>
              <a:tblPr/>
              <a:tblGrid>
                <a:gridCol w="3047400"/>
                <a:gridCol w="1172880"/>
                <a:gridCol w="1852560"/>
              </a:tblGrid>
              <a:tr h="23976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OPERAÇÕES DE CRÉDITO E FINANCIAMENTOS: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solidFill>
                      <a:srgbClr val="729FCF"/>
                    </a:solidFill>
                  </a:tcPr>
                </a:tc>
              </a:tr>
              <a:tr h="23976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Nordeste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% NO PAÍS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</a:tr>
              <a:tr h="451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Carteira dos bancos públicos: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87,3%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</a:tr>
              <a:tr h="239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Total do crédito: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7,8%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</a:tr>
              <a:tr h="23976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Centro-Oeste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</a:tr>
              <a:tr h="451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Carteira dos bancos públicos: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91,8%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</a:tr>
              <a:tr h="239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Total do crédito: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10,7%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</a:tr>
              <a:tr h="23976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Sudeste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</a:tr>
              <a:tr h="451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 Carteira dos bancos públicos: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36,4%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</a:tr>
              <a:tr h="239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 Total do crédito: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67,6%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</a:tr>
              <a:tr h="23976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Norte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</a:tr>
              <a:tr h="451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Carteira dos bancos públicos: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94,5%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</a:tr>
              <a:tr h="239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Total do crédito: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2,1%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</a:tr>
              <a:tr h="23976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Sul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</a:tr>
              <a:tr h="451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Carteira dos bancos públicos: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84,0%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</a:tr>
              <a:tr h="239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Total do crédito: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11,8%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</a:tr>
              <a:tr h="23976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BRASIL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</a:tr>
              <a:tr h="451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Carteira dos bancos públicos: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53,1%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</a:tr>
              <a:tr h="239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Total do crédito: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  <a:endParaRPr lang="pt-BR" sz="1800" b="0" strike="noStrike" spc="-1">
                        <a:latin typeface="CalIBRI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0" name="Gráfico 8"/>
          <p:cNvGraphicFramePr/>
          <p:nvPr/>
        </p:nvGraphicFramePr>
        <p:xfrm rot="33600">
          <a:off x="6523200" y="745920"/>
          <a:ext cx="5400360" cy="585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CustomShape 1"/>
          <p:cNvSpPr/>
          <p:nvPr/>
        </p:nvSpPr>
        <p:spPr>
          <a:xfrm>
            <a:off x="609480" y="273600"/>
            <a:ext cx="10969560" cy="5304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3200" b="1" strike="noStrike" spc="-1">
                <a:solidFill>
                  <a:srgbClr val="0066B3"/>
                </a:solidFill>
                <a:latin typeface="Arial"/>
                <a:ea typeface="DejaVu Sans"/>
              </a:rPr>
              <a:t>Considerações finais e agradecimentos</a:t>
            </a:r>
            <a:endParaRPr lang="pt-BR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Kleytton Morais – Dirigente sindical liberado e membro do Conselho Fiscal do Sindicato dos Bancários de Brasília</a:t>
            </a:r>
            <a:endParaRPr lang="pt-BR" sz="2400" b="0" strike="noStrike" spc="-1">
              <a:latin typeface="Arial"/>
            </a:endParaRPr>
          </a:p>
        </p:txBody>
      </p:sp>
      <p:pic>
        <p:nvPicPr>
          <p:cNvPr id="522" name="Imagem 3"/>
          <p:cNvPicPr/>
          <p:nvPr/>
        </p:nvPicPr>
        <p:blipFill>
          <a:blip r:embed="rId2"/>
          <a:stretch/>
        </p:blipFill>
        <p:spPr>
          <a:xfrm>
            <a:off x="163800" y="213480"/>
            <a:ext cx="3287520" cy="1172160"/>
          </a:xfrm>
          <a:prstGeom prst="rect">
            <a:avLst/>
          </a:prstGeom>
          <a:ln>
            <a:noFill/>
          </a:ln>
        </p:spPr>
      </p:pic>
      <p:pic>
        <p:nvPicPr>
          <p:cNvPr id="523" name="Imagem 4"/>
          <p:cNvPicPr/>
          <p:nvPr/>
        </p:nvPicPr>
        <p:blipFill>
          <a:blip r:embed="rId3"/>
          <a:stretch/>
        </p:blipFill>
        <p:spPr>
          <a:xfrm>
            <a:off x="7506720" y="310680"/>
            <a:ext cx="4338360" cy="946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CustomShape 1"/>
          <p:cNvSpPr/>
          <p:nvPr/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pt-BR" sz="4400" b="1" strike="noStrike" spc="-1">
                <a:solidFill>
                  <a:srgbClr val="000000"/>
                </a:solidFill>
                <a:latin typeface="Calibri"/>
                <a:ea typeface="DejaVu Sans"/>
              </a:rPr>
              <a:t>Cenário político e econômico</a:t>
            </a:r>
            <a:endParaRPr lang="pt-BR" sz="4400" b="0" strike="noStrike" spc="-1">
              <a:latin typeface="Arial"/>
            </a:endParaRPr>
          </a:p>
        </p:txBody>
      </p:sp>
      <p:sp>
        <p:nvSpPr>
          <p:cNvPr id="469" name="CustomShape 2"/>
          <p:cNvSpPr/>
          <p:nvPr/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228600" indent="-22428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O impeachment da ex-presidenta Dilma Rouseff resultou na retomada de uma </a:t>
            </a:r>
            <a:r>
              <a:rPr lang="pt-BR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agenda liberal-conservadora</a:t>
            </a: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tendo como premissa a </a:t>
            </a:r>
            <a:r>
              <a:rPr lang="pt-BR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redefinição do papel do Estado</a:t>
            </a:r>
            <a:endParaRPr lang="pt-BR" sz="2800" b="0" strike="noStrike" spc="-1">
              <a:latin typeface="Arial"/>
            </a:endParaRPr>
          </a:p>
          <a:p>
            <a:pPr marL="228600" indent="-22428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Ajustes da política econômica via agenda de </a:t>
            </a:r>
            <a:r>
              <a:rPr lang="pt-BR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reformas </a:t>
            </a: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("teto dos gastos", trabalhista e previdenciária)</a:t>
            </a:r>
            <a:endParaRPr lang="pt-BR" sz="2800" b="0" strike="noStrike" spc="-1">
              <a:latin typeface="Arial"/>
            </a:endParaRPr>
          </a:p>
          <a:p>
            <a:pPr marL="228600" indent="-22428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A Reforma Trabalhista criou condições para a</a:t>
            </a:r>
            <a:r>
              <a:rPr lang="pt-BR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retirada de direitos</a:t>
            </a: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amparada no discurso da necessidade de "modernização" das relações trabalhistas</a:t>
            </a:r>
            <a:endParaRPr lang="pt-BR" sz="2800" b="0" strike="noStrike" spc="-1">
              <a:latin typeface="Arial"/>
            </a:endParaRPr>
          </a:p>
          <a:p>
            <a:pPr marL="228600" indent="-22428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Fragilização do papel das empresas públicas</a:t>
            </a: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(#Petrobrás, BNDES e Correios) e dos bancos públicos federais e estaduais </a:t>
            </a:r>
            <a:endParaRPr lang="pt-BR" sz="2800" b="0" strike="noStrike" spc="-1">
              <a:latin typeface="Arial"/>
            </a:endParaRPr>
          </a:p>
        </p:txBody>
      </p:sp>
      <p:sp>
        <p:nvSpPr>
          <p:cNvPr id="470" name="CustomShape 3"/>
          <p:cNvSpPr/>
          <p:nvPr/>
        </p:nvSpPr>
        <p:spPr>
          <a:xfrm>
            <a:off x="9648360" y="83160"/>
            <a:ext cx="2452320" cy="1425240"/>
          </a:xfrm>
          <a:prstGeom prst="irregularSeal1">
            <a:avLst/>
          </a:prstGeom>
          <a:ln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2400" b="0" strike="noStrike" spc="-1">
                <a:solidFill>
                  <a:srgbClr val="FFFFFF"/>
                </a:solidFill>
                <a:latin typeface="Calibri"/>
                <a:ea typeface="DejaVu Sans"/>
              </a:rPr>
              <a:t>Ameaças</a:t>
            </a:r>
            <a:endParaRPr lang="pt-BR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CustomShape 1"/>
          <p:cNvSpPr/>
          <p:nvPr/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pt-BR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Propostas e iniciativas recentes que </a:t>
            </a:r>
            <a:r>
              <a:rPr lang="pt-BR" sz="3200" b="1" strike="noStrike" spc="-1">
                <a:solidFill>
                  <a:srgbClr val="CE181E"/>
                </a:solidFill>
                <a:latin typeface="Calibri"/>
                <a:ea typeface="DejaVu Sans"/>
              </a:rPr>
              <a:t>fragilizam</a:t>
            </a:r>
            <a:r>
              <a:rPr lang="pt-BR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 o papel dos bancos públicos no Brasil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472" name="CustomShape 2"/>
          <p:cNvSpPr/>
          <p:nvPr/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228600" indent="-22428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Diretrizes do PMDB no documento "</a:t>
            </a:r>
            <a:r>
              <a:rPr lang="pt-BR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Uma ponte para o futuro</a:t>
            </a: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", out/2015: "Obtido o relativo equilíbrio fiscal de longo prazo, terá chegado a hora de </a:t>
            </a:r>
            <a:r>
              <a:rPr lang="pt-BR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repensar a administração do crédito público e da dívida pública</a:t>
            </a: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para aumentar a potência da política monetária"</a:t>
            </a:r>
            <a:endParaRPr lang="pt-BR" sz="2800" b="0" strike="noStrike" spc="-1">
              <a:latin typeface="Arial"/>
            </a:endParaRPr>
          </a:p>
          <a:p>
            <a:pPr marL="228600" indent="-22428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Ensaio ainda em 2015 de proposta de </a:t>
            </a:r>
            <a:r>
              <a:rPr lang="pt-BR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abertura do capital social</a:t>
            </a: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da Caixa Econômica Federal</a:t>
            </a:r>
            <a:endParaRPr lang="pt-BR" sz="2800" b="0" strike="noStrike" spc="-1">
              <a:latin typeface="Arial"/>
            </a:endParaRPr>
          </a:p>
          <a:p>
            <a:pPr marL="228600" indent="-22428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Duro </a:t>
            </a:r>
            <a:r>
              <a:rPr lang="pt-BR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ajuste fiscal</a:t>
            </a: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com a definição do </a:t>
            </a:r>
            <a:r>
              <a:rPr lang="pt-BR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teto dos gastos públicos</a:t>
            </a: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ou "PEC do Fim do Mundo" – Emenda Constitucional nº 95/2016, que congela em termos reais os gastos públicos pelos próximos 20 anos, limitando os investimentos públicos e o crescimento da atividade econômica</a:t>
            </a:r>
            <a:endParaRPr lang="pt-BR" sz="2800" b="0" strike="noStrike" spc="-1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lang="pt-BR" sz="2800" b="0" strike="noStrike" spc="-1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lang="pt-BR" sz="2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pt-BR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CustomShape 1"/>
          <p:cNvSpPr/>
          <p:nvPr/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pt-BR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Propostas e iniciativas recentes que </a:t>
            </a:r>
            <a:r>
              <a:rPr lang="pt-BR" sz="3200" b="1" strike="noStrike" spc="-1">
                <a:solidFill>
                  <a:srgbClr val="CE181E"/>
                </a:solidFill>
                <a:latin typeface="Calibri"/>
                <a:ea typeface="DejaVu Sans"/>
              </a:rPr>
              <a:t>fragilizam</a:t>
            </a:r>
            <a:r>
              <a:rPr lang="pt-BR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 o papel dos bancos públicos no Brasil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474" name="CustomShape 2"/>
          <p:cNvSpPr/>
          <p:nvPr/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428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Lei nº 13.483/2017 – Cria a </a:t>
            </a:r>
            <a:r>
              <a:rPr lang="pt-BR" sz="2400" b="1" strike="noStrike" spc="-1">
                <a:solidFill>
                  <a:srgbClr val="000000"/>
                </a:solidFill>
                <a:latin typeface="Calibri"/>
                <a:ea typeface="DejaVu Sans"/>
              </a:rPr>
              <a:t>Taxa de Longo Prazo (TLP)</a:t>
            </a:r>
            <a:r>
              <a:rPr lang="pt-BR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em substituição a Taxa de Juros de Longo Prazo (TJLP) utlizada pelo </a:t>
            </a:r>
            <a:r>
              <a:rPr lang="pt-BR" sz="24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BNDES</a:t>
            </a:r>
            <a:r>
              <a:rPr lang="pt-BR" sz="2400" b="1" strike="noStrike" spc="-1">
                <a:solidFill>
                  <a:srgbClr val="000000"/>
                </a:solidFill>
                <a:latin typeface="Calibri"/>
                <a:ea typeface="DejaVu Sans"/>
              </a:rPr>
              <a:t>,</a:t>
            </a:r>
            <a:r>
              <a:rPr lang="pt-BR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de taxas subsidiadas para taxas de mercado, fragilizando a atuação do banco na oferta de crédito. Já se observa que no 1º sem/18 o </a:t>
            </a:r>
            <a:r>
              <a:rPr lang="pt-BR" sz="2400" b="1" strike="noStrike" spc="-1">
                <a:solidFill>
                  <a:srgbClr val="CE181E"/>
                </a:solidFill>
                <a:latin typeface="Calibri"/>
                <a:ea typeface="DejaVu Sans"/>
              </a:rPr>
              <a:t>desembolso total de recursos do BNDES recuou 17% </a:t>
            </a:r>
            <a:r>
              <a:rPr lang="pt-BR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em doze meses, enquanto o</a:t>
            </a:r>
            <a:r>
              <a:rPr lang="pt-BR" sz="2400" b="1" strike="noStrike" spc="-1">
                <a:solidFill>
                  <a:srgbClr val="CE181E"/>
                </a:solidFill>
                <a:latin typeface="Calibri"/>
                <a:ea typeface="DejaVu Sans"/>
              </a:rPr>
              <a:t> número de operações recuou 27% </a:t>
            </a:r>
            <a:r>
              <a:rPr lang="pt-BR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no mesmo período</a:t>
            </a:r>
            <a:endParaRPr lang="pt-BR" sz="2400" b="0" strike="noStrike" spc="-1">
              <a:latin typeface="Arial"/>
            </a:endParaRPr>
          </a:p>
          <a:p>
            <a:pPr marL="228600" indent="-22428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Lei nº 13.931/2018</a:t>
            </a:r>
            <a:r>
              <a:rPr lang="pt-BR" sz="2400" b="1" strike="noStrike" spc="-1">
                <a:solidFill>
                  <a:srgbClr val="000000"/>
                </a:solidFill>
                <a:latin typeface="Calibri"/>
                <a:ea typeface="DejaVu Sans"/>
              </a:rPr>
              <a:t> – Renegociação das dívidas</a:t>
            </a:r>
            <a:r>
              <a:rPr lang="pt-BR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dos estados com a contrapartida de </a:t>
            </a:r>
            <a:r>
              <a:rPr lang="pt-BR" sz="2400" b="1" strike="noStrike" spc="-1">
                <a:solidFill>
                  <a:srgbClr val="CE181E"/>
                </a:solidFill>
                <a:latin typeface="Calibri"/>
                <a:ea typeface="DejaVu Sans"/>
              </a:rPr>
              <a:t>privatização</a:t>
            </a:r>
            <a:r>
              <a:rPr lang="pt-BR" sz="24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pt-BR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das empresas estaduais de saneamento, energia e </a:t>
            </a:r>
            <a:r>
              <a:rPr lang="pt-BR" sz="2400" b="1" strike="noStrike" spc="-1">
                <a:solidFill>
                  <a:srgbClr val="000000"/>
                </a:solidFill>
                <a:latin typeface="Calibri"/>
                <a:ea typeface="DejaVu Sans"/>
              </a:rPr>
              <a:t>bancos</a:t>
            </a:r>
            <a:r>
              <a:rPr lang="pt-BR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– além de arrocho salarial e aumento da contribuição previdenciária do funcionalismo</a:t>
            </a:r>
            <a:endParaRPr lang="pt-BR" sz="2400" b="0" strike="noStrike" spc="-1">
              <a:latin typeface="Arial"/>
            </a:endParaRPr>
          </a:p>
          <a:p>
            <a:pPr marL="228600" indent="-22428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Implementação de programas de </a:t>
            </a:r>
            <a:r>
              <a:rPr lang="pt-BR" sz="2400" b="1" strike="noStrike" spc="-1">
                <a:solidFill>
                  <a:srgbClr val="CE181E"/>
                </a:solidFill>
                <a:latin typeface="Calibri"/>
                <a:ea typeface="DejaVu Sans"/>
              </a:rPr>
              <a:t>reestruturação nos bancos públicos </a:t>
            </a:r>
            <a:r>
              <a:rPr lang="pt-BR" sz="2400" b="1" strike="noStrike" spc="-1">
                <a:solidFill>
                  <a:srgbClr val="000000"/>
                </a:solidFill>
                <a:latin typeface="Calibri"/>
                <a:ea typeface="DejaVu Sans"/>
              </a:rPr>
              <a:t>federais e estaduais</a:t>
            </a:r>
            <a:r>
              <a:rPr lang="pt-BR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: fechamento de agências e postos de atendimento e implementação de </a:t>
            </a:r>
            <a:r>
              <a:rPr lang="pt-BR" sz="2400" b="1" strike="noStrike" spc="-1">
                <a:solidFill>
                  <a:srgbClr val="000000"/>
                </a:solidFill>
                <a:latin typeface="Calibri"/>
                <a:ea typeface="DejaVu Sans"/>
              </a:rPr>
              <a:t>Programas de Desligamento Voluntário </a:t>
            </a:r>
            <a:endParaRPr lang="pt-BR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CustomShape 1"/>
          <p:cNvSpPr/>
          <p:nvPr/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pt-BR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Propostas e iniciativas recentes que </a:t>
            </a:r>
            <a:r>
              <a:rPr lang="pt-BR" sz="3200" b="1" strike="noStrike" spc="-1">
                <a:solidFill>
                  <a:srgbClr val="CE181E"/>
                </a:solidFill>
                <a:latin typeface="Calibri"/>
                <a:ea typeface="DejaVu Sans"/>
              </a:rPr>
              <a:t>fragilizam</a:t>
            </a:r>
            <a:r>
              <a:rPr lang="pt-BR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 o papel dos bancos públicos no Brasil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476" name="CustomShape 2"/>
          <p:cNvSpPr/>
          <p:nvPr/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428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Banrisul</a:t>
            </a: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- O governo do Rio Grande do Sul decidiu no dia 10 de abril de 2018 vender na bolsa de valores um lote de 26 milhões de ações preferenciais B (PNB) do Banrisul, o </a:t>
            </a:r>
            <a:r>
              <a:rPr lang="pt-BR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equivalente a 12,75% dos papéis preferenciais (sem direito a voto) do banco</a:t>
            </a: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. O Estado continuará com 99,5% das ações ordinárias (ON, com direito a voto) do Banrisul, mas a venda das ações preferenciais na bolsa </a:t>
            </a:r>
            <a:r>
              <a:rPr lang="pt-BR" sz="2800" b="1" strike="noStrike" spc="-1">
                <a:solidFill>
                  <a:srgbClr val="CE181E"/>
                </a:solidFill>
                <a:latin typeface="Calibri"/>
                <a:ea typeface="DejaVu Sans"/>
              </a:rPr>
              <a:t>reduzirá a participação do Estado no capital total do Banrisul</a:t>
            </a:r>
            <a:r>
              <a:rPr lang="pt-BR" sz="2800" b="0" strike="noStrike" spc="-1">
                <a:solidFill>
                  <a:srgbClr val="CE181E"/>
                </a:solidFill>
                <a:latin typeface="Calibri"/>
                <a:ea typeface="DejaVu Sans"/>
              </a:rPr>
              <a:t>.</a:t>
            </a:r>
            <a:endParaRPr lang="pt-BR" sz="2800" b="0" strike="noStrike" spc="-1">
              <a:latin typeface="Arial"/>
            </a:endParaRPr>
          </a:p>
          <a:p>
            <a:pPr marL="432000" lvl="1" indent="-21312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O próximo plano do Banrisul é </a:t>
            </a:r>
            <a:r>
              <a:rPr lang="pt-BR" sz="2800" b="1" strike="noStrike" spc="-1">
                <a:solidFill>
                  <a:srgbClr val="CE181E"/>
                </a:solidFill>
                <a:latin typeface="Calibri"/>
                <a:ea typeface="DejaVu Sans"/>
              </a:rPr>
              <a:t>abrir o capital da empresa de cartões</a:t>
            </a:r>
            <a:r>
              <a:rPr lang="pt-BR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,</a:t>
            </a:r>
            <a:r>
              <a:rPr lang="pt-BR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ao fazer uma oferta de ações preferenciais da subsidiária, que representariam 50% menos uma ação representativa do capital social total da companhia.</a:t>
            </a:r>
            <a:endParaRPr lang="pt-BR" sz="2800" b="0" strike="noStrike" spc="-1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lang="pt-BR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CustomShape 1"/>
          <p:cNvSpPr/>
          <p:nvPr/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pt-BR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Propostas e iniciativas recentes que </a:t>
            </a:r>
            <a:r>
              <a:rPr lang="pt-BR" sz="3200" b="1" strike="noStrike" spc="-1">
                <a:solidFill>
                  <a:srgbClr val="CE181E"/>
                </a:solidFill>
                <a:latin typeface="Calibri"/>
                <a:ea typeface="DejaVu Sans"/>
              </a:rPr>
              <a:t>fragilizam</a:t>
            </a:r>
            <a:r>
              <a:rPr lang="pt-BR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 o papel dos bancos públicos no Brasil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478" name="CustomShape 2"/>
          <p:cNvSpPr/>
          <p:nvPr/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428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4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Banco de Brasília (BRB)</a:t>
            </a:r>
            <a:r>
              <a:rPr lang="pt-BR" sz="24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pt-BR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– </a:t>
            </a:r>
            <a:r>
              <a:rPr lang="pt-BR" sz="2400" b="1" strike="noStrike" spc="-1">
                <a:solidFill>
                  <a:srgbClr val="000000"/>
                </a:solidFill>
                <a:latin typeface="Calibri"/>
                <a:ea typeface="DejaVu Sans"/>
              </a:rPr>
              <a:t>Transferência de ações para o Instituto de Previdência do Distrito Federal (IPREV-DF) </a:t>
            </a:r>
            <a:endParaRPr lang="pt-BR" sz="2400" b="0" strike="noStrike" spc="-1">
              <a:latin typeface="Arial"/>
            </a:endParaRPr>
          </a:p>
          <a:p>
            <a:pPr marL="432000" lvl="1" indent="-21312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Com a justificativa de captar recursos para quitar despesas correntes com folha de pagamento, o governo do DF realizou em dez/17 uma operação de </a:t>
            </a:r>
            <a:r>
              <a:rPr lang="pt-BR" sz="2400" b="1" strike="noStrike" spc="-1">
                <a:solidFill>
                  <a:srgbClr val="CE181E"/>
                </a:solidFill>
                <a:latin typeface="Calibri"/>
                <a:ea typeface="DejaVu Sans"/>
              </a:rPr>
              <a:t>transferência de controle acionário</a:t>
            </a:r>
            <a:r>
              <a:rPr lang="pt-BR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de cerca de 6 milhões de ações ordinárias (ON) para o IPREV-DF no valor de R$ 531,4 milhões, equivalente a R$ 87,57 por ação, enquanto a média histórica da ação do banco no mercado valia cerca de R$ 30.</a:t>
            </a:r>
            <a:endParaRPr lang="pt-BR" sz="2400" b="0" strike="noStrike" spc="-1">
              <a:latin typeface="Arial"/>
            </a:endParaRPr>
          </a:p>
          <a:p>
            <a:pPr marL="432000" lvl="1" indent="-21312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Com essa operação o capital social ficou assim distribuído: 80,33% do Distrito Federal, </a:t>
            </a:r>
            <a:r>
              <a:rPr lang="pt-BR" sz="2400" b="1" strike="noStrike" spc="-1">
                <a:solidFill>
                  <a:srgbClr val="000000"/>
                </a:solidFill>
                <a:latin typeface="Calibri"/>
                <a:ea typeface="DejaVu Sans"/>
              </a:rPr>
              <a:t>16,52% do Instituto de Previdência dos Servidores do Distrito Federal – IPREV/DF</a:t>
            </a:r>
            <a:r>
              <a:rPr lang="pt-BR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e 3,15% destinadas à livre negociação no mercado (free float).</a:t>
            </a:r>
            <a:endParaRPr lang="pt-BR" sz="2400" b="0" strike="noStrike" spc="-1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lang="pt-BR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CustomShape 1"/>
          <p:cNvSpPr/>
          <p:nvPr/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pt-BR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Propostas e iniciativas recentes que </a:t>
            </a:r>
            <a:r>
              <a:rPr lang="pt-BR" sz="3200" b="1" strike="noStrike" spc="-1">
                <a:solidFill>
                  <a:srgbClr val="CE181E"/>
                </a:solidFill>
                <a:latin typeface="Calibri"/>
                <a:ea typeface="DejaVu Sans"/>
              </a:rPr>
              <a:t>fragilizam</a:t>
            </a:r>
            <a:r>
              <a:rPr lang="pt-BR" sz="3200" b="1" strike="noStrike" spc="-1">
                <a:solidFill>
                  <a:srgbClr val="000000"/>
                </a:solidFill>
                <a:latin typeface="Calibri"/>
                <a:ea typeface="DejaVu Sans"/>
              </a:rPr>
              <a:t> o papel dos bancos públicos no Brasil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480" name="CustomShape 2"/>
          <p:cNvSpPr/>
          <p:nvPr/>
        </p:nvSpPr>
        <p:spPr>
          <a:xfrm>
            <a:off x="838080" y="1825560"/>
            <a:ext cx="10511280" cy="434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428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6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Banco de Brasília (BRB)</a:t>
            </a: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– Implementação de </a:t>
            </a:r>
            <a:r>
              <a:rPr lang="pt-BR" sz="2600" b="1" strike="noStrike" spc="-1">
                <a:solidFill>
                  <a:srgbClr val="000000"/>
                </a:solidFill>
                <a:latin typeface="Calibri"/>
                <a:ea typeface="DejaVu Sans"/>
              </a:rPr>
              <a:t>Programas de Desligamento Voluntário Incentivado (PDVI)</a:t>
            </a: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 para reduzir quadro e despesas fixas com pessoal</a:t>
            </a:r>
            <a:endParaRPr lang="pt-BR" sz="2600" b="0" strike="noStrike" spc="-1">
              <a:latin typeface="Arial"/>
            </a:endParaRPr>
          </a:p>
          <a:p>
            <a:pPr marL="432000" lvl="1" indent="-21312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Maio/2013: lançamento do PDVI com </a:t>
            </a:r>
            <a:r>
              <a:rPr lang="pt-BR" sz="2600" b="1" strike="noStrike" spc="-1">
                <a:solidFill>
                  <a:srgbClr val="CE181E"/>
                </a:solidFill>
                <a:latin typeface="Calibri"/>
                <a:ea typeface="DejaVu Sans"/>
              </a:rPr>
              <a:t>público-alvo de cerca de 300 funcionários</a:t>
            </a: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de um total de 3.188.</a:t>
            </a:r>
            <a:endParaRPr lang="pt-BR" sz="2600" b="0" strike="noStrike" spc="-1">
              <a:latin typeface="Arial"/>
            </a:endParaRPr>
          </a:p>
          <a:p>
            <a:pPr marL="432000" lvl="1" indent="-21312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Março/2017: aprovado novo PDVI. Em 31.12.2017 o banco contou com um quadro de 3.107 empregados efetivos, mas com </a:t>
            </a:r>
            <a:r>
              <a:rPr lang="pt-BR" sz="2600" b="1" strike="noStrike" spc="-1">
                <a:solidFill>
                  <a:srgbClr val="CE181E"/>
                </a:solidFill>
                <a:latin typeface="Calibri"/>
                <a:ea typeface="DejaVu Sans"/>
              </a:rPr>
              <a:t>78 desligamentos </a:t>
            </a:r>
            <a:r>
              <a:rPr lang="pt-BR" sz="2600" b="0" strike="noStrike" spc="-1">
                <a:solidFill>
                  <a:srgbClr val="000000"/>
                </a:solidFill>
                <a:latin typeface="Calibri"/>
                <a:ea typeface="DejaVu Sans"/>
              </a:rPr>
              <a:t>em doze meses, sobretudo por conta da adesão ao PDVI.</a:t>
            </a:r>
            <a:endParaRPr lang="pt-BR" sz="2600" b="0" strike="noStrike" spc="-1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lang="pt-BR" sz="2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CustomShape 1"/>
          <p:cNvSpPr/>
          <p:nvPr/>
        </p:nvSpPr>
        <p:spPr>
          <a:xfrm>
            <a:off x="838080" y="365040"/>
            <a:ext cx="10511280" cy="132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Bancos públicos estaduais ameaçados de </a:t>
            </a:r>
            <a:r>
              <a:rPr lang="pt-BR" sz="3200" b="1" strike="noStrike" spc="-1">
                <a:solidFill>
                  <a:srgbClr val="FF0000"/>
                </a:solidFill>
                <a:latin typeface="Calibri Light"/>
                <a:ea typeface="DejaVu Sans"/>
              </a:rPr>
              <a:t>privatização</a:t>
            </a:r>
            <a:endParaRPr lang="pt-BR" sz="3200" b="0" strike="noStrike" spc="-1">
              <a:latin typeface="Arial"/>
            </a:endParaRPr>
          </a:p>
        </p:txBody>
      </p:sp>
      <p:pic>
        <p:nvPicPr>
          <p:cNvPr id="482" name="Content Placeholder 3"/>
          <p:cNvPicPr/>
          <p:nvPr/>
        </p:nvPicPr>
        <p:blipFill>
          <a:blip r:embed="rId2"/>
          <a:stretch/>
        </p:blipFill>
        <p:spPr>
          <a:xfrm>
            <a:off x="2592000" y="1684440"/>
            <a:ext cx="6692040" cy="4647600"/>
          </a:xfrm>
          <a:prstGeom prst="rect">
            <a:avLst/>
          </a:prstGeom>
          <a:ln>
            <a:noFill/>
          </a:ln>
        </p:spPr>
      </p:pic>
      <p:sp>
        <p:nvSpPr>
          <p:cNvPr id="483" name="CustomShape 2"/>
          <p:cNvSpPr/>
          <p:nvPr/>
        </p:nvSpPr>
        <p:spPr>
          <a:xfrm>
            <a:off x="9648000" y="83160"/>
            <a:ext cx="2452320" cy="1425240"/>
          </a:xfrm>
          <a:prstGeom prst="irregularSeal1">
            <a:avLst/>
          </a:prstGeom>
          <a:ln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2400" b="0" strike="noStrike" spc="-1">
                <a:solidFill>
                  <a:srgbClr val="FFFFFF"/>
                </a:solidFill>
                <a:latin typeface="Calibri"/>
                <a:ea typeface="DejaVu Sans"/>
              </a:rPr>
              <a:t>Ameaças</a:t>
            </a:r>
            <a:endParaRPr lang="pt-BR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</TotalTime>
  <Words>1916</Words>
  <Application>Microsoft Office PowerPoint</Application>
  <PresentationFormat>Widescreen</PresentationFormat>
  <Paragraphs>276</Paragraphs>
  <Slides>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12</vt:i4>
      </vt:variant>
      <vt:variant>
        <vt:lpstr>Títulos de slides</vt:lpstr>
      </vt:variant>
      <vt:variant>
        <vt:i4>24</vt:i4>
      </vt:variant>
    </vt:vector>
  </HeadingPairs>
  <TitlesOfParts>
    <vt:vector size="45" baseType="lpstr">
      <vt:lpstr>Arial</vt:lpstr>
      <vt:lpstr>Calibri</vt:lpstr>
      <vt:lpstr>Calibri</vt:lpstr>
      <vt:lpstr>Calibri Light</vt:lpstr>
      <vt:lpstr>DejaVu Sans</vt:lpstr>
      <vt:lpstr>Noto Sans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Bancos públicos no Brasil: iniciativas recentes de fragilização e reafirmação de sua importância</dc:title>
  <dc:subject/>
  <dc:creator>Pedro Tupinambá</dc:creator>
  <dc:description/>
  <cp:lastModifiedBy>Christiano de Oliveira Emery</cp:lastModifiedBy>
  <cp:revision>34</cp:revision>
  <dcterms:created xsi:type="dcterms:W3CDTF">2018-07-31T19:29:55Z</dcterms:created>
  <dcterms:modified xsi:type="dcterms:W3CDTF">2018-08-08T17:20:59Z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KSOProductBuildVer">
    <vt:lpwstr>1046-10.1.0.5707</vt:lpwstr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Personalizar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5</vt:i4>
  </property>
</Properties>
</file>