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12"/>
  </p:notesMasterIdLst>
  <p:sldIdLst>
    <p:sldId id="264" r:id="rId3"/>
    <p:sldId id="286" r:id="rId4"/>
    <p:sldId id="282" r:id="rId5"/>
    <p:sldId id="283" r:id="rId6"/>
    <p:sldId id="287" r:id="rId7"/>
    <p:sldId id="288" r:id="rId8"/>
    <p:sldId id="289" r:id="rId9"/>
    <p:sldId id="290" r:id="rId10"/>
    <p:sldId id="268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75413"/>
    <a:srgbClr val="FFD966"/>
    <a:srgbClr val="DFDA00"/>
    <a:srgbClr val="FFFF01"/>
    <a:srgbClr val="4A86E8"/>
    <a:srgbClr val="38761D"/>
    <a:srgbClr val="FF0000"/>
    <a:srgbClr val="276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A4F7F-9904-4DFE-9082-81270190C7E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BD8749-9A5B-4B5A-905F-7B83A11317E7}">
      <dgm:prSet/>
      <dgm:spPr/>
      <dgm:t>
        <a:bodyPr/>
        <a:lstStyle/>
        <a:p>
          <a:pPr rtl="0"/>
          <a:r>
            <a:rPr lang="pt-BR" b="1" dirty="0"/>
            <a:t>Marco Legal de Incentivo à PD&amp;I no setor de TIC</a:t>
          </a:r>
          <a:endParaRPr lang="pt-BR" dirty="0"/>
        </a:p>
      </dgm:t>
    </dgm:pt>
    <dgm:pt modelId="{D5B8371D-7299-45AF-AAB2-A3F588723F3A}" type="parTrans" cxnId="{BB4DE3D4-5773-4B36-82A3-5B610E17B622}">
      <dgm:prSet/>
      <dgm:spPr/>
      <dgm:t>
        <a:bodyPr/>
        <a:lstStyle/>
        <a:p>
          <a:endParaRPr lang="pt-BR"/>
        </a:p>
      </dgm:t>
    </dgm:pt>
    <dgm:pt modelId="{D5510AB7-2D4B-4CD8-B098-C253172A124B}" type="sibTrans" cxnId="{BB4DE3D4-5773-4B36-82A3-5B610E17B622}">
      <dgm:prSet/>
      <dgm:spPr/>
      <dgm:t>
        <a:bodyPr/>
        <a:lstStyle/>
        <a:p>
          <a:endParaRPr lang="pt-BR"/>
        </a:p>
      </dgm:t>
    </dgm:pt>
    <dgm:pt modelId="{1D4CE2A2-28C3-4BB5-8348-C8126CD3254C}">
      <dgm:prSet/>
      <dgm:spPr/>
      <dgm:t>
        <a:bodyPr/>
        <a:lstStyle/>
        <a:p>
          <a:pPr rtl="0"/>
          <a:r>
            <a:rPr lang="pt-BR" b="0" dirty="0"/>
            <a:t>Lei  8.248/1991 e Lei nº 13.969/2019 [alteradas pela lei 14.968/2024</a:t>
          </a:r>
          <a:r>
            <a:rPr lang="pt-BR" altLang="pt-BR" b="0" noProof="0" dirty="0">
              <a:solidFill>
                <a:schemeClr val="tx1"/>
              </a:solidFill>
            </a:rPr>
            <a:t>]</a:t>
          </a:r>
          <a:endParaRPr lang="pt-BR" b="0" dirty="0">
            <a:solidFill>
              <a:schemeClr val="tx1"/>
            </a:solidFill>
          </a:endParaRPr>
        </a:p>
      </dgm:t>
    </dgm:pt>
    <dgm:pt modelId="{E29E32F3-3D5C-48A8-BA5E-864DA0A3F4B2}" type="parTrans" cxnId="{CBC641D8-37FD-445C-B1B0-453E2D94FFBC}">
      <dgm:prSet/>
      <dgm:spPr/>
      <dgm:t>
        <a:bodyPr/>
        <a:lstStyle/>
        <a:p>
          <a:endParaRPr lang="pt-BR"/>
        </a:p>
      </dgm:t>
    </dgm:pt>
    <dgm:pt modelId="{C9FFC03A-4D0A-4047-BD7D-96A777FE36CD}" type="sibTrans" cxnId="{CBC641D8-37FD-445C-B1B0-453E2D94FFBC}">
      <dgm:prSet/>
      <dgm:spPr/>
      <dgm:t>
        <a:bodyPr/>
        <a:lstStyle/>
        <a:p>
          <a:endParaRPr lang="pt-BR"/>
        </a:p>
      </dgm:t>
    </dgm:pt>
    <dgm:pt modelId="{B1A0E004-7906-4844-8C58-314F3A17A146}">
      <dgm:prSet/>
      <dgm:spPr/>
      <dgm:t>
        <a:bodyPr/>
        <a:lstStyle/>
        <a:p>
          <a:pPr rtl="0"/>
          <a:r>
            <a:rPr lang="pt-BR" b="1" dirty="0"/>
            <a:t>Novas Diretrizes</a:t>
          </a:r>
        </a:p>
      </dgm:t>
    </dgm:pt>
    <dgm:pt modelId="{91DCBFC3-CED6-41E5-9CDF-09E4A0B098EF}" type="parTrans" cxnId="{B6879CEB-0865-4C42-A307-511904D49C03}">
      <dgm:prSet/>
      <dgm:spPr/>
      <dgm:t>
        <a:bodyPr/>
        <a:lstStyle/>
        <a:p>
          <a:endParaRPr lang="pt-BR"/>
        </a:p>
      </dgm:t>
    </dgm:pt>
    <dgm:pt modelId="{2387FDBE-D4A5-489A-9084-452933FDA743}" type="sibTrans" cxnId="{B6879CEB-0865-4C42-A307-511904D49C03}">
      <dgm:prSet/>
      <dgm:spPr/>
      <dgm:t>
        <a:bodyPr/>
        <a:lstStyle/>
        <a:p>
          <a:endParaRPr lang="pt-BR"/>
        </a:p>
      </dgm:t>
    </dgm:pt>
    <dgm:pt modelId="{1D954DDA-FDD1-4F09-BE99-1ABAA46262D0}">
      <dgm:prSet/>
      <dgm:spPr/>
      <dgm:t>
        <a:bodyPr/>
        <a:lstStyle/>
        <a:p>
          <a:pPr rtl="0"/>
          <a:r>
            <a:rPr lang="pt-BR" b="1" dirty="0"/>
            <a:t>Externalidades</a:t>
          </a:r>
        </a:p>
      </dgm:t>
    </dgm:pt>
    <dgm:pt modelId="{0B11DB8D-9A2F-4030-B785-AA9F9CFD50EC}" type="parTrans" cxnId="{763D2403-CD04-4D39-998A-DAD8A02A3BB8}">
      <dgm:prSet/>
      <dgm:spPr/>
      <dgm:t>
        <a:bodyPr/>
        <a:lstStyle/>
        <a:p>
          <a:endParaRPr lang="pt-BR"/>
        </a:p>
      </dgm:t>
    </dgm:pt>
    <dgm:pt modelId="{D7BF5930-31B1-4C34-A351-13B6083EFC8F}" type="sibTrans" cxnId="{763D2403-CD04-4D39-998A-DAD8A02A3BB8}">
      <dgm:prSet/>
      <dgm:spPr/>
      <dgm:t>
        <a:bodyPr/>
        <a:lstStyle/>
        <a:p>
          <a:endParaRPr lang="pt-BR"/>
        </a:p>
      </dgm:t>
    </dgm:pt>
    <dgm:pt modelId="{3E580A54-58B1-488E-B7A9-898032018B15}">
      <dgm:prSet/>
      <dgm:spPr/>
      <dgm:t>
        <a:bodyPr/>
        <a:lstStyle/>
        <a:p>
          <a:pPr rtl="0"/>
          <a:r>
            <a:rPr lang="pt-BR" b="1" dirty="0">
              <a:solidFill>
                <a:srgbClr val="C00000"/>
              </a:solidFill>
            </a:rPr>
            <a:t>Estimular o desenvolvimento de produtos com tecnologia nacional </a:t>
          </a:r>
          <a:r>
            <a:rPr lang="pt-BR" b="0" dirty="0"/>
            <a:t>(bens com tecnologia desenvolvida no país)</a:t>
          </a:r>
        </a:p>
      </dgm:t>
    </dgm:pt>
    <dgm:pt modelId="{E724F3E7-5432-4215-A3FB-C06FBD2D3E28}" type="parTrans" cxnId="{70FD7E17-06B0-40CF-A2E8-F6790355E7DD}">
      <dgm:prSet/>
      <dgm:spPr/>
      <dgm:t>
        <a:bodyPr/>
        <a:lstStyle/>
        <a:p>
          <a:endParaRPr lang="pt-BR"/>
        </a:p>
      </dgm:t>
    </dgm:pt>
    <dgm:pt modelId="{1C628D23-7F58-461E-A660-F8DE1288055E}" type="sibTrans" cxnId="{70FD7E17-06B0-40CF-A2E8-F6790355E7DD}">
      <dgm:prSet/>
      <dgm:spPr/>
      <dgm:t>
        <a:bodyPr/>
        <a:lstStyle/>
        <a:p>
          <a:endParaRPr lang="pt-BR"/>
        </a:p>
      </dgm:t>
    </dgm:pt>
    <dgm:pt modelId="{A20F59A6-5AA5-44CB-8482-4C38FBE2F4DE}">
      <dgm:prSet/>
      <dgm:spPr/>
      <dgm:t>
        <a:bodyPr/>
        <a:lstStyle/>
        <a:p>
          <a:pPr rtl="0"/>
          <a:r>
            <a:rPr lang="pt-BR" b="0" dirty="0"/>
            <a:t>Ampliar/Contribuir para o desenvolvimento regional: </a:t>
          </a:r>
        </a:p>
      </dgm:t>
    </dgm:pt>
    <dgm:pt modelId="{99329C8E-305B-4BA6-B0C6-38A9E6051AF9}" type="parTrans" cxnId="{D1A63E70-3AE0-41F6-8EAB-CC5CF8EDB1DA}">
      <dgm:prSet/>
      <dgm:spPr/>
      <dgm:t>
        <a:bodyPr/>
        <a:lstStyle/>
        <a:p>
          <a:endParaRPr lang="pt-BR"/>
        </a:p>
      </dgm:t>
    </dgm:pt>
    <dgm:pt modelId="{1B7768CD-9A86-430F-9559-9AF81A55F12B}" type="sibTrans" cxnId="{D1A63E70-3AE0-41F6-8EAB-CC5CF8EDB1DA}">
      <dgm:prSet/>
      <dgm:spPr/>
      <dgm:t>
        <a:bodyPr/>
        <a:lstStyle/>
        <a:p>
          <a:endParaRPr lang="pt-BR"/>
        </a:p>
      </dgm:t>
    </dgm:pt>
    <dgm:pt modelId="{B4281688-CE94-4A71-BA0D-58325519BE69}">
      <dgm:prSet/>
      <dgm:spPr/>
      <dgm:t>
        <a:bodyPr/>
        <a:lstStyle/>
        <a:p>
          <a:pPr rtl="0"/>
          <a:r>
            <a:rPr lang="pt-BR" b="0" dirty="0"/>
            <a:t>Obrigatoriedade de realizar convênios com </a:t>
          </a:r>
          <a:r>
            <a:rPr lang="pt-BR" b="0" dirty="0" err="1"/>
            <a:t>ICTs</a:t>
          </a:r>
          <a:r>
            <a:rPr lang="pt-BR" b="0" dirty="0"/>
            <a:t> localizadas nas regiões Norte (exceto ZFM), Nordeste e Centro Oeste.</a:t>
          </a:r>
        </a:p>
      </dgm:t>
    </dgm:pt>
    <dgm:pt modelId="{90552E28-8911-4B51-B7AF-4600B3BBBB0D}" type="parTrans" cxnId="{B52C8CE5-5F9F-4905-A182-75EA861CBF73}">
      <dgm:prSet/>
      <dgm:spPr/>
      <dgm:t>
        <a:bodyPr/>
        <a:lstStyle/>
        <a:p>
          <a:endParaRPr lang="pt-BR"/>
        </a:p>
      </dgm:t>
    </dgm:pt>
    <dgm:pt modelId="{54D048CB-6819-46A9-9CA5-392DEB3BD3A5}" type="sibTrans" cxnId="{B52C8CE5-5F9F-4905-A182-75EA861CBF73}">
      <dgm:prSet/>
      <dgm:spPr/>
      <dgm:t>
        <a:bodyPr/>
        <a:lstStyle/>
        <a:p>
          <a:endParaRPr lang="pt-BR"/>
        </a:p>
      </dgm:t>
    </dgm:pt>
    <dgm:pt modelId="{63828B8C-1678-486B-A2F2-BF179B51E779}">
      <dgm:prSet/>
      <dgm:spPr/>
      <dgm:t>
        <a:bodyPr/>
        <a:lstStyle/>
        <a:p>
          <a:pPr rtl="0"/>
          <a:r>
            <a:rPr lang="pt-BR" b="0" dirty="0"/>
            <a:t>Limite de crédito maior para empresas sediadas regiões Norte (exceto ZFM), Nordeste e Centro Oeste.</a:t>
          </a:r>
        </a:p>
      </dgm:t>
    </dgm:pt>
    <dgm:pt modelId="{96E7BB26-C14D-44A8-BC1D-F881E99176E6}" type="parTrans" cxnId="{AA286C0F-01FB-4620-9D25-60AEC09044AF}">
      <dgm:prSet/>
      <dgm:spPr/>
      <dgm:t>
        <a:bodyPr/>
        <a:lstStyle/>
        <a:p>
          <a:endParaRPr lang="pt-BR"/>
        </a:p>
      </dgm:t>
    </dgm:pt>
    <dgm:pt modelId="{9DDA66D9-40F1-446C-8DFB-2406F3DEC0CD}" type="sibTrans" cxnId="{AA286C0F-01FB-4620-9D25-60AEC09044AF}">
      <dgm:prSet/>
      <dgm:spPr/>
      <dgm:t>
        <a:bodyPr/>
        <a:lstStyle/>
        <a:p>
          <a:endParaRPr lang="pt-BR"/>
        </a:p>
      </dgm:t>
    </dgm:pt>
    <dgm:pt modelId="{F9BC192C-6FA6-42E1-BE8A-802E37EBC058}">
      <dgm:prSet/>
      <dgm:spPr/>
      <dgm:t>
        <a:bodyPr/>
        <a:lstStyle/>
        <a:p>
          <a:pPr rtl="0"/>
          <a:r>
            <a:rPr lang="pt-BR" b="1" dirty="0"/>
            <a:t>Escopo e Abrangência</a:t>
          </a:r>
        </a:p>
      </dgm:t>
    </dgm:pt>
    <dgm:pt modelId="{67D80350-A3E5-421A-8053-A178EEEE2174}" type="parTrans" cxnId="{E7E3EC6D-D9D4-4288-A8D1-92B589707A61}">
      <dgm:prSet/>
      <dgm:spPr/>
      <dgm:t>
        <a:bodyPr/>
        <a:lstStyle/>
        <a:p>
          <a:endParaRPr lang="pt-BR"/>
        </a:p>
      </dgm:t>
    </dgm:pt>
    <dgm:pt modelId="{234CA763-CEE3-47F1-BC9B-0385E1B16686}" type="sibTrans" cxnId="{E7E3EC6D-D9D4-4288-A8D1-92B589707A61}">
      <dgm:prSet/>
      <dgm:spPr/>
      <dgm:t>
        <a:bodyPr/>
        <a:lstStyle/>
        <a:p>
          <a:endParaRPr lang="pt-BR"/>
        </a:p>
      </dgm:t>
    </dgm:pt>
    <dgm:pt modelId="{FE65AA60-F1F9-41A4-9225-07F9B55225D5}">
      <dgm:prSet/>
      <dgm:spPr/>
      <dgm:t>
        <a:bodyPr/>
        <a:lstStyle/>
        <a:p>
          <a:r>
            <a:rPr lang="pt-BR" b="0" dirty="0"/>
            <a:t>Bens de TICs e Automação (equipamentos eletroeletrônicos, inclusive dos segmentos: médico-hospitalar, telecomunicações, automação industrial e comercial, </a:t>
          </a:r>
          <a:r>
            <a:rPr lang="pt-BR" b="0" dirty="0" err="1"/>
            <a:t>etc</a:t>
          </a:r>
          <a:r>
            <a:rPr lang="pt-BR" b="0" dirty="0"/>
            <a:t>)</a:t>
          </a:r>
        </a:p>
      </dgm:t>
    </dgm:pt>
    <dgm:pt modelId="{77249553-A74B-499D-B7AC-F18D5104EFBD}" type="parTrans" cxnId="{F9783221-45D1-4884-9C37-02E4B16047C4}">
      <dgm:prSet/>
      <dgm:spPr/>
      <dgm:t>
        <a:bodyPr/>
        <a:lstStyle/>
        <a:p>
          <a:endParaRPr lang="pt-BR"/>
        </a:p>
      </dgm:t>
    </dgm:pt>
    <dgm:pt modelId="{FE6598B2-B9AD-4C80-8434-5727D8179C06}" type="sibTrans" cxnId="{F9783221-45D1-4884-9C37-02E4B16047C4}">
      <dgm:prSet/>
      <dgm:spPr/>
      <dgm:t>
        <a:bodyPr/>
        <a:lstStyle/>
        <a:p>
          <a:endParaRPr lang="pt-BR"/>
        </a:p>
      </dgm:t>
    </dgm:pt>
    <dgm:pt modelId="{ED27BB05-826B-4025-B520-39FB187E732D}">
      <dgm:prSet/>
      <dgm:spPr/>
      <dgm:t>
        <a:bodyPr/>
        <a:lstStyle/>
        <a:p>
          <a:r>
            <a:rPr lang="pt-BR" b="0" dirty="0"/>
            <a:t>Alcança a </a:t>
          </a:r>
          <a:r>
            <a:rPr lang="pt-BR" b="1" dirty="0">
              <a:solidFill>
                <a:srgbClr val="C00000"/>
              </a:solidFill>
            </a:rPr>
            <a:t>indústria fabricante de bens de TICs</a:t>
          </a:r>
          <a:r>
            <a:rPr lang="pt-BR" b="0" dirty="0"/>
            <a:t> e automação em todo território nacional, exceto ZFM. (Busca equilíbrio com benefício da ZFM).</a:t>
          </a:r>
        </a:p>
      </dgm:t>
    </dgm:pt>
    <dgm:pt modelId="{30CC48F7-2B11-4BA1-89A9-783FDC871B69}" type="parTrans" cxnId="{A6CBE8AB-64DC-43E9-91E2-A4B13A45A166}">
      <dgm:prSet/>
      <dgm:spPr/>
      <dgm:t>
        <a:bodyPr/>
        <a:lstStyle/>
        <a:p>
          <a:endParaRPr lang="pt-BR"/>
        </a:p>
      </dgm:t>
    </dgm:pt>
    <dgm:pt modelId="{A39142F1-8377-4245-B1D4-E0DE89FF4894}" type="sibTrans" cxnId="{A6CBE8AB-64DC-43E9-91E2-A4B13A45A166}">
      <dgm:prSet/>
      <dgm:spPr/>
      <dgm:t>
        <a:bodyPr/>
        <a:lstStyle/>
        <a:p>
          <a:endParaRPr lang="pt-BR"/>
        </a:p>
      </dgm:t>
    </dgm:pt>
    <dgm:pt modelId="{06889560-9C2F-4486-9662-15BF7465745D}">
      <dgm:prSet/>
      <dgm:spPr/>
      <dgm:t>
        <a:bodyPr/>
        <a:lstStyle/>
        <a:p>
          <a:r>
            <a:rPr lang="pt-BR" b="0" i="0" dirty="0"/>
            <a:t>I - </a:t>
          </a:r>
          <a:r>
            <a:rPr lang="pt-BR" b="1" i="0" dirty="0">
              <a:solidFill>
                <a:srgbClr val="C00000"/>
              </a:solidFill>
            </a:rPr>
            <a:t>aumento da agregação de valor na produção nacional</a:t>
          </a:r>
          <a:r>
            <a:rPr lang="pt-BR" b="0" i="0" dirty="0"/>
            <a:t>;</a:t>
          </a:r>
          <a:endParaRPr lang="pt-BR" b="0" dirty="0"/>
        </a:p>
      </dgm:t>
    </dgm:pt>
    <dgm:pt modelId="{B4070202-67D9-4FD2-9E9E-2978B1AD5F8B}" type="parTrans" cxnId="{41F80BFB-4BCA-4114-8EAA-9B97E850DDDA}">
      <dgm:prSet/>
      <dgm:spPr/>
      <dgm:t>
        <a:bodyPr/>
        <a:lstStyle/>
        <a:p>
          <a:endParaRPr lang="pt-BR"/>
        </a:p>
      </dgm:t>
    </dgm:pt>
    <dgm:pt modelId="{C1763147-DB98-464D-ACF3-0D190302B316}" type="sibTrans" cxnId="{41F80BFB-4BCA-4114-8EAA-9B97E850DDDA}">
      <dgm:prSet/>
      <dgm:spPr/>
      <dgm:t>
        <a:bodyPr/>
        <a:lstStyle/>
        <a:p>
          <a:endParaRPr lang="pt-BR"/>
        </a:p>
      </dgm:t>
    </dgm:pt>
    <dgm:pt modelId="{B1C72570-3AFC-454B-AFC0-6650A0BBC89C}">
      <dgm:prSet/>
      <dgm:spPr/>
      <dgm:t>
        <a:bodyPr/>
        <a:lstStyle/>
        <a:p>
          <a:r>
            <a:rPr lang="pt-BR" b="0" i="0"/>
            <a:t>II - elevação dos investimentos em pesquisa, desenvolvimento e inovação (PD&amp;I) no País;</a:t>
          </a:r>
        </a:p>
      </dgm:t>
    </dgm:pt>
    <dgm:pt modelId="{6CC60780-DD9D-4285-9C36-93069B72C5BE}" type="parTrans" cxnId="{AE60521C-F59C-4A6C-B8CC-FCBC5D7D6B24}">
      <dgm:prSet/>
      <dgm:spPr/>
      <dgm:t>
        <a:bodyPr/>
        <a:lstStyle/>
        <a:p>
          <a:endParaRPr lang="pt-BR"/>
        </a:p>
      </dgm:t>
    </dgm:pt>
    <dgm:pt modelId="{A544FC4F-A3C0-42DC-9D3A-C4BFE532CBFE}" type="sibTrans" cxnId="{AE60521C-F59C-4A6C-B8CC-FCBC5D7D6B24}">
      <dgm:prSet/>
      <dgm:spPr/>
      <dgm:t>
        <a:bodyPr/>
        <a:lstStyle/>
        <a:p>
          <a:endParaRPr lang="pt-BR"/>
        </a:p>
      </dgm:t>
    </dgm:pt>
    <dgm:pt modelId="{E012EA80-79AB-400A-A594-A99B72B41696}">
      <dgm:prSet/>
      <dgm:spPr/>
      <dgm:t>
        <a:bodyPr/>
        <a:lstStyle/>
        <a:p>
          <a:r>
            <a:rPr lang="pt-BR" b="0" i="0" dirty="0"/>
            <a:t>III - estímulo ao desenvolvimento de tecnologias nacionais e inovações;</a:t>
          </a:r>
        </a:p>
      </dgm:t>
    </dgm:pt>
    <dgm:pt modelId="{FECDA8A7-9022-4934-9F38-E8601993EF66}" type="parTrans" cxnId="{32AAB660-329D-4CE6-BDB4-3CE675516555}">
      <dgm:prSet/>
      <dgm:spPr/>
      <dgm:t>
        <a:bodyPr/>
        <a:lstStyle/>
        <a:p>
          <a:endParaRPr lang="pt-BR"/>
        </a:p>
      </dgm:t>
    </dgm:pt>
    <dgm:pt modelId="{5DE80B30-B7CE-49C4-A9EE-2903A0E53F4A}" type="sibTrans" cxnId="{32AAB660-329D-4CE6-BDB4-3CE675516555}">
      <dgm:prSet/>
      <dgm:spPr/>
      <dgm:t>
        <a:bodyPr/>
        <a:lstStyle/>
        <a:p>
          <a:endParaRPr lang="pt-BR"/>
        </a:p>
      </dgm:t>
    </dgm:pt>
    <dgm:pt modelId="{B413B1C7-D53E-4DE8-944A-E6EEEEF1FA3A}">
      <dgm:prSet/>
      <dgm:spPr/>
      <dgm:t>
        <a:bodyPr/>
        <a:lstStyle/>
        <a:p>
          <a:r>
            <a:rPr lang="pt-BR" b="0" i="0" dirty="0"/>
            <a:t>IV - </a:t>
          </a:r>
          <a:r>
            <a:rPr lang="pt-BR" b="1" i="0" dirty="0">
              <a:solidFill>
                <a:srgbClr val="C00000"/>
              </a:solidFill>
            </a:rPr>
            <a:t>incremento da produtividade setorial </a:t>
          </a:r>
          <a:r>
            <a:rPr lang="pt-BR" b="0" i="0" dirty="0"/>
            <a:t>e nacional;</a:t>
          </a:r>
        </a:p>
      </dgm:t>
    </dgm:pt>
    <dgm:pt modelId="{514713E3-68CE-4377-AC9A-E21712C9D1F9}" type="parTrans" cxnId="{05ACE82B-4229-40C7-B2A8-D2BB9D141943}">
      <dgm:prSet/>
      <dgm:spPr/>
      <dgm:t>
        <a:bodyPr/>
        <a:lstStyle/>
        <a:p>
          <a:endParaRPr lang="pt-BR"/>
        </a:p>
      </dgm:t>
    </dgm:pt>
    <dgm:pt modelId="{2A5B9B1E-97C4-4788-B1FE-D34504661BB8}" type="sibTrans" cxnId="{05ACE82B-4229-40C7-B2A8-D2BB9D141943}">
      <dgm:prSet/>
      <dgm:spPr/>
      <dgm:t>
        <a:bodyPr/>
        <a:lstStyle/>
        <a:p>
          <a:endParaRPr lang="pt-BR"/>
        </a:p>
      </dgm:t>
    </dgm:pt>
    <dgm:pt modelId="{9816ED42-B91B-4F8B-8BC2-7F161FE6B4C9}">
      <dgm:prSet/>
      <dgm:spPr/>
      <dgm:t>
        <a:bodyPr/>
        <a:lstStyle/>
        <a:p>
          <a:r>
            <a:rPr lang="pt-BR" b="0" i="0"/>
            <a:t>V - expansão ou manutenção do emprego no setor;</a:t>
          </a:r>
        </a:p>
      </dgm:t>
    </dgm:pt>
    <dgm:pt modelId="{68EEA6F7-CF0F-4E6D-8489-1257EF5C498A}" type="parTrans" cxnId="{EABFC6FD-F746-41F2-9259-F15270C65B37}">
      <dgm:prSet/>
      <dgm:spPr/>
      <dgm:t>
        <a:bodyPr/>
        <a:lstStyle/>
        <a:p>
          <a:endParaRPr lang="pt-BR"/>
        </a:p>
      </dgm:t>
    </dgm:pt>
    <dgm:pt modelId="{570661DB-2039-4009-8DF5-B274B1A95290}" type="sibTrans" cxnId="{EABFC6FD-F746-41F2-9259-F15270C65B37}">
      <dgm:prSet/>
      <dgm:spPr/>
      <dgm:t>
        <a:bodyPr/>
        <a:lstStyle/>
        <a:p>
          <a:endParaRPr lang="pt-BR"/>
        </a:p>
      </dgm:t>
    </dgm:pt>
    <dgm:pt modelId="{7A2D8985-0EBD-42D7-A29D-419481C5CB31}">
      <dgm:prSet/>
      <dgm:spPr/>
      <dgm:t>
        <a:bodyPr/>
        <a:lstStyle/>
        <a:p>
          <a:r>
            <a:rPr lang="pt-BR" b="0" i="0" dirty="0"/>
            <a:t>VI - incentivo às compras públicas de produtos das tecnologias da informação e comunicação de fabricação e de tecnologia nacionais;</a:t>
          </a:r>
        </a:p>
      </dgm:t>
    </dgm:pt>
    <dgm:pt modelId="{12A96E85-FF3F-4A54-BD9D-CD88BD664D6D}" type="parTrans" cxnId="{FEAE34B9-99A6-4AF1-92A6-C5DAF045F9C9}">
      <dgm:prSet/>
      <dgm:spPr/>
      <dgm:t>
        <a:bodyPr/>
        <a:lstStyle/>
        <a:p>
          <a:endParaRPr lang="pt-BR"/>
        </a:p>
      </dgm:t>
    </dgm:pt>
    <dgm:pt modelId="{C25F1FCA-1F2F-4D1E-92BC-6B8E2123CAB8}" type="sibTrans" cxnId="{FEAE34B9-99A6-4AF1-92A6-C5DAF045F9C9}">
      <dgm:prSet/>
      <dgm:spPr/>
      <dgm:t>
        <a:bodyPr/>
        <a:lstStyle/>
        <a:p>
          <a:endParaRPr lang="pt-BR"/>
        </a:p>
      </dgm:t>
    </dgm:pt>
    <dgm:pt modelId="{A7BC4272-10B2-48DE-9389-5A1496C3BBA6}">
      <dgm:prSet/>
      <dgm:spPr/>
      <dgm:t>
        <a:bodyPr/>
        <a:lstStyle/>
        <a:p>
          <a:r>
            <a:rPr lang="pt-BR" b="0" i="0"/>
            <a:t>VII - integração da indústria de tecnologias da informação e comunicação com as demais indústrias de transformação nacionais;</a:t>
          </a:r>
        </a:p>
      </dgm:t>
    </dgm:pt>
    <dgm:pt modelId="{D3232495-A1EB-495D-AF0C-905182DC343C}" type="parTrans" cxnId="{F31E7708-AE34-405A-B845-983330642875}">
      <dgm:prSet/>
      <dgm:spPr/>
      <dgm:t>
        <a:bodyPr/>
        <a:lstStyle/>
        <a:p>
          <a:endParaRPr lang="pt-BR"/>
        </a:p>
      </dgm:t>
    </dgm:pt>
    <dgm:pt modelId="{70B9E40C-3F09-4F65-9175-2C4DDA25B2B7}" type="sibTrans" cxnId="{F31E7708-AE34-405A-B845-983330642875}">
      <dgm:prSet/>
      <dgm:spPr/>
      <dgm:t>
        <a:bodyPr/>
        <a:lstStyle/>
        <a:p>
          <a:endParaRPr lang="pt-BR"/>
        </a:p>
      </dgm:t>
    </dgm:pt>
    <dgm:pt modelId="{3F44BAE6-5678-42FA-94D0-32FF0D49E15D}">
      <dgm:prSet/>
      <dgm:spPr/>
      <dgm:t>
        <a:bodyPr/>
        <a:lstStyle/>
        <a:p>
          <a:r>
            <a:rPr lang="pt-BR" b="0" i="0"/>
            <a:t>VIII - redução das desigualdades regionais e sociais; e</a:t>
          </a:r>
        </a:p>
      </dgm:t>
    </dgm:pt>
    <dgm:pt modelId="{D3495720-1677-4AF4-829D-CFE6FC0829C4}" type="parTrans" cxnId="{12CC8412-7174-454A-9910-F1DBB8B45427}">
      <dgm:prSet/>
      <dgm:spPr/>
      <dgm:t>
        <a:bodyPr/>
        <a:lstStyle/>
        <a:p>
          <a:endParaRPr lang="pt-BR"/>
        </a:p>
      </dgm:t>
    </dgm:pt>
    <dgm:pt modelId="{86BAAA15-4BF7-409E-9E7E-32BB688ACFE7}" type="sibTrans" cxnId="{12CC8412-7174-454A-9910-F1DBB8B45427}">
      <dgm:prSet/>
      <dgm:spPr/>
      <dgm:t>
        <a:bodyPr/>
        <a:lstStyle/>
        <a:p>
          <a:endParaRPr lang="pt-BR"/>
        </a:p>
      </dgm:t>
    </dgm:pt>
    <dgm:pt modelId="{F2BC604A-CED4-4503-AA1C-D170F6D6374E}">
      <dgm:prSet/>
      <dgm:spPr/>
      <dgm:t>
        <a:bodyPr/>
        <a:lstStyle/>
        <a:p>
          <a:r>
            <a:rPr lang="pt-BR" b="0" i="0" dirty="0"/>
            <a:t>IX - </a:t>
          </a:r>
          <a:r>
            <a:rPr lang="pt-BR" b="1" i="0" dirty="0">
              <a:solidFill>
                <a:srgbClr val="C00000"/>
              </a:solidFill>
            </a:rPr>
            <a:t>busca da soberania tecnológica </a:t>
          </a:r>
          <a:r>
            <a:rPr lang="pt-BR" b="0" i="0" dirty="0"/>
            <a:t>da economia nacional.</a:t>
          </a:r>
        </a:p>
      </dgm:t>
    </dgm:pt>
    <dgm:pt modelId="{478C8D5D-302C-465A-9968-113E310DE417}" type="parTrans" cxnId="{97074316-B480-422B-A69C-320F39E44D12}">
      <dgm:prSet/>
      <dgm:spPr/>
      <dgm:t>
        <a:bodyPr/>
        <a:lstStyle/>
        <a:p>
          <a:endParaRPr lang="pt-BR"/>
        </a:p>
      </dgm:t>
    </dgm:pt>
    <dgm:pt modelId="{B68DD6D1-18D1-4E9E-9824-5C4B17782B82}" type="sibTrans" cxnId="{97074316-B480-422B-A69C-320F39E44D12}">
      <dgm:prSet/>
      <dgm:spPr/>
      <dgm:t>
        <a:bodyPr/>
        <a:lstStyle/>
        <a:p>
          <a:endParaRPr lang="pt-BR"/>
        </a:p>
      </dgm:t>
    </dgm:pt>
    <dgm:pt modelId="{A8D7F6F6-76CA-4989-AAA1-2F3DA34B81D9}">
      <dgm:prSet/>
      <dgm:spPr/>
      <dgm:t>
        <a:bodyPr/>
        <a:lstStyle/>
        <a:p>
          <a:pPr rtl="0"/>
          <a:r>
            <a:rPr lang="pt-BR" b="0" dirty="0"/>
            <a:t>Fomentar e fortalecer a interação Indústria-Academia e Indústria-</a:t>
          </a:r>
          <a:r>
            <a:rPr lang="pt-BR" b="0" dirty="0" err="1"/>
            <a:t>ICTs</a:t>
          </a:r>
          <a:r>
            <a:rPr lang="pt-BR" b="0" dirty="0"/>
            <a:t>.</a:t>
          </a:r>
        </a:p>
      </dgm:t>
    </dgm:pt>
    <dgm:pt modelId="{9C118A6F-D5CB-48E0-BA44-380CF7F172E5}" type="parTrans" cxnId="{257508B9-4B57-48A7-B7AE-1FC569BD04AA}">
      <dgm:prSet/>
      <dgm:spPr/>
      <dgm:t>
        <a:bodyPr/>
        <a:lstStyle/>
        <a:p>
          <a:endParaRPr lang="pt-BR"/>
        </a:p>
      </dgm:t>
    </dgm:pt>
    <dgm:pt modelId="{91068DA3-6356-4815-862C-6824EC66EA2D}" type="sibTrans" cxnId="{257508B9-4B57-48A7-B7AE-1FC569BD04AA}">
      <dgm:prSet/>
      <dgm:spPr/>
      <dgm:t>
        <a:bodyPr/>
        <a:lstStyle/>
        <a:p>
          <a:endParaRPr lang="pt-BR"/>
        </a:p>
      </dgm:t>
    </dgm:pt>
    <dgm:pt modelId="{5399AE31-FB5C-471F-98F7-7479C5748136}" type="pres">
      <dgm:prSet presAssocID="{94DA4F7F-9904-4DFE-9082-81270190C7E5}" presName="linear" presStyleCnt="0">
        <dgm:presLayoutVars>
          <dgm:animLvl val="lvl"/>
          <dgm:resizeHandles val="exact"/>
        </dgm:presLayoutVars>
      </dgm:prSet>
      <dgm:spPr/>
    </dgm:pt>
    <dgm:pt modelId="{FC6C10BB-305A-4C84-B423-39EC44C0F9BC}" type="pres">
      <dgm:prSet presAssocID="{83BD8749-9A5B-4B5A-905F-7B83A11317E7}" presName="parentText" presStyleLbl="node1" presStyleIdx="0" presStyleCnt="4" custLinFactNeighborX="122" custLinFactNeighborY="-10618">
        <dgm:presLayoutVars>
          <dgm:chMax val="0"/>
          <dgm:bulletEnabled val="1"/>
        </dgm:presLayoutVars>
      </dgm:prSet>
      <dgm:spPr/>
    </dgm:pt>
    <dgm:pt modelId="{8779EFF0-C775-42A8-997C-4795593D1B32}" type="pres">
      <dgm:prSet presAssocID="{83BD8749-9A5B-4B5A-905F-7B83A11317E7}" presName="childText" presStyleLbl="revTx" presStyleIdx="0" presStyleCnt="4">
        <dgm:presLayoutVars>
          <dgm:bulletEnabled val="1"/>
        </dgm:presLayoutVars>
      </dgm:prSet>
      <dgm:spPr/>
    </dgm:pt>
    <dgm:pt modelId="{365262E0-38D5-4BCD-B441-DE5F5C1A431C}" type="pres">
      <dgm:prSet presAssocID="{F9BC192C-6FA6-42E1-BE8A-802E37EBC05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4CFE35-558B-401D-8255-63C3BB167068}" type="pres">
      <dgm:prSet presAssocID="{F9BC192C-6FA6-42E1-BE8A-802E37EBC058}" presName="childText" presStyleLbl="revTx" presStyleIdx="1" presStyleCnt="4">
        <dgm:presLayoutVars>
          <dgm:bulletEnabled val="1"/>
        </dgm:presLayoutVars>
      </dgm:prSet>
      <dgm:spPr/>
    </dgm:pt>
    <dgm:pt modelId="{C8AD7C5C-1064-4469-A8B2-0F28ACC50375}" type="pres">
      <dgm:prSet presAssocID="{B1A0E004-7906-4844-8C58-314F3A17A14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7BDDA38-31B3-4BA9-8273-99804F4C9D4E}" type="pres">
      <dgm:prSet presAssocID="{B1A0E004-7906-4844-8C58-314F3A17A146}" presName="childText" presStyleLbl="revTx" presStyleIdx="2" presStyleCnt="4">
        <dgm:presLayoutVars>
          <dgm:bulletEnabled val="1"/>
        </dgm:presLayoutVars>
      </dgm:prSet>
      <dgm:spPr/>
    </dgm:pt>
    <dgm:pt modelId="{5A8E5670-9A7D-4855-90B4-79F4AB4C463F}" type="pres">
      <dgm:prSet presAssocID="{1D954DDA-FDD1-4F09-BE99-1ABAA46262D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2853593-08AF-466B-B95D-B874D2F6974B}" type="pres">
      <dgm:prSet presAssocID="{1D954DDA-FDD1-4F09-BE99-1ABAA46262D0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763D2403-CD04-4D39-998A-DAD8A02A3BB8}" srcId="{94DA4F7F-9904-4DFE-9082-81270190C7E5}" destId="{1D954DDA-FDD1-4F09-BE99-1ABAA46262D0}" srcOrd="3" destOrd="0" parTransId="{0B11DB8D-9A2F-4030-B785-AA9F9CFD50EC}" sibTransId="{D7BF5930-31B1-4C34-A351-13B6083EFC8F}"/>
    <dgm:cxn modelId="{F31E7708-AE34-405A-B845-983330642875}" srcId="{B1A0E004-7906-4844-8C58-314F3A17A146}" destId="{A7BC4272-10B2-48DE-9389-5A1496C3BBA6}" srcOrd="6" destOrd="0" parTransId="{D3232495-A1EB-495D-AF0C-905182DC343C}" sibTransId="{70B9E40C-3F09-4F65-9175-2C4DDA25B2B7}"/>
    <dgm:cxn modelId="{164A240E-E41F-4B3A-ADB1-12FECC3902BD}" type="presOf" srcId="{F9BC192C-6FA6-42E1-BE8A-802E37EBC058}" destId="{365262E0-38D5-4BCD-B441-DE5F5C1A431C}" srcOrd="0" destOrd="0" presId="urn:microsoft.com/office/officeart/2005/8/layout/vList2"/>
    <dgm:cxn modelId="{AA286C0F-01FB-4620-9D25-60AEC09044AF}" srcId="{A20F59A6-5AA5-44CB-8482-4C38FBE2F4DE}" destId="{63828B8C-1678-486B-A2F2-BF179B51E779}" srcOrd="0" destOrd="0" parTransId="{96E7BB26-C14D-44A8-BC1D-F881E99176E6}" sibTransId="{9DDA66D9-40F1-446C-8DFB-2406F3DEC0CD}"/>
    <dgm:cxn modelId="{12CC8412-7174-454A-9910-F1DBB8B45427}" srcId="{B1A0E004-7906-4844-8C58-314F3A17A146}" destId="{3F44BAE6-5678-42FA-94D0-32FF0D49E15D}" srcOrd="7" destOrd="0" parTransId="{D3495720-1677-4AF4-829D-CFE6FC0829C4}" sibTransId="{86BAAA15-4BF7-409E-9E7E-32BB688ACFE7}"/>
    <dgm:cxn modelId="{84A55C15-2F7E-4331-B6B8-B1AE365AFAD6}" type="presOf" srcId="{94DA4F7F-9904-4DFE-9082-81270190C7E5}" destId="{5399AE31-FB5C-471F-98F7-7479C5748136}" srcOrd="0" destOrd="0" presId="urn:microsoft.com/office/officeart/2005/8/layout/vList2"/>
    <dgm:cxn modelId="{97074316-B480-422B-A69C-320F39E44D12}" srcId="{B1A0E004-7906-4844-8C58-314F3A17A146}" destId="{F2BC604A-CED4-4503-AA1C-D170F6D6374E}" srcOrd="8" destOrd="0" parTransId="{478C8D5D-302C-465A-9968-113E310DE417}" sibTransId="{B68DD6D1-18D1-4E9E-9824-5C4B17782B82}"/>
    <dgm:cxn modelId="{70FD7E17-06B0-40CF-A2E8-F6790355E7DD}" srcId="{1D954DDA-FDD1-4F09-BE99-1ABAA46262D0}" destId="{3E580A54-58B1-488E-B7A9-898032018B15}" srcOrd="1" destOrd="0" parTransId="{E724F3E7-5432-4215-A3FB-C06FBD2D3E28}" sibTransId="{1C628D23-7F58-461E-A660-F8DE1288055E}"/>
    <dgm:cxn modelId="{AE60521C-F59C-4A6C-B8CC-FCBC5D7D6B24}" srcId="{B1A0E004-7906-4844-8C58-314F3A17A146}" destId="{B1C72570-3AFC-454B-AFC0-6650A0BBC89C}" srcOrd="1" destOrd="0" parTransId="{6CC60780-DD9D-4285-9C36-93069B72C5BE}" sibTransId="{A544FC4F-A3C0-42DC-9D3A-C4BFE532CBFE}"/>
    <dgm:cxn modelId="{F9783221-45D1-4884-9C37-02E4B16047C4}" srcId="{F9BC192C-6FA6-42E1-BE8A-802E37EBC058}" destId="{FE65AA60-F1F9-41A4-9225-07F9B55225D5}" srcOrd="0" destOrd="0" parTransId="{77249553-A74B-499D-B7AC-F18D5104EFBD}" sibTransId="{FE6598B2-B9AD-4C80-8434-5727D8179C06}"/>
    <dgm:cxn modelId="{342FF121-1B7A-4B59-B85D-283A0404C843}" type="presOf" srcId="{F2BC604A-CED4-4503-AA1C-D170F6D6374E}" destId="{B7BDDA38-31B3-4BA9-8273-99804F4C9D4E}" srcOrd="0" destOrd="8" presId="urn:microsoft.com/office/officeart/2005/8/layout/vList2"/>
    <dgm:cxn modelId="{8C6CEF28-8BF2-471E-9A81-07104E5958E7}" type="presOf" srcId="{A20F59A6-5AA5-44CB-8482-4C38FBE2F4DE}" destId="{52853593-08AF-466B-B95D-B874D2F6974B}" srcOrd="0" destOrd="2" presId="urn:microsoft.com/office/officeart/2005/8/layout/vList2"/>
    <dgm:cxn modelId="{2DA6832A-3047-4C29-93CE-960B5DACEC8A}" type="presOf" srcId="{3F44BAE6-5678-42FA-94D0-32FF0D49E15D}" destId="{B7BDDA38-31B3-4BA9-8273-99804F4C9D4E}" srcOrd="0" destOrd="7" presId="urn:microsoft.com/office/officeart/2005/8/layout/vList2"/>
    <dgm:cxn modelId="{05ACE82B-4229-40C7-B2A8-D2BB9D141943}" srcId="{B1A0E004-7906-4844-8C58-314F3A17A146}" destId="{B413B1C7-D53E-4DE8-944A-E6EEEEF1FA3A}" srcOrd="3" destOrd="0" parTransId="{514713E3-68CE-4377-AC9A-E21712C9D1F9}" sibTransId="{2A5B9B1E-97C4-4788-B1FE-D34504661BB8}"/>
    <dgm:cxn modelId="{26101637-E798-46E8-929F-11C5B50037F1}" type="presOf" srcId="{E012EA80-79AB-400A-A594-A99B72B41696}" destId="{B7BDDA38-31B3-4BA9-8273-99804F4C9D4E}" srcOrd="0" destOrd="2" presId="urn:microsoft.com/office/officeart/2005/8/layout/vList2"/>
    <dgm:cxn modelId="{C9F4F739-79AD-4D28-9BC9-581B3E10654B}" type="presOf" srcId="{ED27BB05-826B-4025-B520-39FB187E732D}" destId="{074CFE35-558B-401D-8255-63C3BB167068}" srcOrd="0" destOrd="1" presId="urn:microsoft.com/office/officeart/2005/8/layout/vList2"/>
    <dgm:cxn modelId="{32AAB660-329D-4CE6-BDB4-3CE675516555}" srcId="{B1A0E004-7906-4844-8C58-314F3A17A146}" destId="{E012EA80-79AB-400A-A594-A99B72B41696}" srcOrd="2" destOrd="0" parTransId="{FECDA8A7-9022-4934-9F38-E8601993EF66}" sibTransId="{5DE80B30-B7CE-49C4-A9EE-2903A0E53F4A}"/>
    <dgm:cxn modelId="{E0F7DE66-963D-457A-9DA3-61EC490C1611}" type="presOf" srcId="{7A2D8985-0EBD-42D7-A29D-419481C5CB31}" destId="{B7BDDA38-31B3-4BA9-8273-99804F4C9D4E}" srcOrd="0" destOrd="5" presId="urn:microsoft.com/office/officeart/2005/8/layout/vList2"/>
    <dgm:cxn modelId="{DD7E6649-E441-4A52-8F20-0A910FBA0A36}" type="presOf" srcId="{FE65AA60-F1F9-41A4-9225-07F9B55225D5}" destId="{074CFE35-558B-401D-8255-63C3BB167068}" srcOrd="0" destOrd="0" presId="urn:microsoft.com/office/officeart/2005/8/layout/vList2"/>
    <dgm:cxn modelId="{B225936C-5E16-4B31-A070-3950DD5F60E7}" type="presOf" srcId="{A8D7F6F6-76CA-4989-AAA1-2F3DA34B81D9}" destId="{52853593-08AF-466B-B95D-B874D2F6974B}" srcOrd="0" destOrd="0" presId="urn:microsoft.com/office/officeart/2005/8/layout/vList2"/>
    <dgm:cxn modelId="{E7E3EC6D-D9D4-4288-A8D1-92B589707A61}" srcId="{94DA4F7F-9904-4DFE-9082-81270190C7E5}" destId="{F9BC192C-6FA6-42E1-BE8A-802E37EBC058}" srcOrd="1" destOrd="0" parTransId="{67D80350-A3E5-421A-8053-A178EEEE2174}" sibTransId="{234CA763-CEE3-47F1-BC9B-0385E1B16686}"/>
    <dgm:cxn modelId="{D1A63E70-3AE0-41F6-8EAB-CC5CF8EDB1DA}" srcId="{1D954DDA-FDD1-4F09-BE99-1ABAA46262D0}" destId="{A20F59A6-5AA5-44CB-8482-4C38FBE2F4DE}" srcOrd="2" destOrd="0" parTransId="{99329C8E-305B-4BA6-B0C6-38A9E6051AF9}" sibTransId="{1B7768CD-9A86-430F-9559-9AF81A55F12B}"/>
    <dgm:cxn modelId="{ACBB487D-B65B-42E0-98E9-92250F66E757}" type="presOf" srcId="{83BD8749-9A5B-4B5A-905F-7B83A11317E7}" destId="{FC6C10BB-305A-4C84-B423-39EC44C0F9BC}" srcOrd="0" destOrd="0" presId="urn:microsoft.com/office/officeart/2005/8/layout/vList2"/>
    <dgm:cxn modelId="{AF18C58C-DB49-483E-A635-92B3C5BE0B93}" type="presOf" srcId="{B1C72570-3AFC-454B-AFC0-6650A0BBC89C}" destId="{B7BDDA38-31B3-4BA9-8273-99804F4C9D4E}" srcOrd="0" destOrd="1" presId="urn:microsoft.com/office/officeart/2005/8/layout/vList2"/>
    <dgm:cxn modelId="{3EAF1B90-58DC-421B-A49B-1FD1A4B6EE76}" type="presOf" srcId="{A7BC4272-10B2-48DE-9389-5A1496C3BBA6}" destId="{B7BDDA38-31B3-4BA9-8273-99804F4C9D4E}" srcOrd="0" destOrd="6" presId="urn:microsoft.com/office/officeart/2005/8/layout/vList2"/>
    <dgm:cxn modelId="{32A67790-ADDD-4CA3-A8C3-FD0B08B5EDC2}" type="presOf" srcId="{63828B8C-1678-486B-A2F2-BF179B51E779}" destId="{52853593-08AF-466B-B95D-B874D2F6974B}" srcOrd="0" destOrd="3" presId="urn:microsoft.com/office/officeart/2005/8/layout/vList2"/>
    <dgm:cxn modelId="{CC5E71AA-D1DD-49C6-AE81-6F776DFBD9AF}" type="presOf" srcId="{B413B1C7-D53E-4DE8-944A-E6EEEEF1FA3A}" destId="{B7BDDA38-31B3-4BA9-8273-99804F4C9D4E}" srcOrd="0" destOrd="3" presId="urn:microsoft.com/office/officeart/2005/8/layout/vList2"/>
    <dgm:cxn modelId="{A6CBE8AB-64DC-43E9-91E2-A4B13A45A166}" srcId="{F9BC192C-6FA6-42E1-BE8A-802E37EBC058}" destId="{ED27BB05-826B-4025-B520-39FB187E732D}" srcOrd="1" destOrd="0" parTransId="{30CC48F7-2B11-4BA1-89A9-783FDC871B69}" sibTransId="{A39142F1-8377-4245-B1D4-E0DE89FF4894}"/>
    <dgm:cxn modelId="{257508B9-4B57-48A7-B7AE-1FC569BD04AA}" srcId="{1D954DDA-FDD1-4F09-BE99-1ABAA46262D0}" destId="{A8D7F6F6-76CA-4989-AAA1-2F3DA34B81D9}" srcOrd="0" destOrd="0" parTransId="{9C118A6F-D5CB-48E0-BA44-380CF7F172E5}" sibTransId="{91068DA3-6356-4815-862C-6824EC66EA2D}"/>
    <dgm:cxn modelId="{FEAE34B9-99A6-4AF1-92A6-C5DAF045F9C9}" srcId="{B1A0E004-7906-4844-8C58-314F3A17A146}" destId="{7A2D8985-0EBD-42D7-A29D-419481C5CB31}" srcOrd="5" destOrd="0" parTransId="{12A96E85-FF3F-4A54-BD9D-CD88BD664D6D}" sibTransId="{C25F1FCA-1F2F-4D1E-92BC-6B8E2123CAB8}"/>
    <dgm:cxn modelId="{BDC56DBC-A993-48BB-8A0E-6ABFAB8B61B8}" type="presOf" srcId="{9816ED42-B91B-4F8B-8BC2-7F161FE6B4C9}" destId="{B7BDDA38-31B3-4BA9-8273-99804F4C9D4E}" srcOrd="0" destOrd="4" presId="urn:microsoft.com/office/officeart/2005/8/layout/vList2"/>
    <dgm:cxn modelId="{93F3DAC0-0249-448C-958F-1C38C15F65C0}" type="presOf" srcId="{B4281688-CE94-4A71-BA0D-58325519BE69}" destId="{52853593-08AF-466B-B95D-B874D2F6974B}" srcOrd="0" destOrd="4" presId="urn:microsoft.com/office/officeart/2005/8/layout/vList2"/>
    <dgm:cxn modelId="{138DE3C2-C4CB-4A27-9CE3-D69A7ACF698E}" type="presOf" srcId="{1D954DDA-FDD1-4F09-BE99-1ABAA46262D0}" destId="{5A8E5670-9A7D-4855-90B4-79F4AB4C463F}" srcOrd="0" destOrd="0" presId="urn:microsoft.com/office/officeart/2005/8/layout/vList2"/>
    <dgm:cxn modelId="{BB4DE3D4-5773-4B36-82A3-5B610E17B622}" srcId="{94DA4F7F-9904-4DFE-9082-81270190C7E5}" destId="{83BD8749-9A5B-4B5A-905F-7B83A11317E7}" srcOrd="0" destOrd="0" parTransId="{D5B8371D-7299-45AF-AAB2-A3F588723F3A}" sibTransId="{D5510AB7-2D4B-4CD8-B098-C253172A124B}"/>
    <dgm:cxn modelId="{CBC641D8-37FD-445C-B1B0-453E2D94FFBC}" srcId="{83BD8749-9A5B-4B5A-905F-7B83A11317E7}" destId="{1D4CE2A2-28C3-4BB5-8348-C8126CD3254C}" srcOrd="0" destOrd="0" parTransId="{E29E32F3-3D5C-48A8-BA5E-864DA0A3F4B2}" sibTransId="{C9FFC03A-4D0A-4047-BD7D-96A777FE36CD}"/>
    <dgm:cxn modelId="{B52C8CE5-5F9F-4905-A182-75EA861CBF73}" srcId="{A20F59A6-5AA5-44CB-8482-4C38FBE2F4DE}" destId="{B4281688-CE94-4A71-BA0D-58325519BE69}" srcOrd="1" destOrd="0" parTransId="{90552E28-8911-4B51-B7AF-4600B3BBBB0D}" sibTransId="{54D048CB-6819-46A9-9CA5-392DEB3BD3A5}"/>
    <dgm:cxn modelId="{1826D4E8-0E15-4B23-9525-FD83C67E13DC}" type="presOf" srcId="{B1A0E004-7906-4844-8C58-314F3A17A146}" destId="{C8AD7C5C-1064-4469-A8B2-0F28ACC50375}" srcOrd="0" destOrd="0" presId="urn:microsoft.com/office/officeart/2005/8/layout/vList2"/>
    <dgm:cxn modelId="{11E274EA-D683-4747-AF2C-8249BFE1E27C}" type="presOf" srcId="{3E580A54-58B1-488E-B7A9-898032018B15}" destId="{52853593-08AF-466B-B95D-B874D2F6974B}" srcOrd="0" destOrd="1" presId="urn:microsoft.com/office/officeart/2005/8/layout/vList2"/>
    <dgm:cxn modelId="{B6879CEB-0865-4C42-A307-511904D49C03}" srcId="{94DA4F7F-9904-4DFE-9082-81270190C7E5}" destId="{B1A0E004-7906-4844-8C58-314F3A17A146}" srcOrd="2" destOrd="0" parTransId="{91DCBFC3-CED6-41E5-9CDF-09E4A0B098EF}" sibTransId="{2387FDBE-D4A5-489A-9084-452933FDA743}"/>
    <dgm:cxn modelId="{8FA169F0-A7A1-4A38-AEA4-6A0814DE13EB}" type="presOf" srcId="{06889560-9C2F-4486-9662-15BF7465745D}" destId="{B7BDDA38-31B3-4BA9-8273-99804F4C9D4E}" srcOrd="0" destOrd="0" presId="urn:microsoft.com/office/officeart/2005/8/layout/vList2"/>
    <dgm:cxn modelId="{3CCBD7FA-211C-4272-B1C0-CA04BD07B926}" type="presOf" srcId="{1D4CE2A2-28C3-4BB5-8348-C8126CD3254C}" destId="{8779EFF0-C775-42A8-997C-4795593D1B32}" srcOrd="0" destOrd="0" presId="urn:microsoft.com/office/officeart/2005/8/layout/vList2"/>
    <dgm:cxn modelId="{41F80BFB-4BCA-4114-8EAA-9B97E850DDDA}" srcId="{B1A0E004-7906-4844-8C58-314F3A17A146}" destId="{06889560-9C2F-4486-9662-15BF7465745D}" srcOrd="0" destOrd="0" parTransId="{B4070202-67D9-4FD2-9E9E-2978B1AD5F8B}" sibTransId="{C1763147-DB98-464D-ACF3-0D190302B316}"/>
    <dgm:cxn modelId="{EABFC6FD-F746-41F2-9259-F15270C65B37}" srcId="{B1A0E004-7906-4844-8C58-314F3A17A146}" destId="{9816ED42-B91B-4F8B-8BC2-7F161FE6B4C9}" srcOrd="4" destOrd="0" parTransId="{68EEA6F7-CF0F-4E6D-8489-1257EF5C498A}" sibTransId="{570661DB-2039-4009-8DF5-B274B1A95290}"/>
    <dgm:cxn modelId="{4A8570E6-5E22-4263-B954-2FC54E5D60E6}" type="presParOf" srcId="{5399AE31-FB5C-471F-98F7-7479C5748136}" destId="{FC6C10BB-305A-4C84-B423-39EC44C0F9BC}" srcOrd="0" destOrd="0" presId="urn:microsoft.com/office/officeart/2005/8/layout/vList2"/>
    <dgm:cxn modelId="{99A64F01-2D59-4CBF-B378-7C5C00A78134}" type="presParOf" srcId="{5399AE31-FB5C-471F-98F7-7479C5748136}" destId="{8779EFF0-C775-42A8-997C-4795593D1B32}" srcOrd="1" destOrd="0" presId="urn:microsoft.com/office/officeart/2005/8/layout/vList2"/>
    <dgm:cxn modelId="{E16F69E4-71C9-4535-8DDD-7F129148543F}" type="presParOf" srcId="{5399AE31-FB5C-471F-98F7-7479C5748136}" destId="{365262E0-38D5-4BCD-B441-DE5F5C1A431C}" srcOrd="2" destOrd="0" presId="urn:microsoft.com/office/officeart/2005/8/layout/vList2"/>
    <dgm:cxn modelId="{E0C692B6-63DC-43DF-8AC9-29FB238DA28A}" type="presParOf" srcId="{5399AE31-FB5C-471F-98F7-7479C5748136}" destId="{074CFE35-558B-401D-8255-63C3BB167068}" srcOrd="3" destOrd="0" presId="urn:microsoft.com/office/officeart/2005/8/layout/vList2"/>
    <dgm:cxn modelId="{599E125B-FA17-4A7F-8322-31D752E8B048}" type="presParOf" srcId="{5399AE31-FB5C-471F-98F7-7479C5748136}" destId="{C8AD7C5C-1064-4469-A8B2-0F28ACC50375}" srcOrd="4" destOrd="0" presId="urn:microsoft.com/office/officeart/2005/8/layout/vList2"/>
    <dgm:cxn modelId="{493C82B3-A2C8-4CF8-9797-2D3F8C15E285}" type="presParOf" srcId="{5399AE31-FB5C-471F-98F7-7479C5748136}" destId="{B7BDDA38-31B3-4BA9-8273-99804F4C9D4E}" srcOrd="5" destOrd="0" presId="urn:microsoft.com/office/officeart/2005/8/layout/vList2"/>
    <dgm:cxn modelId="{E27D6D78-09C2-4B06-B95B-F800C8399D54}" type="presParOf" srcId="{5399AE31-FB5C-471F-98F7-7479C5748136}" destId="{5A8E5670-9A7D-4855-90B4-79F4AB4C463F}" srcOrd="6" destOrd="0" presId="urn:microsoft.com/office/officeart/2005/8/layout/vList2"/>
    <dgm:cxn modelId="{C9E782D1-41D8-47D7-90C3-F3FA38EC7ED3}" type="presParOf" srcId="{5399AE31-FB5C-471F-98F7-7479C5748136}" destId="{52853593-08AF-466B-B95D-B874D2F6974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9D8BB0-D9D5-437F-9B36-497A4A05857A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F2CF8A9-4B0E-4AA6-85B9-F2315B879B9D}">
      <dgm:prSet custT="1"/>
      <dgm:spPr/>
      <dgm:t>
        <a:bodyPr/>
        <a:lstStyle/>
        <a:p>
          <a:pPr rtl="0"/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1. Garantir </a:t>
          </a:r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acesso à infraestrutura essencial </a:t>
          </a:r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para o desenvolvimento da próxima fronteira tecnológica (IA)</a:t>
          </a:r>
        </a:p>
      </dgm:t>
    </dgm:pt>
    <dgm:pt modelId="{4FE54B8C-BA33-4A45-A711-FEE430E9CF2D}" type="parTrans" cxnId="{9270BD0A-4174-4095-AD4A-F801B840F7BA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6A2EF4-84CB-4CAF-9061-56C9EF94DCE8}" type="sibTrans" cxnId="{9270BD0A-4174-4095-AD4A-F801B840F7BA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402BC-A6CE-47B4-8118-453853E8C9CB}">
      <dgm:prSet custT="1"/>
      <dgm:spPr/>
      <dgm:t>
        <a:bodyPr/>
        <a:lstStyle/>
        <a:p>
          <a:pPr rtl="0"/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Reduzir dependência externa </a:t>
          </a:r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(importação) dos serviços críticos de processamento e armazenamento de dados</a:t>
          </a:r>
        </a:p>
      </dgm:t>
    </dgm:pt>
    <dgm:pt modelId="{3A43694F-42D7-41B3-944F-28B5102F33DE}" type="parTrans" cxnId="{D7B6EF84-3015-4288-AD5C-092D046B0768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ECD66E-A17A-43CD-BC55-2154BBFE78A8}" type="sibTrans" cxnId="{D7B6EF84-3015-4288-AD5C-092D046B0768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8C8BC-71A2-4ABA-90FD-3DA0D56C9A62}">
      <dgm:prSet custT="1"/>
      <dgm:spPr/>
      <dgm:t>
        <a:bodyPr/>
        <a:lstStyle/>
        <a:p>
          <a:pPr rtl="0"/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Promover </a:t>
          </a: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o uso e o desenvolvimento da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IA no país</a:t>
          </a:r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8A4B9-98BE-4F36-AF28-CA714346430B}" type="parTrans" cxnId="{FECF16B7-FC99-4C82-9AAC-1FE42BA728E9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BC56B8-56D8-4DDC-A700-98F0576EDB23}" type="sibTrans" cxnId="{FECF16B7-FC99-4C82-9AAC-1FE42BA728E9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B2828-3CA5-4712-A825-84C27D40991A}">
      <dgm:prSet custT="1"/>
      <dgm:spPr/>
      <dgm:t>
        <a:bodyPr/>
        <a:lstStyle/>
        <a:p>
          <a:pPr rtl="0"/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Fomentar </a:t>
          </a: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a indústria de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geração de energia limpa</a:t>
          </a:r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FD3CA9-433A-494E-8C74-B4DBFA41C4DE}" type="parTrans" cxnId="{18EB3A8A-8CE0-471E-8725-FFE7C5B3C376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9841AE-A91E-4C2F-89BF-C805564E9B91}" type="sibTrans" cxnId="{18EB3A8A-8CE0-471E-8725-FFE7C5B3C376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3B3010-6F2C-44A0-8F78-F1FBC543E4CD}">
      <dgm:prSet custT="1"/>
      <dgm:spPr/>
      <dgm:t>
        <a:bodyPr/>
        <a:lstStyle/>
        <a:p>
          <a:pPr rtl="0"/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Adensar cadeia produtiva </a:t>
          </a: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de Datacenters sustentáveis</a:t>
          </a:r>
        </a:p>
      </dgm:t>
    </dgm:pt>
    <dgm:pt modelId="{3F8F74D5-DE85-4DF6-AB7F-E49F780ABAF9}" type="parTrans" cxnId="{B5C0C46A-14BA-4BF4-9114-EC6B94251E5D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FE3496-56AC-4696-9264-47C71A3CC06A}" type="sibTrans" cxnId="{B5C0C46A-14BA-4BF4-9114-EC6B94251E5D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861C3-D86C-4932-BD27-4D1DDE4C96AB}">
      <dgm:prSet custT="1"/>
      <dgm:spPr/>
      <dgm:t>
        <a:bodyPr/>
        <a:lstStyle/>
        <a:p>
          <a:pPr rtl="0"/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Reduzir custo de infra digital </a:t>
          </a: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para firmas nacionais</a:t>
          </a:r>
        </a:p>
      </dgm:t>
    </dgm:pt>
    <dgm:pt modelId="{55068807-0531-44FF-A3D8-F46FD4EE0E2F}" type="parTrans" cxnId="{021C79A5-4700-428B-B1B6-9D910ADA9F46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E21B4-7582-4876-82E7-97783299FF15}" type="sibTrans" cxnId="{021C79A5-4700-428B-B1B6-9D910ADA9F46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9FA3BB-CED6-4A2E-B408-CCC361FB7637}">
      <dgm:prSet custT="1"/>
      <dgm:spPr/>
      <dgm:t>
        <a:bodyPr/>
        <a:lstStyle/>
        <a:p>
          <a:pPr rtl="0"/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pt-BR" sz="1800" b="1">
              <a:latin typeface="Arial" panose="020B0604020202020204" pitchFamily="34" charset="0"/>
              <a:cs typeface="Arial" panose="020B0604020202020204" pitchFamily="34" charset="0"/>
            </a:rPr>
            <a:t>Exportar </a:t>
          </a:r>
          <a:r>
            <a:rPr lang="pt-BR" sz="1800">
              <a:latin typeface="Arial" panose="020B0604020202020204" pitchFamily="34" charset="0"/>
              <a:cs typeface="Arial" panose="020B0604020202020204" pitchFamily="34" charset="0"/>
            </a:rPr>
            <a:t>serviços de alto valor agregado e infra de DC</a:t>
          </a:r>
        </a:p>
      </dgm:t>
    </dgm:pt>
    <dgm:pt modelId="{6DFB2997-2411-43D1-8984-6A1E0608F08D}" type="parTrans" cxnId="{7AFCE40F-EE0E-4DD8-8ACF-5503CCE924B2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C7454-360A-4A92-BC2B-54E86677C277}" type="sibTrans" cxnId="{7AFCE40F-EE0E-4DD8-8ACF-5503CCE924B2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1C6528-5D0C-4F3C-AC6E-9F90011AEBAE}">
      <dgm:prSet custT="1"/>
      <dgm:spPr/>
      <dgm:t>
        <a:bodyPr/>
        <a:lstStyle/>
        <a:p>
          <a:pPr rtl="0"/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8. </a:t>
          </a:r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Desenvolver, atrair e reter mão de obra especializada</a:t>
          </a:r>
          <a:r>
            <a:rPr lang="pt-BR" sz="1800" dirty="0">
              <a:latin typeface="Arial" panose="020B0604020202020204" pitchFamily="34" charset="0"/>
              <a:cs typeface="Arial" panose="020B0604020202020204" pitchFamily="34" charset="0"/>
            </a:rPr>
            <a:t>, tanto em DC quanto em desenvolvimento de IA</a:t>
          </a:r>
        </a:p>
      </dgm:t>
    </dgm:pt>
    <dgm:pt modelId="{29BEBE3B-1CE4-4619-8371-91B48E55F7EE}" type="parTrans" cxnId="{3C93E701-5F7E-42B7-93CF-1E355384063E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A13F6-C5DA-4F0D-8C52-F60DB65F1A48}" type="sibTrans" cxnId="{3C93E701-5F7E-42B7-93CF-1E355384063E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A5EAD-DD59-4F83-BBB9-AFEA5DD503EC}" type="pres">
      <dgm:prSet presAssocID="{659D8BB0-D9D5-437F-9B36-497A4A05857A}" presName="diagram" presStyleCnt="0">
        <dgm:presLayoutVars>
          <dgm:dir/>
          <dgm:resizeHandles val="exact"/>
        </dgm:presLayoutVars>
      </dgm:prSet>
      <dgm:spPr/>
    </dgm:pt>
    <dgm:pt modelId="{0DCDA683-FE5C-463B-9DCF-3BEBA2DF434F}" type="pres">
      <dgm:prSet presAssocID="{8F2CF8A9-4B0E-4AA6-85B9-F2315B879B9D}" presName="node" presStyleLbl="node1" presStyleIdx="0" presStyleCnt="8">
        <dgm:presLayoutVars>
          <dgm:bulletEnabled val="1"/>
        </dgm:presLayoutVars>
      </dgm:prSet>
      <dgm:spPr/>
    </dgm:pt>
    <dgm:pt modelId="{D4329A18-4A00-4448-9C9E-2092FF60F3F1}" type="pres">
      <dgm:prSet presAssocID="{746A2EF4-84CB-4CAF-9061-56C9EF94DCE8}" presName="sibTrans" presStyleCnt="0"/>
      <dgm:spPr/>
    </dgm:pt>
    <dgm:pt modelId="{DFA0BE32-39B7-45A0-B5E6-8076C9117675}" type="pres">
      <dgm:prSet presAssocID="{294402BC-A6CE-47B4-8118-453853E8C9CB}" presName="node" presStyleLbl="node1" presStyleIdx="1" presStyleCnt="8">
        <dgm:presLayoutVars>
          <dgm:bulletEnabled val="1"/>
        </dgm:presLayoutVars>
      </dgm:prSet>
      <dgm:spPr/>
    </dgm:pt>
    <dgm:pt modelId="{2094B2EA-4369-4192-B941-745CC8EAAC73}" type="pres">
      <dgm:prSet presAssocID="{4EECD66E-A17A-43CD-BC55-2154BBFE78A8}" presName="sibTrans" presStyleCnt="0"/>
      <dgm:spPr/>
    </dgm:pt>
    <dgm:pt modelId="{2D60C6F2-515E-48A5-8E11-2DFDF4493446}" type="pres">
      <dgm:prSet presAssocID="{4D98C8BC-71A2-4ABA-90FD-3DA0D56C9A62}" presName="node" presStyleLbl="node1" presStyleIdx="2" presStyleCnt="8">
        <dgm:presLayoutVars>
          <dgm:bulletEnabled val="1"/>
        </dgm:presLayoutVars>
      </dgm:prSet>
      <dgm:spPr/>
    </dgm:pt>
    <dgm:pt modelId="{161BA7F7-0122-483A-BF3D-5A550A25AD77}" type="pres">
      <dgm:prSet presAssocID="{87BC56B8-56D8-4DDC-A700-98F0576EDB23}" presName="sibTrans" presStyleCnt="0"/>
      <dgm:spPr/>
    </dgm:pt>
    <dgm:pt modelId="{9254A15E-18C5-4D11-B5ED-0C5C24E45724}" type="pres">
      <dgm:prSet presAssocID="{8C5B2828-3CA5-4712-A825-84C27D40991A}" presName="node" presStyleLbl="node1" presStyleIdx="3" presStyleCnt="8">
        <dgm:presLayoutVars>
          <dgm:bulletEnabled val="1"/>
        </dgm:presLayoutVars>
      </dgm:prSet>
      <dgm:spPr/>
    </dgm:pt>
    <dgm:pt modelId="{3FBDF53D-C90C-4D6C-9254-044BA3D0541E}" type="pres">
      <dgm:prSet presAssocID="{FB9841AE-A91E-4C2F-89BF-C805564E9B91}" presName="sibTrans" presStyleCnt="0"/>
      <dgm:spPr/>
    </dgm:pt>
    <dgm:pt modelId="{E19E8EC0-D6B1-463E-BE89-70A1AD6EA0D2}" type="pres">
      <dgm:prSet presAssocID="{823B3010-6F2C-44A0-8F78-F1FBC543E4CD}" presName="node" presStyleLbl="node1" presStyleIdx="4" presStyleCnt="8">
        <dgm:presLayoutVars>
          <dgm:bulletEnabled val="1"/>
        </dgm:presLayoutVars>
      </dgm:prSet>
      <dgm:spPr/>
    </dgm:pt>
    <dgm:pt modelId="{9B254E30-5446-4FFC-9F97-E765F3E65ED9}" type="pres">
      <dgm:prSet presAssocID="{ACFE3496-56AC-4696-9264-47C71A3CC06A}" presName="sibTrans" presStyleCnt="0"/>
      <dgm:spPr/>
    </dgm:pt>
    <dgm:pt modelId="{CADC0277-F7B0-4C0A-ADC3-5ED4DE1F18B1}" type="pres">
      <dgm:prSet presAssocID="{5CB861C3-D86C-4932-BD27-4D1DDE4C96AB}" presName="node" presStyleLbl="node1" presStyleIdx="5" presStyleCnt="8">
        <dgm:presLayoutVars>
          <dgm:bulletEnabled val="1"/>
        </dgm:presLayoutVars>
      </dgm:prSet>
      <dgm:spPr/>
    </dgm:pt>
    <dgm:pt modelId="{32A94384-85B6-428C-9CF9-2DC9A0E4F307}" type="pres">
      <dgm:prSet presAssocID="{9D0E21B4-7582-4876-82E7-97783299FF15}" presName="sibTrans" presStyleCnt="0"/>
      <dgm:spPr/>
    </dgm:pt>
    <dgm:pt modelId="{30471A05-B6B2-418B-8201-2D33912EFD07}" type="pres">
      <dgm:prSet presAssocID="{AD9FA3BB-CED6-4A2E-B408-CCC361FB7637}" presName="node" presStyleLbl="node1" presStyleIdx="6" presStyleCnt="8">
        <dgm:presLayoutVars>
          <dgm:bulletEnabled val="1"/>
        </dgm:presLayoutVars>
      </dgm:prSet>
      <dgm:spPr/>
    </dgm:pt>
    <dgm:pt modelId="{59C9957C-F3AE-4859-8487-A723995729DB}" type="pres">
      <dgm:prSet presAssocID="{DAEC7454-360A-4A92-BC2B-54E86677C277}" presName="sibTrans" presStyleCnt="0"/>
      <dgm:spPr/>
    </dgm:pt>
    <dgm:pt modelId="{2DFBB454-0574-4C54-824E-7D22228488A9}" type="pres">
      <dgm:prSet presAssocID="{981C6528-5D0C-4F3C-AC6E-9F90011AEBAE}" presName="node" presStyleLbl="node1" presStyleIdx="7" presStyleCnt="8">
        <dgm:presLayoutVars>
          <dgm:bulletEnabled val="1"/>
        </dgm:presLayoutVars>
      </dgm:prSet>
      <dgm:spPr/>
    </dgm:pt>
  </dgm:ptLst>
  <dgm:cxnLst>
    <dgm:cxn modelId="{3C93E701-5F7E-42B7-93CF-1E355384063E}" srcId="{659D8BB0-D9D5-437F-9B36-497A4A05857A}" destId="{981C6528-5D0C-4F3C-AC6E-9F90011AEBAE}" srcOrd="7" destOrd="0" parTransId="{29BEBE3B-1CE4-4619-8371-91B48E55F7EE}" sibTransId="{B01A13F6-C5DA-4F0D-8C52-F60DB65F1A48}"/>
    <dgm:cxn modelId="{1902C408-EE54-4AD8-9505-52B1960BD65D}" type="presOf" srcId="{981C6528-5D0C-4F3C-AC6E-9F90011AEBAE}" destId="{2DFBB454-0574-4C54-824E-7D22228488A9}" srcOrd="0" destOrd="0" presId="urn:microsoft.com/office/officeart/2005/8/layout/default"/>
    <dgm:cxn modelId="{9270BD0A-4174-4095-AD4A-F801B840F7BA}" srcId="{659D8BB0-D9D5-437F-9B36-497A4A05857A}" destId="{8F2CF8A9-4B0E-4AA6-85B9-F2315B879B9D}" srcOrd="0" destOrd="0" parTransId="{4FE54B8C-BA33-4A45-A711-FEE430E9CF2D}" sibTransId="{746A2EF4-84CB-4CAF-9061-56C9EF94DCE8}"/>
    <dgm:cxn modelId="{7AFCE40F-EE0E-4DD8-8ACF-5503CCE924B2}" srcId="{659D8BB0-D9D5-437F-9B36-497A4A05857A}" destId="{AD9FA3BB-CED6-4A2E-B408-CCC361FB7637}" srcOrd="6" destOrd="0" parTransId="{6DFB2997-2411-43D1-8984-6A1E0608F08D}" sibTransId="{DAEC7454-360A-4A92-BC2B-54E86677C277}"/>
    <dgm:cxn modelId="{B5C0C46A-14BA-4BF4-9114-EC6B94251E5D}" srcId="{659D8BB0-D9D5-437F-9B36-497A4A05857A}" destId="{823B3010-6F2C-44A0-8F78-F1FBC543E4CD}" srcOrd="4" destOrd="0" parTransId="{3F8F74D5-DE85-4DF6-AB7F-E49F780ABAF9}" sibTransId="{ACFE3496-56AC-4696-9264-47C71A3CC06A}"/>
    <dgm:cxn modelId="{8B55826B-B699-465B-8E7D-82F2602030E9}" type="presOf" srcId="{5CB861C3-D86C-4932-BD27-4D1DDE4C96AB}" destId="{CADC0277-F7B0-4C0A-ADC3-5ED4DE1F18B1}" srcOrd="0" destOrd="0" presId="urn:microsoft.com/office/officeart/2005/8/layout/default"/>
    <dgm:cxn modelId="{E51C5A6D-9C4C-4C9B-9CC3-EB35A06A08E7}" type="presOf" srcId="{8C5B2828-3CA5-4712-A825-84C27D40991A}" destId="{9254A15E-18C5-4D11-B5ED-0C5C24E45724}" srcOrd="0" destOrd="0" presId="urn:microsoft.com/office/officeart/2005/8/layout/default"/>
    <dgm:cxn modelId="{F87D804D-1712-4F8E-A956-C347E20C4429}" type="presOf" srcId="{4D98C8BC-71A2-4ABA-90FD-3DA0D56C9A62}" destId="{2D60C6F2-515E-48A5-8E11-2DFDF4493446}" srcOrd="0" destOrd="0" presId="urn:microsoft.com/office/officeart/2005/8/layout/default"/>
    <dgm:cxn modelId="{B4DF9858-98A7-46DA-BE34-5F2121E3982C}" type="presOf" srcId="{AD9FA3BB-CED6-4A2E-B408-CCC361FB7637}" destId="{30471A05-B6B2-418B-8201-2D33912EFD07}" srcOrd="0" destOrd="0" presId="urn:microsoft.com/office/officeart/2005/8/layout/default"/>
    <dgm:cxn modelId="{3F3BA25A-EE09-4C91-9650-2AE6F4949150}" type="presOf" srcId="{294402BC-A6CE-47B4-8118-453853E8C9CB}" destId="{DFA0BE32-39B7-45A0-B5E6-8076C9117675}" srcOrd="0" destOrd="0" presId="urn:microsoft.com/office/officeart/2005/8/layout/default"/>
    <dgm:cxn modelId="{D7B6EF84-3015-4288-AD5C-092D046B0768}" srcId="{659D8BB0-D9D5-437F-9B36-497A4A05857A}" destId="{294402BC-A6CE-47B4-8118-453853E8C9CB}" srcOrd="1" destOrd="0" parTransId="{3A43694F-42D7-41B3-944F-28B5102F33DE}" sibTransId="{4EECD66E-A17A-43CD-BC55-2154BBFE78A8}"/>
    <dgm:cxn modelId="{18EB3A8A-8CE0-471E-8725-FFE7C5B3C376}" srcId="{659D8BB0-D9D5-437F-9B36-497A4A05857A}" destId="{8C5B2828-3CA5-4712-A825-84C27D40991A}" srcOrd="3" destOrd="0" parTransId="{E7FD3CA9-433A-494E-8C74-B4DBFA41C4DE}" sibTransId="{FB9841AE-A91E-4C2F-89BF-C805564E9B91}"/>
    <dgm:cxn modelId="{926FB98C-819F-48F2-B651-43ECCB531BB7}" type="presOf" srcId="{659D8BB0-D9D5-437F-9B36-497A4A05857A}" destId="{0D1A5EAD-DD59-4F83-BBB9-AFEA5DD503EC}" srcOrd="0" destOrd="0" presId="urn:microsoft.com/office/officeart/2005/8/layout/default"/>
    <dgm:cxn modelId="{E195759B-4D65-44A9-953F-31F5D92E0F3A}" type="presOf" srcId="{823B3010-6F2C-44A0-8F78-F1FBC543E4CD}" destId="{E19E8EC0-D6B1-463E-BE89-70A1AD6EA0D2}" srcOrd="0" destOrd="0" presId="urn:microsoft.com/office/officeart/2005/8/layout/default"/>
    <dgm:cxn modelId="{021C79A5-4700-428B-B1B6-9D910ADA9F46}" srcId="{659D8BB0-D9D5-437F-9B36-497A4A05857A}" destId="{5CB861C3-D86C-4932-BD27-4D1DDE4C96AB}" srcOrd="5" destOrd="0" parTransId="{55068807-0531-44FF-A3D8-F46FD4EE0E2F}" sibTransId="{9D0E21B4-7582-4876-82E7-97783299FF15}"/>
    <dgm:cxn modelId="{FECF16B7-FC99-4C82-9AAC-1FE42BA728E9}" srcId="{659D8BB0-D9D5-437F-9B36-497A4A05857A}" destId="{4D98C8BC-71A2-4ABA-90FD-3DA0D56C9A62}" srcOrd="2" destOrd="0" parTransId="{3908A4B9-98BE-4F36-AF28-CA714346430B}" sibTransId="{87BC56B8-56D8-4DDC-A700-98F0576EDB23}"/>
    <dgm:cxn modelId="{C949E4B9-EAF8-4261-9374-BFEEA583D5BD}" type="presOf" srcId="{8F2CF8A9-4B0E-4AA6-85B9-F2315B879B9D}" destId="{0DCDA683-FE5C-463B-9DCF-3BEBA2DF434F}" srcOrd="0" destOrd="0" presId="urn:microsoft.com/office/officeart/2005/8/layout/default"/>
    <dgm:cxn modelId="{B7AACB7A-09CA-48EC-BD3E-BD37EAB6E18B}" type="presParOf" srcId="{0D1A5EAD-DD59-4F83-BBB9-AFEA5DD503EC}" destId="{0DCDA683-FE5C-463B-9DCF-3BEBA2DF434F}" srcOrd="0" destOrd="0" presId="urn:microsoft.com/office/officeart/2005/8/layout/default"/>
    <dgm:cxn modelId="{8930A3D0-9EB9-4AA8-8199-3431AD223491}" type="presParOf" srcId="{0D1A5EAD-DD59-4F83-BBB9-AFEA5DD503EC}" destId="{D4329A18-4A00-4448-9C9E-2092FF60F3F1}" srcOrd="1" destOrd="0" presId="urn:microsoft.com/office/officeart/2005/8/layout/default"/>
    <dgm:cxn modelId="{5D942E24-E2BD-4D4E-BFE7-3B6EFBEAFBB0}" type="presParOf" srcId="{0D1A5EAD-DD59-4F83-BBB9-AFEA5DD503EC}" destId="{DFA0BE32-39B7-45A0-B5E6-8076C9117675}" srcOrd="2" destOrd="0" presId="urn:microsoft.com/office/officeart/2005/8/layout/default"/>
    <dgm:cxn modelId="{1C88D3D4-ACAD-435E-BB98-74EE266F755F}" type="presParOf" srcId="{0D1A5EAD-DD59-4F83-BBB9-AFEA5DD503EC}" destId="{2094B2EA-4369-4192-B941-745CC8EAAC73}" srcOrd="3" destOrd="0" presId="urn:microsoft.com/office/officeart/2005/8/layout/default"/>
    <dgm:cxn modelId="{4F421335-466F-4D79-A359-65DB3C052E47}" type="presParOf" srcId="{0D1A5EAD-DD59-4F83-BBB9-AFEA5DD503EC}" destId="{2D60C6F2-515E-48A5-8E11-2DFDF4493446}" srcOrd="4" destOrd="0" presId="urn:microsoft.com/office/officeart/2005/8/layout/default"/>
    <dgm:cxn modelId="{40E62ABA-77F8-4735-BB89-5880588636CE}" type="presParOf" srcId="{0D1A5EAD-DD59-4F83-BBB9-AFEA5DD503EC}" destId="{161BA7F7-0122-483A-BF3D-5A550A25AD77}" srcOrd="5" destOrd="0" presId="urn:microsoft.com/office/officeart/2005/8/layout/default"/>
    <dgm:cxn modelId="{40FEF31C-1991-4807-B51A-D08DD6DBCBD4}" type="presParOf" srcId="{0D1A5EAD-DD59-4F83-BBB9-AFEA5DD503EC}" destId="{9254A15E-18C5-4D11-B5ED-0C5C24E45724}" srcOrd="6" destOrd="0" presId="urn:microsoft.com/office/officeart/2005/8/layout/default"/>
    <dgm:cxn modelId="{5937EF09-7561-4DDF-9F96-03D6E2DEA79A}" type="presParOf" srcId="{0D1A5EAD-DD59-4F83-BBB9-AFEA5DD503EC}" destId="{3FBDF53D-C90C-4D6C-9254-044BA3D0541E}" srcOrd="7" destOrd="0" presId="urn:microsoft.com/office/officeart/2005/8/layout/default"/>
    <dgm:cxn modelId="{34B9428C-E4F4-42C3-AFB8-1A2ADAC5D350}" type="presParOf" srcId="{0D1A5EAD-DD59-4F83-BBB9-AFEA5DD503EC}" destId="{E19E8EC0-D6B1-463E-BE89-70A1AD6EA0D2}" srcOrd="8" destOrd="0" presId="urn:microsoft.com/office/officeart/2005/8/layout/default"/>
    <dgm:cxn modelId="{62741608-991D-4609-AF1B-AD9E41A4493F}" type="presParOf" srcId="{0D1A5EAD-DD59-4F83-BBB9-AFEA5DD503EC}" destId="{9B254E30-5446-4FFC-9F97-E765F3E65ED9}" srcOrd="9" destOrd="0" presId="urn:microsoft.com/office/officeart/2005/8/layout/default"/>
    <dgm:cxn modelId="{CFE28AFF-7C5E-4816-9A37-FD22EA0B2390}" type="presParOf" srcId="{0D1A5EAD-DD59-4F83-BBB9-AFEA5DD503EC}" destId="{CADC0277-F7B0-4C0A-ADC3-5ED4DE1F18B1}" srcOrd="10" destOrd="0" presId="urn:microsoft.com/office/officeart/2005/8/layout/default"/>
    <dgm:cxn modelId="{9456A0DB-09E9-4977-A043-E3244D0BB23E}" type="presParOf" srcId="{0D1A5EAD-DD59-4F83-BBB9-AFEA5DD503EC}" destId="{32A94384-85B6-428C-9CF9-2DC9A0E4F307}" srcOrd="11" destOrd="0" presId="urn:microsoft.com/office/officeart/2005/8/layout/default"/>
    <dgm:cxn modelId="{84DCE1FE-5B1E-4652-8153-BC35438B9EE9}" type="presParOf" srcId="{0D1A5EAD-DD59-4F83-BBB9-AFEA5DD503EC}" destId="{30471A05-B6B2-418B-8201-2D33912EFD07}" srcOrd="12" destOrd="0" presId="urn:microsoft.com/office/officeart/2005/8/layout/default"/>
    <dgm:cxn modelId="{EFE2C0DB-36F4-47FE-909C-653891E7F76F}" type="presParOf" srcId="{0D1A5EAD-DD59-4F83-BBB9-AFEA5DD503EC}" destId="{59C9957C-F3AE-4859-8487-A723995729DB}" srcOrd="13" destOrd="0" presId="urn:microsoft.com/office/officeart/2005/8/layout/default"/>
    <dgm:cxn modelId="{9293B25E-4ADB-4FE5-9EC5-BDCD569290AD}" type="presParOf" srcId="{0D1A5EAD-DD59-4F83-BBB9-AFEA5DD503EC}" destId="{2DFBB454-0574-4C54-824E-7D22228488A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C10BB-305A-4C84-B423-39EC44C0F9BC}">
      <dsp:nvSpPr>
        <dsp:cNvPr id="0" name=""/>
        <dsp:cNvSpPr/>
      </dsp:nvSpPr>
      <dsp:spPr>
        <a:xfrm>
          <a:off x="0" y="164528"/>
          <a:ext cx="11052313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Marco Legal de Incentivo à PD&amp;I no setor de TIC</a:t>
          </a:r>
          <a:endParaRPr lang="pt-BR" sz="1700" kern="1200" dirty="0"/>
        </a:p>
      </dsp:txBody>
      <dsp:txXfrm>
        <a:off x="19904" y="184432"/>
        <a:ext cx="11012505" cy="367937"/>
      </dsp:txXfrm>
    </dsp:sp>
    <dsp:sp modelId="{8779EFF0-C775-42A8-997C-4795593D1B32}">
      <dsp:nvSpPr>
        <dsp:cNvPr id="0" name=""/>
        <dsp:cNvSpPr/>
      </dsp:nvSpPr>
      <dsp:spPr>
        <a:xfrm>
          <a:off x="0" y="602165"/>
          <a:ext cx="11052313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11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kern="1200" dirty="0"/>
            <a:t>Lei  8.248/1991 e Lei nº 13.969/2019 [alteradas pela lei 14.968/2024</a:t>
          </a:r>
          <a:r>
            <a:rPr lang="pt-BR" altLang="pt-BR" sz="1300" b="0" kern="1200" noProof="0" dirty="0">
              <a:solidFill>
                <a:schemeClr val="tx1"/>
              </a:solidFill>
            </a:rPr>
            <a:t>]</a:t>
          </a:r>
          <a:endParaRPr lang="pt-BR" sz="1300" b="0" kern="1200" dirty="0">
            <a:solidFill>
              <a:schemeClr val="tx1"/>
            </a:solidFill>
          </a:endParaRPr>
        </a:p>
      </dsp:txBody>
      <dsp:txXfrm>
        <a:off x="0" y="602165"/>
        <a:ext cx="11052313" cy="281520"/>
      </dsp:txXfrm>
    </dsp:sp>
    <dsp:sp modelId="{365262E0-38D5-4BCD-B441-DE5F5C1A431C}">
      <dsp:nvSpPr>
        <dsp:cNvPr id="0" name=""/>
        <dsp:cNvSpPr/>
      </dsp:nvSpPr>
      <dsp:spPr>
        <a:xfrm>
          <a:off x="0" y="883685"/>
          <a:ext cx="11052313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Escopo e Abrangência</a:t>
          </a:r>
        </a:p>
      </dsp:txBody>
      <dsp:txXfrm>
        <a:off x="19904" y="903589"/>
        <a:ext cx="11012505" cy="367937"/>
      </dsp:txXfrm>
    </dsp:sp>
    <dsp:sp modelId="{074CFE35-558B-401D-8255-63C3BB167068}">
      <dsp:nvSpPr>
        <dsp:cNvPr id="0" name=""/>
        <dsp:cNvSpPr/>
      </dsp:nvSpPr>
      <dsp:spPr>
        <a:xfrm>
          <a:off x="0" y="1291430"/>
          <a:ext cx="11052313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1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kern="1200" dirty="0"/>
            <a:t>Bens de TICs e Automação (equipamentos eletroeletrônicos, inclusive dos segmentos: médico-hospitalar, telecomunicações, automação industrial e comercial, </a:t>
          </a:r>
          <a:r>
            <a:rPr lang="pt-BR" sz="1300" b="0" kern="1200" dirty="0" err="1"/>
            <a:t>etc</a:t>
          </a:r>
          <a:r>
            <a:rPr lang="pt-BR" sz="1300" b="0" kern="1200" dirty="0"/>
            <a:t>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kern="1200" dirty="0"/>
            <a:t>Alcança a </a:t>
          </a:r>
          <a:r>
            <a:rPr lang="pt-BR" sz="1300" b="1" kern="1200" dirty="0">
              <a:solidFill>
                <a:srgbClr val="C00000"/>
              </a:solidFill>
            </a:rPr>
            <a:t>indústria fabricante de bens de TICs</a:t>
          </a:r>
          <a:r>
            <a:rPr lang="pt-BR" sz="1300" b="0" kern="1200" dirty="0"/>
            <a:t> e automação em todo território nacional, exceto ZFM. (Busca equilíbrio com benefício da ZFM).</a:t>
          </a:r>
        </a:p>
      </dsp:txBody>
      <dsp:txXfrm>
        <a:off x="0" y="1291430"/>
        <a:ext cx="11052313" cy="633420"/>
      </dsp:txXfrm>
    </dsp:sp>
    <dsp:sp modelId="{C8AD7C5C-1064-4469-A8B2-0F28ACC50375}">
      <dsp:nvSpPr>
        <dsp:cNvPr id="0" name=""/>
        <dsp:cNvSpPr/>
      </dsp:nvSpPr>
      <dsp:spPr>
        <a:xfrm>
          <a:off x="0" y="1924850"/>
          <a:ext cx="11052313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Novas Diretrizes</a:t>
          </a:r>
        </a:p>
      </dsp:txBody>
      <dsp:txXfrm>
        <a:off x="19904" y="1944754"/>
        <a:ext cx="11012505" cy="367937"/>
      </dsp:txXfrm>
    </dsp:sp>
    <dsp:sp modelId="{B7BDDA38-31B3-4BA9-8273-99804F4C9D4E}">
      <dsp:nvSpPr>
        <dsp:cNvPr id="0" name=""/>
        <dsp:cNvSpPr/>
      </dsp:nvSpPr>
      <dsp:spPr>
        <a:xfrm>
          <a:off x="0" y="2332595"/>
          <a:ext cx="11052313" cy="2005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11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 dirty="0"/>
            <a:t>I - </a:t>
          </a:r>
          <a:r>
            <a:rPr lang="pt-BR" sz="1300" b="1" i="0" kern="1200" dirty="0">
              <a:solidFill>
                <a:srgbClr val="C00000"/>
              </a:solidFill>
            </a:rPr>
            <a:t>aumento da agregação de valor na produção nacional</a:t>
          </a:r>
          <a:r>
            <a:rPr lang="pt-BR" sz="1300" b="0" i="0" kern="1200" dirty="0"/>
            <a:t>;</a:t>
          </a:r>
          <a:endParaRPr lang="pt-BR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/>
            <a:t>II - elevação dos investimentos em pesquisa, desenvolvimento e inovação (PD&amp;I) no País;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 dirty="0"/>
            <a:t>III - estímulo ao desenvolvimento de tecnologias nacionais e inovações;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 dirty="0"/>
            <a:t>IV - </a:t>
          </a:r>
          <a:r>
            <a:rPr lang="pt-BR" sz="1300" b="1" i="0" kern="1200" dirty="0">
              <a:solidFill>
                <a:srgbClr val="C00000"/>
              </a:solidFill>
            </a:rPr>
            <a:t>incremento da produtividade setorial </a:t>
          </a:r>
          <a:r>
            <a:rPr lang="pt-BR" sz="1300" b="0" i="0" kern="1200" dirty="0"/>
            <a:t>e nacional;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/>
            <a:t>V - expansão ou manutenção do emprego no setor;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 dirty="0"/>
            <a:t>VI - incentivo às compras públicas de produtos das tecnologias da informação e comunicação de fabricação e de tecnologia nacionais;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/>
            <a:t>VII - integração da indústria de tecnologias da informação e comunicação com as demais indústrias de transformação nacionais;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/>
            <a:t>VIII - redução das desigualdades regionais e sociais; 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i="0" kern="1200" dirty="0"/>
            <a:t>IX - </a:t>
          </a:r>
          <a:r>
            <a:rPr lang="pt-BR" sz="1300" b="1" i="0" kern="1200" dirty="0">
              <a:solidFill>
                <a:srgbClr val="C00000"/>
              </a:solidFill>
            </a:rPr>
            <a:t>busca da soberania tecnológica </a:t>
          </a:r>
          <a:r>
            <a:rPr lang="pt-BR" sz="1300" b="0" i="0" kern="1200" dirty="0"/>
            <a:t>da economia nacional.</a:t>
          </a:r>
        </a:p>
      </dsp:txBody>
      <dsp:txXfrm>
        <a:off x="0" y="2332595"/>
        <a:ext cx="11052313" cy="2005830"/>
      </dsp:txXfrm>
    </dsp:sp>
    <dsp:sp modelId="{5A8E5670-9A7D-4855-90B4-79F4AB4C463F}">
      <dsp:nvSpPr>
        <dsp:cNvPr id="0" name=""/>
        <dsp:cNvSpPr/>
      </dsp:nvSpPr>
      <dsp:spPr>
        <a:xfrm>
          <a:off x="0" y="4338425"/>
          <a:ext cx="11052313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Externalidades</a:t>
          </a:r>
        </a:p>
      </dsp:txBody>
      <dsp:txXfrm>
        <a:off x="19904" y="4358329"/>
        <a:ext cx="11012505" cy="367937"/>
      </dsp:txXfrm>
    </dsp:sp>
    <dsp:sp modelId="{52853593-08AF-466B-B95D-B874D2F6974B}">
      <dsp:nvSpPr>
        <dsp:cNvPr id="0" name=""/>
        <dsp:cNvSpPr/>
      </dsp:nvSpPr>
      <dsp:spPr>
        <a:xfrm>
          <a:off x="0" y="4746170"/>
          <a:ext cx="11052313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911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kern="1200" dirty="0"/>
            <a:t>Fomentar e fortalecer a interação Indústria-Academia e Indústria-</a:t>
          </a:r>
          <a:r>
            <a:rPr lang="pt-BR" sz="1300" b="0" kern="1200" dirty="0" err="1"/>
            <a:t>ICTs</a:t>
          </a:r>
          <a:r>
            <a:rPr lang="pt-BR" sz="1300" b="0" kern="1200" dirty="0"/>
            <a:t>.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1" kern="1200" dirty="0">
              <a:solidFill>
                <a:srgbClr val="C00000"/>
              </a:solidFill>
            </a:rPr>
            <a:t>Estimular o desenvolvimento de produtos com tecnologia nacional </a:t>
          </a:r>
          <a:r>
            <a:rPr lang="pt-BR" sz="1300" b="0" kern="1200" dirty="0"/>
            <a:t>(bens com tecnologia desenvolvida no país)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kern="1200" dirty="0"/>
            <a:t>Ampliar/Contribuir para o desenvolvimento regional: 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kern="1200" dirty="0"/>
            <a:t>Limite de crédito maior para empresas sediadas regiões Norte (exceto ZFM), Nordeste e Centro Oeste.</a:t>
          </a:r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300" b="0" kern="1200" dirty="0"/>
            <a:t>Obrigatoriedade de realizar convênios com </a:t>
          </a:r>
          <a:r>
            <a:rPr lang="pt-BR" sz="1300" b="0" kern="1200" dirty="0" err="1"/>
            <a:t>ICTs</a:t>
          </a:r>
          <a:r>
            <a:rPr lang="pt-BR" sz="1300" b="0" kern="1200" dirty="0"/>
            <a:t> localizadas nas regiões Norte (exceto ZFM), Nordeste e Centro Oeste.</a:t>
          </a:r>
        </a:p>
      </dsp:txBody>
      <dsp:txXfrm>
        <a:off x="0" y="4746170"/>
        <a:ext cx="11052313" cy="1126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DA683-FE5C-463B-9DCF-3BEBA2DF434F}">
      <dsp:nvSpPr>
        <dsp:cNvPr id="0" name=""/>
        <dsp:cNvSpPr/>
      </dsp:nvSpPr>
      <dsp:spPr>
        <a:xfrm>
          <a:off x="799641" y="106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1. Garantir </a:t>
          </a: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acesso à infraestrutura essencial </a:t>
          </a: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para o desenvolvimento da próxima fronteira tecnológica (IA)</a:t>
          </a:r>
        </a:p>
      </dsp:txBody>
      <dsp:txXfrm>
        <a:off x="799641" y="106"/>
        <a:ext cx="2764065" cy="1658439"/>
      </dsp:txXfrm>
    </dsp:sp>
    <dsp:sp modelId="{DFA0BE32-39B7-45A0-B5E6-8076C9117675}">
      <dsp:nvSpPr>
        <dsp:cNvPr id="0" name=""/>
        <dsp:cNvSpPr/>
      </dsp:nvSpPr>
      <dsp:spPr>
        <a:xfrm>
          <a:off x="3840113" y="106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-1050478"/>
                <a:satOff val="-1461"/>
                <a:lumOff val="-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50478"/>
                <a:satOff val="-1461"/>
                <a:lumOff val="-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50478"/>
                <a:satOff val="-1461"/>
                <a:lumOff val="-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Reduzir dependência externa </a:t>
          </a: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(importação) dos serviços críticos de processamento e armazenamento de dados</a:t>
          </a:r>
        </a:p>
      </dsp:txBody>
      <dsp:txXfrm>
        <a:off x="3840113" y="106"/>
        <a:ext cx="2764065" cy="1658439"/>
      </dsp:txXfrm>
    </dsp:sp>
    <dsp:sp modelId="{2D60C6F2-515E-48A5-8E11-2DFDF4493446}">
      <dsp:nvSpPr>
        <dsp:cNvPr id="0" name=""/>
        <dsp:cNvSpPr/>
      </dsp:nvSpPr>
      <dsp:spPr>
        <a:xfrm>
          <a:off x="6880585" y="106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-2100956"/>
                <a:satOff val="-2922"/>
                <a:lumOff val="-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00956"/>
                <a:satOff val="-2922"/>
                <a:lumOff val="-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00956"/>
                <a:satOff val="-2922"/>
                <a:lumOff val="-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3.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Promover 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o uso e o desenvolvimento da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IA no país</a:t>
          </a:r>
          <a:endParaRPr lang="pt-BR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80585" y="106"/>
        <a:ext cx="2764065" cy="1658439"/>
      </dsp:txXfrm>
    </dsp:sp>
    <dsp:sp modelId="{9254A15E-18C5-4D11-B5ED-0C5C24E45724}">
      <dsp:nvSpPr>
        <dsp:cNvPr id="0" name=""/>
        <dsp:cNvSpPr/>
      </dsp:nvSpPr>
      <dsp:spPr>
        <a:xfrm>
          <a:off x="799641" y="1934952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-3151433"/>
                <a:satOff val="-4383"/>
                <a:lumOff val="-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51433"/>
                <a:satOff val="-4383"/>
                <a:lumOff val="-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51433"/>
                <a:satOff val="-4383"/>
                <a:lumOff val="-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4.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Fomentar 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a indústria de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geração de energia limpa</a:t>
          </a:r>
          <a:endParaRPr lang="pt-BR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9641" y="1934952"/>
        <a:ext cx="2764065" cy="1658439"/>
      </dsp:txXfrm>
    </dsp:sp>
    <dsp:sp modelId="{E19E8EC0-D6B1-463E-BE89-70A1AD6EA0D2}">
      <dsp:nvSpPr>
        <dsp:cNvPr id="0" name=""/>
        <dsp:cNvSpPr/>
      </dsp:nvSpPr>
      <dsp:spPr>
        <a:xfrm>
          <a:off x="3840113" y="1934952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-4201911"/>
                <a:satOff val="-5845"/>
                <a:lumOff val="-22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01911"/>
                <a:satOff val="-5845"/>
                <a:lumOff val="-22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01911"/>
                <a:satOff val="-5845"/>
                <a:lumOff val="-22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5.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Adensar cadeia produtiva 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de Datacenters sustentáveis</a:t>
          </a:r>
        </a:p>
      </dsp:txBody>
      <dsp:txXfrm>
        <a:off x="3840113" y="1934952"/>
        <a:ext cx="2764065" cy="1658439"/>
      </dsp:txXfrm>
    </dsp:sp>
    <dsp:sp modelId="{CADC0277-F7B0-4C0A-ADC3-5ED4DE1F18B1}">
      <dsp:nvSpPr>
        <dsp:cNvPr id="0" name=""/>
        <dsp:cNvSpPr/>
      </dsp:nvSpPr>
      <dsp:spPr>
        <a:xfrm>
          <a:off x="6880585" y="1934952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-5252389"/>
                <a:satOff val="-7306"/>
                <a:lumOff val="-28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52389"/>
                <a:satOff val="-7306"/>
                <a:lumOff val="-28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52389"/>
                <a:satOff val="-7306"/>
                <a:lumOff val="-28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6.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Reduzir custo de infra digital 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para firmas nacionais</a:t>
          </a:r>
        </a:p>
      </dsp:txBody>
      <dsp:txXfrm>
        <a:off x="6880585" y="1934952"/>
        <a:ext cx="2764065" cy="1658439"/>
      </dsp:txXfrm>
    </dsp:sp>
    <dsp:sp modelId="{30471A05-B6B2-418B-8201-2D33912EFD07}">
      <dsp:nvSpPr>
        <dsp:cNvPr id="0" name=""/>
        <dsp:cNvSpPr/>
      </dsp:nvSpPr>
      <dsp:spPr>
        <a:xfrm>
          <a:off x="2319877" y="3869798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-6302867"/>
                <a:satOff val="-8767"/>
                <a:lumOff val="-33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302867"/>
                <a:satOff val="-8767"/>
                <a:lumOff val="-33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302867"/>
                <a:satOff val="-8767"/>
                <a:lumOff val="-33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7. </a:t>
          </a:r>
          <a:r>
            <a:rPr lang="pt-BR" sz="1800" b="1" kern="1200">
              <a:latin typeface="Arial" panose="020B0604020202020204" pitchFamily="34" charset="0"/>
              <a:cs typeface="Arial" panose="020B0604020202020204" pitchFamily="34" charset="0"/>
            </a:rPr>
            <a:t>Exportar </a:t>
          </a:r>
          <a:r>
            <a:rPr lang="pt-BR" sz="1800" kern="1200">
              <a:latin typeface="Arial" panose="020B0604020202020204" pitchFamily="34" charset="0"/>
              <a:cs typeface="Arial" panose="020B0604020202020204" pitchFamily="34" charset="0"/>
            </a:rPr>
            <a:t>serviços de alto valor agregado e infra de DC</a:t>
          </a:r>
        </a:p>
      </dsp:txBody>
      <dsp:txXfrm>
        <a:off x="2319877" y="3869798"/>
        <a:ext cx="2764065" cy="1658439"/>
      </dsp:txXfrm>
    </dsp:sp>
    <dsp:sp modelId="{2DFBB454-0574-4C54-824E-7D22228488A9}">
      <dsp:nvSpPr>
        <dsp:cNvPr id="0" name=""/>
        <dsp:cNvSpPr/>
      </dsp:nvSpPr>
      <dsp:spPr>
        <a:xfrm>
          <a:off x="5360349" y="3869798"/>
          <a:ext cx="2764065" cy="1658439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8. </a:t>
          </a: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Desenvolver, atrair e reter mão de obra especializada</a:t>
          </a:r>
          <a:r>
            <a:rPr lang="pt-BR" sz="1800" kern="1200" dirty="0">
              <a:latin typeface="Arial" panose="020B0604020202020204" pitchFamily="34" charset="0"/>
              <a:cs typeface="Arial" panose="020B0604020202020204" pitchFamily="34" charset="0"/>
            </a:rPr>
            <a:t>, tanto em DC quanto em desenvolvimento de IA</a:t>
          </a:r>
        </a:p>
      </dsp:txBody>
      <dsp:txXfrm>
        <a:off x="5360349" y="3869798"/>
        <a:ext cx="2764065" cy="1658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2AB9-0F18-46E8-93C5-B345E3A69A35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75EB5-2815-4FD1-A04B-FA37ECF421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525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148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D177F-3C7D-0443-7E30-74371482D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BACF5F-0DB7-0876-1BF2-FE52815A6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B4DBEF-7AED-7ADF-884A-1B3E3E1F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B2F734-3D62-DE94-E6E8-BD5150625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175A47-E2CB-8A05-07AC-6C9C072C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91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0DDB5-992F-E1B7-AAFC-652882B9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6415F2-6CA3-19C6-645B-68A3A653A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6E2351-2555-6018-7512-72A07DB7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73CF72-5592-5A25-94CF-BD9280F71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7910B0-B316-7F0B-2DC6-760A8EF2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82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3A350B-D3EC-BEC2-1C12-E5A60CD18B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35A25D-93F7-CA3C-E3E7-C0432F7BC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55ED3D-F542-A60F-A42A-8F9C1BC9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B4E06A-78E6-D0B2-DE48-5FB29694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634EE2-97BB-2BB4-9BE9-FD1992B6F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73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47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111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81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5625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886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761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268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16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E56C4-5F23-9F35-7526-B522F72F9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2972F15-6BDA-63E2-4590-DAFD91542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D48221-E948-5540-96FA-B4BD7473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6603A2-8F8F-E53D-83BE-D8AD0936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AFC7B8-192E-0256-0071-B614AE69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814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17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0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1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46C69-CEE8-BD91-ADAE-A5F3948A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977E67-1282-5DB4-E284-2573F50A8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CF88DA-05C9-1C9F-64B6-CFBF9892C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AA71D4-AEB8-6928-12FA-7EFBA675B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2A3E5-A516-DF13-1EFE-FE1714C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22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B617A3-5C51-3098-0ED2-BDDBCAA8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D8C999-C351-DC89-3C65-EED2C21F93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CBFC88-50C6-EC75-06B1-9952941D7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AD138A-AC25-5442-3E45-4B2D00169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3C4C9B-2326-BA27-7EB2-865E6C29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3EE3A-E61E-0E18-1CE8-BD637E7B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17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4DAC3-DFEA-2D17-DCBC-7A196300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5514A6-935D-7E81-A570-0296F0E69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3081F3C-6273-09E6-FF5C-EE7DB5E17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B00A664-62D7-4EA6-A582-B1A36F59D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959388-FC7B-6DDB-8B7E-31501497B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F0482A-729D-9535-3AD9-3B21F5A7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ABC391-ADA1-8040-8133-5935BD6D7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F71DE73-AFBE-06FB-D28C-1080A099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45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97DE0D-9AB5-78BF-4179-E2E14A99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734C670-7F52-064F-3978-EEFD58A2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0A2163E-FE55-4813-07F3-E419B96B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AA1300-D367-C970-A13A-0044B89EB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1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9737EE-669D-7BAE-2EBE-81533AE1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A2777F-A8C2-1295-DC48-F81463E7A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D35D79-5676-7C54-A28C-0959A7F4A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91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011CB4-2673-1EEB-C383-4182534F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EBBCBB-5286-D80C-790E-5E14A6EDF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BD29E7-4B98-52C0-9768-F9C498BB2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5A33D0-14D7-7C12-AEBD-53D94006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0370AF-6CFE-174B-567E-25EA63B6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CD9516-C75A-F309-E2FE-FD2B9906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1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A05E2E-DEC3-29C3-DA5A-FA4BE803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DC6A3D7-E184-CBE5-7B19-D76E2841C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138C82-47E2-DE52-691B-F91E5EDFD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7FB3E6B-FC48-3D04-DBA1-7BA431C52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29291A-2419-14C8-18EF-B4A41DBE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5DD8B3-E49B-264D-4C61-68BAF00E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72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75A72DC-397A-30B6-3E87-2DE39258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1F6D36-3103-40D0-73A5-785C8560F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7912C1-F5A3-9975-CB62-E98239DE8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9FEF-553D-48CA-ADB8-6450B0E0F601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9B943D-9275-7D9F-E5A5-DEB3CF639B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CEE164-4A59-5C91-B20F-1ED847607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6437-A7BD-4718-9F64-E772DDE67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94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A4A6-D3D5-40FA-BDFB-AB3267F0F14E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2152-3B72-441B-9C35-14BF66EE923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03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jp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8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8.jp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jp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" y="3821754"/>
            <a:ext cx="12192004" cy="303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2709" y="5118416"/>
            <a:ext cx="4583499" cy="11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13200" y="704491"/>
            <a:ext cx="9606400" cy="256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solidFill>
                  <a:srgbClr val="666666"/>
                </a:solidFill>
                <a:sym typeface="Poppins"/>
              </a:rPr>
              <a:t>SECRETARIA DE CIÊNCIA E TECNOLOGIA PARA TRANSFORMAÇÃO DIGITAL</a:t>
            </a:r>
          </a:p>
          <a:p>
            <a:pPr algn="ctr">
              <a:lnSpc>
                <a:spcPct val="150000"/>
              </a:lnSpc>
            </a:pPr>
            <a:endParaRPr sz="2133" b="1" dirty="0">
              <a:solidFill>
                <a:schemeClr val="dk1"/>
              </a:solidFill>
              <a:ea typeface="Poppins"/>
              <a:cs typeface="Poppins"/>
              <a:sym typeface="Poppins"/>
            </a:endParaRPr>
          </a:p>
          <a:p>
            <a:pPr>
              <a:spcBef>
                <a:spcPts val="1333"/>
              </a:spcBef>
            </a:pP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" name="CaixaDeTexto 1"/>
          <p:cNvSpPr txBox="1"/>
          <p:nvPr/>
        </p:nvSpPr>
        <p:spPr>
          <a:xfrm>
            <a:off x="1606003" y="2650203"/>
            <a:ext cx="842079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C00000"/>
                </a:solidFill>
              </a:rPr>
              <a:t>Audiência Pública - PL 3018/2024</a:t>
            </a:r>
          </a:p>
          <a:p>
            <a:pPr algn="ctr"/>
            <a:r>
              <a:rPr lang="pt-BR" dirty="0">
                <a:solidFill>
                  <a:srgbClr val="C00000"/>
                </a:solidFill>
              </a:rPr>
              <a:t>Regulamentação dos Data Centers para Inteligência Artificial</a:t>
            </a:r>
          </a:p>
          <a:p>
            <a:pPr algn="ctr"/>
            <a:endParaRPr lang="pt-BR" sz="2400" dirty="0">
              <a:solidFill>
                <a:srgbClr val="C00000"/>
              </a:solidFill>
              <a:latin typeface="Poppins"/>
            </a:endParaRPr>
          </a:p>
          <a:p>
            <a:pPr algn="ctr"/>
            <a:endParaRPr lang="pt-BR" sz="2400" dirty="0">
              <a:solidFill>
                <a:srgbClr val="C00000"/>
              </a:solidFill>
              <a:latin typeface="Poppins"/>
            </a:endParaRPr>
          </a:p>
          <a:p>
            <a:pPr algn="ctr"/>
            <a:endParaRPr lang="pt-BR" sz="2400" dirty="0">
              <a:solidFill>
                <a:srgbClr val="C00000"/>
              </a:solidFill>
              <a:latin typeface="Poppins"/>
            </a:endParaRPr>
          </a:p>
          <a:p>
            <a:pPr algn="ctr"/>
            <a:endParaRPr lang="pt-BR" sz="2400" dirty="0">
              <a:solidFill>
                <a:srgbClr val="C00000"/>
              </a:solidFill>
              <a:latin typeface="Poppins"/>
            </a:endParaRPr>
          </a:p>
          <a:p>
            <a:pPr algn="ctr"/>
            <a:endParaRPr lang="pt-BR" sz="2400" dirty="0">
              <a:solidFill>
                <a:srgbClr val="C00000"/>
              </a:solidFill>
              <a:latin typeface="Poppins"/>
            </a:endParaRPr>
          </a:p>
          <a:p>
            <a:pPr algn="ctr"/>
            <a:endParaRPr lang="pt-BR" sz="2400" dirty="0">
              <a:solidFill>
                <a:srgbClr val="C00000"/>
              </a:solidFill>
              <a:latin typeface="Poppins"/>
            </a:endParaRPr>
          </a:p>
          <a:p>
            <a:pPr algn="ctr"/>
            <a:endParaRPr lang="pt-BR" sz="2400" dirty="0">
              <a:solidFill>
                <a:srgbClr val="C00000"/>
              </a:solidFill>
              <a:latin typeface="Poppins"/>
            </a:endParaRPr>
          </a:p>
          <a:p>
            <a:r>
              <a:rPr lang="pt-BR" sz="1600" dirty="0"/>
              <a:t>Brasília, 21 de maio de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8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59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0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" name="Retângulo 1"/>
          <p:cNvSpPr/>
          <p:nvPr/>
        </p:nvSpPr>
        <p:spPr>
          <a:xfrm>
            <a:off x="205912" y="94100"/>
            <a:ext cx="26718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666666"/>
                </a:solidFill>
                <a:latin typeface="+mj-lt"/>
                <a:ea typeface="Poppins"/>
                <a:cs typeface="Poppins"/>
              </a:rPr>
              <a:t>A Lei de </a:t>
            </a:r>
            <a:r>
              <a:rPr lang="pt-BR" sz="2800" b="1" dirty="0" err="1">
                <a:solidFill>
                  <a:srgbClr val="666666"/>
                </a:solidFill>
                <a:latin typeface="+mj-lt"/>
                <a:ea typeface="Poppins"/>
                <a:cs typeface="Poppins"/>
              </a:rPr>
              <a:t>TICs</a:t>
            </a:r>
            <a:r>
              <a:rPr lang="pt-BR" sz="2800" b="1" dirty="0">
                <a:solidFill>
                  <a:srgbClr val="666666"/>
                </a:solidFill>
                <a:latin typeface="+mj-lt"/>
                <a:ea typeface="Poppins"/>
                <a:cs typeface="Poppins"/>
              </a:rPr>
              <a:t> 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89677853"/>
              </p:ext>
            </p:extLst>
          </p:nvPr>
        </p:nvGraphicFramePr>
        <p:xfrm>
          <a:off x="662609" y="424070"/>
          <a:ext cx="11052313" cy="606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42478" y="6336852"/>
            <a:ext cx="904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</a:t>
            </a:r>
            <a:r>
              <a:rPr lang="pt-BR" dirty="0">
                <a:solidFill>
                  <a:srgbClr val="FF3300"/>
                </a:solidFill>
              </a:rPr>
              <a:t>*</a:t>
            </a:r>
            <a:r>
              <a:rPr lang="pt-BR" dirty="0"/>
              <a:t>) </a:t>
            </a:r>
            <a:r>
              <a:rPr lang="pt-BR" sz="1200" dirty="0"/>
              <a:t>Veto presidencial da vigência até 2073 será apreciado pelo Congresso Nacional</a:t>
            </a:r>
          </a:p>
        </p:txBody>
      </p:sp>
    </p:spTree>
    <p:extLst>
      <p:ext uri="{BB962C8B-B14F-4D97-AF65-F5344CB8AC3E}">
        <p14:creationId xmlns:p14="http://schemas.microsoft.com/office/powerpoint/2010/main" val="422575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57" y="4599127"/>
            <a:ext cx="1956164" cy="97710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-32279"/>
            <a:ext cx="12195652" cy="81671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pt-BR" sz="32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Algumas empresas com produtos Incentivados</a:t>
            </a:r>
          </a:p>
        </p:txBody>
      </p:sp>
      <p:sp>
        <p:nvSpPr>
          <p:cNvPr id="5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" y="1289542"/>
            <a:ext cx="1533472" cy="8616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62" y="1397463"/>
            <a:ext cx="788410" cy="78841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67" y="1524505"/>
            <a:ext cx="1757608" cy="57094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56" y="1549159"/>
            <a:ext cx="1611182" cy="54629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76" y="1328296"/>
            <a:ext cx="823848" cy="83606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160" y="2773994"/>
            <a:ext cx="1863884" cy="43537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4" y="4881062"/>
            <a:ext cx="1002348" cy="41381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725" y="4698972"/>
            <a:ext cx="1404558" cy="81648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7" y="5828599"/>
            <a:ext cx="1331161" cy="77293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67" y="3421424"/>
            <a:ext cx="1375073" cy="115247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311" y="4319186"/>
            <a:ext cx="1258740" cy="1258740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00" y="2706925"/>
            <a:ext cx="1548329" cy="511588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63" y="5750123"/>
            <a:ext cx="1370497" cy="770561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074" y="2468803"/>
            <a:ext cx="1174758" cy="841805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60" y="2384015"/>
            <a:ext cx="1302846" cy="1302846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999" y="6135403"/>
            <a:ext cx="1085480" cy="262303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84" y="4373488"/>
            <a:ext cx="1889736" cy="1441199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858" y="4933136"/>
            <a:ext cx="1352692" cy="274985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7" y="4881062"/>
            <a:ext cx="1252234" cy="41323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30" y="1322492"/>
            <a:ext cx="1456032" cy="100102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80" y="2561980"/>
            <a:ext cx="1069976" cy="106997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88" y="5884284"/>
            <a:ext cx="1906356" cy="61956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49" y="5676139"/>
            <a:ext cx="1016914" cy="925392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9" y="2384015"/>
            <a:ext cx="1168618" cy="116861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60380" y="1433872"/>
            <a:ext cx="969724" cy="912681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35120" y="1311964"/>
            <a:ext cx="975773" cy="97577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330206" y="2656624"/>
            <a:ext cx="880687" cy="880687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5558" y="3590305"/>
            <a:ext cx="1209344" cy="75371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755107" y="3321935"/>
            <a:ext cx="1558377" cy="1351457"/>
          </a:xfrm>
          <a:prstGeom prst="rect">
            <a:avLst/>
          </a:prstGeom>
        </p:spPr>
      </p:pic>
      <p:pic>
        <p:nvPicPr>
          <p:cNvPr id="43" name="Imagem 42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15990" y="3445749"/>
            <a:ext cx="1862181" cy="1042821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04127" y="3658096"/>
            <a:ext cx="1264652" cy="518832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338369" y="3522108"/>
            <a:ext cx="1780204" cy="890102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831975" y="5429316"/>
            <a:ext cx="1199876" cy="1068797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651902" y="3417680"/>
            <a:ext cx="1181448" cy="1181448"/>
          </a:xfrm>
          <a:prstGeom prst="rect">
            <a:avLst/>
          </a:prstGeom>
        </p:spPr>
      </p:pic>
      <p:pic>
        <p:nvPicPr>
          <p:cNvPr id="52" name="Imagem 5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562495" y="5640439"/>
            <a:ext cx="989928" cy="98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3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2279"/>
            <a:ext cx="12195652" cy="81671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Algumas instituições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redenciadas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24" y="1292562"/>
            <a:ext cx="2385814" cy="98159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21" y="1432097"/>
            <a:ext cx="1044952" cy="84014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68" y="1507863"/>
            <a:ext cx="2083580" cy="72508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66" y="1466147"/>
            <a:ext cx="1490863" cy="89327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3" y="3959111"/>
            <a:ext cx="1877022" cy="56274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70" y="3574962"/>
            <a:ext cx="2366286" cy="13310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67" y="5314876"/>
            <a:ext cx="1238537" cy="113797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542" y="3870789"/>
            <a:ext cx="1957862" cy="87320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3" t="17909" r="31743" b="18055"/>
          <a:stretch/>
        </p:blipFill>
        <p:spPr>
          <a:xfrm>
            <a:off x="603925" y="5057461"/>
            <a:ext cx="1414502" cy="1395387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t="2711" r="11174" b="-2711"/>
          <a:stretch/>
        </p:blipFill>
        <p:spPr>
          <a:xfrm>
            <a:off x="9999614" y="1286169"/>
            <a:ext cx="1771982" cy="1253231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232" y="3656275"/>
            <a:ext cx="2649878" cy="111456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89" y="4725294"/>
            <a:ext cx="2143125" cy="214312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661" y="5464162"/>
            <a:ext cx="1647994" cy="83940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16" y="4766334"/>
            <a:ext cx="2061044" cy="206104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7857" y="2647665"/>
            <a:ext cx="2176973" cy="775836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65944" y="2448815"/>
            <a:ext cx="2313428" cy="130759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17121" y="2416178"/>
            <a:ext cx="2546270" cy="127313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38501" y="2530989"/>
            <a:ext cx="2602903" cy="11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2279"/>
            <a:ext cx="12195652" cy="81671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Datacenters para IA: panorama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92" y="796058"/>
            <a:ext cx="9655727" cy="59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96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2279"/>
            <a:ext cx="12195652" cy="81671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Datacenters para IA: panorama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36" y="1143297"/>
            <a:ext cx="10432728" cy="510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2279"/>
            <a:ext cx="12195652" cy="81671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Datacenters para IA: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kumimoji="0" lang="en-GB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rincipais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objetivos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225838580"/>
              </p:ext>
            </p:extLst>
          </p:nvPr>
        </p:nvGraphicFramePr>
        <p:xfrm>
          <a:off x="721453" y="973123"/>
          <a:ext cx="10444293" cy="552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853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-32279"/>
            <a:ext cx="12195652" cy="816716"/>
          </a:xfrm>
          <a:prstGeom prst="rect">
            <a:avLst/>
          </a:prstGeom>
          <a:solidFill>
            <a:srgbClr val="00206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Do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Datacenters para IA: </a:t>
            </a:r>
            <a:r>
              <a:rPr lang="en-GB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PBIA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" y="2265028"/>
            <a:ext cx="3182191" cy="32191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39" y="1326191"/>
            <a:ext cx="5687736" cy="464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234" y="2265027"/>
            <a:ext cx="4533754" cy="321910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539" y="1338712"/>
            <a:ext cx="4851633" cy="43988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4602" y="2181136"/>
            <a:ext cx="3089508" cy="350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68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" y="3821754"/>
            <a:ext cx="12192004" cy="303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2709" y="5118416"/>
            <a:ext cx="4583499" cy="11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292803" y="333214"/>
            <a:ext cx="9606400" cy="353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lnSpc>
                <a:spcPct val="150000"/>
              </a:lnSpc>
            </a:pPr>
            <a:endParaRPr lang="pt-BR" sz="40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Obrigado!</a:t>
            </a:r>
            <a:endParaRPr lang="pt-BR" b="1" dirty="0">
              <a:solidFill>
                <a:srgbClr val="666666"/>
              </a:solidFill>
              <a:latin typeface="Poppins"/>
              <a:sym typeface="Poppins"/>
            </a:endParaRP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666666"/>
                </a:solidFill>
                <a:latin typeface="Poppins"/>
                <a:sym typeface="Poppins"/>
              </a:rPr>
              <a:t>SECRETARIA DE CIÊNCIA E TECNOLOGIA PARA TRANSFORMAÇÃO DIGITAL</a:t>
            </a:r>
            <a:endParaRPr lang="pt-BR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sz="2133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Bef>
                <a:spcPts val="1333"/>
              </a:spcBef>
            </a:pPr>
            <a:endParaRPr sz="2400" dirty="0"/>
          </a:p>
        </p:txBody>
      </p:sp>
      <p:sp>
        <p:nvSpPr>
          <p:cNvPr id="57" name="Google Shape;57;p13"/>
          <p:cNvSpPr/>
          <p:nvPr/>
        </p:nvSpPr>
        <p:spPr>
          <a:xfrm>
            <a:off x="9047200" y="-43900"/>
            <a:ext cx="3144800" cy="13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58;p13"/>
          <p:cNvSpPr/>
          <p:nvPr/>
        </p:nvSpPr>
        <p:spPr>
          <a:xfrm>
            <a:off x="5902400" y="-43900"/>
            <a:ext cx="3144800" cy="138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59;p13"/>
          <p:cNvSpPr/>
          <p:nvPr/>
        </p:nvSpPr>
        <p:spPr>
          <a:xfrm>
            <a:off x="2757600" y="-43900"/>
            <a:ext cx="3144800" cy="1380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60;p13"/>
          <p:cNvSpPr/>
          <p:nvPr/>
        </p:nvSpPr>
        <p:spPr>
          <a:xfrm>
            <a:off x="0" y="-43900"/>
            <a:ext cx="2757600" cy="13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EC8B2C4-5BD7-6D05-C8D7-611717037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37" y="4462462"/>
            <a:ext cx="20669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29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9287</TotalTime>
  <Words>470</Words>
  <Application>Microsoft Office PowerPoint</Application>
  <PresentationFormat>Widescreen</PresentationFormat>
  <Paragraphs>51</Paragraphs>
  <Slides>9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Poppins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Rafael</dc:creator>
  <cp:lastModifiedBy>Felipe Luiz da Silva</cp:lastModifiedBy>
  <cp:revision>88</cp:revision>
  <dcterms:created xsi:type="dcterms:W3CDTF">2023-05-11T19:42:37Z</dcterms:created>
  <dcterms:modified xsi:type="dcterms:W3CDTF">2025-05-21T12:52:59Z</dcterms:modified>
</cp:coreProperties>
</file>