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84" r:id="rId2"/>
    <p:sldId id="283" r:id="rId3"/>
    <p:sldId id="258" r:id="rId4"/>
    <p:sldId id="301" r:id="rId5"/>
    <p:sldId id="291" r:id="rId6"/>
    <p:sldId id="292" r:id="rId7"/>
    <p:sldId id="310" r:id="rId8"/>
    <p:sldId id="303" r:id="rId9"/>
    <p:sldId id="304" r:id="rId10"/>
    <p:sldId id="305" r:id="rId11"/>
    <p:sldId id="306" r:id="rId12"/>
    <p:sldId id="308" r:id="rId13"/>
    <p:sldId id="311" r:id="rId14"/>
    <p:sldId id="309" r:id="rId15"/>
    <p:sldId id="268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2"/>
    <a:srgbClr val="F68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86" autoAdjust="0"/>
    <p:restoredTop sz="95915"/>
  </p:normalViewPr>
  <p:slideViewPr>
    <p:cSldViewPr snapToGrid="0">
      <p:cViewPr>
        <p:scale>
          <a:sx n="117" d="100"/>
          <a:sy n="117" d="100"/>
        </p:scale>
        <p:origin x="-108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A0106-6CFB-0A4C-9420-32AEEB0BE888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B740D-08E0-6E45-82D4-32305B35E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790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27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99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13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73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86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7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01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205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6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94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D0853-2CED-47D8-A5EA-566CBA6D262F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DC582-8B53-4D56-8371-1E937BEAC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52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60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49"/>
          <a:stretch/>
        </p:blipFill>
        <p:spPr>
          <a:xfrm>
            <a:off x="0" y="1191986"/>
            <a:ext cx="12192001" cy="5666014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09074" y="4552839"/>
            <a:ext cx="3338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Gill Sans MT Light" panose="020B0302020104020203" pitchFamily="34" charset="0"/>
              </a:rPr>
              <a:t>Senado Federal - PLS 559</a:t>
            </a:r>
            <a:endParaRPr lang="pt-BR" sz="2400" dirty="0">
              <a:solidFill>
                <a:schemeClr val="bg1"/>
              </a:solidFill>
              <a:latin typeface="Gill Sans MT Light" panose="020B0302020104020203" pitchFamily="34" charset="0"/>
            </a:endParaRPr>
          </a:p>
        </p:txBody>
      </p:sp>
      <p:pic>
        <p:nvPicPr>
          <p:cNvPr id="4" name="Imagem 3" descr="branco.png"/>
          <p:cNvPicPr>
            <a:picLocks noChangeAspect="1"/>
          </p:cNvPicPr>
          <p:nvPr/>
        </p:nvPicPr>
        <p:blipFill rotWithShape="1">
          <a:blip r:embed="rId3" cstate="print"/>
          <a:srcRect b="8995"/>
          <a:stretch/>
        </p:blipFill>
        <p:spPr>
          <a:xfrm>
            <a:off x="7575037" y="187779"/>
            <a:ext cx="4487173" cy="816073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12" y="3210338"/>
            <a:ext cx="5481771" cy="8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8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10753" y="537368"/>
            <a:ext cx="1099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Ausência </a:t>
            </a:r>
            <a:r>
              <a:rPr lang="pt-BR" sz="2400" i="1" dirty="0" smtClean="0">
                <a:latin typeface="Gill Sans MT Light" panose="020B0302020104020203" pitchFamily="34" charset="0"/>
              </a:rPr>
              <a:t>de requisitos técnicos</a:t>
            </a:r>
            <a:r>
              <a:rPr lang="en-US" sz="2400" i="1" dirty="0" smtClean="0">
                <a:latin typeface="Gill Sans MT Light" panose="020B0302020104020203" pitchFamily="34" charset="0"/>
              </a:rPr>
              <a:t> </a:t>
            </a:r>
            <a:r>
              <a:rPr lang="pt-BR" sz="2400" i="1" dirty="0" smtClean="0">
                <a:latin typeface="Gill Sans MT Light" panose="020B0302020104020203" pitchFamily="34" charset="0"/>
              </a:rPr>
              <a:t>para </a:t>
            </a:r>
            <a:r>
              <a:rPr lang="pt-BR" sz="2400" i="1" dirty="0">
                <a:latin typeface="Gill Sans MT Light" panose="020B0302020104020203" pitchFamily="34" charset="0"/>
              </a:rPr>
              <a:t>a utilização do regime de contratação </a:t>
            </a:r>
            <a:r>
              <a:rPr lang="pt-BR" sz="2400" i="1" dirty="0" smtClean="0">
                <a:latin typeface="Gill Sans MT Light" panose="020B0302020104020203" pitchFamily="34" charset="0"/>
              </a:rPr>
              <a:t>integrada: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41254" y="2063614"/>
            <a:ext cx="1090949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200" dirty="0" smtClean="0">
                <a:latin typeface="Gill Sans MT" charset="0"/>
                <a:ea typeface="Gill Sans MT" charset="0"/>
                <a:cs typeface="Gill Sans MT" charset="0"/>
              </a:rPr>
              <a:t>Instituir disciplina para a contratação integrada, redefinindo critério econômico (obras e serviços de grande vulto) e e técnico (apenas para hipóteses em que se verifique:</a:t>
            </a:r>
          </a:p>
          <a:p>
            <a:pPr marL="1714500" lvl="3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200" dirty="0" smtClean="0">
                <a:latin typeface="Gill Sans MT" charset="0"/>
                <a:ea typeface="Gill Sans MT" charset="0"/>
                <a:cs typeface="Gill Sans MT" charset="0"/>
              </a:rPr>
              <a:t>(</a:t>
            </a:r>
            <a:r>
              <a:rPr lang="pt-BR" sz="2200" dirty="0" err="1" smtClean="0">
                <a:latin typeface="Gill Sans MT" charset="0"/>
                <a:ea typeface="Gill Sans MT" charset="0"/>
                <a:cs typeface="Gill Sans MT" charset="0"/>
              </a:rPr>
              <a:t>i</a:t>
            </a:r>
            <a:r>
              <a:rPr lang="pt-BR" sz="2200" dirty="0" smtClean="0">
                <a:latin typeface="Gill Sans MT" charset="0"/>
                <a:ea typeface="Gill Sans MT" charset="0"/>
                <a:cs typeface="Gill Sans MT" charset="0"/>
              </a:rPr>
              <a:t>) inovação tecnológica ou técnica e</a:t>
            </a:r>
          </a:p>
          <a:p>
            <a:pPr marL="1714500" lvl="3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200" dirty="0" smtClean="0">
                <a:latin typeface="Gill Sans MT" charset="0"/>
                <a:ea typeface="Gill Sans MT" charset="0"/>
                <a:cs typeface="Gill Sans MT" charset="0"/>
              </a:rPr>
              <a:t>(</a:t>
            </a:r>
            <a:r>
              <a:rPr lang="pt-BR" sz="2200" dirty="0" err="1" smtClean="0">
                <a:latin typeface="Gill Sans MT" charset="0"/>
                <a:ea typeface="Gill Sans MT" charset="0"/>
                <a:cs typeface="Gill Sans MT" charset="0"/>
              </a:rPr>
              <a:t>ii</a:t>
            </a:r>
            <a:r>
              <a:rPr lang="pt-BR" sz="2200" dirty="0" smtClean="0">
                <a:latin typeface="Gill Sans MT" charset="0"/>
                <a:ea typeface="Gill Sans MT" charset="0"/>
                <a:cs typeface="Gill Sans MT" charset="0"/>
              </a:rPr>
              <a:t>) possibilidade de execução com diferentes metodologias</a:t>
            </a:r>
          </a:p>
          <a:p>
            <a:pPr lvl="2" algn="just"/>
            <a:endParaRPr lang="pt-BR" sz="2000" dirty="0" smtClean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405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Exigência de garantia contratual e de propostas (</a:t>
            </a:r>
            <a:r>
              <a:rPr lang="pt-BR" sz="2400" i="1" dirty="0" err="1">
                <a:latin typeface="Gill Sans MT Light" panose="020B0302020104020203" pitchFamily="34" charset="0"/>
              </a:rPr>
              <a:t>bid</a:t>
            </a:r>
            <a:r>
              <a:rPr lang="pt-BR" sz="2400" i="1" dirty="0">
                <a:latin typeface="Gill Sans MT Light" panose="020B0302020104020203" pitchFamily="34" charset="0"/>
              </a:rPr>
              <a:t> </a:t>
            </a:r>
            <a:r>
              <a:rPr lang="pt-BR" sz="2400" i="1" dirty="0" err="1">
                <a:latin typeface="Gill Sans MT Light" panose="020B0302020104020203" pitchFamily="34" charset="0"/>
              </a:rPr>
              <a:t>bond</a:t>
            </a:r>
            <a:r>
              <a:rPr lang="pt-BR" sz="2400" i="1" dirty="0">
                <a:latin typeface="Gill Sans MT Light" panose="020B0302020104020203" pitchFamily="34" charset="0"/>
              </a:rPr>
              <a:t>) em percentual </a:t>
            </a:r>
            <a:r>
              <a:rPr lang="pt-BR" sz="2400" i="1" dirty="0" smtClean="0">
                <a:latin typeface="Gill Sans MT Light" panose="020B0302020104020203" pitchFamily="34" charset="0"/>
              </a:rPr>
              <a:t>excessivo: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1655847"/>
            <a:ext cx="1090949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Re-calibrar o percentual de 20 para 5% para orientar o limite de garantia contratual e de 5 para 1% para orientar o limite de garantia de proposta</a:t>
            </a: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Reservar o procedimento de sub-rogação pelas seguradoras apenas para obras e serviços de grande vulto, com cláusula </a:t>
            </a:r>
            <a:r>
              <a:rPr lang="pt-BR" sz="2400" dirty="0" err="1" smtClean="0">
                <a:latin typeface="Gill Sans MT" charset="0"/>
                <a:ea typeface="Gill Sans MT" charset="0"/>
                <a:cs typeface="Gill Sans MT" charset="0"/>
              </a:rPr>
              <a:t>d</a:t>
            </a:r>
            <a:r>
              <a:rPr lang="en-US" sz="2400" dirty="0" smtClean="0">
                <a:latin typeface="Gill Sans MT" charset="0"/>
                <a:ea typeface="Gill Sans MT" charset="0"/>
                <a:cs typeface="Gill Sans MT" charset="0"/>
              </a:rPr>
              <a:t>e </a:t>
            </a: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vigência (prorrogada para 2 anos)</a:t>
            </a:r>
          </a:p>
          <a:p>
            <a:pPr marL="800100" lvl="1" indent="-342900">
              <a:buFont typeface="Arial" charset="0"/>
              <a:buChar char="•"/>
            </a:pPr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buFont typeface="Arial" charset="0"/>
              <a:buChar char="•"/>
            </a:pPr>
            <a:endParaRPr lang="pt-BR" sz="24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00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Ausência de modelo de licitação para a contratação de projetos</a:t>
            </a:r>
          </a:p>
          <a:p>
            <a:pPr lvl="0" algn="just"/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1925016"/>
            <a:ext cx="1090949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Instituir modelo de licitação para a contratação de projeto de engenharia, valorizando o critério técnico de seleção, com remuneração atrelada ao êxito e eficácia do projeto durante a execução da obra ou do serviço</a:t>
            </a:r>
          </a:p>
          <a:p>
            <a:pPr lvl="1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buFont typeface="Arial" charset="0"/>
              <a:buChar char="•"/>
            </a:pPr>
            <a:endParaRPr lang="pt-BR" sz="24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034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</a:pPr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Regulamentação </a:t>
            </a:r>
            <a:r>
              <a:rPr lang="pt-BR" sz="2400" i="1" dirty="0" smtClean="0">
                <a:latin typeface="Gill Sans MT Light" panose="020B0302020104020203" pitchFamily="34" charset="0"/>
              </a:rPr>
              <a:t>do </a:t>
            </a:r>
            <a:r>
              <a:rPr lang="pt-BR" sz="2400" i="1" dirty="0">
                <a:latin typeface="Gill Sans MT Light" panose="020B0302020104020203" pitchFamily="34" charset="0"/>
              </a:rPr>
              <a:t>diálogo concorrencial</a:t>
            </a:r>
          </a:p>
        </p:txBody>
      </p:sp>
      <p:sp>
        <p:nvSpPr>
          <p:cNvPr id="3" name="Retângulo 2"/>
          <p:cNvSpPr/>
          <p:nvPr/>
        </p:nvSpPr>
        <p:spPr>
          <a:xfrm>
            <a:off x="706777" y="2316343"/>
            <a:ext cx="1090949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 Instituir regulamentação avançada para o diálogo concorrencial</a:t>
            </a:r>
          </a:p>
          <a:p>
            <a:pPr marL="800100" lvl="1" indent="-342900">
              <a:buFont typeface="Arial" charset="0"/>
              <a:buChar char="•"/>
            </a:pPr>
            <a:endParaRPr lang="pt-BR" sz="24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25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Ausência de disciplina sobre os licenciamentos ambientais</a:t>
            </a:r>
          </a:p>
          <a:p>
            <a:pPr algn="just"/>
            <a:endParaRPr lang="pt-BR" sz="2400" i="1" dirty="0">
              <a:latin typeface="Gill Sans MT Light" panose="020B0302020104020203" pitchFamily="34" charset="0"/>
            </a:endParaRPr>
          </a:p>
          <a:p>
            <a:pPr lvl="0" algn="just"/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1925016"/>
            <a:ext cx="1090949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Instituir disciplina sobre a responsabilidade pela obtenção do licenciamento ambiental, condicionando o início da licitação à obtenção da LP e a emissão da ordem de serviço à obtenção da LI</a:t>
            </a:r>
          </a:p>
          <a:p>
            <a:pPr lvl="1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>
              <a:buFont typeface="Arial" charset="0"/>
              <a:buChar char="•"/>
            </a:pPr>
            <a:endParaRPr lang="pt-BR" sz="24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963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12192001" cy="6858000"/>
            </a:xfrm>
            <a:prstGeom prst="rect">
              <a:avLst/>
            </a:prstGeom>
          </p:spPr>
        </p:pic>
        <p:pic>
          <p:nvPicPr>
            <p:cNvPr id="11" name="Imagem 10" descr="branco.png"/>
            <p:cNvPicPr>
              <a:picLocks noChangeAspect="1"/>
            </p:cNvPicPr>
            <p:nvPr/>
          </p:nvPicPr>
          <p:blipFill rotWithShape="1">
            <a:blip r:embed="rId3" cstate="print"/>
            <a:srcRect b="8995"/>
            <a:stretch/>
          </p:blipFill>
          <p:spPr>
            <a:xfrm>
              <a:off x="2999993" y="1993919"/>
              <a:ext cx="6192011" cy="1126129"/>
            </a:xfrm>
            <a:prstGeom prst="rect">
              <a:avLst/>
            </a:prstGeom>
          </p:spPr>
        </p:pic>
      </p:grpSp>
      <p:sp>
        <p:nvSpPr>
          <p:cNvPr id="8" name="CaixaDeTexto 7"/>
          <p:cNvSpPr txBox="1"/>
          <p:nvPr/>
        </p:nvSpPr>
        <p:spPr>
          <a:xfrm>
            <a:off x="0" y="3120048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600" dirty="0" smtClean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www.vgplaw.com.br</a:t>
            </a:r>
            <a:endParaRPr lang="pt-BR" sz="1600" dirty="0">
              <a:solidFill>
                <a:schemeClr val="bg1"/>
              </a:solidFill>
              <a:latin typeface="Gill Sans MT" panose="020B05020201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Tel./Fax: 4007.2221 | +55 (41) 3233.0530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118710" y="5337569"/>
            <a:ext cx="26073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CURITIBA</a:t>
            </a:r>
          </a:p>
          <a:p>
            <a:r>
              <a:rPr lang="pt-BR" sz="8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Rua Mateus Leme, 575 – São Francisco</a:t>
            </a:r>
          </a:p>
          <a:p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Palacete Villa Sophia - CEP 80510-192</a:t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Curitiba – PR – Brasil</a:t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pt-BR" sz="1200" dirty="0">
              <a:solidFill>
                <a:schemeClr val="bg1"/>
              </a:solidFill>
              <a:latin typeface="Gill Sans MT" panose="020B05020201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192599" y="5337569"/>
            <a:ext cx="25282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BRASÍLIA</a:t>
            </a:r>
          </a:p>
          <a:p>
            <a:r>
              <a:rPr lang="pt-BR" sz="8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SHS Quadra 06 - Complexo Brasil 21</a:t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200" dirty="0" err="1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Cj</a:t>
            </a: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C, Bloco E, Sala 1201 – Asa Sul</a:t>
            </a:r>
          </a:p>
          <a:p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Brasília – DF – Brasil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4609454" y="5337569"/>
            <a:ext cx="2730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SÃO PAULO</a:t>
            </a:r>
          </a:p>
          <a:p>
            <a:r>
              <a:rPr lang="pt-BR" sz="800" b="1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Av. Presidente Juscelino Kubitschek, 1545</a:t>
            </a:r>
          </a:p>
          <a:p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Conj. 47 | Vila Olímpia | CEP 04543-011</a:t>
            </a:r>
          </a:p>
          <a:p>
            <a:r>
              <a:rPr lang="pt-BR" sz="1200" dirty="0">
                <a:solidFill>
                  <a:schemeClr val="bg1"/>
                </a:solidFill>
                <a:latin typeface="Gill Sans MT" panose="020B05020201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São Paulo – SP – Brasil</a:t>
            </a:r>
          </a:p>
          <a:p>
            <a:endParaRPr lang="pt-BR" sz="1200" dirty="0">
              <a:solidFill>
                <a:schemeClr val="bg1"/>
              </a:solidFill>
              <a:latin typeface="Gill Sans MT" panose="020B05020201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pt-BR" sz="1200" dirty="0">
              <a:solidFill>
                <a:schemeClr val="bg1"/>
              </a:solidFill>
              <a:latin typeface="Gill Sans MT" panose="020B05020201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2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348918" y="385009"/>
            <a:ext cx="5339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 smtClean="0">
                <a:latin typeface="Gill Sans MT Light" panose="020B0302020104020203" pitchFamily="34" charset="0"/>
              </a:rPr>
              <a:t>DIAGN</a:t>
            </a:r>
            <a:r>
              <a:rPr lang="en-US" sz="3200" dirty="0" smtClean="0">
                <a:latin typeface="Gill Sans MT Light" panose="020B0302020104020203" pitchFamily="34" charset="0"/>
              </a:rPr>
              <a:t>ÓSTICO E PREMISSAS</a:t>
            </a:r>
            <a:endParaRPr lang="pt-BR" sz="3200" dirty="0">
              <a:latin typeface="Gill Sans MT Light" panose="020B0302020104020203" pitchFamily="34" charset="0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528859" y="1365405"/>
            <a:ext cx="5567140" cy="5069261"/>
            <a:chOff x="637670" y="1381581"/>
            <a:chExt cx="5567140" cy="6171529"/>
          </a:xfrm>
        </p:grpSpPr>
        <p:sp>
          <p:nvSpPr>
            <p:cNvPr id="2" name="Retângulo de cantos arredondados 1"/>
            <p:cNvSpPr/>
            <p:nvPr/>
          </p:nvSpPr>
          <p:spPr>
            <a:xfrm>
              <a:off x="637670" y="2329886"/>
              <a:ext cx="5567140" cy="5223224"/>
            </a:xfrm>
            <a:prstGeom prst="roundRect">
              <a:avLst>
                <a:gd name="adj" fmla="val 201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spcBef>
                  <a:spcPts val="600"/>
                </a:spcBef>
                <a:buFont typeface="Arial" charset="0"/>
                <a:buChar char="•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Altos custos de transação e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INEFICIÊNCIA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nos contratos</a:t>
              </a:r>
            </a:p>
            <a:p>
              <a:pPr marL="742950" lvl="1" indent="-285750">
                <a:spcBef>
                  <a:spcPts val="600"/>
                </a:spcBef>
                <a:buFont typeface="Arial" charset="0"/>
                <a:buChar char="•"/>
              </a:pPr>
              <a:r>
                <a:rPr lang="pt-BR" sz="1600" i="1" dirty="0" smtClean="0">
                  <a:latin typeface="Gill Sans MT" charset="0"/>
                  <a:ea typeface="Gill Sans MT" charset="0"/>
                  <a:cs typeface="Gill Sans MT" charset="0"/>
                </a:rPr>
                <a:t>Regime fundado em prerrogativas e assimetria</a:t>
              </a:r>
            </a:p>
            <a:p>
              <a:pPr marL="742950" lvl="1" indent="-285750">
                <a:spcBef>
                  <a:spcPts val="600"/>
                </a:spcBef>
                <a:buFont typeface="Arial" charset="0"/>
                <a:buChar char="•"/>
              </a:pPr>
              <a:r>
                <a:rPr lang="pt-BR" sz="1600" i="1" dirty="0" smtClean="0">
                  <a:latin typeface="Gill Sans MT" charset="0"/>
                  <a:ea typeface="Gill Sans MT" charset="0"/>
                  <a:cs typeface="Gill Sans MT" charset="0"/>
                </a:rPr>
                <a:t>Nível altíssimo </a:t>
              </a:r>
              <a:r>
                <a:rPr lang="en-US" sz="1600" i="1" dirty="0" smtClean="0">
                  <a:latin typeface="Gill Sans MT" charset="0"/>
                  <a:ea typeface="Gill Sans MT" charset="0"/>
                  <a:cs typeface="Gill Sans MT" charset="0"/>
                </a:rPr>
                <a:t>de </a:t>
              </a:r>
              <a:r>
                <a:rPr lang="pt-BR" sz="1600" i="1" dirty="0" smtClean="0">
                  <a:latin typeface="Gill Sans MT" charset="0"/>
                  <a:ea typeface="Gill Sans MT" charset="0"/>
                  <a:cs typeface="Gill Sans MT" charset="0"/>
                </a:rPr>
                <a:t>inadimplemento da Administração</a:t>
              </a:r>
            </a:p>
            <a:p>
              <a:pPr marL="742950" lvl="1" indent="-285750">
                <a:spcBef>
                  <a:spcPts val="600"/>
                </a:spcBef>
                <a:buFont typeface="Arial" charset="0"/>
                <a:buChar char="•"/>
              </a:pPr>
              <a:r>
                <a:rPr lang="pt-BR" sz="1600" i="1" dirty="0" smtClean="0">
                  <a:latin typeface="Gill Sans MT" charset="0"/>
                  <a:ea typeface="Gill Sans MT" charset="0"/>
                  <a:cs typeface="Gill Sans MT" charset="0"/>
                </a:rPr>
                <a:t>Ausência de clareza na definição de direitos</a:t>
              </a:r>
            </a:p>
            <a:p>
              <a:pPr lvl="1"/>
              <a:endParaRPr lang="en-US" sz="1600" dirty="0" smtClean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285750" indent="-285750">
                <a:buFont typeface="Arial" charset="0"/>
                <a:buChar char="•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Alto número de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DISPUTAS E DIVERGÊNCIAS 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(entre os próprios órgãos controladores)</a:t>
              </a:r>
            </a:p>
            <a:p>
              <a:pPr marL="285750" indent="-285750">
                <a:buFont typeface="Arial" charset="0"/>
                <a:buChar char="•"/>
              </a:pPr>
              <a:endParaRPr lang="en-US" sz="1600" dirty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285750" indent="-285750">
                <a:buFont typeface="Arial" charset="0"/>
                <a:buChar char="•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Competitividade impactada por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BARREIRAS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na licitação</a:t>
              </a:r>
            </a:p>
            <a:p>
              <a:endParaRPr lang="pt-BR" sz="1600" dirty="0" smtClean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285750" indent="-285750">
                <a:buFont typeface="Arial" charset="0"/>
                <a:buChar char="•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Alto número de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ALTERAÇÕES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contratuais</a:t>
              </a:r>
            </a:p>
            <a:p>
              <a:pPr marL="285750" indent="-285750">
                <a:buFont typeface="Arial" charset="0"/>
                <a:buChar char="•"/>
              </a:pPr>
              <a:endParaRPr lang="pt-BR" sz="1600" dirty="0" smtClean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285750" indent="-285750">
                <a:buFont typeface="Arial" charset="0"/>
                <a:buChar char="•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Problemas muito frequentes com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LICENCIAMENTOS</a:t>
              </a:r>
            </a:p>
          </p:txBody>
        </p:sp>
        <p:sp>
          <p:nvSpPr>
            <p:cNvPr id="4" name="Retângulo de cantos arredondados 3"/>
            <p:cNvSpPr/>
            <p:nvPr/>
          </p:nvSpPr>
          <p:spPr>
            <a:xfrm>
              <a:off x="637671" y="1381581"/>
              <a:ext cx="5567139" cy="94830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DIAGNÓSTICO CRÍTICO</a:t>
              </a:r>
            </a:p>
            <a:p>
              <a:pPr algn="ctr"/>
              <a:r>
                <a:rPr lang="pt-BR" sz="160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sobre a experiência com licitações e contratos</a:t>
              </a: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6987822" y="1365405"/>
            <a:ext cx="4900158" cy="4877351"/>
            <a:chOff x="6460594" y="1350382"/>
            <a:chExt cx="4900158" cy="4877351"/>
          </a:xfrm>
        </p:grpSpPr>
        <p:sp>
          <p:nvSpPr>
            <p:cNvPr id="7" name="Retângulo de cantos arredondados 6"/>
            <p:cNvSpPr/>
            <p:nvPr/>
          </p:nvSpPr>
          <p:spPr>
            <a:xfrm>
              <a:off x="6460594" y="2129315"/>
              <a:ext cx="4900158" cy="4098418"/>
            </a:xfrm>
            <a:prstGeom prst="roundRect">
              <a:avLst>
                <a:gd name="adj" fmla="val 201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AutoNum type="arabicParenR"/>
              </a:pP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M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aior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SEGURANÇA JURÍDICA 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ao </a:t>
              </a: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tratamento de temas importantes da licitação e contratos 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administrativos</a:t>
              </a:r>
            </a:p>
            <a:p>
              <a:pPr marL="342900" indent="-342900">
                <a:buAutoNum type="arabicParenR"/>
              </a:pPr>
              <a:endParaRPr lang="pt-BR" sz="1600" dirty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342900" indent="-342900">
                <a:buAutoNum type="arabicParenR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Maior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SIMETRIA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no </a:t>
              </a: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regime de contratos, com vistas a reduzir os custos de 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contratação</a:t>
              </a:r>
            </a:p>
            <a:p>
              <a:pPr marL="342900" indent="-342900">
                <a:buAutoNum type="arabicParenR"/>
              </a:pPr>
              <a:endParaRPr lang="pt-BR" sz="1600" dirty="0" smtClean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342900" indent="-342900">
                <a:buAutoNum type="arabicParenR"/>
              </a:pP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A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mpliar-se </a:t>
              </a: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de modo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RESPONSÁVEL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a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COMPETITIVIDADE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 nas licitações</a:t>
              </a:r>
            </a:p>
            <a:p>
              <a:pPr marL="342900" indent="-342900">
                <a:buAutoNum type="arabicParenR"/>
              </a:pPr>
              <a:endParaRPr lang="pt-BR" sz="1600" dirty="0">
                <a:latin typeface="Gill Sans MT" charset="0"/>
                <a:ea typeface="Gill Sans MT" charset="0"/>
                <a:cs typeface="Gill Sans MT" charset="0"/>
              </a:endParaRPr>
            </a:p>
            <a:p>
              <a:pPr marL="342900" indent="-342900">
                <a:buAutoNum type="arabicParenR"/>
              </a:pP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Melhorar </a:t>
              </a:r>
              <a:r>
                <a:rPr lang="pt-BR" sz="1600" dirty="0">
                  <a:latin typeface="Gill Sans MT" charset="0"/>
                  <a:ea typeface="Gill Sans MT" charset="0"/>
                  <a:cs typeface="Gill Sans MT" charset="0"/>
                </a:rPr>
                <a:t>a </a:t>
              </a:r>
              <a:r>
                <a:rPr lang="pt-BR" sz="1600" b="1" dirty="0" smtClean="0">
                  <a:latin typeface="Gill Sans MT" charset="0"/>
                  <a:ea typeface="Gill Sans MT" charset="0"/>
                  <a:cs typeface="Gill Sans MT" charset="0"/>
                </a:rPr>
                <a:t>QUALIDADE TÉCNICA </a:t>
              </a:r>
              <a:r>
                <a:rPr lang="pt-BR" sz="1600" dirty="0" smtClean="0">
                  <a:latin typeface="Gill Sans MT" charset="0"/>
                  <a:ea typeface="Gill Sans MT" charset="0"/>
                  <a:cs typeface="Gill Sans MT" charset="0"/>
                </a:rPr>
                <a:t>dos projetos</a:t>
              </a:r>
              <a:endParaRPr lang="pt-BR" sz="1600" dirty="0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8" name="Retângulo de cantos arredondados 7"/>
            <p:cNvSpPr/>
            <p:nvPr/>
          </p:nvSpPr>
          <p:spPr>
            <a:xfrm>
              <a:off x="6460594" y="1350382"/>
              <a:ext cx="4900158" cy="76829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PREMISSAS</a:t>
              </a: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9871756" y="470459"/>
            <a:ext cx="2016224" cy="413873"/>
            <a:chOff x="7020272" y="4720899"/>
            <a:chExt cx="2016224" cy="413873"/>
          </a:xfrm>
        </p:grpSpPr>
        <p:pic>
          <p:nvPicPr>
            <p:cNvPr id="19" name="Imagem 18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0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1" name="Conector reto 20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971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30576" y="702257"/>
            <a:ext cx="8906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latin typeface="Gill Sans MT Light" panose="020B0302020104020203" pitchFamily="34" charset="0"/>
              </a:rPr>
              <a:t>AVANÇOS IMPORTANTES trazidos pelo PLS 559:</a:t>
            </a:r>
            <a:endParaRPr lang="pt-BR" sz="3200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0576" y="1719551"/>
            <a:ext cx="1145406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Redução do prazo de 90 para 45 dias para a “mora tolerada” – para que o contratante privado mantenha obrigação de entregar a prestação mesmo sem receber os pagamentos devidos pela Administração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Restrição do pregão às obras e serviços de engenharia de menor valor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Emprego de arbitragem e soluções alternativas para a solução de litígios nas contratações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Regulamentação da forma de cálculo dos limites impostos às alterações contratuais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Admissão, como regra, da participação em regime de consórcio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000" dirty="0" smtClean="0">
                <a:latin typeface="Gill Sans MT Light" panose="020B0302020104020203" pitchFamily="34" charset="0"/>
              </a:rPr>
              <a:t>Regulamentação do uso de atestados obtidos em regime de consórcio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pt-PT" sz="2400" dirty="0" smtClean="0">
              <a:latin typeface="Gill Sans MT Light" panose="020B0302020104020203" pitchFamily="34" charset="0"/>
            </a:endParaRP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2400" dirty="0" smtClean="0">
              <a:latin typeface="Gill Sans MT Light" panose="020B0302020104020203" pitchFamily="34" charset="0"/>
            </a:endParaRP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pt-BR" sz="2000" dirty="0" smtClean="0">
              <a:latin typeface="Gill Sans MT Light" panose="020B0302020104020203" pitchFamily="34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871756" y="47045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701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174599" y="212054"/>
            <a:ext cx="9697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latin typeface="Gill Sans MT Light" panose="020B0302020104020203" pitchFamily="34" charset="0"/>
              </a:rPr>
              <a:t>PROBLEMAS E OMISS</a:t>
            </a:r>
            <a:r>
              <a:rPr lang="en-US" sz="3200" dirty="0" smtClean="0">
                <a:latin typeface="Gill Sans MT Light" panose="020B0302020104020203" pitchFamily="34" charset="0"/>
              </a:rPr>
              <a:t>ÕES RELEVANTES</a:t>
            </a:r>
            <a:r>
              <a:rPr lang="pt-BR" sz="2000" dirty="0">
                <a:latin typeface="Gill Sans MT Light" panose="020B0302020104020203" pitchFamily="34" charset="0"/>
              </a:rPr>
              <a:t> </a:t>
            </a:r>
            <a:r>
              <a:rPr lang="pt-BR" sz="2000" dirty="0" smtClean="0">
                <a:latin typeface="Gill Sans MT Light" panose="020B0302020104020203" pitchFamily="34" charset="0"/>
              </a:rPr>
              <a:t>do PLS 559:</a:t>
            </a:r>
            <a:endParaRPr lang="pt-BR" sz="2000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68968" y="884332"/>
            <a:ext cx="1145406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regulamentação de direitos do contratado sobre o equilíbrio econômico-financeiro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regulamentação para procedimentos de medição e pagamento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 Ausência de regulamentação clara sobre reajustamento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regulamentação acerca de penalidades moratórias e de outras consequências na hipótese de inadimplemento administrativo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pressupostos técnicos</a:t>
            </a:r>
            <a:r>
              <a:rPr lang="en-US" sz="1600" dirty="0" smtClean="0">
                <a:latin typeface="Gill Sans MT Light" panose="020B0302020104020203" pitchFamily="34" charset="0"/>
              </a:rPr>
              <a:t> </a:t>
            </a:r>
            <a:r>
              <a:rPr lang="pt-BR" sz="1600" dirty="0" smtClean="0">
                <a:latin typeface="Gill Sans MT Light" panose="020B0302020104020203" pitchFamily="34" charset="0"/>
              </a:rPr>
              <a:t>para a utilização do regime de contratação integrada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Exigência de garantia contratual e de propostas em percentual excessivo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Transferência da integralidade dos riscos ao contratante privado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e indefinição sobre o nível de detalhamento de projeto para licitações de obras e serviços de engenharia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modelo de licitação para a contratação de projetos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>
                <a:latin typeface="Gill Sans MT Light" panose="020B0302020104020203" pitchFamily="34" charset="0"/>
              </a:rPr>
              <a:t> </a:t>
            </a:r>
            <a:r>
              <a:rPr lang="pt-BR" sz="1600" dirty="0" smtClean="0">
                <a:latin typeface="Gill Sans MT Light" panose="020B0302020104020203" pitchFamily="34" charset="0"/>
              </a:rPr>
              <a:t>Regulamentação insuficiente do diálogo concorrencial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disciplina sobre os licenciamentos ambientais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pt-BR" sz="1600" dirty="0" smtClean="0">
                <a:latin typeface="Gill Sans MT Light" panose="020B0302020104020203" pitchFamily="34" charset="0"/>
              </a:rPr>
              <a:t>Ausência de disciplina sobre participação de empresas estrangeiras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pt-BR" sz="2000" dirty="0" smtClean="0">
              <a:latin typeface="Gill Sans MT Light" panose="020B0302020104020203" pitchFamily="34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871756" y="47045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455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77281" y="568844"/>
            <a:ext cx="11443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 smtClean="0">
                <a:latin typeface="Gill Sans MT Light" panose="020B0302020104020203" pitchFamily="34" charset="0"/>
              </a:rPr>
              <a:t>Ausência </a:t>
            </a:r>
            <a:r>
              <a:rPr lang="pt-BR" sz="2400" i="1" dirty="0">
                <a:latin typeface="Gill Sans MT Light" panose="020B0302020104020203" pitchFamily="34" charset="0"/>
              </a:rPr>
              <a:t>de regulamentação de direitos do contratado para </a:t>
            </a:r>
            <a:r>
              <a:rPr lang="pt-BR" sz="2400" i="1" dirty="0" smtClean="0">
                <a:latin typeface="Gill Sans MT Light" panose="020B0302020104020203" pitchFamily="34" charset="0"/>
              </a:rPr>
              <a:t>o equilíbrio econômico-financeiro</a:t>
            </a:r>
            <a:endParaRPr lang="pt-BR" sz="2400" i="1" dirty="0">
              <a:latin typeface="Gill Sans MT Light" panose="020B0302020104020203" pitchFamily="34" charset="0"/>
            </a:endParaRPr>
          </a:p>
          <a:p>
            <a:endParaRPr lang="pt-BR" sz="2400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77281" y="1981497"/>
            <a:ext cx="107784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CBIC:</a:t>
            </a:r>
          </a:p>
          <a:p>
            <a:endParaRPr lang="pt-BR" sz="3000" b="1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914400" lvl="1" indent="-457200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Explicitar a impossibilidade de alterar-se o preço contratado para “corrigir” defeitos na composição de custos da proposta</a:t>
            </a:r>
          </a:p>
          <a:p>
            <a:pPr marL="914400" lvl="1" indent="-457200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Exigir-se matriz de riscos detalhada</a:t>
            </a:r>
          </a:p>
          <a:p>
            <a:pPr marL="914400" lvl="1" indent="-457200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Instituir-se prazo para a resposta administrativa sobre pedidos de reequilíbrio</a:t>
            </a:r>
          </a:p>
          <a:p>
            <a:pPr marL="1371600" lvl="2" indent="-457200">
              <a:buFont typeface="Arial" charset="0"/>
              <a:buChar char="•"/>
            </a:pP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13339" y="5897038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83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 smtClean="0">
                <a:latin typeface="Gill Sans MT Light" panose="020B0302020104020203" pitchFamily="34" charset="0"/>
              </a:rPr>
              <a:t>Ausência </a:t>
            </a:r>
            <a:r>
              <a:rPr lang="pt-BR" sz="2400" i="1" dirty="0">
                <a:latin typeface="Gill Sans MT Light" panose="020B0302020104020203" pitchFamily="34" charset="0"/>
              </a:rPr>
              <a:t>de regulamentação para procedimentos de medição e </a:t>
            </a:r>
            <a:r>
              <a:rPr lang="pt-BR" sz="2400" i="1" dirty="0" smtClean="0">
                <a:latin typeface="Gill Sans MT Light" panose="020B0302020104020203" pitchFamily="34" charset="0"/>
              </a:rPr>
              <a:t>pagamento: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1519250"/>
            <a:ext cx="107784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r>
              <a:rPr lang="pt-BR" sz="2000" dirty="0" smtClean="0">
                <a:latin typeface="Gill Sans MT" charset="0"/>
                <a:ea typeface="Gill Sans MT" charset="0"/>
                <a:cs typeface="Gill Sans MT" charset="0"/>
              </a:rPr>
              <a:t>Instituir disciplina exata e minuciosa para a metódica da medição e pagamento, exigindo que o contrato preveja a menor periodicidade tecnicamente viável e a estipulação de prazos máximos para processar a medição e o pagamento, não superior a 30 dias do prazo mensal (ou periódico) definido em contrato</a:t>
            </a: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endParaRPr lang="pt-BR" sz="20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r>
              <a:rPr lang="pt-BR" sz="2000" dirty="0" smtClean="0">
                <a:latin typeface="Gill Sans MT" charset="0"/>
                <a:ea typeface="Gill Sans MT" charset="0"/>
                <a:cs typeface="Gill Sans MT" charset="0"/>
              </a:rPr>
              <a:t> Esclarecer o modo de medição para os regimes de empreitada por preço global e empreitada integral, distinguindo-os do modo de medição para empreitada por preço unitário</a:t>
            </a:r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11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 smtClean="0">
                <a:latin typeface="Gill Sans MT Light" panose="020B0302020104020203" pitchFamily="34" charset="0"/>
              </a:rPr>
              <a:t>Transferência da integralidade de riscos ao contratado privado: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1888181"/>
            <a:ext cx="107784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8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r>
              <a:rPr lang="pt-BR" sz="2800" dirty="0" smtClean="0">
                <a:latin typeface="Gill Sans MT" charset="0"/>
                <a:ea typeface="Gill Sans MT" charset="0"/>
                <a:cs typeface="Gill Sans MT" charset="0"/>
              </a:rPr>
              <a:t>Excluir a hipótese de transferência da integralidade dos riscos ao contratado privado</a:t>
            </a: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endParaRPr lang="pt-BR" sz="28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21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Ausência de regulamentação acerca de </a:t>
            </a:r>
            <a:r>
              <a:rPr lang="pt-BR" sz="2400" i="1" dirty="0" smtClean="0">
                <a:latin typeface="Gill Sans MT Light" panose="020B0302020104020203" pitchFamily="34" charset="0"/>
              </a:rPr>
              <a:t>reajustamento: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2117404"/>
            <a:ext cx="10778444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Explicitar que o reajustamento é devido na periodicidade mínima admitida em lei e mesmo que não previsto em contrato, iniciando sua incidência na data de assinatura do contato, quando os preços das propostas deverão ser atualizados</a:t>
            </a:r>
          </a:p>
          <a:p>
            <a:pPr marL="800100" lvl="1" indent="-342900" algn="just">
              <a:buFont typeface="Wingdings" charset="2"/>
              <a:buChar char="§"/>
            </a:pPr>
            <a:endParaRPr lang="pt-BR" sz="20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2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38"/>
          <a:stretch/>
        </p:blipFill>
        <p:spPr>
          <a:xfrm>
            <a:off x="-1" y="6653462"/>
            <a:ext cx="12192001" cy="21018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706777" y="628551"/>
            <a:ext cx="10998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400" b="1" dirty="0" smtClean="0">
                <a:latin typeface="Gill Sans MT Light" panose="020B0302020104020203" pitchFamily="34" charset="0"/>
              </a:rPr>
              <a:t>TEMA: </a:t>
            </a:r>
            <a:r>
              <a:rPr lang="pt-BR" sz="2400" i="1" dirty="0">
                <a:latin typeface="Gill Sans MT Light" panose="020B0302020104020203" pitchFamily="34" charset="0"/>
              </a:rPr>
              <a:t>Ausência de regulamentação acerca de penalidades moratórias e de outras consequências na hipótese de inadimplemento </a:t>
            </a:r>
            <a:r>
              <a:rPr lang="pt-BR" sz="2400" i="1" dirty="0" smtClean="0">
                <a:latin typeface="Gill Sans MT Light" panose="020B0302020104020203" pitchFamily="34" charset="0"/>
              </a:rPr>
              <a:t>administrativo:</a:t>
            </a:r>
            <a:endParaRPr lang="pt-BR" sz="2400" i="1" dirty="0">
              <a:latin typeface="Gill Sans MT Light" panose="020B03020201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06777" y="2284246"/>
            <a:ext cx="10778444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Gill Sans MT" charset="0"/>
                <a:ea typeface="Gill Sans MT" charset="0"/>
                <a:cs typeface="Gill Sans MT" charset="0"/>
              </a:rPr>
              <a:t>PROPOSTA DA CBIC</a:t>
            </a:r>
            <a:r>
              <a:rPr lang="pt-BR" sz="3000" b="1" dirty="0" smtClean="0">
                <a:latin typeface="Gill Sans MT" charset="0"/>
                <a:ea typeface="Gill Sans MT" charset="0"/>
                <a:cs typeface="Gill Sans MT" charset="0"/>
              </a:rPr>
              <a:t>:</a:t>
            </a:r>
            <a:endParaRPr lang="pt-BR" sz="3000" b="1" dirty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charset="2"/>
              <a:buChar char="§"/>
            </a:pPr>
            <a:r>
              <a:rPr lang="pt-BR" sz="2400" dirty="0" smtClean="0">
                <a:latin typeface="Gill Sans MT" charset="0"/>
                <a:ea typeface="Gill Sans MT" charset="0"/>
                <a:cs typeface="Gill Sans MT" charset="0"/>
              </a:rPr>
              <a:t>Explicitar que o atraso nos pagamentos devidos ao contratado estará sujeito à multa global sobre o valor da prestação (em 10%) e à incidência de correção e juros moratórios (em 1% ao mês)</a:t>
            </a:r>
          </a:p>
          <a:p>
            <a:pPr marL="800100" lvl="1" indent="-342900" algn="just">
              <a:buFont typeface="Wingdings" charset="2"/>
              <a:buChar char="§"/>
            </a:pPr>
            <a:endParaRPr lang="pt-BR" sz="2000" dirty="0" smtClean="0">
              <a:latin typeface="Gill Sans MT" charset="0"/>
              <a:ea typeface="Gill Sans MT" charset="0"/>
              <a:cs typeface="Gill Sans MT" charset="0"/>
            </a:endParaRPr>
          </a:p>
          <a:p>
            <a:pPr lvl="1" algn="just"/>
            <a:endParaRPr lang="pt-BR" sz="2400" dirty="0" smtClean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692852" y="5836629"/>
            <a:ext cx="2016224" cy="413873"/>
            <a:chOff x="7020272" y="4720899"/>
            <a:chExt cx="2016224" cy="413873"/>
          </a:xfrm>
        </p:grpSpPr>
        <p:pic>
          <p:nvPicPr>
            <p:cNvPr id="24" name="Imagem 23" descr="logo.png"/>
            <p:cNvPicPr>
              <a:picLocks noChangeAspect="1"/>
            </p:cNvPicPr>
            <p:nvPr/>
          </p:nvPicPr>
          <p:blipFill rotWithShape="1">
            <a:blip r:embed="rId3" cstate="print">
              <a:lum contrast="40000"/>
            </a:blip>
            <a:srcRect l="5918" t="13545" r="60301" b="20002"/>
            <a:stretch/>
          </p:blipFill>
          <p:spPr>
            <a:xfrm>
              <a:off x="8100392" y="4720899"/>
              <a:ext cx="936104" cy="360040"/>
            </a:xfrm>
            <a:prstGeom prst="rect">
              <a:avLst/>
            </a:prstGeom>
          </p:spPr>
        </p:pic>
        <p:pic>
          <p:nvPicPr>
            <p:cNvPr id="25" name="Picture 2" descr="http://www.cbic.org.br/sites/default/files/cabecalho_simples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63"/>
            <a:stretch/>
          </p:blipFill>
          <p:spPr bwMode="auto">
            <a:xfrm>
              <a:off x="7020272" y="4720899"/>
              <a:ext cx="756421" cy="41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6" name="Conector reto 25"/>
            <p:cNvCxnSpPr/>
            <p:nvPr/>
          </p:nvCxnSpPr>
          <p:spPr>
            <a:xfrm flipV="1">
              <a:off x="7956376" y="4720899"/>
              <a:ext cx="0" cy="36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7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</TotalTime>
  <Words>909</Words>
  <Application>Microsoft Office PowerPoint</Application>
  <PresentationFormat>Personalizar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André Velasques</dc:creator>
  <cp:lastModifiedBy>Luis Cidade</cp:lastModifiedBy>
  <cp:revision>96</cp:revision>
  <cp:lastPrinted>2016-08-22T18:25:38Z</cp:lastPrinted>
  <dcterms:created xsi:type="dcterms:W3CDTF">2015-11-18T17:21:24Z</dcterms:created>
  <dcterms:modified xsi:type="dcterms:W3CDTF">2016-08-24T11:40:13Z</dcterms:modified>
</cp:coreProperties>
</file>