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slideLayouts/slideLayout54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766" r:id="rId1"/>
    <p:sldMasterId id="2147483753" r:id="rId2"/>
    <p:sldMasterId id="2147483716" r:id="rId3"/>
    <p:sldMasterId id="2147483729" r:id="rId4"/>
    <p:sldMasterId id="2147483741" r:id="rId5"/>
  </p:sldMasterIdLst>
  <p:notesMasterIdLst>
    <p:notesMasterId r:id="rId20"/>
  </p:notesMasterIdLst>
  <p:handoutMasterIdLst>
    <p:handoutMasterId r:id="rId21"/>
  </p:handoutMasterIdLst>
  <p:sldIdLst>
    <p:sldId id="358" r:id="rId6"/>
    <p:sldId id="257" r:id="rId7"/>
    <p:sldId id="359" r:id="rId8"/>
    <p:sldId id="398" r:id="rId9"/>
    <p:sldId id="294" r:id="rId10"/>
    <p:sldId id="317" r:id="rId11"/>
    <p:sldId id="402" r:id="rId12"/>
    <p:sldId id="431" r:id="rId13"/>
    <p:sldId id="524" r:id="rId14"/>
    <p:sldId id="525" r:id="rId15"/>
    <p:sldId id="527" r:id="rId16"/>
    <p:sldId id="531" r:id="rId17"/>
    <p:sldId id="528" r:id="rId18"/>
    <p:sldId id="530" r:id="rId19"/>
  </p:sldIdLst>
  <p:sldSz cx="9144000" cy="6858000" type="screen4x3"/>
  <p:notesSz cx="6797675" cy="9926638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a Cecília Miranda de Araújo" initials="ACMdA" lastIdx="1" clrIdx="0"/>
  <p:cmAuthor id="1" name="Fernanda Almeida dos Santos" initials="FAd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0A22E"/>
    <a:srgbClr val="002060"/>
    <a:srgbClr val="003E1C"/>
    <a:srgbClr val="003399"/>
    <a:srgbClr val="000099"/>
    <a:srgbClr val="000000"/>
    <a:srgbClr val="7BF9F6"/>
    <a:srgbClr val="85FFBC"/>
    <a:srgbClr val="FF8B8B"/>
    <a:srgbClr val="B07BD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03C2D02B-FD1E-43B2-B654-F447CC1F286B}">
  <a:tblStyle styleId="{03C2D02B-FD1E-43B2-B654-F447CC1F286B}" styleName="Table_0"/>
  <a:tblStyle styleId="{1793316C-88B7-4B45-9228-D2CAE1495DC4}" styleName="Table_1"/>
  <a:tblStyle styleId="{0ABD6C7D-8CF2-4E80-96C3-EA8B54117231}" styleName="Table_2"/>
  <a:tblStyle styleId="{BD6350F4-2460-4848-B721-0546A858153D}" styleName="Table_3"/>
  <a:tblStyle styleId="{731F0041-9572-4FA7-81F1-C35EEB88AF16}" styleName="Table_4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8" autoAdjust="0"/>
    <p:restoredTop sz="95827" autoAdjust="0"/>
  </p:normalViewPr>
  <p:slideViewPr>
    <p:cSldViewPr>
      <p:cViewPr>
        <p:scale>
          <a:sx n="80" d="100"/>
          <a:sy n="80" d="100"/>
        </p:scale>
        <p:origin x="-300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6516"/>
    </p:cViewPr>
  </p:sorterViewPr>
  <p:notesViewPr>
    <p:cSldViewPr>
      <p:cViewPr varScale="1">
        <p:scale>
          <a:sx n="64" d="100"/>
          <a:sy n="64" d="100"/>
        </p:scale>
        <p:origin x="-3444" y="-114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view3D>
      <c:rAngAx val="1"/>
    </c:view3D>
    <c:floor>
      <c:spPr>
        <a:noFill/>
        <a:ln w="10000">
          <a:noFill/>
        </a:ln>
      </c:spPr>
    </c:floor>
    <c:plotArea>
      <c:layout>
        <c:manualLayout>
          <c:layoutTarget val="inner"/>
          <c:xMode val="edge"/>
          <c:yMode val="edge"/>
          <c:x val="2.5266004659596067E-2"/>
          <c:y val="4.65460622764323E-2"/>
          <c:w val="0.95724214596068358"/>
          <c:h val="0.83076631887141761"/>
        </c:manualLayout>
      </c:layout>
      <c:bar3DChart>
        <c:barDir val="col"/>
        <c:grouping val="stacked"/>
        <c:ser>
          <c:idx val="1"/>
          <c:order val="0"/>
          <c:spPr>
            <a:solidFill>
              <a:schemeClr val="accent2">
                <a:lumMod val="60000"/>
                <a:lumOff val="40000"/>
              </a:schemeClr>
            </a:solidFill>
          </c:spPr>
          <c:dPt>
            <c:idx val="0"/>
            <c:spPr>
              <a:solidFill>
                <a:srgbClr val="7BF9F6"/>
              </a:solidFill>
            </c:spPr>
          </c:dPt>
          <c:dPt>
            <c:idx val="1"/>
            <c:spPr>
              <a:solidFill>
                <a:srgbClr val="FF9900"/>
              </a:solidFill>
            </c:spPr>
          </c:dPt>
          <c:dPt>
            <c:idx val="2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dPt>
            <c:idx val="4"/>
            <c:spPr>
              <a:solidFill>
                <a:srgbClr val="B07BD7"/>
              </a:solidFill>
            </c:spPr>
          </c:dPt>
          <c:dPt>
            <c:idx val="5"/>
            <c:spPr>
              <a:solidFill>
                <a:srgbClr val="FF8B8B"/>
              </a:solidFill>
            </c:spPr>
          </c:dPt>
          <c:dLbls>
            <c:dLbl>
              <c:idx val="0"/>
              <c:layout>
                <c:manualLayout>
                  <c:x val="1.4163959995543636E-2"/>
                  <c:y val="-0.1728510798267586"/>
                </c:manualLayout>
              </c:layout>
              <c:showVal val="1"/>
            </c:dLbl>
            <c:dLbl>
              <c:idx val="1"/>
              <c:layout>
                <c:manualLayout>
                  <c:x val="2.6384381171118344E-2"/>
                  <c:y val="-0.36077125097385465"/>
                </c:manualLayout>
              </c:layout>
              <c:showVal val="1"/>
            </c:dLbl>
            <c:dLbl>
              <c:idx val="2"/>
              <c:layout>
                <c:manualLayout>
                  <c:x val="2.8327919991087268E-2"/>
                  <c:y val="-0.39709288688207367"/>
                </c:manualLayout>
              </c:layout>
              <c:showVal val="1"/>
            </c:dLbl>
            <c:dLbl>
              <c:idx val="3"/>
              <c:layout>
                <c:manualLayout>
                  <c:x val="2.9996302685205489E-2"/>
                  <c:y val="-0.42083137864305409"/>
                </c:manualLayout>
              </c:layout>
              <c:showVal val="1"/>
            </c:dLbl>
            <c:dLbl>
              <c:idx val="4"/>
              <c:layout>
                <c:manualLayout>
                  <c:x val="3.304903594353148E-2"/>
                  <c:y val="-0.4393498002027294"/>
                </c:manualLayout>
              </c:layout>
              <c:showVal val="1"/>
            </c:dLbl>
            <c:dLbl>
              <c:idx val="5"/>
              <c:delete val="1"/>
            </c:dLbl>
            <c:txPr>
              <a:bodyPr/>
              <a:lstStyle/>
              <a:p>
                <a:pPr>
                  <a:defRPr sz="1800" b="1">
                    <a:solidFill>
                      <a:srgbClr val="002060"/>
                    </a:solidFill>
                    <a:latin typeface="Calibri" panose="020F0502020204030204" pitchFamily="34" charset="0"/>
                  </a:defRPr>
                </a:pPr>
                <a:endParaRPr lang="pt-BR"/>
              </a:p>
            </c:txPr>
            <c:showVal val="1"/>
          </c:dLbls>
          <c:cat>
            <c:numRef>
              <c:f>Plan1!$A$2:$A$7</c:f>
              <c:numCache>
                <c:formatCode>General</c:formatCode>
                <c:ptCount val="6"/>
                <c:pt idx="0">
                  <c:v>2002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</c:numCache>
            </c:numRef>
          </c:cat>
          <c:val>
            <c:numRef>
              <c:f>Plan1!$B$2:$B$7</c:f>
              <c:numCache>
                <c:formatCode>General</c:formatCode>
                <c:ptCount val="6"/>
                <c:pt idx="0">
                  <c:v>12.5</c:v>
                </c:pt>
                <c:pt idx="1">
                  <c:v>45.7</c:v>
                </c:pt>
                <c:pt idx="2">
                  <c:v>52.5</c:v>
                </c:pt>
                <c:pt idx="3">
                  <c:v>58</c:v>
                </c:pt>
                <c:pt idx="4">
                  <c:v>61.2</c:v>
                </c:pt>
                <c:pt idx="5">
                  <c:v>69.5</c:v>
                </c:pt>
              </c:numCache>
            </c:numRef>
          </c:val>
        </c:ser>
        <c:dLbls/>
        <c:gapWidth val="33"/>
        <c:gapDepth val="0"/>
        <c:shape val="box"/>
        <c:axId val="79079680"/>
        <c:axId val="79089664"/>
        <c:axId val="0"/>
      </c:bar3DChart>
      <c:catAx>
        <c:axId val="7907968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800" b="1">
                <a:solidFill>
                  <a:srgbClr val="002060"/>
                </a:solidFill>
                <a:latin typeface="Calibri" panose="020F0502020204030204" pitchFamily="34" charset="0"/>
              </a:defRPr>
            </a:pPr>
            <a:endParaRPr lang="pt-BR"/>
          </a:p>
        </c:txPr>
        <c:crossAx val="79089664"/>
        <c:crosses val="autoZero"/>
        <c:auto val="1"/>
        <c:lblAlgn val="ctr"/>
        <c:lblOffset val="100"/>
      </c:catAx>
      <c:valAx>
        <c:axId val="79089664"/>
        <c:scaling>
          <c:orientation val="minMax"/>
        </c:scaling>
        <c:delete val="1"/>
        <c:axPos val="l"/>
        <c:numFmt formatCode="General" sourceLinked="1"/>
        <c:tickLblPos val="none"/>
        <c:crossAx val="79079680"/>
        <c:crosses val="autoZero"/>
        <c:crossBetween val="between"/>
      </c:valAx>
    </c:plotArea>
    <c:plotVisOnly val="1"/>
    <c:dispBlanksAs val="gap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295" cy="496100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195" y="1"/>
            <a:ext cx="2946388" cy="496100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r">
              <a:defRPr sz="1200"/>
            </a:lvl1pPr>
          </a:lstStyle>
          <a:p>
            <a:fld id="{2DC51CC4-94FA-437F-A59E-92406832B06C}" type="datetimeFigureOut">
              <a:rPr lang="pt-BR" smtClean="0"/>
              <a:pPr/>
              <a:t>27/05/2015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2" y="9428222"/>
            <a:ext cx="2945295" cy="496100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195" y="9428222"/>
            <a:ext cx="2946388" cy="496100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r">
              <a:defRPr sz="1200"/>
            </a:lvl1pPr>
          </a:lstStyle>
          <a:p>
            <a:fld id="{65DE0D7E-1208-44B5-AC1A-89B2CC76272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775030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2945294" cy="498416"/>
          </a:xfrm>
          <a:prstGeom prst="rect">
            <a:avLst/>
          </a:prstGeom>
          <a:noFill/>
          <a:ln>
            <a:noFill/>
          </a:ln>
        </p:spPr>
        <p:txBody>
          <a:bodyPr lIns="91516" tIns="91516" rIns="91516" bIns="91516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51288" y="1"/>
            <a:ext cx="2945294" cy="498416"/>
          </a:xfrm>
          <a:prstGeom prst="rect">
            <a:avLst/>
          </a:prstGeom>
          <a:noFill/>
          <a:ln>
            <a:noFill/>
          </a:ln>
        </p:spPr>
        <p:txBody>
          <a:bodyPr lIns="91516" tIns="91516" rIns="91516" bIns="91516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914400" y="742950"/>
            <a:ext cx="4968875" cy="3727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79768" y="4715271"/>
            <a:ext cx="5438140" cy="4467217"/>
          </a:xfrm>
          <a:prstGeom prst="rect">
            <a:avLst/>
          </a:prstGeom>
          <a:noFill/>
          <a:ln>
            <a:noFill/>
          </a:ln>
        </p:spPr>
        <p:txBody>
          <a:bodyPr lIns="91516" tIns="91516" rIns="91516" bIns="91516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9428220"/>
            <a:ext cx="2945294" cy="496098"/>
          </a:xfrm>
          <a:prstGeom prst="rect">
            <a:avLst/>
          </a:prstGeom>
          <a:noFill/>
          <a:ln>
            <a:noFill/>
          </a:ln>
        </p:spPr>
        <p:txBody>
          <a:bodyPr lIns="91516" tIns="91516" rIns="91516" bIns="91516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51288" y="9428220"/>
            <a:ext cx="2945294" cy="496098"/>
          </a:xfrm>
          <a:prstGeom prst="rect">
            <a:avLst/>
          </a:prstGeom>
          <a:noFill/>
          <a:ln>
            <a:noFill/>
          </a:ln>
        </p:spPr>
        <p:txBody>
          <a:bodyPr lIns="91516" tIns="91516" rIns="91516" bIns="91516" anchor="b" anchorCtr="0"/>
          <a:lstStyle>
            <a:lvl1pPr marL="0" marR="0" indent="0" algn="r" rtl="0"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6502716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2950"/>
            <a:ext cx="4968875" cy="3727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679768" y="4715271"/>
            <a:ext cx="5438140" cy="4467217"/>
          </a:xfrm>
          <a:prstGeom prst="rect">
            <a:avLst/>
          </a:prstGeom>
          <a:noFill/>
          <a:ln>
            <a:noFill/>
          </a:ln>
        </p:spPr>
        <p:txBody>
          <a:bodyPr lIns="91516" tIns="45746" rIns="91516" bIns="45746" anchor="t" anchorCtr="0">
            <a:normAutofit/>
          </a:bodyPr>
          <a:lstStyle/>
          <a:p>
            <a:endParaRPr/>
          </a:p>
        </p:txBody>
      </p:sp>
      <p:sp>
        <p:nvSpPr>
          <p:cNvPr id="289" name="Shape 289"/>
          <p:cNvSpPr txBox="1"/>
          <p:nvPr/>
        </p:nvSpPr>
        <p:spPr>
          <a:xfrm>
            <a:off x="3851288" y="9428220"/>
            <a:ext cx="2945294" cy="496098"/>
          </a:xfrm>
          <a:prstGeom prst="rect">
            <a:avLst/>
          </a:prstGeom>
          <a:noFill/>
          <a:ln>
            <a:noFill/>
          </a:ln>
        </p:spPr>
        <p:txBody>
          <a:bodyPr lIns="91516" tIns="45746" rIns="91516" bIns="45746" anchor="b" anchorCtr="0">
            <a:normAutofit/>
          </a:bodyPr>
          <a:lstStyle/>
          <a:p>
            <a:pPr algn="r">
              <a:buSzPct val="25000"/>
            </a:pPr>
            <a:r>
              <a:rPr lang="en-US" sz="1800"/>
              <a:t>*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LLLL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LLLL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93741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2950"/>
            <a:ext cx="4968875" cy="3727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25" name="Shape 325"/>
          <p:cNvSpPr txBox="1">
            <a:spLocks noGrp="1"/>
          </p:cNvSpPr>
          <p:nvPr>
            <p:ph type="body" idx="1"/>
          </p:nvPr>
        </p:nvSpPr>
        <p:spPr>
          <a:xfrm>
            <a:off x="679768" y="4715271"/>
            <a:ext cx="5438140" cy="4467217"/>
          </a:xfrm>
          <a:prstGeom prst="rect">
            <a:avLst/>
          </a:prstGeom>
          <a:noFill/>
          <a:ln>
            <a:noFill/>
          </a:ln>
        </p:spPr>
        <p:txBody>
          <a:bodyPr lIns="91516" tIns="45746" rIns="91516" bIns="45746" anchor="t" anchorCtr="0">
            <a:normAutofit/>
          </a:bodyPr>
          <a:lstStyle/>
          <a:p>
            <a:endParaRPr dirty="0"/>
          </a:p>
        </p:txBody>
      </p:sp>
      <p:sp>
        <p:nvSpPr>
          <p:cNvPr id="326" name="Shape 326"/>
          <p:cNvSpPr txBox="1"/>
          <p:nvPr/>
        </p:nvSpPr>
        <p:spPr>
          <a:xfrm>
            <a:off x="3851288" y="9428220"/>
            <a:ext cx="2945294" cy="496098"/>
          </a:xfrm>
          <a:prstGeom prst="rect">
            <a:avLst/>
          </a:prstGeom>
          <a:noFill/>
          <a:ln>
            <a:noFill/>
          </a:ln>
        </p:spPr>
        <p:txBody>
          <a:bodyPr lIns="91516" tIns="45746" rIns="91516" bIns="45746" anchor="b" anchorCtr="0">
            <a:normAutofit/>
          </a:bodyPr>
          <a:lstStyle/>
          <a:p>
            <a:pPr algn="r">
              <a:buClr>
                <a:srgbClr val="000000"/>
              </a:buClr>
              <a:buSzPct val="25000"/>
            </a:pPr>
            <a:r>
              <a:rPr lang="en-US" sz="1800"/>
              <a:t>*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Shape 1001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2950"/>
            <a:ext cx="4968875" cy="3727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002" name="Shape 1002"/>
          <p:cNvSpPr txBox="1">
            <a:spLocks noGrp="1"/>
          </p:cNvSpPr>
          <p:nvPr>
            <p:ph type="body" idx="1"/>
          </p:nvPr>
        </p:nvSpPr>
        <p:spPr>
          <a:xfrm>
            <a:off x="679768" y="4715271"/>
            <a:ext cx="5438140" cy="4467217"/>
          </a:xfrm>
          <a:prstGeom prst="rect">
            <a:avLst/>
          </a:prstGeom>
          <a:noFill/>
          <a:ln>
            <a:noFill/>
          </a:ln>
        </p:spPr>
        <p:txBody>
          <a:bodyPr lIns="91516" tIns="45746" rIns="91516" bIns="45746" anchor="t" anchorCtr="0">
            <a:normAutofit/>
          </a:bodyPr>
          <a:lstStyle/>
          <a:p>
            <a:endParaRPr/>
          </a:p>
        </p:txBody>
      </p:sp>
      <p:sp>
        <p:nvSpPr>
          <p:cNvPr id="1003" name="Shape 1003"/>
          <p:cNvSpPr txBox="1"/>
          <p:nvPr/>
        </p:nvSpPr>
        <p:spPr>
          <a:xfrm>
            <a:off x="3851288" y="9428220"/>
            <a:ext cx="2945294" cy="496098"/>
          </a:xfrm>
          <a:prstGeom prst="rect">
            <a:avLst/>
          </a:prstGeom>
          <a:noFill/>
          <a:ln>
            <a:noFill/>
          </a:ln>
        </p:spPr>
        <p:txBody>
          <a:bodyPr lIns="91516" tIns="45746" rIns="91516" bIns="45746" anchor="b" anchorCtr="0">
            <a:normAutofit/>
          </a:bodyPr>
          <a:lstStyle/>
          <a:p>
            <a:pPr algn="r">
              <a:buSzPct val="25000"/>
            </a:pPr>
            <a:r>
              <a:rPr lang="en-US" sz="1800"/>
              <a:t>*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Shape 1347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2950"/>
            <a:ext cx="4968875" cy="3727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348" name="Shape 1348"/>
          <p:cNvSpPr txBox="1">
            <a:spLocks noGrp="1"/>
          </p:cNvSpPr>
          <p:nvPr>
            <p:ph type="body" idx="1"/>
          </p:nvPr>
        </p:nvSpPr>
        <p:spPr>
          <a:xfrm>
            <a:off x="679768" y="4715271"/>
            <a:ext cx="5438140" cy="4467217"/>
          </a:xfrm>
          <a:prstGeom prst="rect">
            <a:avLst/>
          </a:prstGeom>
          <a:noFill/>
          <a:ln>
            <a:noFill/>
          </a:ln>
        </p:spPr>
        <p:txBody>
          <a:bodyPr lIns="91516" tIns="45746" rIns="91516" bIns="45746" anchor="t" anchorCtr="0">
            <a:normAutofit/>
          </a:bodyPr>
          <a:lstStyle/>
          <a:p>
            <a:endParaRPr/>
          </a:p>
        </p:txBody>
      </p:sp>
      <p:sp>
        <p:nvSpPr>
          <p:cNvPr id="1349" name="Shape 1349"/>
          <p:cNvSpPr txBox="1"/>
          <p:nvPr/>
        </p:nvSpPr>
        <p:spPr>
          <a:xfrm>
            <a:off x="3851288" y="9428220"/>
            <a:ext cx="2945294" cy="496098"/>
          </a:xfrm>
          <a:prstGeom prst="rect">
            <a:avLst/>
          </a:prstGeom>
          <a:noFill/>
          <a:ln>
            <a:noFill/>
          </a:ln>
        </p:spPr>
        <p:txBody>
          <a:bodyPr lIns="91516" tIns="45746" rIns="91516" bIns="45746" anchor="b" anchorCtr="0">
            <a:normAutofit/>
          </a:bodyPr>
          <a:lstStyle/>
          <a:p>
            <a:pPr algn="r">
              <a:buSzPct val="25000"/>
            </a:pPr>
            <a:r>
              <a:rPr lang="en-US" sz="1800"/>
              <a:t>*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Shape 1220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2950"/>
            <a:ext cx="4968875" cy="3727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221" name="Shape 1221"/>
          <p:cNvSpPr txBox="1">
            <a:spLocks noGrp="1"/>
          </p:cNvSpPr>
          <p:nvPr>
            <p:ph type="body" idx="1"/>
          </p:nvPr>
        </p:nvSpPr>
        <p:spPr>
          <a:xfrm>
            <a:off x="679768" y="4715271"/>
            <a:ext cx="5438140" cy="4467217"/>
          </a:xfrm>
          <a:prstGeom prst="rect">
            <a:avLst/>
          </a:prstGeom>
          <a:noFill/>
          <a:ln>
            <a:noFill/>
          </a:ln>
        </p:spPr>
        <p:txBody>
          <a:bodyPr lIns="91516" tIns="45746" rIns="91516" bIns="45746" anchor="t" anchorCtr="0">
            <a:normAutofit/>
          </a:bodyPr>
          <a:lstStyle/>
          <a:p>
            <a:pPr>
              <a:buSzPct val="25000"/>
            </a:pPr>
            <a:r>
              <a:rPr lang="en-US" sz="1100"/>
              <a:t>Fontes:</a:t>
            </a:r>
            <a:br>
              <a:rPr lang="en-US" sz="1100"/>
            </a:br>
            <a:r>
              <a:rPr lang="en-US" sz="1100"/>
              <a:t>Relações médicos/habitante: CFM e IBGE – 2012</a:t>
            </a:r>
          </a:p>
          <a:p>
            <a:pPr>
              <a:buSzPct val="25000"/>
            </a:pPr>
            <a:r>
              <a:rPr lang="en-US" sz="1100"/>
              <a:t>Municípios sem médico: Rede Observatório de Recursos Humanos</a:t>
            </a:r>
          </a:p>
        </p:txBody>
      </p:sp>
      <p:sp>
        <p:nvSpPr>
          <p:cNvPr id="1222" name="Shape 1222"/>
          <p:cNvSpPr txBox="1"/>
          <p:nvPr/>
        </p:nvSpPr>
        <p:spPr>
          <a:xfrm>
            <a:off x="3851288" y="9428220"/>
            <a:ext cx="2945294" cy="496098"/>
          </a:xfrm>
          <a:prstGeom prst="rect">
            <a:avLst/>
          </a:prstGeom>
          <a:noFill/>
          <a:ln>
            <a:noFill/>
          </a:ln>
        </p:spPr>
        <p:txBody>
          <a:bodyPr lIns="91516" tIns="45746" rIns="91516" bIns="45746" anchor="b" anchorCtr="0">
            <a:normAutofit/>
          </a:bodyPr>
          <a:lstStyle/>
          <a:p>
            <a:pPr algn="r">
              <a:buClr>
                <a:srgbClr val="000000"/>
              </a:buClr>
              <a:buSzPct val="25000"/>
            </a:pPr>
            <a:r>
              <a:rPr lang="en-US" sz="1800"/>
              <a:t>*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Shape 1347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2950"/>
            <a:ext cx="4968875" cy="3727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348" name="Shape 1348"/>
          <p:cNvSpPr txBox="1">
            <a:spLocks noGrp="1"/>
          </p:cNvSpPr>
          <p:nvPr>
            <p:ph type="body" idx="1"/>
          </p:nvPr>
        </p:nvSpPr>
        <p:spPr>
          <a:xfrm>
            <a:off x="679768" y="4715271"/>
            <a:ext cx="5438140" cy="4467217"/>
          </a:xfrm>
          <a:prstGeom prst="rect">
            <a:avLst/>
          </a:prstGeom>
          <a:noFill/>
          <a:ln>
            <a:noFill/>
          </a:ln>
        </p:spPr>
        <p:txBody>
          <a:bodyPr lIns="91516" tIns="45746" rIns="91516" bIns="45746" anchor="t" anchorCtr="0">
            <a:normAutofit/>
          </a:bodyPr>
          <a:lstStyle/>
          <a:p>
            <a:endParaRPr/>
          </a:p>
        </p:txBody>
      </p:sp>
      <p:sp>
        <p:nvSpPr>
          <p:cNvPr id="1349" name="Shape 1349"/>
          <p:cNvSpPr txBox="1"/>
          <p:nvPr/>
        </p:nvSpPr>
        <p:spPr>
          <a:xfrm>
            <a:off x="3851288" y="9428220"/>
            <a:ext cx="2945294" cy="496098"/>
          </a:xfrm>
          <a:prstGeom prst="rect">
            <a:avLst/>
          </a:prstGeom>
          <a:noFill/>
          <a:ln>
            <a:noFill/>
          </a:ln>
        </p:spPr>
        <p:txBody>
          <a:bodyPr lIns="91516" tIns="45746" rIns="91516" bIns="45746" anchor="b" anchorCtr="0">
            <a:normAutofit/>
          </a:bodyPr>
          <a:lstStyle/>
          <a:p>
            <a:pPr algn="r">
              <a:buSzPct val="25000"/>
            </a:pPr>
            <a:r>
              <a:rPr lang="en-US" sz="1800"/>
              <a:t>*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LLLL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LLLL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LLLL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745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ângulo 6"/>
          <p:cNvSpPr/>
          <p:nvPr userDrawn="1"/>
        </p:nvSpPr>
        <p:spPr>
          <a:xfrm>
            <a:off x="5220072" y="6165304"/>
            <a:ext cx="3923928" cy="6926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893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94852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ângulo 6"/>
          <p:cNvSpPr/>
          <p:nvPr userDrawn="1"/>
        </p:nvSpPr>
        <p:spPr>
          <a:xfrm>
            <a:off x="5220072" y="6165304"/>
            <a:ext cx="3923928" cy="6926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893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24643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lide de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5220072" y="6165304"/>
            <a:ext cx="3923928" cy="6926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893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36246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tângulo 2"/>
          <p:cNvSpPr/>
          <p:nvPr userDrawn="1"/>
        </p:nvSpPr>
        <p:spPr>
          <a:xfrm>
            <a:off x="5220072" y="6165304"/>
            <a:ext cx="3923928" cy="6926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893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82867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ângulo 6"/>
          <p:cNvSpPr/>
          <p:nvPr userDrawn="1"/>
        </p:nvSpPr>
        <p:spPr>
          <a:xfrm>
            <a:off x="5220072" y="6165304"/>
            <a:ext cx="3923928" cy="6926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893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974551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tângulo 3"/>
          <p:cNvSpPr/>
          <p:nvPr userDrawn="1"/>
        </p:nvSpPr>
        <p:spPr>
          <a:xfrm>
            <a:off x="5220072" y="6165304"/>
            <a:ext cx="3923928" cy="6926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893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56307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ângulo 6"/>
          <p:cNvSpPr/>
          <p:nvPr userDrawn="1"/>
        </p:nvSpPr>
        <p:spPr>
          <a:xfrm>
            <a:off x="5220072" y="6165304"/>
            <a:ext cx="3923928" cy="6926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893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215036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14403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266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tângulo 5"/>
          <p:cNvSpPr/>
          <p:nvPr userDrawn="1"/>
        </p:nvSpPr>
        <p:spPr>
          <a:xfrm>
            <a:off x="5220072" y="6165304"/>
            <a:ext cx="3923928" cy="6926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893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29358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56307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309321"/>
            <a:ext cx="2114550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2512" y="6309320"/>
            <a:ext cx="1741488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 userDrawn="1"/>
        </p:nvSpPr>
        <p:spPr>
          <a:xfrm>
            <a:off x="5220072" y="6165304"/>
            <a:ext cx="3923928" cy="6926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893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902087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tângulo 7"/>
          <p:cNvSpPr/>
          <p:nvPr userDrawn="1"/>
        </p:nvSpPr>
        <p:spPr>
          <a:xfrm>
            <a:off x="5220072" y="6165304"/>
            <a:ext cx="3923928" cy="6926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893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738349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tângulo 7"/>
          <p:cNvSpPr/>
          <p:nvPr userDrawn="1"/>
        </p:nvSpPr>
        <p:spPr>
          <a:xfrm>
            <a:off x="5220072" y="6165304"/>
            <a:ext cx="3923928" cy="6926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893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657517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ângulo 6"/>
          <p:cNvSpPr/>
          <p:nvPr userDrawn="1"/>
        </p:nvSpPr>
        <p:spPr>
          <a:xfrm>
            <a:off x="5220072" y="6165304"/>
            <a:ext cx="3923928" cy="6926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893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948527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ângulo 6"/>
          <p:cNvSpPr/>
          <p:nvPr userDrawn="1"/>
        </p:nvSpPr>
        <p:spPr>
          <a:xfrm>
            <a:off x="5220072" y="6165304"/>
            <a:ext cx="3923928" cy="6926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893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246432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lide de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5220072" y="6165304"/>
            <a:ext cx="3923928" cy="6926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893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362461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74551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56307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15036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1440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15036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2665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93586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309321"/>
            <a:ext cx="2114550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2512" y="6309320"/>
            <a:ext cx="1741488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902087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38349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57517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48527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46432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lide de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362461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ítulo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16" name="Espaço Reservado para Data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Espaço Reservado para Número de Slid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7" name="Espaço Reservado para Conteúdo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spaço Reservado para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5/27/2015</a:t>
            </a:fld>
            <a:endParaRPr lang="en-US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 eaLnBrk="1" latinLnBrk="0" hangingPunct="1"/>
            <a:fld id="{CA15C064-DD44-4CAC-873E-2D1F54821676}" type="slidenum">
              <a:rPr kumimoji="0" lang="en-US" smtClean="0"/>
              <a:pPr eaLnBrk="1" latinLnBrk="0" hangingPunct="1"/>
              <a:t>‹nº›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14403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9" name="Espaço Reservado para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Espaço Reservado para Rodapé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ítulo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4" name="Espaço Reservado para Conteúdo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1" name="Espaço Reservado para Número de Slid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25" name="Espaço Reservado para Texto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8" name="Espaço Reservado para Conteúdo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ítulo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5/27/2015</a:t>
            </a:fld>
            <a:endParaRPr lang="en-US"/>
          </a:p>
        </p:txBody>
      </p:sp>
      <p:sp>
        <p:nvSpPr>
          <p:cNvPr id="24" name="Espaço Reservado para Rodapé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CA15C064-DD44-4CAC-873E-2D1F54821676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ítulo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6" name="Espaço Reservado para Texto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spaço Reservado para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Espaço Reservado para Rodapé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Imagem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1" name="Espaço Reservado para Número de Slid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Título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6" name="Espaço Reservado para Texto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2665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8AF-C16A-4836-A92D-61834B5F0BA5}" type="datetime4">
              <a:rPr lang="en-US" smtClean="0"/>
              <a:pPr/>
              <a:t>May 27,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/>
              <a:pPr/>
              <a:t>May 27, 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309321"/>
            <a:ext cx="2114550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2512" y="6309320"/>
            <a:ext cx="1741488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9358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5220072" y="6165304"/>
            <a:ext cx="3923928" cy="6926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893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90208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8" name="Retângulo 7"/>
          <p:cNvSpPr/>
          <p:nvPr userDrawn="1"/>
        </p:nvSpPr>
        <p:spPr>
          <a:xfrm>
            <a:off x="5220072" y="6165304"/>
            <a:ext cx="3923928" cy="6926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893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73834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2987824" y="6366668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tângulo 7"/>
          <p:cNvSpPr/>
          <p:nvPr userDrawn="1"/>
        </p:nvSpPr>
        <p:spPr>
          <a:xfrm>
            <a:off x="5220072" y="6165304"/>
            <a:ext cx="3923928" cy="6926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17645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65751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468F1-5CD9-4BC2-A77F-C6931CADAB8F}" type="slidenum">
              <a:rPr lang="pt-BR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/>
              <a:t>‹nº›</a:t>
            </a:fld>
            <a:endParaRPr lang="pt-B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981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8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468F1-5CD9-4BC2-A77F-C6931CADAB8F}" type="slidenum">
              <a:rPr lang="pt-BR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/>
              <a:t>‹nº›</a:t>
            </a:fld>
            <a:endParaRPr lang="pt-B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309321"/>
            <a:ext cx="2114550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2512" y="6309320"/>
            <a:ext cx="1741488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 userDrawn="1"/>
        </p:nvSpPr>
        <p:spPr>
          <a:xfrm>
            <a:off x="5220072" y="6165304"/>
            <a:ext cx="3923928" cy="6926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893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1981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468F1-5CD9-4BC2-A77F-C6931CADAB8F}" type="slidenum">
              <a:rPr lang="pt-BR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/>
              <a:t>‹nº›</a:t>
            </a:fld>
            <a:endParaRPr lang="pt-B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309321"/>
            <a:ext cx="2114550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2512" y="6309320"/>
            <a:ext cx="1741488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 userDrawn="1"/>
        </p:nvSpPr>
        <p:spPr>
          <a:xfrm>
            <a:off x="5220072" y="6165304"/>
            <a:ext cx="3923928" cy="6926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893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1981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Data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5/27/2015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eaLnBrk="1" latinLnBrk="0" hangingPunct="1"/>
            <a:fld id="{CA15C064-DD44-4CAC-873E-2D1F54821676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10" name="Espaço Reservado para Título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etângulo 15"/>
          <p:cNvSpPr/>
          <p:nvPr userDrawn="1"/>
        </p:nvSpPr>
        <p:spPr>
          <a:xfrm>
            <a:off x="0" y="6341668"/>
            <a:ext cx="9144000" cy="39969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422" y="6341669"/>
            <a:ext cx="1830471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893" y="6341669"/>
            <a:ext cx="1037267" cy="39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2B1B13E-D5AF-485E-81A1-82A140076526}" type="datetime4">
              <a:rPr lang="en-US" smtClean="0"/>
              <a:pPr/>
              <a:t>May 27,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309321"/>
            <a:ext cx="2114550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2512" y="6309320"/>
            <a:ext cx="1741488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jpe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-99391"/>
            <a:ext cx="9216008" cy="700926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7668344" y="1052736"/>
            <a:ext cx="4896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1028" name="Picture 4" descr="D:\Users\crystina.yamamoto\Desktop\Crys\Fotos\965TOGQJ\IMG_519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2564904"/>
            <a:ext cx="2160239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64146" y="6063685"/>
            <a:ext cx="2057400" cy="657792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23320" y="6074002"/>
            <a:ext cx="3086100" cy="657792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93446" y="6063685"/>
            <a:ext cx="2057400" cy="657792"/>
          </a:xfrm>
        </p:spPr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0" y="6021288"/>
            <a:ext cx="9179496" cy="72007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9918" y="6021289"/>
            <a:ext cx="3297691" cy="720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53141" y="6021289"/>
            <a:ext cx="1868692" cy="720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5724128" y="5229199"/>
            <a:ext cx="2928062" cy="64807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5940152" y="5282044"/>
            <a:ext cx="2706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FF0000"/>
                </a:solidFill>
              </a:rPr>
              <a:t>maio /2015</a:t>
            </a:r>
            <a:endParaRPr lang="pt-BR" sz="2800" b="1" dirty="0">
              <a:solidFill>
                <a:srgbClr val="FF0000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292080" y="1700808"/>
            <a:ext cx="3672408" cy="2592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chemeClr val="tx1"/>
                </a:solidFill>
              </a:rPr>
              <a:t>Reumatologia e SUS</a:t>
            </a:r>
            <a:endParaRPr lang="pt-BR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485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944906">
            <a:off x="5338702" y="838917"/>
            <a:ext cx="3811387" cy="2993123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79512" y="0"/>
            <a:ext cx="7848872" cy="892552"/>
          </a:xfrm>
          <a:prstGeom prst="rect">
            <a:avLst/>
          </a:prstGeom>
          <a:noFill/>
          <a:effectLst>
            <a:outerShdw blurRad="76200" dist="50800" dir="5400000" algn="ctr" rotWithShape="0">
              <a:schemeClr val="tx1">
                <a:lumMod val="50000"/>
                <a:lumOff val="50000"/>
                <a:alpha val="76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pt-BR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LÚPUS ERITEMATOSO SISTÊMICO – LES</a:t>
            </a:r>
          </a:p>
          <a:p>
            <a:r>
              <a:rPr lang="pt-B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PORTARIA SAS/MS Nº 100 DE 07 DE FEVEREIRO DE 2013</a:t>
            </a:r>
            <a:endParaRPr lang="pt-B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39552" y="1503943"/>
            <a:ext cx="4680520" cy="3477875"/>
          </a:xfrm>
          <a:prstGeom prst="rect">
            <a:avLst/>
          </a:prstGeom>
          <a:noFill/>
          <a:effectLst>
            <a:outerShdw blurRad="50800" dist="50800" dir="5400000" sx="46000" sy="46000" algn="ctr" rotWithShape="0">
              <a:schemeClr val="tx1">
                <a:lumMod val="50000"/>
                <a:lumOff val="5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3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Oferece informações detalhadas quanto as ações a serem tomadas para: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6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pt-BR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iagnóstico</a:t>
            </a:r>
            <a:r>
              <a:rPr lang="pt-BR" sz="2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endParaRPr lang="pt-BR" sz="2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6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pt-BR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ratamento</a:t>
            </a:r>
            <a:r>
              <a:rPr lang="pt-BR" sz="2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endParaRPr lang="pt-BR" sz="2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Controle, </a:t>
            </a:r>
            <a:r>
              <a:rPr lang="pt-BR" sz="2600" dirty="0"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endParaRPr lang="pt-BR" sz="2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6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BR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companhamento </a:t>
            </a:r>
            <a:r>
              <a:rPr lang="pt-BR" sz="2600" dirty="0">
                <a:latin typeface="Calibri" panose="020F0502020204030204" pitchFamily="34" charset="0"/>
                <a:cs typeface="Calibri" panose="020F0502020204030204" pitchFamily="34" charset="0"/>
              </a:rPr>
              <a:t>dos pacientes.</a:t>
            </a:r>
          </a:p>
        </p:txBody>
      </p:sp>
    </p:spTree>
    <p:extLst>
      <p:ext uri="{BB962C8B-B14F-4D97-AF65-F5344CB8AC3E}">
        <p14:creationId xmlns:p14="http://schemas.microsoft.com/office/powerpoint/2010/main" xmlns="" val="125469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23528" y="44624"/>
            <a:ext cx="8668072" cy="936104"/>
          </a:xfrm>
        </p:spPr>
        <p:txBody>
          <a:bodyPr/>
          <a:lstStyle/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Integralidade da Assistência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23528" y="908720"/>
            <a:ext cx="6984776" cy="5632311"/>
          </a:xfrm>
          <a:prstGeom prst="rect">
            <a:avLst/>
          </a:prstGeom>
          <a:noFill/>
          <a:effectLst>
            <a:innerShdw blurRad="63500" dist="50800" dir="13500000">
              <a:schemeClr val="tx1">
                <a:lumMod val="50000"/>
                <a:lumOff val="50000"/>
                <a:alpha val="50000"/>
              </a:schemeClr>
            </a:inn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Atenção Básica: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Cuidados clínicos com equipe multiprofissional;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Acolhimento, avaliação de história clínica e investigação com exames laboratoriais e de imagem;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Práticas integrativas; 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Tratamento medicamentoso e não medicamentoso;</a:t>
            </a:r>
          </a:p>
          <a:p>
            <a:pPr>
              <a:lnSpc>
                <a:spcPct val="150000"/>
              </a:lnSpc>
            </a:pPr>
            <a:endPara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Atenção Especializada: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Consulta com médico </a:t>
            </a:r>
            <a:r>
              <a:rPr lang="pt-B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pt-B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eumatologista</a:t>
            </a: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e ortopedista;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Realização de exames laboratoriais e de imagem; 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Reabilitação física </a:t>
            </a:r>
          </a:p>
          <a:p>
            <a:pPr>
              <a:lnSpc>
                <a:spcPct val="150000"/>
              </a:lnSpc>
            </a:pP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865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23528" y="169476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SISTEMA DE INFORMAÇÃO HOSPITALAR – SIH-SUS</a:t>
            </a:r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67544" y="2348880"/>
            <a:ext cx="40684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Em 2014 foram registradas 1.373 internações com CID de Lúpus Eritematoso Sistêmico</a:t>
            </a:r>
            <a:endParaRPr 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763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395536" y="229582"/>
            <a:ext cx="8424936" cy="523220"/>
          </a:xfrm>
          <a:prstGeom prst="rect">
            <a:avLst/>
          </a:prstGeom>
          <a:noFill/>
          <a:effectLst>
            <a:innerShdw blurRad="63500" dist="50800" dir="81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SISTEMA DE INFORMAÇÃO AMBULATORIAL – SIA-SUS</a:t>
            </a: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44016" y="980728"/>
            <a:ext cx="5076056" cy="566308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9.245.551 atendimentos registrados com </a:t>
            </a:r>
            <a:r>
              <a:rPr lang="pt-BR" sz="32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CIDs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relacionados a LES em 2014 no SIA/SUS, dentre os quais: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t-BR" sz="1800" b="1" dirty="0">
                <a:latin typeface="Calibri" panose="020F0502020204030204" pitchFamily="34" charset="0"/>
                <a:cs typeface="Calibri" panose="020F0502020204030204" pitchFamily="34" charset="0"/>
              </a:rPr>
              <a:t>os que tiveram a finalidade diagnóstica (ressonância, tomografia, ultrassonografia, cintilografias, exames laboratoriais, dentre outros);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t-BR" sz="1800" b="1" dirty="0">
                <a:latin typeface="Calibri" panose="020F0502020204030204" pitchFamily="34" charset="0"/>
                <a:cs typeface="Calibri" panose="020F0502020204030204" pitchFamily="34" charset="0"/>
              </a:rPr>
              <a:t>as ações de promoção e prevenção em saúde;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t-BR" sz="1800" b="1" dirty="0">
                <a:latin typeface="Calibri" panose="020F0502020204030204" pitchFamily="34" charset="0"/>
                <a:cs typeface="Calibri" panose="020F0502020204030204" pitchFamily="34" charset="0"/>
              </a:rPr>
              <a:t>procedimentos ambulatoriais (curativos, sedação);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t-BR" sz="1800" b="1" dirty="0">
                <a:latin typeface="Calibri" panose="020F0502020204030204" pitchFamily="34" charset="0"/>
                <a:cs typeface="Calibri" panose="020F0502020204030204" pitchFamily="34" charset="0"/>
              </a:rPr>
              <a:t>consultas médicas especializadas;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t-BR" sz="1800" b="1" dirty="0">
                <a:latin typeface="Calibri" panose="020F0502020204030204" pitchFamily="34" charset="0"/>
                <a:cs typeface="Calibri" panose="020F0502020204030204" pitchFamily="34" charset="0"/>
              </a:rPr>
              <a:t>atendimento fisioterapêutico;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t-BR" sz="1800" b="1" dirty="0">
                <a:latin typeface="Calibri" panose="020F0502020204030204" pitchFamily="34" charset="0"/>
                <a:cs typeface="Calibri" panose="020F0502020204030204" pitchFamily="34" charset="0"/>
              </a:rPr>
              <a:t>ajuda de custo para TFD; e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t-BR" sz="1800" b="1" dirty="0">
                <a:latin typeface="Calibri" panose="020F0502020204030204" pitchFamily="34" charset="0"/>
                <a:cs typeface="Calibri" panose="020F0502020204030204" pitchFamily="34" charset="0"/>
              </a:rPr>
              <a:t>dispensação de </a:t>
            </a:r>
            <a:r>
              <a:rPr lang="pt-BR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medicamentos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pt-B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pt-B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723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24483"/>
            <a:ext cx="9144000" cy="6885385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7668344" y="1052736"/>
            <a:ext cx="4896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1028" name="Picture 4" descr="D:\Users\crystina.yamamoto\Desktop\Crys\Fotos\965TOGQJ\IMG_519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2564904"/>
            <a:ext cx="2160239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64146" y="6063685"/>
            <a:ext cx="2057400" cy="657792"/>
          </a:xfrm>
          <a:prstGeom prst="rect">
            <a:avLst/>
          </a:prstGeom>
        </p:spPr>
        <p:txBody>
          <a:bodyPr/>
          <a:lstStyle/>
          <a:p>
            <a:fld id="{BC7426F6-FCA5-4FB2-B18E-504727916BA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23320" y="6074002"/>
            <a:ext cx="3086100" cy="657792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93446" y="6063685"/>
            <a:ext cx="2057400" cy="657792"/>
          </a:xfrm>
        </p:spPr>
        <p:txBody>
          <a:bodyPr/>
          <a:lstStyle/>
          <a:p>
            <a:fld id="{C4F468F1-5CD9-4BC2-A77F-C6931CADAB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0" y="6021288"/>
            <a:ext cx="9179496" cy="72007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9918" y="6021289"/>
            <a:ext cx="3297691" cy="720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53141" y="6021289"/>
            <a:ext cx="1868692" cy="720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204864"/>
            <a:ext cx="3005498" cy="1883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7822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Shape 264"/>
          <p:cNvPicPr preferRelativeResize="0"/>
          <p:nvPr/>
        </p:nvPicPr>
        <p:blipFill rotWithShape="1">
          <a:blip r:embed="rId3">
            <a:alphaModFix/>
          </a:blip>
          <a:srcRect t="20574" b="3412"/>
          <a:stretch/>
        </p:blipFill>
        <p:spPr>
          <a:xfrm>
            <a:off x="1" y="1844824"/>
            <a:ext cx="9143999" cy="4323247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Shape 266"/>
          <p:cNvSpPr txBox="1"/>
          <p:nvPr/>
        </p:nvSpPr>
        <p:spPr>
          <a:xfrm>
            <a:off x="1921669" y="188640"/>
            <a:ext cx="5300661" cy="701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174625" marR="0" lvl="0" indent="-174625" algn="l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7CCEF"/>
              </a:buClr>
              <a:buSzPct val="25000"/>
              <a:buFont typeface="Calibri"/>
              <a:buNone/>
            </a:pPr>
            <a:r>
              <a:rPr lang="en-US" sz="4400" b="1" i="0" u="none" strike="noStrike" cap="none" baseline="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lang="en-US" sz="4400" b="1" i="0" u="none" strike="noStrike" cap="none" baseline="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Brasil</a:t>
            </a:r>
            <a:r>
              <a:rPr lang="en-US" sz="4400" b="1" i="0" u="none" strike="noStrike" cap="none" baseline="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é o </a:t>
            </a:r>
            <a:r>
              <a:rPr lang="en-US" sz="4400" b="1" i="0" u="none" strike="noStrike" cap="none" baseline="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único</a:t>
            </a:r>
            <a:r>
              <a:rPr lang="en-US" sz="4400" b="1" i="0" u="none" strike="noStrike" cap="none" baseline="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400" b="1" i="0" u="none" strike="noStrike" cap="none" baseline="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país</a:t>
            </a:r>
            <a:endParaRPr lang="en-US" sz="4400" b="1" i="0" u="none" strike="noStrike" cap="none" baseline="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Shape 267"/>
          <p:cNvSpPr txBox="1"/>
          <p:nvPr/>
        </p:nvSpPr>
        <p:spPr>
          <a:xfrm>
            <a:off x="908205" y="1151500"/>
            <a:ext cx="7416800" cy="701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US" sz="2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com </a:t>
            </a:r>
            <a:r>
              <a:rPr lang="en-US" sz="22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US" sz="22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de 100 </a:t>
            </a:r>
            <a:r>
              <a:rPr lang="en-US" sz="22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milhões</a:t>
            </a:r>
            <a:r>
              <a:rPr lang="en-US" sz="22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n-US" sz="22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habitantes</a:t>
            </a:r>
            <a:r>
              <a:rPr lang="en-US" sz="2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en-US" sz="2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assumiu</a:t>
            </a:r>
            <a:r>
              <a:rPr lang="en-US" sz="2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sz="22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desafio</a:t>
            </a:r>
            <a:r>
              <a:rPr lang="en-US" sz="2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2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ter</a:t>
            </a:r>
            <a:r>
              <a:rPr lang="en-US" sz="2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um </a:t>
            </a:r>
            <a:r>
              <a:rPr lang="en-US" sz="22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sistema</a:t>
            </a:r>
            <a:r>
              <a:rPr lang="en-US" sz="22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universal, </a:t>
            </a:r>
            <a:r>
              <a:rPr lang="en-US" sz="22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público</a:t>
            </a:r>
            <a:r>
              <a:rPr lang="en-US" sz="22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2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gratuito</a:t>
            </a:r>
            <a:r>
              <a:rPr lang="en-US" sz="22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2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Saúde</a:t>
            </a:r>
            <a:endParaRPr lang="en-US" sz="2200" b="1" i="0" u="none" strike="noStrike" cap="none" baseline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Shape 268"/>
          <p:cNvPicPr preferRelativeResize="0"/>
          <p:nvPr/>
        </p:nvPicPr>
        <p:blipFill rotWithShape="1">
          <a:blip r:embed="rId4">
            <a:alphaModFix/>
          </a:blip>
          <a:srcRect l="15873" t="55873" r="65556" b="20634"/>
          <a:stretch/>
        </p:blipFill>
        <p:spPr>
          <a:xfrm>
            <a:off x="1433512" y="3847154"/>
            <a:ext cx="1698625" cy="1382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Shape 26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65625" y="3270522"/>
            <a:ext cx="782637" cy="573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Shape 27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5659" y="2477819"/>
            <a:ext cx="681037" cy="541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Shape 27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71600" y="3140152"/>
            <a:ext cx="614361" cy="431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Shape 27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771579" y="3554467"/>
            <a:ext cx="773111" cy="548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Shape 27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841330" y="3116275"/>
            <a:ext cx="738187" cy="509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Shape 27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694611" y="2059647"/>
            <a:ext cx="622299" cy="547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Shape 27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737280" y="2514282"/>
            <a:ext cx="452436" cy="442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Shape 27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04794" y="2452283"/>
            <a:ext cx="679449" cy="511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Shape 27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854824" y="1860848"/>
            <a:ext cx="711200" cy="4724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8" name="Shape 278"/>
          <p:cNvGrpSpPr/>
          <p:nvPr/>
        </p:nvGrpSpPr>
        <p:grpSpPr>
          <a:xfrm>
            <a:off x="7161601" y="2564904"/>
            <a:ext cx="844159" cy="650625"/>
            <a:chOff x="0" y="0"/>
            <a:chExt cx="2147483647" cy="2147483647"/>
          </a:xfrm>
        </p:grpSpPr>
        <p:pic>
          <p:nvPicPr>
            <p:cNvPr id="279" name="Shape 279"/>
            <p:cNvPicPr preferRelativeResize="0"/>
            <p:nvPr/>
          </p:nvPicPr>
          <p:blipFill rotWithShape="1">
            <a:blip r:embed="rId5">
              <a:alphaModFix/>
            </a:blip>
            <a:srcRect r="72528"/>
            <a:stretch/>
          </p:blipFill>
          <p:spPr>
            <a:xfrm>
              <a:off x="0" y="0"/>
              <a:ext cx="655522461" cy="21474836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" name="Shape 280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461417618" y="379958944"/>
              <a:ext cx="1686066028" cy="14250931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1" name="Shape 281"/>
          <p:cNvGrpSpPr/>
          <p:nvPr/>
        </p:nvGrpSpPr>
        <p:grpSpPr>
          <a:xfrm>
            <a:off x="8465812" y="3130316"/>
            <a:ext cx="482852" cy="431640"/>
            <a:chOff x="0" y="0"/>
            <a:chExt cx="2147483647" cy="2147483647"/>
          </a:xfrm>
        </p:grpSpPr>
        <p:pic>
          <p:nvPicPr>
            <p:cNvPr id="282" name="Shape 282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358101863" y="465263780"/>
              <a:ext cx="1789381783" cy="15348097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3" name="Shape 283"/>
            <p:cNvPicPr preferRelativeResize="0"/>
            <p:nvPr/>
          </p:nvPicPr>
          <p:blipFill rotWithShape="1">
            <a:blip r:embed="rId11">
              <a:alphaModFix/>
            </a:blip>
            <a:srcRect r="77674"/>
            <a:stretch/>
          </p:blipFill>
          <p:spPr>
            <a:xfrm>
              <a:off x="0" y="0"/>
              <a:ext cx="438602137" cy="214748364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28"/>
          <p:cNvSpPr txBox="1"/>
          <p:nvPr/>
        </p:nvSpPr>
        <p:spPr>
          <a:xfrm>
            <a:off x="-1303237" y="3961483"/>
            <a:ext cx="5748336" cy="590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174625" marR="0" lvl="0" indent="-174625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-US" sz="2000" b="1" i="0" u="none" strike="noStrike" cap="none" baseline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174625" marR="0" lvl="0" indent="-174625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-US" sz="1600" b="0" i="0" u="none" strike="noStrike" cap="none" baseline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37" name="Elipse 36"/>
          <p:cNvSpPr/>
          <p:nvPr/>
        </p:nvSpPr>
        <p:spPr>
          <a:xfrm rot="18533709">
            <a:off x="-761272" y="-1063317"/>
            <a:ext cx="6318231" cy="752119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Elipse 44"/>
          <p:cNvSpPr/>
          <p:nvPr/>
        </p:nvSpPr>
        <p:spPr>
          <a:xfrm rot="18609523">
            <a:off x="-984718" y="-990895"/>
            <a:ext cx="6447738" cy="750257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Elipse 45"/>
          <p:cNvSpPr/>
          <p:nvPr/>
        </p:nvSpPr>
        <p:spPr>
          <a:xfrm rot="19088383">
            <a:off x="-1236349" y="-1179214"/>
            <a:ext cx="6447738" cy="750257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47" name="Shape 352"/>
          <p:cNvSpPr txBox="1"/>
          <p:nvPr/>
        </p:nvSpPr>
        <p:spPr>
          <a:xfrm>
            <a:off x="4394695" y="116632"/>
            <a:ext cx="4680520" cy="7032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174625" marR="0" lvl="0" indent="-174625" algn="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US" sz="4400" b="1" i="0" u="none" strike="noStrike" cap="none" baseline="0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Dimensão</a:t>
            </a:r>
            <a:r>
              <a:rPr lang="en-US" sz="4400" b="1" i="0" u="none" strike="noStrike" cap="none" baseline="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do SUS</a:t>
            </a:r>
            <a:endParaRPr lang="en-US" sz="4400" b="1" i="0" u="none" strike="noStrike" cap="none" baseline="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Shape 304"/>
          <p:cNvSpPr txBox="1"/>
          <p:nvPr/>
        </p:nvSpPr>
        <p:spPr>
          <a:xfrm>
            <a:off x="107504" y="1268760"/>
            <a:ext cx="5400600" cy="24596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182562" marR="0" lvl="0" indent="-18256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US" sz="16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4,1 </a:t>
            </a:r>
            <a:r>
              <a:rPr lang="en-US" sz="16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bilhões</a:t>
            </a:r>
            <a:r>
              <a:rPr lang="en-US" sz="16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n-US" sz="1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procedimentos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ambulatoriais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em </a:t>
            </a:r>
            <a:r>
              <a:rPr lang="en-US" sz="1600" b="0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2014</a:t>
            </a:r>
            <a:endParaRPr lang="en-US" sz="1600" b="0" i="0" u="none" strike="noStrike" cap="none" baseline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562" marR="0" lvl="0" indent="-182562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US" sz="16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590 </a:t>
            </a:r>
            <a:r>
              <a:rPr lang="en-US" sz="1600" b="1" i="0" u="none" strike="noStrike" cap="none" baseline="0" dirty="0" err="1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milhões</a:t>
            </a:r>
            <a:r>
              <a:rPr lang="en-US" sz="16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n-US" sz="1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consultas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médicas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4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em </a:t>
            </a:r>
            <a:r>
              <a:rPr lang="en-US" sz="1400" b="0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2014</a:t>
            </a:r>
            <a:endParaRPr lang="en-US" sz="1600" b="0" i="0" u="none" strike="noStrike" cap="none" baseline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562" marR="0" lvl="0" indent="-182562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US" sz="16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11,4 </a:t>
            </a:r>
            <a:r>
              <a:rPr lang="en-US" sz="1600" b="1" i="0" u="none" strike="noStrike" cap="none" baseline="0" dirty="0" err="1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milhões</a:t>
            </a:r>
            <a:r>
              <a:rPr lang="en-US" sz="16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n-US" sz="1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internações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4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em </a:t>
            </a:r>
            <a:r>
              <a:rPr lang="en-US" sz="1400" b="0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2014</a:t>
            </a:r>
            <a:endParaRPr lang="en-US" sz="1400" b="0" i="0" u="none" strike="noStrike" cap="none" baseline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562" marR="0" lvl="0" indent="-182562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US" sz="1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Maior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sistema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público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6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transplantes</a:t>
            </a:r>
            <a:r>
              <a:rPr lang="en-US" sz="16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6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órgãos</a:t>
            </a:r>
            <a:r>
              <a:rPr lang="en-US" sz="16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do </a:t>
            </a:r>
            <a:r>
              <a:rPr lang="en-US" sz="1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mundo</a:t>
            </a:r>
            <a:endParaRPr lang="en-US" sz="1600" b="0" i="0" u="none" strike="noStrike" cap="none" baseline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562" marR="0" lvl="0" indent="-182562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US" sz="16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98% do </a:t>
            </a:r>
            <a:r>
              <a:rPr lang="en-US" sz="16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mercado</a:t>
            </a:r>
            <a:r>
              <a:rPr lang="en-US" sz="16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6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vacinas</a:t>
            </a:r>
            <a:r>
              <a:rPr lang="en-US" sz="16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é </a:t>
            </a:r>
            <a:r>
              <a:rPr lang="en-US" sz="1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movimentado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pelo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SUS </a:t>
            </a:r>
          </a:p>
          <a:p>
            <a:pPr marL="182562" marR="0" lvl="0" indent="-182562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US" sz="16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19 </a:t>
            </a:r>
            <a:r>
              <a:rPr lang="en-US" sz="16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milhões</a:t>
            </a:r>
            <a:r>
              <a:rPr lang="en-US" sz="16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n-US" sz="1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procedimentos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oncológicos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em </a:t>
            </a:r>
            <a:r>
              <a:rPr lang="en-US" sz="1600" b="0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2014**</a:t>
            </a:r>
            <a:endParaRPr lang="en-US" sz="1600" b="0" i="0" u="none" strike="noStrike" cap="none" baseline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562" marR="0" lvl="0" indent="-182562" rtl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Calibri"/>
              <a:buNone/>
            </a:pPr>
            <a:r>
              <a:rPr lang="en-US" sz="16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2,6 </a:t>
            </a:r>
            <a:r>
              <a:rPr lang="en-US" sz="16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milhões</a:t>
            </a:r>
            <a:r>
              <a:rPr lang="en-US" sz="16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4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</a:t>
            </a:r>
            <a:r>
              <a:rPr lang="en-US" sz="16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4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procedimentos</a:t>
            </a:r>
            <a:r>
              <a:rPr lang="en-US" sz="14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de</a:t>
            </a:r>
            <a:r>
              <a:rPr lang="en-US" sz="16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quimioterapia</a:t>
            </a:r>
            <a:r>
              <a:rPr lang="en-US" sz="16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feitos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US" sz="16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SUS</a:t>
            </a:r>
            <a:r>
              <a:rPr lang="en-US" sz="1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em </a:t>
            </a:r>
            <a:r>
              <a:rPr lang="en-US" sz="1600" b="0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2014**</a:t>
            </a:r>
            <a:endParaRPr lang="en-US" sz="1600" b="0" i="0" u="none" strike="noStrike" cap="none" baseline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" name="Shape 299"/>
          <p:cNvCxnSpPr/>
          <p:nvPr/>
        </p:nvCxnSpPr>
        <p:spPr>
          <a:xfrm>
            <a:off x="179512" y="1556792"/>
            <a:ext cx="4752528" cy="0"/>
          </a:xfrm>
          <a:prstGeom prst="straightConnector1">
            <a:avLst/>
          </a:prstGeom>
          <a:noFill/>
          <a:ln w="9525" cap="rnd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9" name="Shape 306"/>
          <p:cNvCxnSpPr/>
          <p:nvPr/>
        </p:nvCxnSpPr>
        <p:spPr>
          <a:xfrm>
            <a:off x="179512" y="1844824"/>
            <a:ext cx="4898974" cy="0"/>
          </a:xfrm>
          <a:prstGeom prst="straightConnector1">
            <a:avLst/>
          </a:prstGeom>
          <a:noFill/>
          <a:ln w="9525" cap="rnd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" name="Shape 307"/>
          <p:cNvCxnSpPr/>
          <p:nvPr/>
        </p:nvCxnSpPr>
        <p:spPr>
          <a:xfrm>
            <a:off x="179512" y="2132856"/>
            <a:ext cx="4916396" cy="0"/>
          </a:xfrm>
          <a:prstGeom prst="straightConnector1">
            <a:avLst/>
          </a:prstGeom>
          <a:noFill/>
          <a:ln w="9525" cap="rnd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2" name="Shape 309"/>
          <p:cNvCxnSpPr/>
          <p:nvPr/>
        </p:nvCxnSpPr>
        <p:spPr>
          <a:xfrm>
            <a:off x="179512" y="2708920"/>
            <a:ext cx="5135760" cy="0"/>
          </a:xfrm>
          <a:prstGeom prst="straightConnector1">
            <a:avLst/>
          </a:prstGeom>
          <a:noFill/>
          <a:ln w="9525" cap="rnd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1" name="Shape 308"/>
          <p:cNvCxnSpPr/>
          <p:nvPr/>
        </p:nvCxnSpPr>
        <p:spPr>
          <a:xfrm>
            <a:off x="179512" y="2420888"/>
            <a:ext cx="5135760" cy="0"/>
          </a:xfrm>
          <a:prstGeom prst="straightConnector1">
            <a:avLst/>
          </a:prstGeom>
          <a:noFill/>
          <a:ln w="9525" cap="rnd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3" name="Shape 310"/>
          <p:cNvCxnSpPr/>
          <p:nvPr/>
        </p:nvCxnSpPr>
        <p:spPr>
          <a:xfrm>
            <a:off x="179512" y="3068960"/>
            <a:ext cx="5135760" cy="0"/>
          </a:xfrm>
          <a:prstGeom prst="straightConnector1">
            <a:avLst/>
          </a:prstGeom>
          <a:noFill/>
          <a:ln w="9525" cap="rnd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19" name="Shape 319"/>
          <p:cNvSpPr txBox="1"/>
          <p:nvPr/>
        </p:nvSpPr>
        <p:spPr>
          <a:xfrm>
            <a:off x="179512" y="3918622"/>
            <a:ext cx="2041624" cy="3381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800" b="0" i="0" u="none" strike="noStrike" cap="none" baseline="0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Fonte</a:t>
            </a:r>
            <a:r>
              <a:rPr lang="en-US" sz="800" b="0" i="0" u="none" strike="noStrike" cap="none" baseline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800" b="0" i="0" u="none" strike="noStrike" cap="none" baseline="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Ministério</a:t>
            </a:r>
            <a:r>
              <a:rPr lang="en-US" sz="800" b="0" i="0" u="none" strike="noStrike" cap="none" baseline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US" sz="800" b="0" i="0" u="none" strike="noStrike" cap="none" baseline="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Saúde</a:t>
            </a:r>
            <a:r>
              <a:rPr lang="en-US" sz="800" b="0" i="0" u="none" strike="noStrike" cap="none" baseline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- Sistema de Informações  de </a:t>
            </a:r>
            <a:r>
              <a:rPr lang="en-US" sz="800" b="0" i="0" u="none" strike="noStrike" cap="none" baseline="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Saúde</a:t>
            </a:r>
            <a:r>
              <a:rPr lang="en-US" sz="800" b="0" i="0" u="none" strike="noStrike" cap="none" baseline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-TABNET. </a:t>
            </a:r>
          </a:p>
        </p:txBody>
      </p:sp>
      <p:sp>
        <p:nvSpPr>
          <p:cNvPr id="318" name="Shape 318"/>
          <p:cNvSpPr txBox="1"/>
          <p:nvPr/>
        </p:nvSpPr>
        <p:spPr>
          <a:xfrm>
            <a:off x="251520" y="4382171"/>
            <a:ext cx="2041624" cy="3397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800" b="0" i="0" u="none" strike="noStrike" cap="none" baseline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** </a:t>
            </a:r>
            <a:r>
              <a:rPr lang="en-US" sz="800" b="0" i="1" u="none" strike="noStrike" cap="none" baseline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Fonte: </a:t>
            </a:r>
            <a:r>
              <a:rPr lang="en-US" sz="800" b="0" i="1" u="none" strike="noStrike" cap="none" baseline="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Coordenação</a:t>
            </a:r>
            <a:r>
              <a:rPr lang="en-US" sz="800" b="0" i="1" u="none" strike="noStrike" cap="none" baseline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800" b="0" i="1" u="none" strike="noStrike" cap="none" baseline="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Geral</a:t>
            </a:r>
            <a:r>
              <a:rPr lang="en-US" sz="800" b="0" i="1" u="none" strike="noStrike" cap="none" baseline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800" b="0" i="1" u="none" strike="noStrike" cap="none" baseline="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Sistemas</a:t>
            </a:r>
            <a:r>
              <a:rPr lang="en-US" sz="800" b="0" i="1" u="none" strike="noStrike" cap="none" baseline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800" b="0" i="1" u="none" strike="noStrike" cap="none" baseline="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Informação</a:t>
            </a:r>
            <a:r>
              <a:rPr lang="en-US" sz="800" b="0" i="1" u="none" strike="noStrike" cap="none" baseline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CGSI/SAS/MS</a:t>
            </a:r>
          </a:p>
        </p:txBody>
      </p:sp>
      <p:pic>
        <p:nvPicPr>
          <p:cNvPr id="317" name="Shape 317"/>
          <p:cNvPicPr preferRelativeResize="0"/>
          <p:nvPr/>
        </p:nvPicPr>
        <p:blipFill rotWithShape="1">
          <a:blip r:embed="rId3">
            <a:alphaModFix/>
          </a:blip>
          <a:srcRect l="2751" t="46850" r="85437" b="13250"/>
          <a:stretch/>
        </p:blipFill>
        <p:spPr>
          <a:xfrm>
            <a:off x="6515248" y="1143512"/>
            <a:ext cx="1081086" cy="273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Shape 313"/>
          <p:cNvPicPr preferRelativeResize="0"/>
          <p:nvPr/>
        </p:nvPicPr>
        <p:blipFill rotWithShape="1">
          <a:blip r:embed="rId4">
            <a:alphaModFix/>
          </a:blip>
          <a:srcRect l="2046" t="69718" r="87348" b="19838"/>
          <a:stretch/>
        </p:blipFill>
        <p:spPr>
          <a:xfrm rot="525124" flipH="1">
            <a:off x="7644504" y="2829830"/>
            <a:ext cx="1082244" cy="715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Shape 315"/>
          <p:cNvPicPr preferRelativeResize="0"/>
          <p:nvPr/>
        </p:nvPicPr>
        <p:blipFill rotWithShape="1">
          <a:blip r:embed="rId4">
            <a:alphaModFix/>
          </a:blip>
          <a:srcRect l="10119" t="78233" r="83253" b="9557"/>
          <a:stretch/>
        </p:blipFill>
        <p:spPr>
          <a:xfrm rot="19475793">
            <a:off x="6299790" y="3026187"/>
            <a:ext cx="606425" cy="836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Shape 316"/>
          <p:cNvPicPr preferRelativeResize="0"/>
          <p:nvPr/>
        </p:nvPicPr>
        <p:blipFill rotWithShape="1">
          <a:blip r:embed="rId4">
            <a:alphaModFix/>
          </a:blip>
          <a:srcRect l="5899" t="56299" r="83074" b="31100"/>
          <a:stretch/>
        </p:blipFill>
        <p:spPr>
          <a:xfrm>
            <a:off x="7452320" y="1493515"/>
            <a:ext cx="1008062" cy="86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317"/>
          <p:cNvPicPr preferRelativeResize="0"/>
          <p:nvPr/>
        </p:nvPicPr>
        <p:blipFill rotWithShape="1">
          <a:blip r:embed="rId3">
            <a:alphaModFix/>
          </a:blip>
          <a:srcRect l="2751" t="46850" r="85437" b="13250"/>
          <a:stretch/>
        </p:blipFill>
        <p:spPr>
          <a:xfrm>
            <a:off x="6734955" y="1131721"/>
            <a:ext cx="1081086" cy="273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Shape 303"/>
          <p:cNvPicPr preferRelativeResize="0"/>
          <p:nvPr/>
        </p:nvPicPr>
        <p:blipFill rotWithShape="1">
          <a:blip r:embed="rId5">
            <a:alphaModFix/>
          </a:blip>
          <a:srcRect t="24798" b="1507"/>
          <a:stretch/>
        </p:blipFill>
        <p:spPr>
          <a:xfrm>
            <a:off x="3779912" y="3377353"/>
            <a:ext cx="5387212" cy="2795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Shape 314"/>
          <p:cNvPicPr preferRelativeResize="0"/>
          <p:nvPr/>
        </p:nvPicPr>
        <p:blipFill rotWithShape="1">
          <a:blip r:embed="rId4">
            <a:alphaModFix/>
          </a:blip>
          <a:srcRect l="1961" t="44749" r="88586" b="44749"/>
          <a:stretch/>
        </p:blipFill>
        <p:spPr>
          <a:xfrm>
            <a:off x="5897702" y="1322855"/>
            <a:ext cx="1410602" cy="10174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aixaDeTexto 9"/>
          <p:cNvSpPr txBox="1"/>
          <p:nvPr/>
        </p:nvSpPr>
        <p:spPr>
          <a:xfrm>
            <a:off x="179512" y="3660993"/>
            <a:ext cx="168180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" dirty="0" smtClean="0">
                <a:solidFill>
                  <a:srgbClr val="002060"/>
                </a:solidFill>
              </a:rPr>
              <a:t>Dados ainda podem sofrer alterações</a:t>
            </a:r>
            <a:endParaRPr lang="pt-BR" sz="7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619870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hape 1092"/>
          <p:cNvPicPr preferRelativeResize="0"/>
          <p:nvPr/>
        </p:nvPicPr>
        <p:blipFill rotWithShape="1">
          <a:blip r:embed="rId2">
            <a:alphaModFix/>
          </a:blip>
          <a:srcRect l="14743" r="9331" b="20942"/>
          <a:stretch/>
        </p:blipFill>
        <p:spPr>
          <a:xfrm>
            <a:off x="4139952" y="1124148"/>
            <a:ext cx="4920385" cy="4249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885810">
            <a:off x="-737726" y="-737160"/>
            <a:ext cx="5103260" cy="49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hape 1077"/>
          <p:cNvSpPr txBox="1"/>
          <p:nvPr/>
        </p:nvSpPr>
        <p:spPr>
          <a:xfrm>
            <a:off x="103968" y="251797"/>
            <a:ext cx="3747952" cy="32492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 fontScale="85000" lnSpcReduction="1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lang="pt-BR" sz="2800" b="0" i="0" u="none" strike="noStrike" cap="none" baseline="0" dirty="0" smtClean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0" i="0" u="none" strike="noStrike" cap="none" baseline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US" sz="32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Programa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alcança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60%</a:t>
            </a:r>
            <a:r>
              <a:rPr lang="en-US" sz="32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da </a:t>
            </a:r>
            <a:r>
              <a:rPr lang="en-US" sz="32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população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meio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40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39,3 mil</a:t>
            </a:r>
            <a:r>
              <a:rPr lang="en-US" sz="32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equipes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 o </a:t>
            </a:r>
            <a:r>
              <a:rPr lang="en-US" sz="32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representa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atendimento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a  </a:t>
            </a:r>
            <a:r>
              <a:rPr lang="en-US" sz="3200" b="1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121,3</a:t>
            </a:r>
            <a:r>
              <a:rPr lang="en-US" sz="36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0" u="none" strike="noStrike" cap="none" baseline="0" dirty="0" err="1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milhões</a:t>
            </a:r>
            <a:r>
              <a:rPr lang="en-US" sz="32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n-US" sz="28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cidadãos</a:t>
            </a:r>
            <a:r>
              <a:rPr lang="en-US" sz="28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 baseline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hape 1080"/>
          <p:cNvSpPr txBox="1"/>
          <p:nvPr/>
        </p:nvSpPr>
        <p:spPr>
          <a:xfrm>
            <a:off x="2411760" y="3501008"/>
            <a:ext cx="864394" cy="3079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US" sz="1100" b="1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Jan/2015</a:t>
            </a:r>
            <a:endParaRPr lang="en-US" sz="1100" b="1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075"/>
          <p:cNvSpPr txBox="1"/>
          <p:nvPr/>
        </p:nvSpPr>
        <p:spPr>
          <a:xfrm>
            <a:off x="4346615" y="251797"/>
            <a:ext cx="4303712" cy="76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libri"/>
              <a:buNone/>
            </a:pPr>
            <a:r>
              <a:rPr lang="en-US" sz="4400" b="1" i="0" u="none" strike="noStrike" cap="none" baseline="0" dirty="0" err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Saúde</a:t>
            </a:r>
            <a:r>
              <a:rPr lang="en-US" sz="4400" b="1" i="0" u="none" strike="noStrike" cap="none" baseline="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4400" b="1" dirty="0" err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lang="en-US" sz="4400" b="1" i="0" u="none" strike="noStrike" cap="none" baseline="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amília</a:t>
            </a:r>
            <a:endParaRPr lang="en-US" sz="4400" b="1" i="0" u="none" strike="noStrike" cap="none" baseline="0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07504" y="5373216"/>
            <a:ext cx="88569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 smtClean="0">
                <a:solidFill>
                  <a:srgbClr val="002060"/>
                </a:solidFill>
              </a:rPr>
              <a:t>Financiamento da Atenção Básica passou de </a:t>
            </a:r>
            <a:r>
              <a:rPr lang="pt-BR" sz="1800" b="1" dirty="0" smtClean="0">
                <a:solidFill>
                  <a:srgbClr val="002060"/>
                </a:solidFill>
              </a:rPr>
              <a:t>R$ 9,8 bilhões* </a:t>
            </a:r>
            <a:r>
              <a:rPr lang="pt-BR" sz="1800" dirty="0" smtClean="0">
                <a:solidFill>
                  <a:srgbClr val="002060"/>
                </a:solidFill>
              </a:rPr>
              <a:t>em 2010                      para R$ </a:t>
            </a:r>
            <a:r>
              <a:rPr lang="pt-BR" sz="2400" b="1" dirty="0" smtClean="0">
                <a:solidFill>
                  <a:srgbClr val="002060"/>
                </a:solidFill>
              </a:rPr>
              <a:t>18,1 bilhões* </a:t>
            </a:r>
            <a:r>
              <a:rPr lang="pt-BR" sz="1800" dirty="0" smtClean="0">
                <a:solidFill>
                  <a:srgbClr val="002060"/>
                </a:solidFill>
              </a:rPr>
              <a:t>em 2014. Aumento de </a:t>
            </a:r>
            <a:r>
              <a:rPr lang="pt-BR" sz="2000" b="1" dirty="0" smtClean="0">
                <a:solidFill>
                  <a:srgbClr val="002060"/>
                </a:solidFill>
              </a:rPr>
              <a:t>84,6%</a:t>
            </a:r>
            <a:endParaRPr lang="pt-BR" sz="1800" b="1" dirty="0">
              <a:solidFill>
                <a:srgbClr val="002060"/>
              </a:solidFill>
            </a:endParaRPr>
          </a:p>
        </p:txBody>
      </p:sp>
      <p:sp>
        <p:nvSpPr>
          <p:cNvPr id="9" name="Shape 1083"/>
          <p:cNvSpPr txBox="1"/>
          <p:nvPr/>
        </p:nvSpPr>
        <p:spPr>
          <a:xfrm>
            <a:off x="-36511" y="6062662"/>
            <a:ext cx="3092450" cy="2460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*Total </a:t>
            </a:r>
            <a:r>
              <a:rPr lang="en-US" sz="1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sem</a:t>
            </a:r>
            <a:r>
              <a:rPr lang="en-US" sz="1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contabilizar</a:t>
            </a:r>
            <a:r>
              <a:rPr lang="en-US" sz="1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as </a:t>
            </a:r>
            <a:r>
              <a:rPr lang="en-US" sz="1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emendas</a:t>
            </a:r>
            <a:r>
              <a:rPr lang="en-US" sz="1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parlamentares</a:t>
            </a:r>
            <a:r>
              <a:rPr lang="en-US" sz="1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sp>
        <p:nvSpPr>
          <p:cNvPr id="10" name="Shape 1081"/>
          <p:cNvSpPr txBox="1"/>
          <p:nvPr/>
        </p:nvSpPr>
        <p:spPr>
          <a:xfrm>
            <a:off x="6300192" y="6127750"/>
            <a:ext cx="2951161" cy="215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800" b="0" i="0" u="none" strike="noStrike" cap="none" baseline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Fonte: </a:t>
            </a:r>
            <a:r>
              <a:rPr lang="en-US" sz="800" b="0" i="0" u="none" strike="noStrike" cap="none" baseline="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Departamento</a:t>
            </a:r>
            <a:r>
              <a:rPr lang="en-US" sz="800" b="0" i="0" u="none" strike="noStrike" cap="none" baseline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800" b="0" i="0" u="none" strike="noStrike" cap="none" baseline="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Atenção</a:t>
            </a:r>
            <a:r>
              <a:rPr lang="en-US" sz="800" b="0" i="0" u="none" strike="noStrike" cap="none" baseline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800" b="0" i="0" u="none" strike="noStrike" cap="none" baseline="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Básica</a:t>
            </a:r>
            <a:r>
              <a:rPr lang="en-US" sz="800" b="0" i="0" u="none" strike="noStrike" cap="none" baseline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– DAB/SAS/MS</a:t>
            </a:r>
          </a:p>
        </p:txBody>
      </p:sp>
    </p:spTree>
    <p:extLst>
      <p:ext uri="{BB962C8B-B14F-4D97-AF65-F5344CB8AC3E}">
        <p14:creationId xmlns:p14="http://schemas.microsoft.com/office/powerpoint/2010/main" xmlns="" val="100226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3" name="Shape 973"/>
          <p:cNvPicPr preferRelativeResize="0"/>
          <p:nvPr/>
        </p:nvPicPr>
        <p:blipFill rotWithShape="1">
          <a:blip r:embed="rId3">
            <a:alphaModFix/>
          </a:blip>
          <a:srcRect b="11187"/>
          <a:stretch/>
        </p:blipFill>
        <p:spPr>
          <a:xfrm>
            <a:off x="6267450" y="1270348"/>
            <a:ext cx="2693986" cy="18160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4" name="Shape 974"/>
          <p:cNvGrpSpPr/>
          <p:nvPr/>
        </p:nvGrpSpPr>
        <p:grpSpPr>
          <a:xfrm>
            <a:off x="4667249" y="2420937"/>
            <a:ext cx="4464049" cy="3743325"/>
            <a:chOff x="0" y="0"/>
            <a:chExt cx="2147483647" cy="2147483647"/>
          </a:xfrm>
        </p:grpSpPr>
        <p:pic>
          <p:nvPicPr>
            <p:cNvPr id="975" name="Shape 975"/>
            <p:cNvPicPr preferRelativeResize="0"/>
            <p:nvPr/>
          </p:nvPicPr>
          <p:blipFill rotWithShape="1">
            <a:blip r:embed="rId4">
              <a:alphaModFix/>
            </a:blip>
            <a:srcRect l="38415" t="26341" b="3903"/>
            <a:stretch/>
          </p:blipFill>
          <p:spPr>
            <a:xfrm>
              <a:off x="0" y="0"/>
              <a:ext cx="2147483647" cy="21474836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6" name="Shape 976"/>
            <p:cNvPicPr preferRelativeResize="0"/>
            <p:nvPr/>
          </p:nvPicPr>
          <p:blipFill rotWithShape="1">
            <a:blip r:embed="rId5">
              <a:alphaModFix/>
            </a:blip>
            <a:srcRect l="65083" t="44999" r="28750" b="50778"/>
            <a:stretch/>
          </p:blipFill>
          <p:spPr>
            <a:xfrm>
              <a:off x="876436924" y="569821023"/>
              <a:ext cx="215150312" cy="129433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7" name="Shape 977"/>
            <p:cNvPicPr preferRelativeResize="0"/>
            <p:nvPr/>
          </p:nvPicPr>
          <p:blipFill rotWithShape="1">
            <a:blip r:embed="rId5">
              <a:alphaModFix/>
            </a:blip>
            <a:srcRect l="73583" t="41888" r="19748" b="53555"/>
            <a:stretch/>
          </p:blipFill>
          <p:spPr>
            <a:xfrm>
              <a:off x="1206200313" y="464854236"/>
              <a:ext cx="232576822" cy="1396927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8" name="Shape 978"/>
            <p:cNvPicPr preferRelativeResize="0"/>
            <p:nvPr/>
          </p:nvPicPr>
          <p:blipFill rotWithShape="1">
            <a:blip r:embed="rId5">
              <a:alphaModFix/>
            </a:blip>
            <a:srcRect l="70971" t="48147" r="23167" b="48112"/>
            <a:stretch/>
          </p:blipFill>
          <p:spPr>
            <a:xfrm>
              <a:off x="1102311280" y="675577237"/>
              <a:ext cx="205096755" cy="1152269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9" name="Shape 979"/>
            <p:cNvPicPr preferRelativeResize="0"/>
            <p:nvPr/>
          </p:nvPicPr>
          <p:blipFill rotWithShape="1">
            <a:blip r:embed="rId5">
              <a:alphaModFix/>
            </a:blip>
            <a:srcRect l="63292" t="50666" r="29750" b="45221"/>
            <a:stretch/>
          </p:blipFill>
          <p:spPr>
            <a:xfrm>
              <a:off x="810081951" y="762392078"/>
              <a:ext cx="242630794" cy="1262761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0" name="Shape 980"/>
            <p:cNvPicPr preferRelativeResize="0"/>
            <p:nvPr/>
          </p:nvPicPr>
          <p:blipFill rotWithShape="1">
            <a:blip r:embed="rId5">
              <a:alphaModFix/>
            </a:blip>
            <a:srcRect l="69722" t="53147" r="22665" b="42111"/>
            <a:stretch/>
          </p:blipFill>
          <p:spPr>
            <a:xfrm>
              <a:off x="1060755752" y="849206920"/>
              <a:ext cx="265419320" cy="1460070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1" name="Shape 981"/>
            <p:cNvPicPr preferRelativeResize="0"/>
            <p:nvPr/>
          </p:nvPicPr>
          <p:blipFill rotWithShape="1">
            <a:blip r:embed="rId5">
              <a:alphaModFix/>
            </a:blip>
            <a:srcRect l="78332" t="50331" r="15166" b="45333"/>
            <a:stretch/>
          </p:blipFill>
          <p:spPr>
            <a:xfrm>
              <a:off x="1389178509" y="752132403"/>
              <a:ext cx="226544770" cy="1333789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2" name="Shape 982"/>
            <p:cNvPicPr preferRelativeResize="0"/>
            <p:nvPr/>
          </p:nvPicPr>
          <p:blipFill rotWithShape="1">
            <a:blip r:embed="rId5">
              <a:alphaModFix/>
            </a:blip>
            <a:srcRect l="85000" t="48443" r="7681" b="47000"/>
            <a:stretch/>
          </p:blipFill>
          <p:spPr>
            <a:xfrm>
              <a:off x="1649235878" y="688204943"/>
              <a:ext cx="255365786" cy="1404821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3" name="Shape 983"/>
            <p:cNvPicPr preferRelativeResize="0"/>
            <p:nvPr/>
          </p:nvPicPr>
          <p:blipFill rotWithShape="1">
            <a:blip r:embed="rId5">
              <a:alphaModFix/>
            </a:blip>
            <a:srcRect l="79916" t="55000" r="13582" b="40332"/>
            <a:stretch/>
          </p:blipFill>
          <p:spPr>
            <a:xfrm>
              <a:off x="1450171596" y="912345078"/>
              <a:ext cx="227214830" cy="1436390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4" name="Shape 984"/>
            <p:cNvPicPr preferRelativeResize="0"/>
            <p:nvPr/>
          </p:nvPicPr>
          <p:blipFill rotWithShape="1">
            <a:blip r:embed="rId5">
              <a:alphaModFix/>
            </a:blip>
            <a:srcRect l="74166" t="57443" r="19999" b="38334"/>
            <a:stretch/>
          </p:blipFill>
          <p:spPr>
            <a:xfrm>
              <a:off x="1225637446" y="994424483"/>
              <a:ext cx="203756257" cy="129433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5" name="Shape 985"/>
            <p:cNvPicPr preferRelativeResize="0"/>
            <p:nvPr/>
          </p:nvPicPr>
          <p:blipFill rotWithShape="1">
            <a:blip r:embed="rId5">
              <a:alphaModFix/>
            </a:blip>
            <a:srcRect l="82667" t="60333" r="11081" b="35222"/>
            <a:stretch/>
          </p:blipFill>
          <p:spPr>
            <a:xfrm>
              <a:off x="1556071257" y="1093078105"/>
              <a:ext cx="217831308" cy="1365358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6" name="Shape 986"/>
            <p:cNvPicPr preferRelativeResize="0"/>
            <p:nvPr/>
          </p:nvPicPr>
          <p:blipFill rotWithShape="1">
            <a:blip r:embed="rId5">
              <a:alphaModFix/>
            </a:blip>
            <a:srcRect l="73167" t="61554" r="20750" b="34222"/>
            <a:stretch/>
          </p:blipFill>
          <p:spPr>
            <a:xfrm>
              <a:off x="1237701851" y="1166475813"/>
              <a:ext cx="212469731" cy="131011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7" name="Shape 987"/>
            <p:cNvPicPr preferRelativeResize="0"/>
            <p:nvPr/>
          </p:nvPicPr>
          <p:blipFill rotWithShape="1">
            <a:blip r:embed="rId5">
              <a:alphaModFix/>
            </a:blip>
            <a:srcRect l="77583" t="65888" r="13249" b="28778"/>
            <a:stretch/>
          </p:blipFill>
          <p:spPr>
            <a:xfrm>
              <a:off x="1370411586" y="1252501603"/>
              <a:ext cx="319709857" cy="1649479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8" name="Shape 988"/>
            <p:cNvPicPr preferRelativeResize="0"/>
            <p:nvPr/>
          </p:nvPicPr>
          <p:blipFill rotWithShape="1">
            <a:blip r:embed="rId5">
              <a:alphaModFix/>
            </a:blip>
            <a:srcRect l="76249" t="71221" r="18583" b="24777"/>
            <a:stretch/>
          </p:blipFill>
          <p:spPr>
            <a:xfrm>
              <a:off x="1304056825" y="1431655525"/>
              <a:ext cx="180297257" cy="123119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9" name="Shape 989"/>
            <p:cNvPicPr preferRelativeResize="0"/>
            <p:nvPr/>
          </p:nvPicPr>
          <p:blipFill rotWithShape="1">
            <a:blip r:embed="rId5">
              <a:alphaModFix/>
            </a:blip>
            <a:srcRect l="75166" t="76443" r="19748" b="19555"/>
            <a:stretch/>
          </p:blipFill>
          <p:spPr>
            <a:xfrm>
              <a:off x="1261830875" y="1574505807"/>
              <a:ext cx="176946213" cy="1239081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90" name="Shape 990"/>
          <p:cNvPicPr preferRelativeResize="0"/>
          <p:nvPr/>
        </p:nvPicPr>
        <p:blipFill rotWithShape="1">
          <a:blip r:embed="rId6">
            <a:alphaModFix/>
          </a:blip>
          <a:srcRect l="80732" b="45202"/>
          <a:stretch/>
        </p:blipFill>
        <p:spPr>
          <a:xfrm>
            <a:off x="8067675" y="2211734"/>
            <a:ext cx="968374" cy="206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1" name="Shape 99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594100" y="1271935"/>
            <a:ext cx="2671761" cy="1782762"/>
          </a:xfrm>
          <a:prstGeom prst="rect">
            <a:avLst/>
          </a:prstGeom>
          <a:noFill/>
          <a:ln>
            <a:noFill/>
          </a:ln>
        </p:spPr>
      </p:pic>
      <p:sp>
        <p:nvSpPr>
          <p:cNvPr id="992" name="Shape 992"/>
          <p:cNvSpPr txBox="1"/>
          <p:nvPr/>
        </p:nvSpPr>
        <p:spPr>
          <a:xfrm>
            <a:off x="1293523" y="62660"/>
            <a:ext cx="7061199" cy="8302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09E"/>
              </a:buClr>
              <a:buSzPct val="25000"/>
              <a:buFont typeface="Calibri"/>
              <a:buNone/>
            </a:pPr>
            <a:r>
              <a:rPr lang="en-US" sz="4800" b="1" i="0" u="none" strike="noStrike" cap="none" baseline="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Unidades</a:t>
            </a:r>
            <a:r>
              <a:rPr lang="en-US" sz="4800" b="1" i="0" u="none" strike="noStrike" cap="none" baseline="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800" b="1" i="0" u="none" strike="noStrike" cap="none" baseline="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Básicas</a:t>
            </a:r>
            <a:r>
              <a:rPr lang="en-US" sz="4800" b="1" i="0" u="none" strike="noStrike" cap="none" baseline="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4800" b="1" i="0" u="none" strike="noStrike" cap="none" baseline="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Saúde</a:t>
            </a:r>
            <a:endParaRPr lang="en-US" sz="4800" b="1" i="0" u="none" strike="noStrike" cap="none" baseline="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4" name="Shape 994"/>
          <p:cNvSpPr txBox="1"/>
          <p:nvPr/>
        </p:nvSpPr>
        <p:spPr>
          <a:xfrm>
            <a:off x="2253199" y="3357562"/>
            <a:ext cx="4464050" cy="8921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5B23"/>
              </a:buClr>
              <a:buSzPct val="25000"/>
              <a:buFont typeface="Calibri"/>
              <a:buNone/>
            </a:pPr>
            <a:r>
              <a:rPr lang="en-US" sz="1600" b="1" dirty="0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OBRAS CONCLUÍDAS</a:t>
            </a:r>
          </a:p>
          <a:p>
            <a:pPr>
              <a:buClr>
                <a:srgbClr val="1B5B23"/>
              </a:buClr>
              <a:buSzPct val="25000"/>
            </a:pPr>
            <a:r>
              <a:rPr lang="en-US" sz="1800" b="1" dirty="0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9.162</a:t>
            </a:r>
            <a:endParaRPr lang="en-US" sz="1800" b="1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8" name="Shape 998"/>
          <p:cNvSpPr txBox="1"/>
          <p:nvPr/>
        </p:nvSpPr>
        <p:spPr>
          <a:xfrm>
            <a:off x="6156325" y="5949950"/>
            <a:ext cx="2879724" cy="3381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</a:t>
            </a:r>
            <a:r>
              <a:rPr lang="en-US" sz="8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Departamento</a:t>
            </a:r>
            <a:r>
              <a:rPr lang="en-US" sz="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8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Atenção</a:t>
            </a:r>
            <a:r>
              <a:rPr lang="en-US" sz="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8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Básica</a:t>
            </a:r>
            <a:r>
              <a:rPr lang="en-US" sz="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DAB/SAS/MS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Brasil 2009 a </a:t>
            </a:r>
            <a:r>
              <a:rPr lang="en-US" sz="800" dirty="0" err="1" smtClean="0">
                <a:solidFill>
                  <a:schemeClr val="dk1"/>
                </a:solidFill>
              </a:rPr>
              <a:t>jan</a:t>
            </a:r>
            <a:r>
              <a:rPr lang="en-US" sz="800" dirty="0" smtClean="0">
                <a:solidFill>
                  <a:schemeClr val="dk1"/>
                </a:solidFill>
              </a:rPr>
              <a:t>/2015</a:t>
            </a:r>
            <a:endParaRPr lang="en-US" sz="8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994"/>
          <p:cNvSpPr txBox="1"/>
          <p:nvPr/>
        </p:nvSpPr>
        <p:spPr>
          <a:xfrm>
            <a:off x="2268190" y="4269709"/>
            <a:ext cx="4464050" cy="8921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5B23"/>
              </a:buClr>
              <a:buSzPct val="25000"/>
              <a:buFont typeface="Calibri"/>
              <a:buNone/>
            </a:pPr>
            <a:r>
              <a:rPr lang="en-US" sz="1600" b="1" dirty="0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PROPOSTAS CONTRATADAS</a:t>
            </a:r>
          </a:p>
          <a:p>
            <a:pPr>
              <a:buClr>
                <a:srgbClr val="1B5B23"/>
              </a:buClr>
              <a:buSzPct val="25000"/>
            </a:pPr>
            <a:r>
              <a:rPr lang="en-US" sz="1800" b="1" dirty="0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24.875</a:t>
            </a:r>
            <a:endParaRPr lang="en-US" sz="1800" b="1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Shape 994"/>
          <p:cNvSpPr txBox="1"/>
          <p:nvPr/>
        </p:nvSpPr>
        <p:spPr>
          <a:xfrm>
            <a:off x="483049" y="3737245"/>
            <a:ext cx="4364731" cy="8921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5B23"/>
              </a:buClr>
              <a:buSzPct val="25000"/>
              <a:buFont typeface="Calibri"/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UBS EM FUNCIONAMENTO</a:t>
            </a:r>
          </a:p>
          <a:p>
            <a:pPr algn="ctr">
              <a:buClr>
                <a:srgbClr val="1B5B23"/>
              </a:buClr>
              <a:buSzPct val="25000"/>
            </a:pPr>
            <a:r>
              <a:rPr lang="en-US" sz="3200" b="1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40,6 mil</a:t>
            </a:r>
            <a:endParaRPr lang="en-US" sz="3200" b="1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2" name="Shape 97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95287" y="1268760"/>
            <a:ext cx="3216275" cy="1785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Shape 1342"/>
          <p:cNvSpPr txBox="1"/>
          <p:nvPr/>
        </p:nvSpPr>
        <p:spPr>
          <a:xfrm>
            <a:off x="34925" y="6092825"/>
            <a:ext cx="1368425" cy="215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SGTES/MS</a:t>
            </a:r>
          </a:p>
        </p:txBody>
      </p:sp>
      <p:sp>
        <p:nvSpPr>
          <p:cNvPr id="1344" name="Shape 1344"/>
          <p:cNvSpPr txBox="1"/>
          <p:nvPr/>
        </p:nvSpPr>
        <p:spPr>
          <a:xfrm>
            <a:off x="5098797" y="1316955"/>
            <a:ext cx="3793684" cy="46323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 fontScale="92500" lnSpcReduction="20000"/>
          </a:bodyPr>
          <a:lstStyle/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Calibri"/>
              <a:buChar char="✓"/>
            </a:pPr>
            <a:r>
              <a:rPr lang="en-US" sz="40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14.462</a:t>
            </a:r>
            <a:r>
              <a:rPr lang="en-US" sz="40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médicos</a:t>
            </a:r>
            <a:r>
              <a:rPr lang="en-US" sz="3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em </a:t>
            </a:r>
          </a:p>
          <a:p>
            <a:pPr marL="571500" marR="0" lvl="0" indent="-571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Calibri"/>
              <a:buChar char="✓"/>
            </a:pPr>
            <a:r>
              <a:rPr lang="en-US" sz="40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lang="en-US" sz="40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785</a:t>
            </a:r>
            <a:r>
              <a:rPr lang="en-US" sz="40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municípios</a:t>
            </a:r>
            <a:r>
              <a:rPr lang="en-US" sz="3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40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4000" b="1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US" sz="3600" b="0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Distritos</a:t>
            </a:r>
            <a:r>
              <a:rPr lang="en-US" sz="3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Sanitários</a:t>
            </a:r>
            <a:r>
              <a:rPr lang="en-US" sz="3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Indígenas</a:t>
            </a:r>
            <a:r>
              <a:rPr lang="en-US" sz="36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(DSEI)</a:t>
            </a:r>
          </a:p>
          <a:p>
            <a:pPr marL="571500" marR="0" lvl="0" indent="-5715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2060"/>
              </a:buClr>
              <a:buSzPct val="100000"/>
              <a:buFont typeface="Calibri"/>
              <a:buChar char="✓"/>
            </a:pPr>
            <a:r>
              <a:rPr lang="en-US" sz="4000" b="1" dirty="0" err="1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US" sz="4000" b="1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de 50</a:t>
            </a:r>
            <a:r>
              <a:rPr lang="en-US" sz="4000" b="1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b="1" i="0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milhões</a:t>
            </a:r>
            <a:r>
              <a:rPr lang="en-US" sz="40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n-US" sz="3200" b="0" i="0" u="none" strike="noStrike" cap="none" baseline="0" dirty="0" err="1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brasileiros</a:t>
            </a:r>
            <a:r>
              <a:rPr lang="en-US" sz="32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 baseline="0" dirty="0" err="1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cobertos</a:t>
            </a:r>
            <a:r>
              <a:rPr lang="en-US" sz="3200" b="0" i="0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00" b="0" i="1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1100" i="1" dirty="0" err="1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jan</a:t>
            </a:r>
            <a:r>
              <a:rPr lang="en-US" sz="1100" b="0" i="1" u="none" strike="noStrike" cap="none" baseline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/2014</a:t>
            </a:r>
            <a:r>
              <a:rPr lang="en-US" sz="1100" b="0" i="1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</p:txBody>
      </p:sp>
      <p:pic>
        <p:nvPicPr>
          <p:cNvPr id="11" name="Imagem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75365"/>
            <a:ext cx="2080938" cy="90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91802"/>
            <a:ext cx="5098797" cy="500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hape 1317"/>
          <p:cNvSpPr txBox="1"/>
          <p:nvPr/>
        </p:nvSpPr>
        <p:spPr>
          <a:xfrm>
            <a:off x="0" y="304824"/>
            <a:ext cx="7164288" cy="9457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libri"/>
              <a:buNone/>
            </a:pPr>
            <a:r>
              <a:rPr lang="en-US" sz="3200" b="1" i="0" u="none" strike="noStrike" cap="none" baseline="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Programa</a:t>
            </a:r>
            <a:r>
              <a:rPr lang="en-US" sz="3200" b="1" i="0" u="none" strike="noStrike" cap="none" baseline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0" u="none" strike="noStrike" cap="none" baseline="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US" sz="3200" b="1" i="0" u="none" strike="noStrike" cap="none" baseline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0" u="none" strike="noStrike" cap="none" baseline="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Médicos</a:t>
            </a:r>
            <a:r>
              <a:rPr lang="en-US" sz="3200" b="1" i="0" u="none" strike="noStrike" cap="none" baseline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para o </a:t>
            </a:r>
            <a:r>
              <a:rPr lang="en-US" sz="3200" b="1" i="0" u="none" strike="noStrike" cap="none" baseline="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Brasil</a:t>
            </a:r>
            <a:endParaRPr lang="en-US" sz="3200" b="1" i="0" u="none" strike="noStrike" cap="none" baseline="0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1184"/>
          <p:cNvSpPr txBox="1"/>
          <p:nvPr/>
        </p:nvSpPr>
        <p:spPr>
          <a:xfrm>
            <a:off x="263525" y="0"/>
            <a:ext cx="4295775" cy="11890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174625" marR="0" lvl="0" indent="-174625" algn="l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SzPct val="25000"/>
              <a:buFont typeface="Calibri"/>
              <a:buNone/>
            </a:pPr>
            <a:r>
              <a:rPr lang="en-US" sz="6600" b="1" i="0" u="none" strike="noStrike" cap="none" baseline="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Carta SUS</a:t>
            </a:r>
          </a:p>
        </p:txBody>
      </p:sp>
      <p:sp>
        <p:nvSpPr>
          <p:cNvPr id="22" name="Shape 1185"/>
          <p:cNvSpPr txBox="1"/>
          <p:nvPr/>
        </p:nvSpPr>
        <p:spPr>
          <a:xfrm>
            <a:off x="468313" y="2409354"/>
            <a:ext cx="4103687" cy="29638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09E"/>
              </a:buClr>
              <a:buSzPct val="25000"/>
              <a:buFont typeface="Calibri"/>
              <a:buNone/>
            </a:pPr>
            <a:r>
              <a:rPr lang="en-US" sz="2400" b="0" i="0" u="none" strike="noStrike" cap="none" baseline="0" dirty="0" err="1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US" sz="2400" b="0" i="0" u="none" strike="noStrike" cap="none" baseline="0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3600" b="1" dirty="0" smtClean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37,5 </a:t>
            </a:r>
            <a:r>
              <a:rPr lang="en-US" sz="3600" b="1" dirty="0" err="1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milhões</a:t>
            </a:r>
            <a:r>
              <a:rPr lang="en-US" sz="3600" b="1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en-US" sz="3600" b="1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600" b="1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de cartas </a:t>
            </a:r>
            <a:r>
              <a:rPr lang="en-US" sz="2400" b="0" i="0" u="none" strike="noStrike" cap="none" baseline="0" dirty="0" err="1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enviadas</a:t>
            </a:r>
            <a:r>
              <a:rPr lang="en-US" sz="2400" b="0" i="0" u="none" strike="noStrike" cap="none" baseline="0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2400" b="0" i="0" u="none" strike="noStrike" cap="none" baseline="0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b="0" i="0" u="none" strike="noStrike" cap="none" baseline="0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para </a:t>
            </a:r>
            <a:r>
              <a:rPr lang="en-US" sz="2400" b="1" i="0" u="none" strike="noStrike" cap="none" baseline="0" dirty="0" err="1" smtClean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identificar</a:t>
            </a:r>
            <a:r>
              <a:rPr lang="en-US" sz="2400" b="1" i="0" u="none" strike="noStrike" cap="none" baseline="0" dirty="0" smtClean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 strike="noStrike" cap="none" baseline="0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lang="en-US" sz="2400" b="1" i="0" u="none" strike="noStrike" cap="none" baseline="0" dirty="0" err="1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en-US" sz="2400" b="1" i="0" u="none" strike="noStrike" cap="none" baseline="0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 strike="noStrike" cap="none" baseline="0" dirty="0" err="1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precisa</a:t>
            </a:r>
            <a:r>
              <a:rPr lang="en-US" sz="2400" b="1" i="0" u="none" strike="noStrike" cap="none" baseline="0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 strike="noStrike" cap="none" baseline="0" dirty="0" err="1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ser</a:t>
            </a:r>
            <a:r>
              <a:rPr lang="en-US" sz="2400" b="1" i="0" u="none" strike="noStrike" cap="none" baseline="0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 strike="noStrike" cap="none" baseline="0" dirty="0" err="1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melhorado</a:t>
            </a:r>
            <a:r>
              <a:rPr lang="en-US" sz="2400" b="1" i="0" u="none" strike="noStrike" cap="none" baseline="0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400" b="1" i="0" u="none" strike="noStrike" cap="none" baseline="0" dirty="0" err="1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premiar</a:t>
            </a:r>
            <a:r>
              <a:rPr lang="en-US" sz="2400" b="1" i="0" u="none" strike="noStrike" cap="none" baseline="0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 strike="noStrike" cap="none" baseline="0" dirty="0" err="1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quem</a:t>
            </a:r>
            <a:r>
              <a:rPr lang="en-US" sz="2400" b="1" i="0" u="none" strike="noStrike" cap="none" baseline="0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 strike="noStrike" cap="none" baseline="0" dirty="0" err="1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atende</a:t>
            </a:r>
            <a:r>
              <a:rPr lang="en-US" sz="2400" b="1" i="0" u="none" strike="noStrike" cap="none" baseline="0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 strike="noStrike" cap="none" baseline="0" dirty="0" err="1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bem</a:t>
            </a:r>
            <a:r>
              <a:rPr lang="en-US" sz="2400" b="1" i="0" u="none" strike="noStrike" cap="none" baseline="0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 com </a:t>
            </a:r>
            <a:r>
              <a:rPr lang="en-US" sz="2400" b="1" i="0" u="none" strike="noStrike" cap="none" baseline="0" dirty="0" err="1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qualidade</a:t>
            </a:r>
            <a:r>
              <a:rPr lang="en-US" sz="2400" b="1" i="0" u="none" strike="noStrike" cap="none" baseline="0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400" b="1" i="0" u="none" strike="noStrike" cap="none" baseline="0" dirty="0" err="1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humanização</a:t>
            </a:r>
            <a:r>
              <a:rPr lang="en-US" sz="2400" b="1" i="0" u="none" strike="noStrike" cap="none" baseline="0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0509E"/>
              </a:buClr>
              <a:buSzPct val="25000"/>
              <a:buFont typeface="Calibri"/>
              <a:buNone/>
            </a:pPr>
            <a:r>
              <a:rPr lang="en-US" sz="1200" b="0" i="1" u="none" strike="noStrike" cap="none" baseline="0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(dados </a:t>
            </a:r>
            <a:r>
              <a:rPr lang="en-US" sz="1200" b="0" i="1" u="none" strike="noStrike" cap="none" baseline="0" dirty="0" err="1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acumulados</a:t>
            </a:r>
            <a:r>
              <a:rPr lang="en-US" sz="1200" b="0" i="1" u="none" strike="noStrike" cap="none" baseline="0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200" b="0" i="1" u="none" strike="noStrike" cap="none" baseline="0" dirty="0" err="1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jan</a:t>
            </a:r>
            <a:r>
              <a:rPr lang="en-US" sz="1200" b="0" i="1" u="none" strike="noStrike" cap="none" baseline="0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/2012 a </a:t>
            </a:r>
            <a:r>
              <a:rPr lang="en-US" sz="1200" i="1" dirty="0" err="1" smtClean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dez</a:t>
            </a:r>
            <a:r>
              <a:rPr lang="en-US" sz="1200" b="0" i="1" u="none" strike="noStrike" cap="none" baseline="0" dirty="0" smtClean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/2014</a:t>
            </a:r>
            <a:r>
              <a:rPr lang="en-US" sz="1200" b="0" i="1" u="none" strike="noStrike" cap="none" baseline="0" dirty="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</p:txBody>
      </p:sp>
      <p:pic>
        <p:nvPicPr>
          <p:cNvPr id="23" name="Shape 1187"/>
          <p:cNvPicPr preferRelativeResize="0"/>
          <p:nvPr/>
        </p:nvPicPr>
        <p:blipFill rotWithShape="1">
          <a:blip r:embed="rId3">
            <a:alphaModFix/>
          </a:blip>
          <a:srcRect l="50786" r="2751" b="6950"/>
          <a:stretch/>
        </p:blipFill>
        <p:spPr>
          <a:xfrm>
            <a:off x="5652120" y="7715"/>
            <a:ext cx="3312368" cy="5725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1188"/>
          <p:cNvPicPr preferRelativeResize="0"/>
          <p:nvPr/>
        </p:nvPicPr>
        <p:blipFill rotWithShape="1">
          <a:blip r:embed="rId4">
            <a:alphaModFix/>
          </a:blip>
          <a:srcRect l="4322" t="38542" r="9374" b="42707"/>
          <a:stretch/>
        </p:blipFill>
        <p:spPr>
          <a:xfrm>
            <a:off x="91279" y="1052736"/>
            <a:ext cx="7891462" cy="1027111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hape 1189"/>
          <p:cNvSpPr txBox="1"/>
          <p:nvPr/>
        </p:nvSpPr>
        <p:spPr>
          <a:xfrm>
            <a:off x="179386" y="6065837"/>
            <a:ext cx="3857624" cy="215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Departamento de Ouvidoria Geral do SUS – DOGES/SGEP/MS</a:t>
            </a:r>
          </a:p>
        </p:txBody>
      </p:sp>
      <p:pic>
        <p:nvPicPr>
          <p:cNvPr id="27" name="Shape 1191"/>
          <p:cNvPicPr preferRelativeResize="0"/>
          <p:nvPr/>
        </p:nvPicPr>
        <p:blipFill rotWithShape="1">
          <a:blip r:embed="rId5">
            <a:alphaModFix/>
          </a:blip>
          <a:srcRect l="39762" t="34249" r="43699"/>
          <a:stretch/>
        </p:blipFill>
        <p:spPr>
          <a:xfrm>
            <a:off x="6049166" y="2542630"/>
            <a:ext cx="1512886" cy="4508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8848455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1756"/>
          <p:cNvSpPr txBox="1"/>
          <p:nvPr/>
        </p:nvSpPr>
        <p:spPr>
          <a:xfrm>
            <a:off x="3029074" y="-35674"/>
            <a:ext cx="5875337" cy="12493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libri"/>
              <a:buNone/>
            </a:pPr>
            <a:r>
              <a:rPr lang="en-US" sz="3600" b="1" i="0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Repasses Fundo a Fundo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libri"/>
              <a:buNone/>
            </a:pPr>
            <a:r>
              <a:rPr lang="en-US" sz="2400" b="0" i="1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(em </a:t>
            </a:r>
            <a:r>
              <a:rPr lang="en-US" sz="2400" b="0" i="1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bilhões</a:t>
            </a:r>
            <a:r>
              <a:rPr lang="en-US" sz="2400" b="0" i="1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400" b="0" i="1" u="none" strike="noStrike" cap="none" baseline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Reais</a:t>
            </a:r>
            <a:r>
              <a:rPr lang="en-US" sz="2400" b="0" i="1" u="none" strike="noStrike" cap="none" baseline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118032" y="5956784"/>
            <a:ext cx="292740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b="1" dirty="0">
                <a:solidFill>
                  <a:srgbClr val="002060"/>
                </a:solidFill>
              </a:rPr>
              <a:t>http://www.fns.saude.gov.br/indexExterno.jsf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6202516" y="1086729"/>
            <a:ext cx="29414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 smtClean="0">
                <a:solidFill>
                  <a:srgbClr val="002060"/>
                </a:solidFill>
              </a:rPr>
              <a:t>Valores brutos repassados, por ano, Brasil.</a:t>
            </a:r>
            <a:endParaRPr lang="pt-BR" sz="1000" b="1" dirty="0">
              <a:solidFill>
                <a:srgbClr val="002060"/>
              </a:solidFill>
            </a:endParaRPr>
          </a:p>
        </p:txBody>
      </p:sp>
      <p:sp>
        <p:nvSpPr>
          <p:cNvPr id="36" name="Fluxograma: Processo 35"/>
          <p:cNvSpPr/>
          <p:nvPr/>
        </p:nvSpPr>
        <p:spPr>
          <a:xfrm>
            <a:off x="179512" y="115886"/>
            <a:ext cx="676746" cy="864842"/>
          </a:xfrm>
          <a:prstGeom prst="flowChartProcess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Fluxograma: Processo 36"/>
          <p:cNvSpPr/>
          <p:nvPr/>
        </p:nvSpPr>
        <p:spPr>
          <a:xfrm>
            <a:off x="899591" y="115887"/>
            <a:ext cx="454326" cy="864841"/>
          </a:xfrm>
          <a:prstGeom prst="flowChartProcess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Fluxograma: Processo 37"/>
          <p:cNvSpPr/>
          <p:nvPr/>
        </p:nvSpPr>
        <p:spPr>
          <a:xfrm>
            <a:off x="1425925" y="115887"/>
            <a:ext cx="337763" cy="864841"/>
          </a:xfrm>
          <a:prstGeom prst="flowChartProcess">
            <a:avLst/>
          </a:prstGeom>
          <a:solidFill>
            <a:srgbClr val="008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39" name="Gráfico 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6835760"/>
              </p:ext>
            </p:extLst>
          </p:nvPr>
        </p:nvGraphicFramePr>
        <p:xfrm>
          <a:off x="1425925" y="2086715"/>
          <a:ext cx="6534472" cy="3819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" name="CaixaDeTexto 39"/>
          <p:cNvSpPr txBox="1"/>
          <p:nvPr/>
        </p:nvSpPr>
        <p:spPr>
          <a:xfrm>
            <a:off x="6804248" y="1682428"/>
            <a:ext cx="1076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69,5</a:t>
            </a:r>
            <a:endParaRPr lang="pt-BR" sz="3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582269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611560" y="188640"/>
            <a:ext cx="4752528" cy="800219"/>
          </a:xfrm>
          <a:prstGeom prst="rect">
            <a:avLst/>
          </a:prstGeom>
          <a:noFill/>
          <a:effectLst>
            <a:outerShdw blurRad="152400" dist="50800" dir="5400000" algn="ctr" rotWithShape="0">
              <a:schemeClr val="tx1">
                <a:lumMod val="50000"/>
                <a:lumOff val="50000"/>
                <a:alpha val="99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4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REUMATOLOGIA</a:t>
            </a:r>
            <a:endParaRPr lang="pt-BR" sz="4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67544" y="1201763"/>
            <a:ext cx="417646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O Ministério da Saúde coordena uma Câmara Técnica de Reumatologia. </a:t>
            </a:r>
            <a:r>
              <a:rPr lang="pt-BR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(Portaria </a:t>
            </a:r>
            <a:r>
              <a:rPr lang="pt-BR" sz="1500" dirty="0">
                <a:latin typeface="Calibri" panose="020F0502020204030204" pitchFamily="34" charset="0"/>
                <a:cs typeface="Calibri" panose="020F0502020204030204" pitchFamily="34" charset="0"/>
              </a:rPr>
              <a:t>GM/MS nº 3.443 de 11 de novembro de </a:t>
            </a:r>
            <a:r>
              <a:rPr lang="pt-BR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2010)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13 Protocolos Clínicos de Diretrizes Terapêuticas relacionados a doenças reumáticas publicados. </a:t>
            </a:r>
            <a:endParaRPr 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8039" y="1628800"/>
            <a:ext cx="4342704" cy="157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80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4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Viagem">
  <a:themeElements>
    <a:clrScheme name="Viagem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gem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iagem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Ângulos">
  <a:themeElements>
    <a:clrScheme name="Ângulo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Â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Â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20945</TotalTime>
  <Words>540</Words>
  <Application>Microsoft Office PowerPoint</Application>
  <PresentationFormat>Apresentação na tela (4:3)</PresentationFormat>
  <Paragraphs>102</Paragraphs>
  <Slides>14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4_Tema do Office</vt:lpstr>
      <vt:lpstr>1_Tema do Office</vt:lpstr>
      <vt:lpstr>Tema do Office</vt:lpstr>
      <vt:lpstr>Viagem</vt:lpstr>
      <vt:lpstr>Ângulos</vt:lpstr>
      <vt:lpstr>Slide 0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Integralidade da Assistência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Fernando Rodrigues Cunha</dc:creator>
  <cp:lastModifiedBy>nivaldor</cp:lastModifiedBy>
  <cp:revision>548</cp:revision>
  <cp:lastPrinted>2014-12-22T16:33:44Z</cp:lastPrinted>
  <dcterms:modified xsi:type="dcterms:W3CDTF">2015-05-27T21:19:54Z</dcterms:modified>
</cp:coreProperties>
</file>