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8" r:id="rId3"/>
    <p:sldId id="289" r:id="rId4"/>
    <p:sldId id="259" r:id="rId5"/>
    <p:sldId id="261" r:id="rId6"/>
    <p:sldId id="355" r:id="rId7"/>
    <p:sldId id="284" r:id="rId8"/>
    <p:sldId id="285" r:id="rId9"/>
    <p:sldId id="280" r:id="rId10"/>
    <p:sldId id="271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F49"/>
    <a:srgbClr val="FFC000"/>
    <a:srgbClr val="F75647"/>
    <a:srgbClr val="FFFFFF"/>
    <a:srgbClr val="C55A11"/>
    <a:srgbClr val="FF9915"/>
    <a:srgbClr val="FF0913"/>
    <a:srgbClr val="FFD529"/>
    <a:srgbClr val="86B7FF"/>
    <a:srgbClr val="98D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447B1-EB55-4A21-B78B-27A6437793B1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2358-86CB-47B8-963C-EAF49EE48D1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5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2358-86CB-47B8-963C-EAF49EE48D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8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2358-86CB-47B8-963C-EAF49EE48D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50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2358-86CB-47B8-963C-EAF49EE48D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08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5ECE6-943B-49D7-A8A9-CDF5665F1A4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5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5ECE6-943B-49D7-A8A9-CDF5665F1A4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45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69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2358-86CB-47B8-963C-EAF49EE48D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4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5ECE6-943B-49D7-A8A9-CDF5665F1A4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0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1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6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0A53-4D40-44EC-A4D2-1DD43A519BDA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B8F6-9341-48E6-A1C4-CFB5E28064E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1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20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2.jp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7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hyperlink" Target="https://freepngimg.com/icon/69768-logo-computer-layout-instagram-icons-png-file-h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image" Target="../media/image5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image" Target="../media/image7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image" Target="../media/image4.png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image" Target="../media/image2.jp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34" Type="http://schemas.openxmlformats.org/officeDocument/2006/relationships/image" Target="../media/image9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image" Target="../media/image8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notesSlide" Target="../notesSlides/notesSlide5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image" Target="../media/image2.jp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Relationship Id="rId35" Type="http://schemas.openxmlformats.org/officeDocument/2006/relationships/hyperlink" Target="https://pixabay.com/es/brasil-bandera-ronda-bot%C3%B3n-15040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4.xml"/><Relationship Id="rId7" Type="http://schemas.openxmlformats.org/officeDocument/2006/relationships/hyperlink" Target="https://agencia.ecclesia.pt/portal/doencas-raras-vaticano-alerta-para-a-importancia-de-nao-deixar-as-pessoas-orfas-de-tratamento-e-de-apoio/" TargetMode="Externa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hyperlink" Target="https://understandingpatientdata.org.uk/news/guest-blog-how-can-patient-data-help-us-understand-complex-rare-diseas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sv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10" Type="http://schemas.openxmlformats.org/officeDocument/2006/relationships/image" Target="../media/image2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47EE0DBF-3B76-40FB-B042-0DFF3CEC9459}"/>
              </a:ext>
            </a:extLst>
          </p:cNvPr>
          <p:cNvSpPr/>
          <p:nvPr/>
        </p:nvSpPr>
        <p:spPr>
          <a:xfrm>
            <a:off x="1626076" y="3925861"/>
            <a:ext cx="57728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MAIS DO QUE UM COLETIVO DE ASSOCIAÇÕES E GRUPOS, UM COLETIVO DE AMOR, DE ESPERANÇA E LUTA!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1" name="Imagem 110" descr="Logotipo&#10;&#10;Descrição gerada automaticamente">
            <a:extLst>
              <a:ext uri="{FF2B5EF4-FFF2-40B4-BE49-F238E27FC236}">
                <a16:creationId xmlns:a16="http://schemas.microsoft.com/office/drawing/2014/main" id="{F93DFAFA-5A8A-183C-2A59-0CF14AD7A1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05" y="576709"/>
            <a:ext cx="3666188" cy="36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A_矩形 61"/>
          <p:cNvSpPr/>
          <p:nvPr>
            <p:custDataLst>
              <p:tags r:id="rId1"/>
            </p:custDataLst>
          </p:nvPr>
        </p:nvSpPr>
        <p:spPr>
          <a:xfrm>
            <a:off x="1" y="4947395"/>
            <a:ext cx="8135468" cy="195435"/>
          </a:xfrm>
          <a:prstGeom prst="rect">
            <a:avLst/>
          </a:prstGeom>
          <a:solidFill>
            <a:srgbClr val="F7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PA_矩形 62"/>
          <p:cNvSpPr/>
          <p:nvPr>
            <p:custDataLst>
              <p:tags r:id="rId2"/>
            </p:custDataLst>
          </p:nvPr>
        </p:nvSpPr>
        <p:spPr>
          <a:xfrm>
            <a:off x="8135468" y="4947395"/>
            <a:ext cx="1008532" cy="195435"/>
          </a:xfrm>
          <a:prstGeom prst="rect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3" name="PA_燕尾形 142"/>
          <p:cNvSpPr/>
          <p:nvPr>
            <p:custDataLst>
              <p:tags r:id="rId3"/>
            </p:custDataLst>
          </p:nvPr>
        </p:nvSpPr>
        <p:spPr>
          <a:xfrm rot="5400000">
            <a:off x="713013" y="1156065"/>
            <a:ext cx="269960" cy="431936"/>
          </a:xfrm>
          <a:prstGeom prst="chevron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A_矩形 67">
            <a:extLst>
              <a:ext uri="{FF2B5EF4-FFF2-40B4-BE49-F238E27FC236}">
                <a16:creationId xmlns:a16="http://schemas.microsoft.com/office/drawing/2014/main" id="{8D6101AE-2A09-F335-1316-0057185EEFE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36680" y="1716453"/>
            <a:ext cx="2726593" cy="249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44" name="PA_直接连接符 143"/>
          <p:cNvCxnSpPr/>
          <p:nvPr>
            <p:custDataLst>
              <p:tags r:id="rId5"/>
            </p:custDataLst>
          </p:nvPr>
        </p:nvCxnSpPr>
        <p:spPr>
          <a:xfrm>
            <a:off x="1063961" y="1507013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PA_矩形 144"/>
          <p:cNvSpPr/>
          <p:nvPr>
            <p:custDataLst>
              <p:tags r:id="rId6"/>
            </p:custDataLst>
          </p:nvPr>
        </p:nvSpPr>
        <p:spPr>
          <a:xfrm>
            <a:off x="2133817" y="1216061"/>
            <a:ext cx="1646875" cy="346224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pt-BR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Aliança Rara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PA_矩形 67">
            <a:extLst>
              <a:ext uri="{FF2B5EF4-FFF2-40B4-BE49-F238E27FC236}">
                <a16:creationId xmlns:a16="http://schemas.microsoft.com/office/drawing/2014/main" id="{FD0E76EA-E85C-49A6-BAAC-99C15D22621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" y="669"/>
            <a:ext cx="9144000" cy="1073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6" name="PA_标题 4">
            <a:extLst>
              <a:ext uri="{FF2B5EF4-FFF2-40B4-BE49-F238E27FC236}">
                <a16:creationId xmlns:a16="http://schemas.microsoft.com/office/drawing/2014/main" id="{94545C11-21EA-4AD9-B9FB-EE5A17E9A05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37815" y="337898"/>
            <a:ext cx="3833655" cy="38679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OBRIGADO?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45E9699-E7B5-E4D3-03D4-0D62DFF3CBC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24" y="983915"/>
            <a:ext cx="3004248" cy="3004248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0C5E095A-491A-AA6B-1AC7-404AB613CD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316413" y="3647474"/>
            <a:ext cx="419393" cy="419393"/>
          </a:xfrm>
          <a:prstGeom prst="rect">
            <a:avLst/>
          </a:prstGeom>
        </p:spPr>
      </p:pic>
      <p:sp>
        <p:nvSpPr>
          <p:cNvPr id="5" name="PA_矩形 144">
            <a:extLst>
              <a:ext uri="{FF2B5EF4-FFF2-40B4-BE49-F238E27FC236}">
                <a16:creationId xmlns:a16="http://schemas.microsoft.com/office/drawing/2014/main" id="{A3AE39C7-A323-FA30-14B7-7F83407014F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776114" y="3684058"/>
            <a:ext cx="1710995" cy="346224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pt-BR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@aliançarara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64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5" grpId="0"/>
      <p:bldP spid="15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tângulo 104">
            <a:extLst>
              <a:ext uri="{FF2B5EF4-FFF2-40B4-BE49-F238E27FC236}">
                <a16:creationId xmlns:a16="http://schemas.microsoft.com/office/drawing/2014/main" id="{509377DF-D0A1-F6FA-AD4B-E3B98F563346}"/>
              </a:ext>
            </a:extLst>
          </p:cNvPr>
          <p:cNvSpPr/>
          <p:nvPr/>
        </p:nvSpPr>
        <p:spPr>
          <a:xfrm>
            <a:off x="631506" y="566815"/>
            <a:ext cx="7880988" cy="400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FF1DCC-29D0-7F02-F795-A007DC3C6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056" y="802937"/>
            <a:ext cx="2427491" cy="353762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F1F16F4F-0D22-EA92-A0AA-A62E6FFBEA66}"/>
              </a:ext>
            </a:extLst>
          </p:cNvPr>
          <p:cNvSpPr txBox="1"/>
          <p:nvPr/>
        </p:nvSpPr>
        <p:spPr>
          <a:xfrm>
            <a:off x="736453" y="606366"/>
            <a:ext cx="5033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Abadi" panose="020B0604020104020204" pitchFamily="34" charset="0"/>
              </a:rPr>
              <a:t>A Aliança Rara é um coletivo de Associações e Grupos de Apoio à Pessoa com doença rara; </a:t>
            </a:r>
          </a:p>
          <a:p>
            <a:pPr algn="just"/>
            <a:endParaRPr lang="pt-BR" sz="1200" dirty="0">
              <a:latin typeface="Abadi" panose="020B0604020104020204" pitchFamily="34" charset="0"/>
            </a:endParaRPr>
          </a:p>
          <a:p>
            <a:pPr algn="just"/>
            <a:r>
              <a:rPr lang="pt-BR" sz="1200" dirty="0">
                <a:latin typeface="Abadi" panose="020B0604020104020204" pitchFamily="34" charset="0"/>
              </a:rPr>
              <a:t>Somos 97 representações, sendo cada uma delas, para uma patologia diferente. Separados, somos poucos, conseguimos pouco, ficamos às margens da desinformação e do desinteresse público, porém ao nos unirmos, representamos mais de 500 mil pessoas.</a:t>
            </a:r>
          </a:p>
          <a:p>
            <a:pPr algn="just"/>
            <a:endParaRPr lang="pt-BR" sz="1200" dirty="0">
              <a:latin typeface="Abadi" panose="020B0604020104020204" pitchFamily="34" charset="0"/>
            </a:endParaRPr>
          </a:p>
          <a:p>
            <a:pPr algn="just"/>
            <a:r>
              <a:rPr lang="pt-BR" sz="1200" dirty="0">
                <a:latin typeface="Abadi" panose="020B0604020104020204" pitchFamily="34" charset="0"/>
              </a:rPr>
              <a:t>Mesmo tendo mais de 7 anos de existência, estamos finalizando nossa formalização, pois até então nossa prioridade era dar autonomia a cada Associação e Grupo, com seus </a:t>
            </a:r>
            <a:r>
              <a:rPr lang="pt-BR" sz="1200" dirty="0" err="1">
                <a:latin typeface="Abadi" panose="020B0604020104020204" pitchFamily="34" charset="0"/>
              </a:rPr>
              <a:t>CNPJs</a:t>
            </a:r>
            <a:r>
              <a:rPr lang="pt-BR" sz="1200" dirty="0">
                <a:latin typeface="Abadi" panose="020B0604020104020204" pitchFamily="34" charset="0"/>
              </a:rPr>
              <a:t>, porém, em 2022 notamos que era importante formalizar para poder ajudar mais.</a:t>
            </a:r>
          </a:p>
          <a:p>
            <a:pPr algn="just"/>
            <a:endParaRPr lang="pt-BR" sz="1200" dirty="0">
              <a:latin typeface="Abadi" panose="020B0604020104020204" pitchFamily="34" charset="0"/>
            </a:endParaRPr>
          </a:p>
          <a:p>
            <a:pPr algn="just"/>
            <a:r>
              <a:rPr lang="pt-BR" sz="1200" dirty="0">
                <a:latin typeface="Abadi" panose="020B0604020104020204" pitchFamily="34" charset="0"/>
              </a:rPr>
              <a:t>Estamos finalizando a documentação e pretendemos tê-la até final de ano.</a:t>
            </a:r>
          </a:p>
          <a:p>
            <a:pPr algn="just"/>
            <a:endParaRPr lang="pt-BR" sz="1200" dirty="0">
              <a:latin typeface="Abadi" panose="020B0604020104020204" pitchFamily="34" charset="0"/>
            </a:endParaRPr>
          </a:p>
          <a:p>
            <a:pPr algn="just"/>
            <a:r>
              <a:rPr lang="pt-BR" sz="1200" dirty="0">
                <a:latin typeface="Abadi" panose="020B0604020104020204" pitchFamily="34" charset="0"/>
              </a:rPr>
              <a:t>Temos 6 coordenadores que formam a nossa diretoria. Nosso trabalho também é capacitar as associações e grupos para que eles possam lutar com mais autoridade e tenham tudo o que precisa para cuidar dos seus assistidos. Usamos a expertise de todos, pois algumas associações já contam com mais de 30 anos de existência, enquanto outras estão nascendo, porém todos tem muito a ensinar e aprender.</a:t>
            </a:r>
          </a:p>
        </p:txBody>
      </p:sp>
      <p:pic>
        <p:nvPicPr>
          <p:cNvPr id="109" name="Imagem 108" descr="Logotipo&#10;&#10;Descrição gerada automaticamente">
            <a:extLst>
              <a:ext uri="{FF2B5EF4-FFF2-40B4-BE49-F238E27FC236}">
                <a16:creationId xmlns:a16="http://schemas.microsoft.com/office/drawing/2014/main" id="{6868BD83-BDA0-8F1D-5941-8F9B0A9F7C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84" y="3665033"/>
            <a:ext cx="443339" cy="4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tângulo 104">
            <a:extLst>
              <a:ext uri="{FF2B5EF4-FFF2-40B4-BE49-F238E27FC236}">
                <a16:creationId xmlns:a16="http://schemas.microsoft.com/office/drawing/2014/main" id="{509377DF-D0A1-F6FA-AD4B-E3B98F563346}"/>
              </a:ext>
            </a:extLst>
          </p:cNvPr>
          <p:cNvSpPr/>
          <p:nvPr/>
        </p:nvSpPr>
        <p:spPr>
          <a:xfrm>
            <a:off x="631506" y="566815"/>
            <a:ext cx="7880988" cy="400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F1F16F4F-0D22-EA92-A0AA-A62E6FFBEA66}"/>
              </a:ext>
            </a:extLst>
          </p:cNvPr>
          <p:cNvSpPr txBox="1"/>
          <p:nvPr/>
        </p:nvSpPr>
        <p:spPr>
          <a:xfrm>
            <a:off x="1065628" y="1457002"/>
            <a:ext cx="70127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badi" panose="020B0604020104020204" pitchFamily="34" charset="0"/>
              </a:rPr>
              <a:t>Já havia uma união entre várias associações e grupos e, juntos, notaram a necessidade de criar algo que as tornasse maior, perceberam a grande dificuldade em lutar sozinhos. </a:t>
            </a:r>
          </a:p>
          <a:p>
            <a:pPr algn="just"/>
            <a:endParaRPr lang="pt-BR" sz="1400" dirty="0">
              <a:latin typeface="Abadi" panose="020B0604020104020204" pitchFamily="34" charset="0"/>
            </a:endParaRPr>
          </a:p>
          <a:p>
            <a:pPr algn="just"/>
            <a:r>
              <a:rPr lang="pt-BR" sz="1400" dirty="0">
                <a:latin typeface="Abadi" panose="020B0604020104020204" pitchFamily="34" charset="0"/>
              </a:rPr>
              <a:t>Percebendo a grande quantidade de associações e grupos de apoio, resolveram reunir todos em um grupo de </a:t>
            </a:r>
            <a:r>
              <a:rPr lang="pt-BR" sz="1400" dirty="0" err="1">
                <a:latin typeface="Abadi" panose="020B0604020104020204" pitchFamily="34" charset="0"/>
              </a:rPr>
              <a:t>facebook</a:t>
            </a:r>
            <a:r>
              <a:rPr lang="pt-BR" sz="1400" dirty="0">
                <a:latin typeface="Abadi" panose="020B0604020104020204" pitchFamily="34" charset="0"/>
              </a:rPr>
              <a:t> e depois </a:t>
            </a:r>
            <a:r>
              <a:rPr lang="pt-BR" sz="1400" dirty="0" err="1">
                <a:latin typeface="Abadi" panose="020B0604020104020204" pitchFamily="34" charset="0"/>
              </a:rPr>
              <a:t>whatsapp</a:t>
            </a:r>
            <a:r>
              <a:rPr lang="pt-BR" sz="1400" dirty="0">
                <a:latin typeface="Abadi" panose="020B0604020104020204" pitchFamily="34" charset="0"/>
              </a:rPr>
              <a:t>. </a:t>
            </a:r>
          </a:p>
          <a:p>
            <a:pPr algn="just"/>
            <a:endParaRPr lang="pt-BR" sz="1400" dirty="0">
              <a:latin typeface="Abadi" panose="020B0604020104020204" pitchFamily="34" charset="0"/>
            </a:endParaRPr>
          </a:p>
          <a:p>
            <a:pPr algn="just"/>
            <a:r>
              <a:rPr lang="pt-BR" sz="1400" dirty="0">
                <a:latin typeface="Abadi" panose="020B0604020104020204" pitchFamily="34" charset="0"/>
              </a:rPr>
              <a:t>Depois de muita capacitação para os membros do grupo, outras associações participaram doando expertise e assim nasceu um coletivo forte onde todos tiravam dúvidas, expunham situações e problemas que eram resolvidos em conjunto, uns ajudavam os outros e o fardo tão pesado, foi se tornando mais leve de carregar;</a:t>
            </a:r>
          </a:p>
          <a:p>
            <a:pPr algn="just"/>
            <a:endParaRPr lang="pt-BR" sz="1400" dirty="0">
              <a:latin typeface="Abadi" panose="020B0604020104020204" pitchFamily="34" charset="0"/>
            </a:endParaRPr>
          </a:p>
          <a:p>
            <a:pPr algn="just"/>
            <a:r>
              <a:rPr lang="pt-BR" sz="1400" dirty="0">
                <a:latin typeface="Abadi" panose="020B0604020104020204" pitchFamily="34" charset="0"/>
              </a:rPr>
              <a:t>Um vasto horizonte se abriu e foi preciso capacitar ainda mais. Nascia a Aliança Rara.</a:t>
            </a:r>
          </a:p>
          <a:p>
            <a:pPr algn="just"/>
            <a:endParaRPr lang="pt-BR" sz="1200" dirty="0">
              <a:latin typeface="Abadi" panose="020B0604020104020204" pitchFamily="34" charset="0"/>
            </a:endParaRPr>
          </a:p>
          <a:p>
            <a:pPr algn="just"/>
            <a:endParaRPr lang="pt-BR" sz="1200" dirty="0">
              <a:latin typeface="Abadi" panose="020B0604020104020204" pitchFamily="34" charset="0"/>
            </a:endParaRPr>
          </a:p>
          <a:p>
            <a:pPr algn="just"/>
            <a:endParaRPr lang="pt-BR" sz="1200" dirty="0">
              <a:latin typeface="Abadi" panose="020B0604020104020204" pitchFamily="34" charset="0"/>
            </a:endParaRPr>
          </a:p>
        </p:txBody>
      </p:sp>
      <p:pic>
        <p:nvPicPr>
          <p:cNvPr id="109" name="Imagem 108" descr="Logotipo&#10;&#10;Descrição gerada automaticamente">
            <a:extLst>
              <a:ext uri="{FF2B5EF4-FFF2-40B4-BE49-F238E27FC236}">
                <a16:creationId xmlns:a16="http://schemas.microsoft.com/office/drawing/2014/main" id="{6868BD83-BDA0-8F1D-5941-8F9B0A9F7C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45" y="56111"/>
            <a:ext cx="1481991" cy="1481991"/>
          </a:xfrm>
          <a:prstGeom prst="rect">
            <a:avLst/>
          </a:prstGeom>
        </p:spPr>
      </p:pic>
      <p:sp>
        <p:nvSpPr>
          <p:cNvPr id="5" name="PA_标题 4">
            <a:extLst>
              <a:ext uri="{FF2B5EF4-FFF2-40B4-BE49-F238E27FC236}">
                <a16:creationId xmlns:a16="http://schemas.microsoft.com/office/drawing/2014/main" id="{5B21BFF3-1B01-6E12-CBB9-0BC8391702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64244" y="691462"/>
            <a:ext cx="3833655" cy="38679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COMO SURGIU?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PA_矩形 61">
            <a:extLst>
              <a:ext uri="{FF2B5EF4-FFF2-40B4-BE49-F238E27FC236}">
                <a16:creationId xmlns:a16="http://schemas.microsoft.com/office/drawing/2014/main" id="{C789051E-FCCA-60D2-2C2C-8FBDEE686AA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4947395"/>
            <a:ext cx="8135468" cy="195435"/>
          </a:xfrm>
          <a:prstGeom prst="rect">
            <a:avLst/>
          </a:prstGeom>
          <a:solidFill>
            <a:srgbClr val="F7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PA_矩形 62">
            <a:extLst>
              <a:ext uri="{FF2B5EF4-FFF2-40B4-BE49-F238E27FC236}">
                <a16:creationId xmlns:a16="http://schemas.microsoft.com/office/drawing/2014/main" id="{2011FF4A-36E0-B847-04E9-673BF0D9E8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35468" y="4947395"/>
            <a:ext cx="1008532" cy="195435"/>
          </a:xfrm>
          <a:prstGeom prst="rect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6475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_矩形 67"/>
          <p:cNvSpPr/>
          <p:nvPr>
            <p:custDataLst>
              <p:tags r:id="rId1"/>
            </p:custDataLst>
          </p:nvPr>
        </p:nvSpPr>
        <p:spPr>
          <a:xfrm>
            <a:off x="0" y="18176"/>
            <a:ext cx="9144000" cy="979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PA_标题 4"/>
          <p:cNvSpPr txBox="1"/>
          <p:nvPr>
            <p:custDataLst>
              <p:tags r:id="rId2"/>
            </p:custDataLst>
          </p:nvPr>
        </p:nvSpPr>
        <p:spPr>
          <a:xfrm>
            <a:off x="2527549" y="285921"/>
            <a:ext cx="3833655" cy="38679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NOSSA LUTA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PA_矩形 65"/>
          <p:cNvSpPr/>
          <p:nvPr>
            <p:custDataLst>
              <p:tags r:id="rId3"/>
            </p:custDataLst>
          </p:nvPr>
        </p:nvSpPr>
        <p:spPr>
          <a:xfrm>
            <a:off x="36677" y="4932597"/>
            <a:ext cx="1565766" cy="230808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第三章：产品与运营</a:t>
            </a:r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PA_椭圆 11"/>
          <p:cNvSpPr/>
          <p:nvPr>
            <p:custDataLst>
              <p:tags r:id="rId4"/>
            </p:custDataLst>
          </p:nvPr>
        </p:nvSpPr>
        <p:spPr>
          <a:xfrm>
            <a:off x="983018" y="1178991"/>
            <a:ext cx="1511774" cy="1511774"/>
          </a:xfrm>
          <a:prstGeom prst="ellipse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PA_椭圆 13"/>
          <p:cNvSpPr/>
          <p:nvPr>
            <p:custDataLst>
              <p:tags r:id="rId5"/>
            </p:custDataLst>
          </p:nvPr>
        </p:nvSpPr>
        <p:spPr>
          <a:xfrm>
            <a:off x="2899846" y="1178991"/>
            <a:ext cx="1511774" cy="1511774"/>
          </a:xfrm>
          <a:prstGeom prst="ellipse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PA_椭圆 14"/>
          <p:cNvSpPr/>
          <p:nvPr>
            <p:custDataLst>
              <p:tags r:id="rId6"/>
            </p:custDataLst>
          </p:nvPr>
        </p:nvSpPr>
        <p:spPr>
          <a:xfrm>
            <a:off x="4816674" y="1178991"/>
            <a:ext cx="1511774" cy="1511774"/>
          </a:xfrm>
          <a:prstGeom prst="ellipse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2" name="PA_组合 21"/>
          <p:cNvGrpSpPr/>
          <p:nvPr>
            <p:custDataLst>
              <p:tags r:id="rId7"/>
            </p:custDataLst>
          </p:nvPr>
        </p:nvGrpSpPr>
        <p:grpSpPr>
          <a:xfrm>
            <a:off x="2580947" y="1818506"/>
            <a:ext cx="232744" cy="232744"/>
            <a:chOff x="3264324" y="1749600"/>
            <a:chExt cx="348156" cy="348156"/>
          </a:xfrm>
          <a:solidFill>
            <a:srgbClr val="34495E"/>
          </a:solidFill>
        </p:grpSpPr>
        <p:sp>
          <p:nvSpPr>
            <p:cNvPr id="23" name="PA_矩形 22"/>
            <p:cNvSpPr/>
            <p:nvPr>
              <p:custDataLst>
                <p:tags r:id="rId24"/>
              </p:custDataLst>
            </p:nvPr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rgbClr val="F75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PA_矩形 23"/>
            <p:cNvSpPr/>
            <p:nvPr>
              <p:custDataLst>
                <p:tags r:id="rId25"/>
              </p:custDataLst>
            </p:nvPr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rgbClr val="F75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5" name="PA_组合 24"/>
          <p:cNvGrpSpPr/>
          <p:nvPr>
            <p:custDataLst>
              <p:tags r:id="rId8"/>
            </p:custDataLst>
          </p:nvPr>
        </p:nvGrpSpPr>
        <p:grpSpPr>
          <a:xfrm>
            <a:off x="4497775" y="1818506"/>
            <a:ext cx="232744" cy="232744"/>
            <a:chOff x="3264324" y="1749600"/>
            <a:chExt cx="348156" cy="348156"/>
          </a:xfrm>
          <a:solidFill>
            <a:srgbClr val="34495E"/>
          </a:solidFill>
        </p:grpSpPr>
        <p:sp>
          <p:nvSpPr>
            <p:cNvPr id="26" name="PA_矩形 25"/>
            <p:cNvSpPr/>
            <p:nvPr>
              <p:custDataLst>
                <p:tags r:id="rId22"/>
              </p:custDataLst>
            </p:nvPr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rgbClr val="F75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PA_矩形 26"/>
            <p:cNvSpPr/>
            <p:nvPr>
              <p:custDataLst>
                <p:tags r:id="rId23"/>
              </p:custDataLst>
            </p:nvPr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rgbClr val="F75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1" name="PA_任意多边形 12"/>
          <p:cNvSpPr/>
          <p:nvPr>
            <p:custDataLst>
              <p:tags r:id="rId9"/>
            </p:custDataLst>
          </p:nvPr>
        </p:nvSpPr>
        <p:spPr bwMode="auto">
          <a:xfrm>
            <a:off x="1198634" y="3254870"/>
            <a:ext cx="396375" cy="39756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ABF49"/>
          </a:solidFill>
          <a:ln>
            <a:noFill/>
          </a:ln>
        </p:spPr>
        <p:txBody>
          <a:bodyPr/>
          <a:lstStyle/>
          <a:p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A_任意多边形 12"/>
          <p:cNvSpPr/>
          <p:nvPr>
            <p:custDataLst>
              <p:tags r:id="rId10"/>
            </p:custDataLst>
          </p:nvPr>
        </p:nvSpPr>
        <p:spPr bwMode="auto">
          <a:xfrm flipH="1" flipV="1">
            <a:off x="7677667" y="4030379"/>
            <a:ext cx="396375" cy="39756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FABF49"/>
          </a:solidFill>
          <a:ln>
            <a:noFill/>
          </a:ln>
        </p:spPr>
        <p:txBody>
          <a:bodyPr/>
          <a:lstStyle/>
          <a:p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PA_文本框 32"/>
          <p:cNvSpPr txBox="1"/>
          <p:nvPr>
            <p:custDataLst>
              <p:tags r:id="rId11"/>
            </p:custDataLst>
          </p:nvPr>
        </p:nvSpPr>
        <p:spPr>
          <a:xfrm>
            <a:off x="1396821" y="3410520"/>
            <a:ext cx="6407261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pt-BR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Somos minoria na área da Saúde. A desinformação e o diagnóstico tardio, aliados a poucos e caríssimos tratamentos, fazem com que as pessoas com doenças raras morram antes mesmo de ter tempo de lutar. E nem sempre é por falta de procura. O paciente passa a vida indo de médico em médico. O que falta mesmo é atenção às pessoas com doenças raras</a:t>
            </a:r>
            <a:endParaRPr lang="zh-CN" alt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27E653C7-6882-609E-627E-33F1E2AFF79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94" y="1424263"/>
            <a:ext cx="824838" cy="1021228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D87CC3EB-B3D9-3C85-2B94-9B258B35815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75" y="1507943"/>
            <a:ext cx="946039" cy="853041"/>
          </a:xfrm>
          <a:prstGeom prst="rect">
            <a:avLst/>
          </a:prstGeom>
        </p:spPr>
      </p:pic>
      <p:pic>
        <p:nvPicPr>
          <p:cNvPr id="8" name="Imagem 7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94449AA4-F462-AC17-1AC3-54C4EE49D2C0}"/>
              </a:ext>
            </a:extLst>
          </p:cNvPr>
          <p:cNvPicPr>
            <a:picLocks noChangeAspect="1"/>
          </p:cNvPicPr>
          <p:nvPr/>
        </p:nvPicPr>
        <p:blipFill>
          <a:blip r:embed="rId3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83" y="1386723"/>
            <a:ext cx="1077859" cy="1086622"/>
          </a:xfrm>
          <a:prstGeom prst="rect">
            <a:avLst/>
          </a:prstGeom>
        </p:spPr>
      </p:pic>
      <p:sp>
        <p:nvSpPr>
          <p:cNvPr id="9" name="PA_文本框 32">
            <a:extLst>
              <a:ext uri="{FF2B5EF4-FFF2-40B4-BE49-F238E27FC236}">
                <a16:creationId xmlns:a16="http://schemas.microsoft.com/office/drawing/2014/main" id="{4D0DBB51-B346-5C8D-80D1-F5ECD42E29E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45064" y="2705563"/>
            <a:ext cx="1449728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pt-BR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Políticas Públicas</a:t>
            </a:r>
            <a:endParaRPr lang="zh-CN" alt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PA_文本框 32">
            <a:extLst>
              <a:ext uri="{FF2B5EF4-FFF2-40B4-BE49-F238E27FC236}">
                <a16:creationId xmlns:a16="http://schemas.microsoft.com/office/drawing/2014/main" id="{41F56E9B-29FB-33EB-CD1C-B818772B234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119401" y="2689936"/>
            <a:ext cx="1449728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pt-BR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Direito à Saúde</a:t>
            </a:r>
            <a:endParaRPr lang="zh-CN" alt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PA_文本框 32">
            <a:extLst>
              <a:ext uri="{FF2B5EF4-FFF2-40B4-BE49-F238E27FC236}">
                <a16:creationId xmlns:a16="http://schemas.microsoft.com/office/drawing/2014/main" id="{5A4EB343-F28A-53C7-5893-C934D55186B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111917" y="2689936"/>
            <a:ext cx="1449728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pt-BR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Visibilidade</a:t>
            </a:r>
            <a:endParaRPr lang="zh-CN" alt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B0DD8069-9871-C198-A29C-E3F73FAD18EB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55" y="-6333"/>
            <a:ext cx="1185324" cy="1185324"/>
          </a:xfrm>
          <a:prstGeom prst="rect">
            <a:avLst/>
          </a:prstGeom>
        </p:spPr>
      </p:pic>
      <p:sp>
        <p:nvSpPr>
          <p:cNvPr id="2" name="PA_矩形 61">
            <a:extLst>
              <a:ext uri="{FF2B5EF4-FFF2-40B4-BE49-F238E27FC236}">
                <a16:creationId xmlns:a16="http://schemas.microsoft.com/office/drawing/2014/main" id="{6153A25A-9768-E241-8C68-C3333871F3A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" y="4947395"/>
            <a:ext cx="8135468" cy="195435"/>
          </a:xfrm>
          <a:prstGeom prst="rect">
            <a:avLst/>
          </a:prstGeom>
          <a:solidFill>
            <a:srgbClr val="F7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PA_矩形 62">
            <a:extLst>
              <a:ext uri="{FF2B5EF4-FFF2-40B4-BE49-F238E27FC236}">
                <a16:creationId xmlns:a16="http://schemas.microsoft.com/office/drawing/2014/main" id="{48BC5F94-793B-001C-469A-A459308E86A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135468" y="4947395"/>
            <a:ext cx="1008532" cy="195435"/>
          </a:xfrm>
          <a:prstGeom prst="rect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PA_椭圆 14">
            <a:extLst>
              <a:ext uri="{FF2B5EF4-FFF2-40B4-BE49-F238E27FC236}">
                <a16:creationId xmlns:a16="http://schemas.microsoft.com/office/drawing/2014/main" id="{DE651BD4-D758-E1A3-55DD-2ECF0EBA72C0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733502" y="1141865"/>
            <a:ext cx="1511774" cy="1511774"/>
          </a:xfrm>
          <a:prstGeom prst="ellipse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6" name="PA_组合 24">
            <a:extLst>
              <a:ext uri="{FF2B5EF4-FFF2-40B4-BE49-F238E27FC236}">
                <a16:creationId xmlns:a16="http://schemas.microsoft.com/office/drawing/2014/main" id="{A29AF49E-439C-196B-22DD-58B0EF46AFD5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6414603" y="1781380"/>
            <a:ext cx="232744" cy="232744"/>
            <a:chOff x="3264324" y="1749600"/>
            <a:chExt cx="348156" cy="348156"/>
          </a:xfrm>
          <a:solidFill>
            <a:srgbClr val="34495E"/>
          </a:solidFill>
        </p:grpSpPr>
        <p:sp>
          <p:nvSpPr>
            <p:cNvPr id="17" name="PA_矩形 25">
              <a:extLst>
                <a:ext uri="{FF2B5EF4-FFF2-40B4-BE49-F238E27FC236}">
                  <a16:creationId xmlns:a16="http://schemas.microsoft.com/office/drawing/2014/main" id="{2BC184BC-FF42-1C7B-1060-EBE4549B7BC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rgbClr val="F75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PA_矩形 26">
              <a:extLst>
                <a:ext uri="{FF2B5EF4-FFF2-40B4-BE49-F238E27FC236}">
                  <a16:creationId xmlns:a16="http://schemas.microsoft.com/office/drawing/2014/main" id="{01EF283A-C6B2-8601-0741-A682C577725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rgbClr val="F75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C90484DD-12CA-D234-538A-5845C3EB77E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1311" y="1415390"/>
            <a:ext cx="982867" cy="933290"/>
          </a:xfrm>
          <a:prstGeom prst="rect">
            <a:avLst/>
          </a:prstGeom>
        </p:spPr>
      </p:pic>
      <p:sp>
        <p:nvSpPr>
          <p:cNvPr id="20" name="PA_文本框 32">
            <a:extLst>
              <a:ext uri="{FF2B5EF4-FFF2-40B4-BE49-F238E27FC236}">
                <a16:creationId xmlns:a16="http://schemas.microsoft.com/office/drawing/2014/main" id="{352F83DA-6778-1D15-6F44-EB39F882B8D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849854" y="2667367"/>
            <a:ext cx="1449728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pt-BR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Capacitação </a:t>
            </a:r>
          </a:p>
        </p:txBody>
      </p:sp>
    </p:spTree>
    <p:extLst>
      <p:ext uri="{BB962C8B-B14F-4D97-AF65-F5344CB8AC3E}">
        <p14:creationId xmlns:p14="http://schemas.microsoft.com/office/powerpoint/2010/main" val="2242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36684 0.15277 " pathEditMode="relative" rAng="0" ptsTypes="AA">
                                      <p:cBhvr>
                                        <p:cTn id="77" dur="500" spd="-99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762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39496 -0.11018 " pathEditMode="relative" rAng="0" ptsTypes="AA">
                                      <p:cBhvr>
                                        <p:cTn id="81" dur="500" spd="-99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-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00"/>
                            </p:stCondLst>
                            <p:childTnLst>
                              <p:par>
                                <p:cTn id="8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90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400"/>
                            </p:stCondLst>
                            <p:childTnLst>
                              <p:par>
                                <p:cTn id="9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9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600"/>
                            </p:stCondLst>
                            <p:childTnLst>
                              <p:par>
                                <p:cTn id="10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600"/>
                            </p:stCondLst>
                            <p:childTnLst>
                              <p:par>
                                <p:cTn id="1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4" grpId="0" animBg="1"/>
      <p:bldP spid="15" grpId="0" animBg="1"/>
      <p:bldP spid="31" grpId="0" animBg="1"/>
      <p:bldP spid="31" grpId="1" animBg="1"/>
      <p:bldP spid="32" grpId="0" animBg="1"/>
      <p:bldP spid="32" grpId="1" animBg="1"/>
      <p:bldP spid="33" grpId="0"/>
      <p:bldP spid="9" grpId="0"/>
      <p:bldP spid="10" grpId="0"/>
      <p:bldP spid="11" grpId="0"/>
      <p:bldP spid="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46">
            <a:extLst>
              <a:ext uri="{FF2B5EF4-FFF2-40B4-BE49-F238E27FC236}">
                <a16:creationId xmlns:a16="http://schemas.microsoft.com/office/drawing/2014/main" id="{965FCE5C-C716-7ECD-B771-741B80FB51C8}"/>
              </a:ext>
            </a:extLst>
          </p:cNvPr>
          <p:cNvSpPr/>
          <p:nvPr/>
        </p:nvSpPr>
        <p:spPr>
          <a:xfrm>
            <a:off x="4337301" y="1606555"/>
            <a:ext cx="1836352" cy="4912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46">
            <a:extLst>
              <a:ext uri="{FF2B5EF4-FFF2-40B4-BE49-F238E27FC236}">
                <a16:creationId xmlns:a16="http://schemas.microsoft.com/office/drawing/2014/main" id="{D26B5FE2-6BD1-5C2E-6674-B7FFAB5E270A}"/>
              </a:ext>
            </a:extLst>
          </p:cNvPr>
          <p:cNvSpPr/>
          <p:nvPr/>
        </p:nvSpPr>
        <p:spPr>
          <a:xfrm>
            <a:off x="4505990" y="2520895"/>
            <a:ext cx="1951081" cy="4912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46">
            <a:extLst>
              <a:ext uri="{FF2B5EF4-FFF2-40B4-BE49-F238E27FC236}">
                <a16:creationId xmlns:a16="http://schemas.microsoft.com/office/drawing/2014/main" id="{D862A597-6F2E-896B-9B24-8E0B3531EE1E}"/>
              </a:ext>
            </a:extLst>
          </p:cNvPr>
          <p:cNvSpPr/>
          <p:nvPr/>
        </p:nvSpPr>
        <p:spPr>
          <a:xfrm>
            <a:off x="3999900" y="820028"/>
            <a:ext cx="1836352" cy="4912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PA_椭圆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4265" y="1562347"/>
            <a:ext cx="623725" cy="622534"/>
          </a:xfrm>
          <a:prstGeom prst="ellipse">
            <a:avLst/>
          </a:prstGeom>
          <a:solidFill>
            <a:srgbClr val="86B7FF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PA_组合 45"/>
          <p:cNvGrpSpPr/>
          <p:nvPr>
            <p:custDataLst>
              <p:tags r:id="rId2"/>
            </p:custDataLst>
          </p:nvPr>
        </p:nvGrpSpPr>
        <p:grpSpPr>
          <a:xfrm>
            <a:off x="3660271" y="736638"/>
            <a:ext cx="623725" cy="623725"/>
            <a:chOff x="2724363" y="1441481"/>
            <a:chExt cx="831850" cy="831850"/>
          </a:xfrm>
          <a:solidFill>
            <a:srgbClr val="98DB15"/>
          </a:solidFill>
        </p:grpSpPr>
        <p:sp>
          <p:nvSpPr>
            <p:cNvPr id="47" name="PA_椭圆 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724363" y="1441481"/>
              <a:ext cx="831850" cy="8318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PA_任意多边形 13"/>
            <p:cNvSpPr/>
            <p:nvPr>
              <p:custDataLst>
                <p:tags r:id="rId30"/>
              </p:custDataLst>
            </p:nvPr>
          </p:nvSpPr>
          <p:spPr bwMode="auto">
            <a:xfrm>
              <a:off x="3286125" y="1978025"/>
              <a:ext cx="30162" cy="3175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PA_组合 49"/>
          <p:cNvGrpSpPr/>
          <p:nvPr>
            <p:custDataLst>
              <p:tags r:id="rId3"/>
            </p:custDataLst>
          </p:nvPr>
        </p:nvGrpSpPr>
        <p:grpSpPr>
          <a:xfrm>
            <a:off x="4099497" y="2448393"/>
            <a:ext cx="623725" cy="623725"/>
            <a:chOff x="3241675" y="4133850"/>
            <a:chExt cx="831850" cy="831850"/>
          </a:xfrm>
          <a:solidFill>
            <a:srgbClr val="FFD529"/>
          </a:solidFill>
        </p:grpSpPr>
        <p:sp>
          <p:nvSpPr>
            <p:cNvPr id="51" name="PA_椭圆 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41675" y="4133850"/>
              <a:ext cx="831850" cy="8318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PA_任意多边形 14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PA_任意多边形 15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PA_任意多边形 16"/>
            <p:cNvSpPr/>
            <p:nvPr>
              <p:custDataLst>
                <p:tags r:id="rId27"/>
              </p:custDataLst>
            </p:nvPr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PA_任意多边形 17"/>
            <p:cNvSpPr/>
            <p:nvPr>
              <p:custDataLst>
                <p:tags r:id="rId28"/>
              </p:custDataLst>
            </p:nvPr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圆角矩形 46">
            <a:extLst>
              <a:ext uri="{FF2B5EF4-FFF2-40B4-BE49-F238E27FC236}">
                <a16:creationId xmlns:a16="http://schemas.microsoft.com/office/drawing/2014/main" id="{2F0D46BA-3BDC-29BD-51EF-344DF624E7F4}"/>
              </a:ext>
            </a:extLst>
          </p:cNvPr>
          <p:cNvSpPr/>
          <p:nvPr/>
        </p:nvSpPr>
        <p:spPr>
          <a:xfrm>
            <a:off x="4203055" y="3406852"/>
            <a:ext cx="1951081" cy="4912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6" name="PA_组合 55"/>
          <p:cNvGrpSpPr/>
          <p:nvPr>
            <p:custDataLst>
              <p:tags r:id="rId4"/>
            </p:custDataLst>
          </p:nvPr>
        </p:nvGrpSpPr>
        <p:grpSpPr>
          <a:xfrm>
            <a:off x="3905325" y="3346967"/>
            <a:ext cx="623725" cy="622534"/>
            <a:chOff x="2725738" y="5327650"/>
            <a:chExt cx="831850" cy="830262"/>
          </a:xfrm>
          <a:solidFill>
            <a:srgbClr val="FF0913"/>
          </a:solidFill>
        </p:grpSpPr>
        <p:sp>
          <p:nvSpPr>
            <p:cNvPr id="57" name="PA_椭圆 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725738" y="5327650"/>
              <a:ext cx="831850" cy="83026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PA_任意多边形 18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870200" y="5516563"/>
              <a:ext cx="538162" cy="471487"/>
            </a:xfrm>
            <a:custGeom>
              <a:avLst/>
              <a:gdLst>
                <a:gd name="T0" fmla="*/ 417 w 785"/>
                <a:gd name="T1" fmla="*/ 0 h 690"/>
                <a:gd name="T2" fmla="*/ 417 w 785"/>
                <a:gd name="T3" fmla="*/ 593 h 690"/>
                <a:gd name="T4" fmla="*/ 646 w 785"/>
                <a:gd name="T5" fmla="*/ 690 h 690"/>
                <a:gd name="T6" fmla="*/ 626 w 785"/>
                <a:gd name="T7" fmla="*/ 540 h 690"/>
                <a:gd name="T8" fmla="*/ 30 w 785"/>
                <a:gd name="T9" fmla="*/ 315 h 690"/>
                <a:gd name="T10" fmla="*/ 0 w 785"/>
                <a:gd name="T11" fmla="*/ 396 h 690"/>
                <a:gd name="T12" fmla="*/ 122 w 785"/>
                <a:gd name="T13" fmla="*/ 600 h 690"/>
                <a:gd name="T14" fmla="*/ 214 w 785"/>
                <a:gd name="T15" fmla="*/ 613 h 690"/>
                <a:gd name="T16" fmla="*/ 355 w 785"/>
                <a:gd name="T17" fmla="*/ 609 h 690"/>
                <a:gd name="T18" fmla="*/ 189 w 785"/>
                <a:gd name="T19" fmla="*/ 400 h 690"/>
                <a:gd name="T20" fmla="*/ 257 w 785"/>
                <a:gd name="T21" fmla="*/ 219 h 690"/>
                <a:gd name="T22" fmla="*/ 310 w 785"/>
                <a:gd name="T23" fmla="*/ 241 h 690"/>
                <a:gd name="T24" fmla="*/ 311 w 785"/>
                <a:gd name="T25" fmla="*/ 287 h 690"/>
                <a:gd name="T26" fmla="*/ 317 w 785"/>
                <a:gd name="T27" fmla="*/ 320 h 690"/>
                <a:gd name="T28" fmla="*/ 320 w 785"/>
                <a:gd name="T29" fmla="*/ 371 h 690"/>
                <a:gd name="T30" fmla="*/ 287 w 785"/>
                <a:gd name="T31" fmla="*/ 397 h 690"/>
                <a:gd name="T32" fmla="*/ 189 w 785"/>
                <a:gd name="T33" fmla="*/ 400 h 690"/>
                <a:gd name="T34" fmla="*/ 252 w 785"/>
                <a:gd name="T35" fmla="*/ 295 h 690"/>
                <a:gd name="T36" fmla="*/ 289 w 785"/>
                <a:gd name="T37" fmla="*/ 284 h 690"/>
                <a:gd name="T38" fmla="*/ 289 w 785"/>
                <a:gd name="T39" fmla="*/ 252 h 690"/>
                <a:gd name="T40" fmla="*/ 249 w 785"/>
                <a:gd name="T41" fmla="*/ 240 h 690"/>
                <a:gd name="T42" fmla="*/ 213 w 785"/>
                <a:gd name="T43" fmla="*/ 295 h 690"/>
                <a:gd name="T44" fmla="*/ 258 w 785"/>
                <a:gd name="T45" fmla="*/ 379 h 690"/>
                <a:gd name="T46" fmla="*/ 288 w 785"/>
                <a:gd name="T47" fmla="*/ 373 h 690"/>
                <a:gd name="T48" fmla="*/ 301 w 785"/>
                <a:gd name="T49" fmla="*/ 348 h 690"/>
                <a:gd name="T50" fmla="*/ 281 w 785"/>
                <a:gd name="T51" fmla="*/ 320 h 690"/>
                <a:gd name="T52" fmla="*/ 213 w 785"/>
                <a:gd name="T53" fmla="*/ 317 h 690"/>
                <a:gd name="T54" fmla="*/ 372 w 785"/>
                <a:gd name="T55" fmla="*/ 400 h 690"/>
                <a:gd name="T56" fmla="*/ 440 w 785"/>
                <a:gd name="T57" fmla="*/ 219 h 690"/>
                <a:gd name="T58" fmla="*/ 493 w 785"/>
                <a:gd name="T59" fmla="*/ 241 h 690"/>
                <a:gd name="T60" fmla="*/ 494 w 785"/>
                <a:gd name="T61" fmla="*/ 287 h 690"/>
                <a:gd name="T62" fmla="*/ 500 w 785"/>
                <a:gd name="T63" fmla="*/ 320 h 690"/>
                <a:gd name="T64" fmla="*/ 503 w 785"/>
                <a:gd name="T65" fmla="*/ 371 h 690"/>
                <a:gd name="T66" fmla="*/ 470 w 785"/>
                <a:gd name="T67" fmla="*/ 397 h 690"/>
                <a:gd name="T68" fmla="*/ 372 w 785"/>
                <a:gd name="T69" fmla="*/ 400 h 690"/>
                <a:gd name="T70" fmla="*/ 435 w 785"/>
                <a:gd name="T71" fmla="*/ 295 h 690"/>
                <a:gd name="T72" fmla="*/ 472 w 785"/>
                <a:gd name="T73" fmla="*/ 284 h 690"/>
                <a:gd name="T74" fmla="*/ 472 w 785"/>
                <a:gd name="T75" fmla="*/ 252 h 690"/>
                <a:gd name="T76" fmla="*/ 432 w 785"/>
                <a:gd name="T77" fmla="*/ 240 h 690"/>
                <a:gd name="T78" fmla="*/ 396 w 785"/>
                <a:gd name="T79" fmla="*/ 295 h 690"/>
                <a:gd name="T80" fmla="*/ 441 w 785"/>
                <a:gd name="T81" fmla="*/ 379 h 690"/>
                <a:gd name="T82" fmla="*/ 471 w 785"/>
                <a:gd name="T83" fmla="*/ 373 h 690"/>
                <a:gd name="T84" fmla="*/ 484 w 785"/>
                <a:gd name="T85" fmla="*/ 348 h 690"/>
                <a:gd name="T86" fmla="*/ 464 w 785"/>
                <a:gd name="T87" fmla="*/ 320 h 690"/>
                <a:gd name="T88" fmla="*/ 396 w 785"/>
                <a:gd name="T89" fmla="*/ 317 h 690"/>
                <a:gd name="T90" fmla="*/ 548 w 785"/>
                <a:gd name="T91" fmla="*/ 342 h 690"/>
                <a:gd name="T92" fmla="*/ 578 w 785"/>
                <a:gd name="T93" fmla="*/ 362 h 690"/>
                <a:gd name="T94" fmla="*/ 624 w 785"/>
                <a:gd name="T95" fmla="*/ 382 h 690"/>
                <a:gd name="T96" fmla="*/ 664 w 785"/>
                <a:gd name="T97" fmla="*/ 367 h 690"/>
                <a:gd name="T98" fmla="*/ 664 w 785"/>
                <a:gd name="T99" fmla="*/ 336 h 690"/>
                <a:gd name="T100" fmla="*/ 615 w 785"/>
                <a:gd name="T101" fmla="*/ 317 h 690"/>
                <a:gd name="T102" fmla="*/ 561 w 785"/>
                <a:gd name="T103" fmla="*/ 288 h 690"/>
                <a:gd name="T104" fmla="*/ 562 w 785"/>
                <a:gd name="T105" fmla="*/ 240 h 690"/>
                <a:gd name="T106" fmla="*/ 618 w 785"/>
                <a:gd name="T107" fmla="*/ 216 h 690"/>
                <a:gd name="T108" fmla="*/ 678 w 785"/>
                <a:gd name="T109" fmla="*/ 241 h 690"/>
                <a:gd name="T110" fmla="*/ 664 w 785"/>
                <a:gd name="T111" fmla="*/ 272 h 690"/>
                <a:gd name="T112" fmla="*/ 619 w 785"/>
                <a:gd name="T113" fmla="*/ 237 h 690"/>
                <a:gd name="T114" fmla="*/ 578 w 785"/>
                <a:gd name="T115" fmla="*/ 264 h 690"/>
                <a:gd name="T116" fmla="*/ 621 w 785"/>
                <a:gd name="T117" fmla="*/ 293 h 690"/>
                <a:gd name="T118" fmla="*/ 685 w 785"/>
                <a:gd name="T119" fmla="*/ 323 h 690"/>
                <a:gd name="T120" fmla="*/ 684 w 785"/>
                <a:gd name="T121" fmla="*/ 376 h 690"/>
                <a:gd name="T122" fmla="*/ 625 w 785"/>
                <a:gd name="T123" fmla="*/ 403 h 690"/>
                <a:gd name="T124" fmla="*/ 558 w 785"/>
                <a:gd name="T125" fmla="*/ 37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5" h="690">
                  <a:moveTo>
                    <a:pt x="785" y="297"/>
                  </a:moveTo>
                  <a:cubicBezTo>
                    <a:pt x="785" y="133"/>
                    <a:pt x="620" y="0"/>
                    <a:pt x="417" y="0"/>
                  </a:cubicBezTo>
                  <a:cubicBezTo>
                    <a:pt x="213" y="0"/>
                    <a:pt x="49" y="133"/>
                    <a:pt x="49" y="297"/>
                  </a:cubicBezTo>
                  <a:cubicBezTo>
                    <a:pt x="49" y="460"/>
                    <a:pt x="213" y="593"/>
                    <a:pt x="417" y="593"/>
                  </a:cubicBezTo>
                  <a:cubicBezTo>
                    <a:pt x="436" y="593"/>
                    <a:pt x="455" y="592"/>
                    <a:pt x="473" y="589"/>
                  </a:cubicBezTo>
                  <a:cubicBezTo>
                    <a:pt x="507" y="646"/>
                    <a:pt x="571" y="685"/>
                    <a:pt x="646" y="690"/>
                  </a:cubicBezTo>
                  <a:cubicBezTo>
                    <a:pt x="626" y="664"/>
                    <a:pt x="615" y="632"/>
                    <a:pt x="615" y="598"/>
                  </a:cubicBezTo>
                  <a:cubicBezTo>
                    <a:pt x="615" y="577"/>
                    <a:pt x="619" y="559"/>
                    <a:pt x="626" y="540"/>
                  </a:cubicBezTo>
                  <a:cubicBezTo>
                    <a:pt x="722" y="487"/>
                    <a:pt x="785" y="398"/>
                    <a:pt x="785" y="297"/>
                  </a:cubicBezTo>
                  <a:close/>
                  <a:moveTo>
                    <a:pt x="30" y="315"/>
                  </a:moveTo>
                  <a:cubicBezTo>
                    <a:pt x="30" y="307"/>
                    <a:pt x="31" y="300"/>
                    <a:pt x="32" y="293"/>
                  </a:cubicBezTo>
                  <a:cubicBezTo>
                    <a:pt x="11" y="324"/>
                    <a:pt x="0" y="359"/>
                    <a:pt x="0" y="396"/>
                  </a:cubicBezTo>
                  <a:cubicBezTo>
                    <a:pt x="0" y="473"/>
                    <a:pt x="48" y="541"/>
                    <a:pt x="121" y="581"/>
                  </a:cubicBezTo>
                  <a:cubicBezTo>
                    <a:pt x="122" y="587"/>
                    <a:pt x="122" y="593"/>
                    <a:pt x="122" y="600"/>
                  </a:cubicBezTo>
                  <a:cubicBezTo>
                    <a:pt x="122" y="625"/>
                    <a:pt x="114" y="649"/>
                    <a:pt x="99" y="669"/>
                  </a:cubicBezTo>
                  <a:cubicBezTo>
                    <a:pt x="146" y="666"/>
                    <a:pt x="187" y="645"/>
                    <a:pt x="214" y="613"/>
                  </a:cubicBezTo>
                  <a:cubicBezTo>
                    <a:pt x="234" y="617"/>
                    <a:pt x="255" y="619"/>
                    <a:pt x="276" y="619"/>
                  </a:cubicBezTo>
                  <a:cubicBezTo>
                    <a:pt x="303" y="619"/>
                    <a:pt x="330" y="616"/>
                    <a:pt x="355" y="609"/>
                  </a:cubicBezTo>
                  <a:cubicBezTo>
                    <a:pt x="172" y="592"/>
                    <a:pt x="30" y="467"/>
                    <a:pt x="30" y="315"/>
                  </a:cubicBezTo>
                  <a:close/>
                  <a:moveTo>
                    <a:pt x="189" y="400"/>
                  </a:moveTo>
                  <a:lnTo>
                    <a:pt x="189" y="219"/>
                  </a:lnTo>
                  <a:lnTo>
                    <a:pt x="257" y="219"/>
                  </a:lnTo>
                  <a:cubicBezTo>
                    <a:pt x="271" y="219"/>
                    <a:pt x="282" y="221"/>
                    <a:pt x="290" y="224"/>
                  </a:cubicBezTo>
                  <a:cubicBezTo>
                    <a:pt x="299" y="228"/>
                    <a:pt x="305" y="234"/>
                    <a:pt x="310" y="241"/>
                  </a:cubicBezTo>
                  <a:cubicBezTo>
                    <a:pt x="315" y="249"/>
                    <a:pt x="317" y="257"/>
                    <a:pt x="317" y="265"/>
                  </a:cubicBezTo>
                  <a:cubicBezTo>
                    <a:pt x="317" y="273"/>
                    <a:pt x="315" y="280"/>
                    <a:pt x="311" y="287"/>
                  </a:cubicBezTo>
                  <a:cubicBezTo>
                    <a:pt x="306" y="294"/>
                    <a:pt x="300" y="300"/>
                    <a:pt x="292" y="304"/>
                  </a:cubicBezTo>
                  <a:cubicBezTo>
                    <a:pt x="303" y="307"/>
                    <a:pt x="311" y="312"/>
                    <a:pt x="317" y="320"/>
                  </a:cubicBezTo>
                  <a:cubicBezTo>
                    <a:pt x="323" y="328"/>
                    <a:pt x="326" y="337"/>
                    <a:pt x="326" y="348"/>
                  </a:cubicBezTo>
                  <a:cubicBezTo>
                    <a:pt x="326" y="356"/>
                    <a:pt x="324" y="364"/>
                    <a:pt x="320" y="371"/>
                  </a:cubicBezTo>
                  <a:cubicBezTo>
                    <a:pt x="317" y="379"/>
                    <a:pt x="312" y="384"/>
                    <a:pt x="307" y="388"/>
                  </a:cubicBezTo>
                  <a:cubicBezTo>
                    <a:pt x="302" y="392"/>
                    <a:pt x="295" y="395"/>
                    <a:pt x="287" y="397"/>
                  </a:cubicBezTo>
                  <a:cubicBezTo>
                    <a:pt x="279" y="399"/>
                    <a:pt x="270" y="400"/>
                    <a:pt x="258" y="400"/>
                  </a:cubicBezTo>
                  <a:lnTo>
                    <a:pt x="189" y="400"/>
                  </a:lnTo>
                  <a:close/>
                  <a:moveTo>
                    <a:pt x="213" y="295"/>
                  </a:moveTo>
                  <a:lnTo>
                    <a:pt x="252" y="295"/>
                  </a:lnTo>
                  <a:cubicBezTo>
                    <a:pt x="263" y="295"/>
                    <a:pt x="270" y="294"/>
                    <a:pt x="275" y="293"/>
                  </a:cubicBezTo>
                  <a:cubicBezTo>
                    <a:pt x="281" y="291"/>
                    <a:pt x="286" y="288"/>
                    <a:pt x="289" y="284"/>
                  </a:cubicBezTo>
                  <a:cubicBezTo>
                    <a:pt x="292" y="280"/>
                    <a:pt x="293" y="274"/>
                    <a:pt x="293" y="268"/>
                  </a:cubicBezTo>
                  <a:cubicBezTo>
                    <a:pt x="293" y="262"/>
                    <a:pt x="292" y="257"/>
                    <a:pt x="289" y="252"/>
                  </a:cubicBezTo>
                  <a:cubicBezTo>
                    <a:pt x="286" y="248"/>
                    <a:pt x="282" y="245"/>
                    <a:pt x="277" y="243"/>
                  </a:cubicBezTo>
                  <a:cubicBezTo>
                    <a:pt x="271" y="241"/>
                    <a:pt x="262" y="240"/>
                    <a:pt x="249" y="240"/>
                  </a:cubicBezTo>
                  <a:lnTo>
                    <a:pt x="213" y="240"/>
                  </a:lnTo>
                  <a:lnTo>
                    <a:pt x="213" y="295"/>
                  </a:lnTo>
                  <a:close/>
                  <a:moveTo>
                    <a:pt x="213" y="379"/>
                  </a:moveTo>
                  <a:lnTo>
                    <a:pt x="258" y="379"/>
                  </a:lnTo>
                  <a:cubicBezTo>
                    <a:pt x="266" y="379"/>
                    <a:pt x="271" y="379"/>
                    <a:pt x="274" y="378"/>
                  </a:cubicBezTo>
                  <a:cubicBezTo>
                    <a:pt x="280" y="377"/>
                    <a:pt x="284" y="375"/>
                    <a:pt x="288" y="373"/>
                  </a:cubicBezTo>
                  <a:cubicBezTo>
                    <a:pt x="292" y="371"/>
                    <a:pt x="295" y="367"/>
                    <a:pt x="297" y="363"/>
                  </a:cubicBezTo>
                  <a:cubicBezTo>
                    <a:pt x="300" y="359"/>
                    <a:pt x="301" y="353"/>
                    <a:pt x="301" y="348"/>
                  </a:cubicBezTo>
                  <a:cubicBezTo>
                    <a:pt x="301" y="341"/>
                    <a:pt x="299" y="335"/>
                    <a:pt x="296" y="330"/>
                  </a:cubicBezTo>
                  <a:cubicBezTo>
                    <a:pt x="292" y="325"/>
                    <a:pt x="287" y="322"/>
                    <a:pt x="281" y="320"/>
                  </a:cubicBezTo>
                  <a:cubicBezTo>
                    <a:pt x="275" y="318"/>
                    <a:pt x="266" y="317"/>
                    <a:pt x="255" y="317"/>
                  </a:cubicBezTo>
                  <a:lnTo>
                    <a:pt x="213" y="317"/>
                  </a:lnTo>
                  <a:lnTo>
                    <a:pt x="213" y="379"/>
                  </a:lnTo>
                  <a:close/>
                  <a:moveTo>
                    <a:pt x="372" y="400"/>
                  </a:moveTo>
                  <a:lnTo>
                    <a:pt x="372" y="219"/>
                  </a:lnTo>
                  <a:lnTo>
                    <a:pt x="440" y="219"/>
                  </a:lnTo>
                  <a:cubicBezTo>
                    <a:pt x="454" y="219"/>
                    <a:pt x="465" y="221"/>
                    <a:pt x="473" y="224"/>
                  </a:cubicBezTo>
                  <a:cubicBezTo>
                    <a:pt x="482" y="228"/>
                    <a:pt x="488" y="234"/>
                    <a:pt x="493" y="241"/>
                  </a:cubicBezTo>
                  <a:cubicBezTo>
                    <a:pt x="498" y="249"/>
                    <a:pt x="500" y="257"/>
                    <a:pt x="500" y="265"/>
                  </a:cubicBezTo>
                  <a:cubicBezTo>
                    <a:pt x="500" y="273"/>
                    <a:pt x="498" y="280"/>
                    <a:pt x="494" y="287"/>
                  </a:cubicBezTo>
                  <a:cubicBezTo>
                    <a:pt x="489" y="294"/>
                    <a:pt x="483" y="300"/>
                    <a:pt x="475" y="304"/>
                  </a:cubicBezTo>
                  <a:cubicBezTo>
                    <a:pt x="486" y="307"/>
                    <a:pt x="494" y="312"/>
                    <a:pt x="500" y="320"/>
                  </a:cubicBezTo>
                  <a:cubicBezTo>
                    <a:pt x="506" y="328"/>
                    <a:pt x="509" y="337"/>
                    <a:pt x="509" y="348"/>
                  </a:cubicBezTo>
                  <a:cubicBezTo>
                    <a:pt x="509" y="356"/>
                    <a:pt x="507" y="364"/>
                    <a:pt x="503" y="371"/>
                  </a:cubicBezTo>
                  <a:cubicBezTo>
                    <a:pt x="500" y="379"/>
                    <a:pt x="495" y="384"/>
                    <a:pt x="490" y="388"/>
                  </a:cubicBezTo>
                  <a:cubicBezTo>
                    <a:pt x="485" y="392"/>
                    <a:pt x="478" y="395"/>
                    <a:pt x="470" y="397"/>
                  </a:cubicBezTo>
                  <a:cubicBezTo>
                    <a:pt x="462" y="399"/>
                    <a:pt x="453" y="400"/>
                    <a:pt x="441" y="400"/>
                  </a:cubicBezTo>
                  <a:lnTo>
                    <a:pt x="372" y="400"/>
                  </a:lnTo>
                  <a:close/>
                  <a:moveTo>
                    <a:pt x="396" y="295"/>
                  </a:moveTo>
                  <a:lnTo>
                    <a:pt x="435" y="295"/>
                  </a:lnTo>
                  <a:cubicBezTo>
                    <a:pt x="446" y="295"/>
                    <a:pt x="453" y="294"/>
                    <a:pt x="458" y="293"/>
                  </a:cubicBezTo>
                  <a:cubicBezTo>
                    <a:pt x="464" y="291"/>
                    <a:pt x="469" y="288"/>
                    <a:pt x="472" y="284"/>
                  </a:cubicBezTo>
                  <a:cubicBezTo>
                    <a:pt x="475" y="280"/>
                    <a:pt x="476" y="274"/>
                    <a:pt x="476" y="268"/>
                  </a:cubicBezTo>
                  <a:cubicBezTo>
                    <a:pt x="476" y="262"/>
                    <a:pt x="475" y="257"/>
                    <a:pt x="472" y="252"/>
                  </a:cubicBezTo>
                  <a:cubicBezTo>
                    <a:pt x="469" y="248"/>
                    <a:pt x="465" y="245"/>
                    <a:pt x="460" y="243"/>
                  </a:cubicBezTo>
                  <a:cubicBezTo>
                    <a:pt x="454" y="241"/>
                    <a:pt x="445" y="240"/>
                    <a:pt x="432" y="240"/>
                  </a:cubicBezTo>
                  <a:lnTo>
                    <a:pt x="396" y="240"/>
                  </a:lnTo>
                  <a:lnTo>
                    <a:pt x="396" y="295"/>
                  </a:lnTo>
                  <a:close/>
                  <a:moveTo>
                    <a:pt x="396" y="379"/>
                  </a:moveTo>
                  <a:lnTo>
                    <a:pt x="441" y="379"/>
                  </a:lnTo>
                  <a:cubicBezTo>
                    <a:pt x="449" y="379"/>
                    <a:pt x="454" y="379"/>
                    <a:pt x="457" y="378"/>
                  </a:cubicBezTo>
                  <a:cubicBezTo>
                    <a:pt x="463" y="377"/>
                    <a:pt x="467" y="375"/>
                    <a:pt x="471" y="373"/>
                  </a:cubicBezTo>
                  <a:cubicBezTo>
                    <a:pt x="475" y="371"/>
                    <a:pt x="478" y="367"/>
                    <a:pt x="480" y="363"/>
                  </a:cubicBezTo>
                  <a:cubicBezTo>
                    <a:pt x="483" y="359"/>
                    <a:pt x="484" y="353"/>
                    <a:pt x="484" y="348"/>
                  </a:cubicBezTo>
                  <a:cubicBezTo>
                    <a:pt x="484" y="341"/>
                    <a:pt x="482" y="335"/>
                    <a:pt x="479" y="330"/>
                  </a:cubicBezTo>
                  <a:cubicBezTo>
                    <a:pt x="475" y="325"/>
                    <a:pt x="470" y="322"/>
                    <a:pt x="464" y="320"/>
                  </a:cubicBezTo>
                  <a:cubicBezTo>
                    <a:pt x="458" y="318"/>
                    <a:pt x="449" y="317"/>
                    <a:pt x="438" y="317"/>
                  </a:cubicBezTo>
                  <a:lnTo>
                    <a:pt x="396" y="317"/>
                  </a:lnTo>
                  <a:lnTo>
                    <a:pt x="396" y="379"/>
                  </a:lnTo>
                  <a:close/>
                  <a:moveTo>
                    <a:pt x="548" y="342"/>
                  </a:moveTo>
                  <a:lnTo>
                    <a:pt x="570" y="340"/>
                  </a:lnTo>
                  <a:cubicBezTo>
                    <a:pt x="571" y="349"/>
                    <a:pt x="574" y="357"/>
                    <a:pt x="578" y="362"/>
                  </a:cubicBezTo>
                  <a:cubicBezTo>
                    <a:pt x="582" y="368"/>
                    <a:pt x="588" y="373"/>
                    <a:pt x="596" y="376"/>
                  </a:cubicBezTo>
                  <a:cubicBezTo>
                    <a:pt x="604" y="380"/>
                    <a:pt x="614" y="382"/>
                    <a:pt x="624" y="382"/>
                  </a:cubicBezTo>
                  <a:cubicBezTo>
                    <a:pt x="633" y="382"/>
                    <a:pt x="641" y="380"/>
                    <a:pt x="648" y="378"/>
                  </a:cubicBezTo>
                  <a:cubicBezTo>
                    <a:pt x="655" y="375"/>
                    <a:pt x="660" y="371"/>
                    <a:pt x="664" y="367"/>
                  </a:cubicBezTo>
                  <a:cubicBezTo>
                    <a:pt x="667" y="362"/>
                    <a:pt x="669" y="357"/>
                    <a:pt x="669" y="351"/>
                  </a:cubicBezTo>
                  <a:cubicBezTo>
                    <a:pt x="669" y="345"/>
                    <a:pt x="667" y="340"/>
                    <a:pt x="664" y="336"/>
                  </a:cubicBezTo>
                  <a:cubicBezTo>
                    <a:pt x="661" y="332"/>
                    <a:pt x="655" y="328"/>
                    <a:pt x="648" y="325"/>
                  </a:cubicBezTo>
                  <a:cubicBezTo>
                    <a:pt x="643" y="324"/>
                    <a:pt x="632" y="321"/>
                    <a:pt x="615" y="317"/>
                  </a:cubicBezTo>
                  <a:cubicBezTo>
                    <a:pt x="599" y="313"/>
                    <a:pt x="587" y="309"/>
                    <a:pt x="580" y="305"/>
                  </a:cubicBezTo>
                  <a:cubicBezTo>
                    <a:pt x="572" y="301"/>
                    <a:pt x="565" y="295"/>
                    <a:pt x="561" y="288"/>
                  </a:cubicBezTo>
                  <a:cubicBezTo>
                    <a:pt x="557" y="282"/>
                    <a:pt x="555" y="274"/>
                    <a:pt x="555" y="266"/>
                  </a:cubicBezTo>
                  <a:cubicBezTo>
                    <a:pt x="555" y="257"/>
                    <a:pt x="557" y="248"/>
                    <a:pt x="562" y="240"/>
                  </a:cubicBezTo>
                  <a:cubicBezTo>
                    <a:pt x="568" y="232"/>
                    <a:pt x="575" y="226"/>
                    <a:pt x="585" y="222"/>
                  </a:cubicBezTo>
                  <a:cubicBezTo>
                    <a:pt x="595" y="218"/>
                    <a:pt x="606" y="216"/>
                    <a:pt x="618" y="216"/>
                  </a:cubicBezTo>
                  <a:cubicBezTo>
                    <a:pt x="632" y="216"/>
                    <a:pt x="644" y="218"/>
                    <a:pt x="654" y="222"/>
                  </a:cubicBezTo>
                  <a:cubicBezTo>
                    <a:pt x="664" y="227"/>
                    <a:pt x="672" y="233"/>
                    <a:pt x="678" y="241"/>
                  </a:cubicBezTo>
                  <a:cubicBezTo>
                    <a:pt x="683" y="250"/>
                    <a:pt x="686" y="259"/>
                    <a:pt x="687" y="270"/>
                  </a:cubicBezTo>
                  <a:lnTo>
                    <a:pt x="664" y="272"/>
                  </a:lnTo>
                  <a:cubicBezTo>
                    <a:pt x="662" y="260"/>
                    <a:pt x="658" y="252"/>
                    <a:pt x="651" y="246"/>
                  </a:cubicBezTo>
                  <a:cubicBezTo>
                    <a:pt x="644" y="240"/>
                    <a:pt x="633" y="237"/>
                    <a:pt x="619" y="237"/>
                  </a:cubicBezTo>
                  <a:cubicBezTo>
                    <a:pt x="605" y="237"/>
                    <a:pt x="594" y="240"/>
                    <a:pt x="588" y="245"/>
                  </a:cubicBezTo>
                  <a:cubicBezTo>
                    <a:pt x="581" y="250"/>
                    <a:pt x="578" y="257"/>
                    <a:pt x="578" y="264"/>
                  </a:cubicBezTo>
                  <a:cubicBezTo>
                    <a:pt x="578" y="271"/>
                    <a:pt x="580" y="276"/>
                    <a:pt x="585" y="280"/>
                  </a:cubicBezTo>
                  <a:cubicBezTo>
                    <a:pt x="589" y="284"/>
                    <a:pt x="601" y="289"/>
                    <a:pt x="621" y="293"/>
                  </a:cubicBezTo>
                  <a:cubicBezTo>
                    <a:pt x="640" y="298"/>
                    <a:pt x="654" y="301"/>
                    <a:pt x="661" y="305"/>
                  </a:cubicBezTo>
                  <a:cubicBezTo>
                    <a:pt x="672" y="310"/>
                    <a:pt x="679" y="316"/>
                    <a:pt x="685" y="323"/>
                  </a:cubicBezTo>
                  <a:cubicBezTo>
                    <a:pt x="690" y="331"/>
                    <a:pt x="692" y="339"/>
                    <a:pt x="692" y="349"/>
                  </a:cubicBezTo>
                  <a:cubicBezTo>
                    <a:pt x="692" y="359"/>
                    <a:pt x="689" y="368"/>
                    <a:pt x="684" y="376"/>
                  </a:cubicBezTo>
                  <a:cubicBezTo>
                    <a:pt x="678" y="385"/>
                    <a:pt x="670" y="391"/>
                    <a:pt x="660" y="396"/>
                  </a:cubicBezTo>
                  <a:cubicBezTo>
                    <a:pt x="650" y="401"/>
                    <a:pt x="638" y="403"/>
                    <a:pt x="625" y="403"/>
                  </a:cubicBezTo>
                  <a:cubicBezTo>
                    <a:pt x="609" y="403"/>
                    <a:pt x="595" y="401"/>
                    <a:pt x="584" y="396"/>
                  </a:cubicBezTo>
                  <a:cubicBezTo>
                    <a:pt x="573" y="391"/>
                    <a:pt x="564" y="384"/>
                    <a:pt x="558" y="375"/>
                  </a:cubicBezTo>
                  <a:cubicBezTo>
                    <a:pt x="551" y="365"/>
                    <a:pt x="548" y="354"/>
                    <a:pt x="548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PA_文本框 69"/>
          <p:cNvSpPr txBox="1"/>
          <p:nvPr>
            <p:custDataLst>
              <p:tags r:id="rId5"/>
            </p:custDataLst>
          </p:nvPr>
        </p:nvSpPr>
        <p:spPr>
          <a:xfrm>
            <a:off x="4257679" y="1035795"/>
            <a:ext cx="1301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representações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PA_文本框 70"/>
          <p:cNvSpPr txBox="1"/>
          <p:nvPr>
            <p:custDataLst>
              <p:tags r:id="rId6"/>
            </p:custDataLst>
          </p:nvPr>
        </p:nvSpPr>
        <p:spPr>
          <a:xfrm>
            <a:off x="4597048" y="3367479"/>
            <a:ext cx="1497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SUDESTE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PA_文本框 71"/>
          <p:cNvSpPr txBox="1"/>
          <p:nvPr>
            <p:custDataLst>
              <p:tags r:id="rId7"/>
            </p:custDataLst>
          </p:nvPr>
        </p:nvSpPr>
        <p:spPr>
          <a:xfrm>
            <a:off x="4597048" y="3623184"/>
            <a:ext cx="1383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 representações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PA_文本框 72"/>
          <p:cNvSpPr txBox="1"/>
          <p:nvPr>
            <p:custDataLst>
              <p:tags r:id="rId8"/>
            </p:custDataLst>
          </p:nvPr>
        </p:nvSpPr>
        <p:spPr>
          <a:xfrm>
            <a:off x="4749082" y="2512006"/>
            <a:ext cx="1877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CENTRO-OESTE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PA_文本框 73"/>
          <p:cNvSpPr txBox="1"/>
          <p:nvPr>
            <p:custDataLst>
              <p:tags r:id="rId9"/>
            </p:custDataLst>
          </p:nvPr>
        </p:nvSpPr>
        <p:spPr>
          <a:xfrm>
            <a:off x="4757956" y="2750269"/>
            <a:ext cx="14976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pt-BR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representações 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PA_文本框 74"/>
          <p:cNvSpPr txBox="1"/>
          <p:nvPr>
            <p:custDataLst>
              <p:tags r:id="rId10"/>
            </p:custDataLst>
          </p:nvPr>
        </p:nvSpPr>
        <p:spPr>
          <a:xfrm>
            <a:off x="4221878" y="812563"/>
            <a:ext cx="1497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NORTE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PA_文本框 75"/>
          <p:cNvSpPr txBox="1"/>
          <p:nvPr>
            <p:custDataLst>
              <p:tags r:id="rId11"/>
            </p:custDataLst>
          </p:nvPr>
        </p:nvSpPr>
        <p:spPr>
          <a:xfrm>
            <a:off x="4885268" y="1852772"/>
            <a:ext cx="1285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representações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PA_矩形 67">
            <a:extLst>
              <a:ext uri="{FF2B5EF4-FFF2-40B4-BE49-F238E27FC236}">
                <a16:creationId xmlns:a16="http://schemas.microsoft.com/office/drawing/2014/main" id="{36C2CB56-B231-44D0-9E80-3380CF61A1A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" y="671"/>
            <a:ext cx="9144000" cy="60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PA_标题 4">
            <a:extLst>
              <a:ext uri="{FF2B5EF4-FFF2-40B4-BE49-F238E27FC236}">
                <a16:creationId xmlns:a16="http://schemas.microsoft.com/office/drawing/2014/main" id="{02A06C5A-629D-47E3-967D-8B47D38CBBF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-23625" y="186193"/>
            <a:ext cx="4868467" cy="38679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ONDE A ALIANÇA RARA ESTÁ?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E20A8E58-0AF4-E794-A64D-3A01F113E989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9" y="1008662"/>
            <a:ext cx="3538270" cy="3654355"/>
          </a:xfrm>
          <a:prstGeom prst="rect">
            <a:avLst/>
          </a:prstGeom>
        </p:spPr>
      </p:pic>
      <p:sp>
        <p:nvSpPr>
          <p:cNvPr id="19" name="圆角矩形 46">
            <a:extLst>
              <a:ext uri="{FF2B5EF4-FFF2-40B4-BE49-F238E27FC236}">
                <a16:creationId xmlns:a16="http://schemas.microsoft.com/office/drawing/2014/main" id="{E4612D12-66FE-5410-508D-29C25544989C}"/>
              </a:ext>
            </a:extLst>
          </p:cNvPr>
          <p:cNvSpPr/>
          <p:nvPr/>
        </p:nvSpPr>
        <p:spPr>
          <a:xfrm>
            <a:off x="3890623" y="4198353"/>
            <a:ext cx="1951081" cy="4912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PA_组合 55">
            <a:extLst>
              <a:ext uri="{FF2B5EF4-FFF2-40B4-BE49-F238E27FC236}">
                <a16:creationId xmlns:a16="http://schemas.microsoft.com/office/drawing/2014/main" id="{535280B1-DF93-1BAA-9922-C773DD96AA2E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3580547" y="4132708"/>
            <a:ext cx="623725" cy="622534"/>
            <a:chOff x="2725738" y="5327650"/>
            <a:chExt cx="831850" cy="830262"/>
          </a:xfrm>
          <a:solidFill>
            <a:srgbClr val="FF9915"/>
          </a:solidFill>
        </p:grpSpPr>
        <p:sp>
          <p:nvSpPr>
            <p:cNvPr id="5" name="PA_椭圆 8">
              <a:extLst>
                <a:ext uri="{FF2B5EF4-FFF2-40B4-BE49-F238E27FC236}">
                  <a16:creationId xmlns:a16="http://schemas.microsoft.com/office/drawing/2014/main" id="{E02A4150-ECBB-0C84-B8EA-9EBC0F277508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25738" y="5327650"/>
              <a:ext cx="831850" cy="83026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PA_任意多边形 18">
              <a:extLst>
                <a:ext uri="{FF2B5EF4-FFF2-40B4-BE49-F238E27FC236}">
                  <a16:creationId xmlns:a16="http://schemas.microsoft.com/office/drawing/2014/main" id="{D5D1F144-242F-85F1-9ED8-0FD3AFB43E69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2870200" y="5516563"/>
              <a:ext cx="538162" cy="471487"/>
            </a:xfrm>
            <a:custGeom>
              <a:avLst/>
              <a:gdLst>
                <a:gd name="T0" fmla="*/ 417 w 785"/>
                <a:gd name="T1" fmla="*/ 0 h 690"/>
                <a:gd name="T2" fmla="*/ 417 w 785"/>
                <a:gd name="T3" fmla="*/ 593 h 690"/>
                <a:gd name="T4" fmla="*/ 646 w 785"/>
                <a:gd name="T5" fmla="*/ 690 h 690"/>
                <a:gd name="T6" fmla="*/ 626 w 785"/>
                <a:gd name="T7" fmla="*/ 540 h 690"/>
                <a:gd name="T8" fmla="*/ 30 w 785"/>
                <a:gd name="T9" fmla="*/ 315 h 690"/>
                <a:gd name="T10" fmla="*/ 0 w 785"/>
                <a:gd name="T11" fmla="*/ 396 h 690"/>
                <a:gd name="T12" fmla="*/ 122 w 785"/>
                <a:gd name="T13" fmla="*/ 600 h 690"/>
                <a:gd name="T14" fmla="*/ 214 w 785"/>
                <a:gd name="T15" fmla="*/ 613 h 690"/>
                <a:gd name="T16" fmla="*/ 355 w 785"/>
                <a:gd name="T17" fmla="*/ 609 h 690"/>
                <a:gd name="T18" fmla="*/ 189 w 785"/>
                <a:gd name="T19" fmla="*/ 400 h 690"/>
                <a:gd name="T20" fmla="*/ 257 w 785"/>
                <a:gd name="T21" fmla="*/ 219 h 690"/>
                <a:gd name="T22" fmla="*/ 310 w 785"/>
                <a:gd name="T23" fmla="*/ 241 h 690"/>
                <a:gd name="T24" fmla="*/ 311 w 785"/>
                <a:gd name="T25" fmla="*/ 287 h 690"/>
                <a:gd name="T26" fmla="*/ 317 w 785"/>
                <a:gd name="T27" fmla="*/ 320 h 690"/>
                <a:gd name="T28" fmla="*/ 320 w 785"/>
                <a:gd name="T29" fmla="*/ 371 h 690"/>
                <a:gd name="T30" fmla="*/ 287 w 785"/>
                <a:gd name="T31" fmla="*/ 397 h 690"/>
                <a:gd name="T32" fmla="*/ 189 w 785"/>
                <a:gd name="T33" fmla="*/ 400 h 690"/>
                <a:gd name="T34" fmla="*/ 252 w 785"/>
                <a:gd name="T35" fmla="*/ 295 h 690"/>
                <a:gd name="T36" fmla="*/ 289 w 785"/>
                <a:gd name="T37" fmla="*/ 284 h 690"/>
                <a:gd name="T38" fmla="*/ 289 w 785"/>
                <a:gd name="T39" fmla="*/ 252 h 690"/>
                <a:gd name="T40" fmla="*/ 249 w 785"/>
                <a:gd name="T41" fmla="*/ 240 h 690"/>
                <a:gd name="T42" fmla="*/ 213 w 785"/>
                <a:gd name="T43" fmla="*/ 295 h 690"/>
                <a:gd name="T44" fmla="*/ 258 w 785"/>
                <a:gd name="T45" fmla="*/ 379 h 690"/>
                <a:gd name="T46" fmla="*/ 288 w 785"/>
                <a:gd name="T47" fmla="*/ 373 h 690"/>
                <a:gd name="T48" fmla="*/ 301 w 785"/>
                <a:gd name="T49" fmla="*/ 348 h 690"/>
                <a:gd name="T50" fmla="*/ 281 w 785"/>
                <a:gd name="T51" fmla="*/ 320 h 690"/>
                <a:gd name="T52" fmla="*/ 213 w 785"/>
                <a:gd name="T53" fmla="*/ 317 h 690"/>
                <a:gd name="T54" fmla="*/ 372 w 785"/>
                <a:gd name="T55" fmla="*/ 400 h 690"/>
                <a:gd name="T56" fmla="*/ 440 w 785"/>
                <a:gd name="T57" fmla="*/ 219 h 690"/>
                <a:gd name="T58" fmla="*/ 493 w 785"/>
                <a:gd name="T59" fmla="*/ 241 h 690"/>
                <a:gd name="T60" fmla="*/ 494 w 785"/>
                <a:gd name="T61" fmla="*/ 287 h 690"/>
                <a:gd name="T62" fmla="*/ 500 w 785"/>
                <a:gd name="T63" fmla="*/ 320 h 690"/>
                <a:gd name="T64" fmla="*/ 503 w 785"/>
                <a:gd name="T65" fmla="*/ 371 h 690"/>
                <a:gd name="T66" fmla="*/ 470 w 785"/>
                <a:gd name="T67" fmla="*/ 397 h 690"/>
                <a:gd name="T68" fmla="*/ 372 w 785"/>
                <a:gd name="T69" fmla="*/ 400 h 690"/>
                <a:gd name="T70" fmla="*/ 435 w 785"/>
                <a:gd name="T71" fmla="*/ 295 h 690"/>
                <a:gd name="T72" fmla="*/ 472 w 785"/>
                <a:gd name="T73" fmla="*/ 284 h 690"/>
                <a:gd name="T74" fmla="*/ 472 w 785"/>
                <a:gd name="T75" fmla="*/ 252 h 690"/>
                <a:gd name="T76" fmla="*/ 432 w 785"/>
                <a:gd name="T77" fmla="*/ 240 h 690"/>
                <a:gd name="T78" fmla="*/ 396 w 785"/>
                <a:gd name="T79" fmla="*/ 295 h 690"/>
                <a:gd name="T80" fmla="*/ 441 w 785"/>
                <a:gd name="T81" fmla="*/ 379 h 690"/>
                <a:gd name="T82" fmla="*/ 471 w 785"/>
                <a:gd name="T83" fmla="*/ 373 h 690"/>
                <a:gd name="T84" fmla="*/ 484 w 785"/>
                <a:gd name="T85" fmla="*/ 348 h 690"/>
                <a:gd name="T86" fmla="*/ 464 w 785"/>
                <a:gd name="T87" fmla="*/ 320 h 690"/>
                <a:gd name="T88" fmla="*/ 396 w 785"/>
                <a:gd name="T89" fmla="*/ 317 h 690"/>
                <a:gd name="T90" fmla="*/ 548 w 785"/>
                <a:gd name="T91" fmla="*/ 342 h 690"/>
                <a:gd name="T92" fmla="*/ 578 w 785"/>
                <a:gd name="T93" fmla="*/ 362 h 690"/>
                <a:gd name="T94" fmla="*/ 624 w 785"/>
                <a:gd name="T95" fmla="*/ 382 h 690"/>
                <a:gd name="T96" fmla="*/ 664 w 785"/>
                <a:gd name="T97" fmla="*/ 367 h 690"/>
                <a:gd name="T98" fmla="*/ 664 w 785"/>
                <a:gd name="T99" fmla="*/ 336 h 690"/>
                <a:gd name="T100" fmla="*/ 615 w 785"/>
                <a:gd name="T101" fmla="*/ 317 h 690"/>
                <a:gd name="T102" fmla="*/ 561 w 785"/>
                <a:gd name="T103" fmla="*/ 288 h 690"/>
                <a:gd name="T104" fmla="*/ 562 w 785"/>
                <a:gd name="T105" fmla="*/ 240 h 690"/>
                <a:gd name="T106" fmla="*/ 618 w 785"/>
                <a:gd name="T107" fmla="*/ 216 h 690"/>
                <a:gd name="T108" fmla="*/ 678 w 785"/>
                <a:gd name="T109" fmla="*/ 241 h 690"/>
                <a:gd name="T110" fmla="*/ 664 w 785"/>
                <a:gd name="T111" fmla="*/ 272 h 690"/>
                <a:gd name="T112" fmla="*/ 619 w 785"/>
                <a:gd name="T113" fmla="*/ 237 h 690"/>
                <a:gd name="T114" fmla="*/ 578 w 785"/>
                <a:gd name="T115" fmla="*/ 264 h 690"/>
                <a:gd name="T116" fmla="*/ 621 w 785"/>
                <a:gd name="T117" fmla="*/ 293 h 690"/>
                <a:gd name="T118" fmla="*/ 685 w 785"/>
                <a:gd name="T119" fmla="*/ 323 h 690"/>
                <a:gd name="T120" fmla="*/ 684 w 785"/>
                <a:gd name="T121" fmla="*/ 376 h 690"/>
                <a:gd name="T122" fmla="*/ 625 w 785"/>
                <a:gd name="T123" fmla="*/ 403 h 690"/>
                <a:gd name="T124" fmla="*/ 558 w 785"/>
                <a:gd name="T125" fmla="*/ 37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5" h="690">
                  <a:moveTo>
                    <a:pt x="785" y="297"/>
                  </a:moveTo>
                  <a:cubicBezTo>
                    <a:pt x="785" y="133"/>
                    <a:pt x="620" y="0"/>
                    <a:pt x="417" y="0"/>
                  </a:cubicBezTo>
                  <a:cubicBezTo>
                    <a:pt x="213" y="0"/>
                    <a:pt x="49" y="133"/>
                    <a:pt x="49" y="297"/>
                  </a:cubicBezTo>
                  <a:cubicBezTo>
                    <a:pt x="49" y="460"/>
                    <a:pt x="213" y="593"/>
                    <a:pt x="417" y="593"/>
                  </a:cubicBezTo>
                  <a:cubicBezTo>
                    <a:pt x="436" y="593"/>
                    <a:pt x="455" y="592"/>
                    <a:pt x="473" y="589"/>
                  </a:cubicBezTo>
                  <a:cubicBezTo>
                    <a:pt x="507" y="646"/>
                    <a:pt x="571" y="685"/>
                    <a:pt x="646" y="690"/>
                  </a:cubicBezTo>
                  <a:cubicBezTo>
                    <a:pt x="626" y="664"/>
                    <a:pt x="615" y="632"/>
                    <a:pt x="615" y="598"/>
                  </a:cubicBezTo>
                  <a:cubicBezTo>
                    <a:pt x="615" y="577"/>
                    <a:pt x="619" y="559"/>
                    <a:pt x="626" y="540"/>
                  </a:cubicBezTo>
                  <a:cubicBezTo>
                    <a:pt x="722" y="487"/>
                    <a:pt x="785" y="398"/>
                    <a:pt x="785" y="297"/>
                  </a:cubicBezTo>
                  <a:close/>
                  <a:moveTo>
                    <a:pt x="30" y="315"/>
                  </a:moveTo>
                  <a:cubicBezTo>
                    <a:pt x="30" y="307"/>
                    <a:pt x="31" y="300"/>
                    <a:pt x="32" y="293"/>
                  </a:cubicBezTo>
                  <a:cubicBezTo>
                    <a:pt x="11" y="324"/>
                    <a:pt x="0" y="359"/>
                    <a:pt x="0" y="396"/>
                  </a:cubicBezTo>
                  <a:cubicBezTo>
                    <a:pt x="0" y="473"/>
                    <a:pt x="48" y="541"/>
                    <a:pt x="121" y="581"/>
                  </a:cubicBezTo>
                  <a:cubicBezTo>
                    <a:pt x="122" y="587"/>
                    <a:pt x="122" y="593"/>
                    <a:pt x="122" y="600"/>
                  </a:cubicBezTo>
                  <a:cubicBezTo>
                    <a:pt x="122" y="625"/>
                    <a:pt x="114" y="649"/>
                    <a:pt x="99" y="669"/>
                  </a:cubicBezTo>
                  <a:cubicBezTo>
                    <a:pt x="146" y="666"/>
                    <a:pt x="187" y="645"/>
                    <a:pt x="214" y="613"/>
                  </a:cubicBezTo>
                  <a:cubicBezTo>
                    <a:pt x="234" y="617"/>
                    <a:pt x="255" y="619"/>
                    <a:pt x="276" y="619"/>
                  </a:cubicBezTo>
                  <a:cubicBezTo>
                    <a:pt x="303" y="619"/>
                    <a:pt x="330" y="616"/>
                    <a:pt x="355" y="609"/>
                  </a:cubicBezTo>
                  <a:cubicBezTo>
                    <a:pt x="172" y="592"/>
                    <a:pt x="30" y="467"/>
                    <a:pt x="30" y="315"/>
                  </a:cubicBezTo>
                  <a:close/>
                  <a:moveTo>
                    <a:pt x="189" y="400"/>
                  </a:moveTo>
                  <a:lnTo>
                    <a:pt x="189" y="219"/>
                  </a:lnTo>
                  <a:lnTo>
                    <a:pt x="257" y="219"/>
                  </a:lnTo>
                  <a:cubicBezTo>
                    <a:pt x="271" y="219"/>
                    <a:pt x="282" y="221"/>
                    <a:pt x="290" y="224"/>
                  </a:cubicBezTo>
                  <a:cubicBezTo>
                    <a:pt x="299" y="228"/>
                    <a:pt x="305" y="234"/>
                    <a:pt x="310" y="241"/>
                  </a:cubicBezTo>
                  <a:cubicBezTo>
                    <a:pt x="315" y="249"/>
                    <a:pt x="317" y="257"/>
                    <a:pt x="317" y="265"/>
                  </a:cubicBezTo>
                  <a:cubicBezTo>
                    <a:pt x="317" y="273"/>
                    <a:pt x="315" y="280"/>
                    <a:pt x="311" y="287"/>
                  </a:cubicBezTo>
                  <a:cubicBezTo>
                    <a:pt x="306" y="294"/>
                    <a:pt x="300" y="300"/>
                    <a:pt x="292" y="304"/>
                  </a:cubicBezTo>
                  <a:cubicBezTo>
                    <a:pt x="303" y="307"/>
                    <a:pt x="311" y="312"/>
                    <a:pt x="317" y="320"/>
                  </a:cubicBezTo>
                  <a:cubicBezTo>
                    <a:pt x="323" y="328"/>
                    <a:pt x="326" y="337"/>
                    <a:pt x="326" y="348"/>
                  </a:cubicBezTo>
                  <a:cubicBezTo>
                    <a:pt x="326" y="356"/>
                    <a:pt x="324" y="364"/>
                    <a:pt x="320" y="371"/>
                  </a:cubicBezTo>
                  <a:cubicBezTo>
                    <a:pt x="317" y="379"/>
                    <a:pt x="312" y="384"/>
                    <a:pt x="307" y="388"/>
                  </a:cubicBezTo>
                  <a:cubicBezTo>
                    <a:pt x="302" y="392"/>
                    <a:pt x="295" y="395"/>
                    <a:pt x="287" y="397"/>
                  </a:cubicBezTo>
                  <a:cubicBezTo>
                    <a:pt x="279" y="399"/>
                    <a:pt x="270" y="400"/>
                    <a:pt x="258" y="400"/>
                  </a:cubicBezTo>
                  <a:lnTo>
                    <a:pt x="189" y="400"/>
                  </a:lnTo>
                  <a:close/>
                  <a:moveTo>
                    <a:pt x="213" y="295"/>
                  </a:moveTo>
                  <a:lnTo>
                    <a:pt x="252" y="295"/>
                  </a:lnTo>
                  <a:cubicBezTo>
                    <a:pt x="263" y="295"/>
                    <a:pt x="270" y="294"/>
                    <a:pt x="275" y="293"/>
                  </a:cubicBezTo>
                  <a:cubicBezTo>
                    <a:pt x="281" y="291"/>
                    <a:pt x="286" y="288"/>
                    <a:pt x="289" y="284"/>
                  </a:cubicBezTo>
                  <a:cubicBezTo>
                    <a:pt x="292" y="280"/>
                    <a:pt x="293" y="274"/>
                    <a:pt x="293" y="268"/>
                  </a:cubicBezTo>
                  <a:cubicBezTo>
                    <a:pt x="293" y="262"/>
                    <a:pt x="292" y="257"/>
                    <a:pt x="289" y="252"/>
                  </a:cubicBezTo>
                  <a:cubicBezTo>
                    <a:pt x="286" y="248"/>
                    <a:pt x="282" y="245"/>
                    <a:pt x="277" y="243"/>
                  </a:cubicBezTo>
                  <a:cubicBezTo>
                    <a:pt x="271" y="241"/>
                    <a:pt x="262" y="240"/>
                    <a:pt x="249" y="240"/>
                  </a:cubicBezTo>
                  <a:lnTo>
                    <a:pt x="213" y="240"/>
                  </a:lnTo>
                  <a:lnTo>
                    <a:pt x="213" y="295"/>
                  </a:lnTo>
                  <a:close/>
                  <a:moveTo>
                    <a:pt x="213" y="379"/>
                  </a:moveTo>
                  <a:lnTo>
                    <a:pt x="258" y="379"/>
                  </a:lnTo>
                  <a:cubicBezTo>
                    <a:pt x="266" y="379"/>
                    <a:pt x="271" y="379"/>
                    <a:pt x="274" y="378"/>
                  </a:cubicBezTo>
                  <a:cubicBezTo>
                    <a:pt x="280" y="377"/>
                    <a:pt x="284" y="375"/>
                    <a:pt x="288" y="373"/>
                  </a:cubicBezTo>
                  <a:cubicBezTo>
                    <a:pt x="292" y="371"/>
                    <a:pt x="295" y="367"/>
                    <a:pt x="297" y="363"/>
                  </a:cubicBezTo>
                  <a:cubicBezTo>
                    <a:pt x="300" y="359"/>
                    <a:pt x="301" y="353"/>
                    <a:pt x="301" y="348"/>
                  </a:cubicBezTo>
                  <a:cubicBezTo>
                    <a:pt x="301" y="341"/>
                    <a:pt x="299" y="335"/>
                    <a:pt x="296" y="330"/>
                  </a:cubicBezTo>
                  <a:cubicBezTo>
                    <a:pt x="292" y="325"/>
                    <a:pt x="287" y="322"/>
                    <a:pt x="281" y="320"/>
                  </a:cubicBezTo>
                  <a:cubicBezTo>
                    <a:pt x="275" y="318"/>
                    <a:pt x="266" y="317"/>
                    <a:pt x="255" y="317"/>
                  </a:cubicBezTo>
                  <a:lnTo>
                    <a:pt x="213" y="317"/>
                  </a:lnTo>
                  <a:lnTo>
                    <a:pt x="213" y="379"/>
                  </a:lnTo>
                  <a:close/>
                  <a:moveTo>
                    <a:pt x="372" y="400"/>
                  </a:moveTo>
                  <a:lnTo>
                    <a:pt x="372" y="219"/>
                  </a:lnTo>
                  <a:lnTo>
                    <a:pt x="440" y="219"/>
                  </a:lnTo>
                  <a:cubicBezTo>
                    <a:pt x="454" y="219"/>
                    <a:pt x="465" y="221"/>
                    <a:pt x="473" y="224"/>
                  </a:cubicBezTo>
                  <a:cubicBezTo>
                    <a:pt x="482" y="228"/>
                    <a:pt x="488" y="234"/>
                    <a:pt x="493" y="241"/>
                  </a:cubicBezTo>
                  <a:cubicBezTo>
                    <a:pt x="498" y="249"/>
                    <a:pt x="500" y="257"/>
                    <a:pt x="500" y="265"/>
                  </a:cubicBezTo>
                  <a:cubicBezTo>
                    <a:pt x="500" y="273"/>
                    <a:pt x="498" y="280"/>
                    <a:pt x="494" y="287"/>
                  </a:cubicBezTo>
                  <a:cubicBezTo>
                    <a:pt x="489" y="294"/>
                    <a:pt x="483" y="300"/>
                    <a:pt x="475" y="304"/>
                  </a:cubicBezTo>
                  <a:cubicBezTo>
                    <a:pt x="486" y="307"/>
                    <a:pt x="494" y="312"/>
                    <a:pt x="500" y="320"/>
                  </a:cubicBezTo>
                  <a:cubicBezTo>
                    <a:pt x="506" y="328"/>
                    <a:pt x="509" y="337"/>
                    <a:pt x="509" y="348"/>
                  </a:cubicBezTo>
                  <a:cubicBezTo>
                    <a:pt x="509" y="356"/>
                    <a:pt x="507" y="364"/>
                    <a:pt x="503" y="371"/>
                  </a:cubicBezTo>
                  <a:cubicBezTo>
                    <a:pt x="500" y="379"/>
                    <a:pt x="495" y="384"/>
                    <a:pt x="490" y="388"/>
                  </a:cubicBezTo>
                  <a:cubicBezTo>
                    <a:pt x="485" y="392"/>
                    <a:pt x="478" y="395"/>
                    <a:pt x="470" y="397"/>
                  </a:cubicBezTo>
                  <a:cubicBezTo>
                    <a:pt x="462" y="399"/>
                    <a:pt x="453" y="400"/>
                    <a:pt x="441" y="400"/>
                  </a:cubicBezTo>
                  <a:lnTo>
                    <a:pt x="372" y="400"/>
                  </a:lnTo>
                  <a:close/>
                  <a:moveTo>
                    <a:pt x="396" y="295"/>
                  </a:moveTo>
                  <a:lnTo>
                    <a:pt x="435" y="295"/>
                  </a:lnTo>
                  <a:cubicBezTo>
                    <a:pt x="446" y="295"/>
                    <a:pt x="453" y="294"/>
                    <a:pt x="458" y="293"/>
                  </a:cubicBezTo>
                  <a:cubicBezTo>
                    <a:pt x="464" y="291"/>
                    <a:pt x="469" y="288"/>
                    <a:pt x="472" y="284"/>
                  </a:cubicBezTo>
                  <a:cubicBezTo>
                    <a:pt x="475" y="280"/>
                    <a:pt x="476" y="274"/>
                    <a:pt x="476" y="268"/>
                  </a:cubicBezTo>
                  <a:cubicBezTo>
                    <a:pt x="476" y="262"/>
                    <a:pt x="475" y="257"/>
                    <a:pt x="472" y="252"/>
                  </a:cubicBezTo>
                  <a:cubicBezTo>
                    <a:pt x="469" y="248"/>
                    <a:pt x="465" y="245"/>
                    <a:pt x="460" y="243"/>
                  </a:cubicBezTo>
                  <a:cubicBezTo>
                    <a:pt x="454" y="241"/>
                    <a:pt x="445" y="240"/>
                    <a:pt x="432" y="240"/>
                  </a:cubicBezTo>
                  <a:lnTo>
                    <a:pt x="396" y="240"/>
                  </a:lnTo>
                  <a:lnTo>
                    <a:pt x="396" y="295"/>
                  </a:lnTo>
                  <a:close/>
                  <a:moveTo>
                    <a:pt x="396" y="379"/>
                  </a:moveTo>
                  <a:lnTo>
                    <a:pt x="441" y="379"/>
                  </a:lnTo>
                  <a:cubicBezTo>
                    <a:pt x="449" y="379"/>
                    <a:pt x="454" y="379"/>
                    <a:pt x="457" y="378"/>
                  </a:cubicBezTo>
                  <a:cubicBezTo>
                    <a:pt x="463" y="377"/>
                    <a:pt x="467" y="375"/>
                    <a:pt x="471" y="373"/>
                  </a:cubicBezTo>
                  <a:cubicBezTo>
                    <a:pt x="475" y="371"/>
                    <a:pt x="478" y="367"/>
                    <a:pt x="480" y="363"/>
                  </a:cubicBezTo>
                  <a:cubicBezTo>
                    <a:pt x="483" y="359"/>
                    <a:pt x="484" y="353"/>
                    <a:pt x="484" y="348"/>
                  </a:cubicBezTo>
                  <a:cubicBezTo>
                    <a:pt x="484" y="341"/>
                    <a:pt x="482" y="335"/>
                    <a:pt x="479" y="330"/>
                  </a:cubicBezTo>
                  <a:cubicBezTo>
                    <a:pt x="475" y="325"/>
                    <a:pt x="470" y="322"/>
                    <a:pt x="464" y="320"/>
                  </a:cubicBezTo>
                  <a:cubicBezTo>
                    <a:pt x="458" y="318"/>
                    <a:pt x="449" y="317"/>
                    <a:pt x="438" y="317"/>
                  </a:cubicBezTo>
                  <a:lnTo>
                    <a:pt x="396" y="317"/>
                  </a:lnTo>
                  <a:lnTo>
                    <a:pt x="396" y="379"/>
                  </a:lnTo>
                  <a:close/>
                  <a:moveTo>
                    <a:pt x="548" y="342"/>
                  </a:moveTo>
                  <a:lnTo>
                    <a:pt x="570" y="340"/>
                  </a:lnTo>
                  <a:cubicBezTo>
                    <a:pt x="571" y="349"/>
                    <a:pt x="574" y="357"/>
                    <a:pt x="578" y="362"/>
                  </a:cubicBezTo>
                  <a:cubicBezTo>
                    <a:pt x="582" y="368"/>
                    <a:pt x="588" y="373"/>
                    <a:pt x="596" y="376"/>
                  </a:cubicBezTo>
                  <a:cubicBezTo>
                    <a:pt x="604" y="380"/>
                    <a:pt x="614" y="382"/>
                    <a:pt x="624" y="382"/>
                  </a:cubicBezTo>
                  <a:cubicBezTo>
                    <a:pt x="633" y="382"/>
                    <a:pt x="641" y="380"/>
                    <a:pt x="648" y="378"/>
                  </a:cubicBezTo>
                  <a:cubicBezTo>
                    <a:pt x="655" y="375"/>
                    <a:pt x="660" y="371"/>
                    <a:pt x="664" y="367"/>
                  </a:cubicBezTo>
                  <a:cubicBezTo>
                    <a:pt x="667" y="362"/>
                    <a:pt x="669" y="357"/>
                    <a:pt x="669" y="351"/>
                  </a:cubicBezTo>
                  <a:cubicBezTo>
                    <a:pt x="669" y="345"/>
                    <a:pt x="667" y="340"/>
                    <a:pt x="664" y="336"/>
                  </a:cubicBezTo>
                  <a:cubicBezTo>
                    <a:pt x="661" y="332"/>
                    <a:pt x="655" y="328"/>
                    <a:pt x="648" y="325"/>
                  </a:cubicBezTo>
                  <a:cubicBezTo>
                    <a:pt x="643" y="324"/>
                    <a:pt x="632" y="321"/>
                    <a:pt x="615" y="317"/>
                  </a:cubicBezTo>
                  <a:cubicBezTo>
                    <a:pt x="599" y="313"/>
                    <a:pt x="587" y="309"/>
                    <a:pt x="580" y="305"/>
                  </a:cubicBezTo>
                  <a:cubicBezTo>
                    <a:pt x="572" y="301"/>
                    <a:pt x="565" y="295"/>
                    <a:pt x="561" y="288"/>
                  </a:cubicBezTo>
                  <a:cubicBezTo>
                    <a:pt x="557" y="282"/>
                    <a:pt x="555" y="274"/>
                    <a:pt x="555" y="266"/>
                  </a:cubicBezTo>
                  <a:cubicBezTo>
                    <a:pt x="555" y="257"/>
                    <a:pt x="557" y="248"/>
                    <a:pt x="562" y="240"/>
                  </a:cubicBezTo>
                  <a:cubicBezTo>
                    <a:pt x="568" y="232"/>
                    <a:pt x="575" y="226"/>
                    <a:pt x="585" y="222"/>
                  </a:cubicBezTo>
                  <a:cubicBezTo>
                    <a:pt x="595" y="218"/>
                    <a:pt x="606" y="216"/>
                    <a:pt x="618" y="216"/>
                  </a:cubicBezTo>
                  <a:cubicBezTo>
                    <a:pt x="632" y="216"/>
                    <a:pt x="644" y="218"/>
                    <a:pt x="654" y="222"/>
                  </a:cubicBezTo>
                  <a:cubicBezTo>
                    <a:pt x="664" y="227"/>
                    <a:pt x="672" y="233"/>
                    <a:pt x="678" y="241"/>
                  </a:cubicBezTo>
                  <a:cubicBezTo>
                    <a:pt x="683" y="250"/>
                    <a:pt x="686" y="259"/>
                    <a:pt x="687" y="270"/>
                  </a:cubicBezTo>
                  <a:lnTo>
                    <a:pt x="664" y="272"/>
                  </a:lnTo>
                  <a:cubicBezTo>
                    <a:pt x="662" y="260"/>
                    <a:pt x="658" y="252"/>
                    <a:pt x="651" y="246"/>
                  </a:cubicBezTo>
                  <a:cubicBezTo>
                    <a:pt x="644" y="240"/>
                    <a:pt x="633" y="237"/>
                    <a:pt x="619" y="237"/>
                  </a:cubicBezTo>
                  <a:cubicBezTo>
                    <a:pt x="605" y="237"/>
                    <a:pt x="594" y="240"/>
                    <a:pt x="588" y="245"/>
                  </a:cubicBezTo>
                  <a:cubicBezTo>
                    <a:pt x="581" y="250"/>
                    <a:pt x="578" y="257"/>
                    <a:pt x="578" y="264"/>
                  </a:cubicBezTo>
                  <a:cubicBezTo>
                    <a:pt x="578" y="271"/>
                    <a:pt x="580" y="276"/>
                    <a:pt x="585" y="280"/>
                  </a:cubicBezTo>
                  <a:cubicBezTo>
                    <a:pt x="589" y="284"/>
                    <a:pt x="601" y="289"/>
                    <a:pt x="621" y="293"/>
                  </a:cubicBezTo>
                  <a:cubicBezTo>
                    <a:pt x="640" y="298"/>
                    <a:pt x="654" y="301"/>
                    <a:pt x="661" y="305"/>
                  </a:cubicBezTo>
                  <a:cubicBezTo>
                    <a:pt x="672" y="310"/>
                    <a:pt x="679" y="316"/>
                    <a:pt x="685" y="323"/>
                  </a:cubicBezTo>
                  <a:cubicBezTo>
                    <a:pt x="690" y="331"/>
                    <a:pt x="692" y="339"/>
                    <a:pt x="692" y="349"/>
                  </a:cubicBezTo>
                  <a:cubicBezTo>
                    <a:pt x="692" y="359"/>
                    <a:pt x="689" y="368"/>
                    <a:pt x="684" y="376"/>
                  </a:cubicBezTo>
                  <a:cubicBezTo>
                    <a:pt x="678" y="385"/>
                    <a:pt x="670" y="391"/>
                    <a:pt x="660" y="396"/>
                  </a:cubicBezTo>
                  <a:cubicBezTo>
                    <a:pt x="650" y="401"/>
                    <a:pt x="638" y="403"/>
                    <a:pt x="625" y="403"/>
                  </a:cubicBezTo>
                  <a:cubicBezTo>
                    <a:pt x="609" y="403"/>
                    <a:pt x="595" y="401"/>
                    <a:pt x="584" y="396"/>
                  </a:cubicBezTo>
                  <a:cubicBezTo>
                    <a:pt x="573" y="391"/>
                    <a:pt x="564" y="384"/>
                    <a:pt x="558" y="375"/>
                  </a:cubicBezTo>
                  <a:cubicBezTo>
                    <a:pt x="551" y="365"/>
                    <a:pt x="548" y="354"/>
                    <a:pt x="548" y="3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PA_文本框 74">
            <a:extLst>
              <a:ext uri="{FF2B5EF4-FFF2-40B4-BE49-F238E27FC236}">
                <a16:creationId xmlns:a16="http://schemas.microsoft.com/office/drawing/2014/main" id="{5AB93A92-F589-2B61-3064-D8CBCEB4DA5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844842" y="1592562"/>
            <a:ext cx="1497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NORDESTE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46">
            <a:extLst>
              <a:ext uri="{FF2B5EF4-FFF2-40B4-BE49-F238E27FC236}">
                <a16:creationId xmlns:a16="http://schemas.microsoft.com/office/drawing/2014/main" id="{C0676DBF-9685-58D7-7992-76E4337CED0B}"/>
              </a:ext>
            </a:extLst>
          </p:cNvPr>
          <p:cNvSpPr/>
          <p:nvPr/>
        </p:nvSpPr>
        <p:spPr>
          <a:xfrm>
            <a:off x="6874052" y="1200734"/>
            <a:ext cx="1951081" cy="7155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A_文本框 70">
            <a:extLst>
              <a:ext uri="{FF2B5EF4-FFF2-40B4-BE49-F238E27FC236}">
                <a16:creationId xmlns:a16="http://schemas.microsoft.com/office/drawing/2014/main" id="{14B38D0B-A8B8-6593-8754-CB9188F7D44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286609" y="4178131"/>
            <a:ext cx="1497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SUL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PA_文本框 71">
            <a:extLst>
              <a:ext uri="{FF2B5EF4-FFF2-40B4-BE49-F238E27FC236}">
                <a16:creationId xmlns:a16="http://schemas.microsoft.com/office/drawing/2014/main" id="{E7662B2E-C164-3F66-CC4C-41FFC553CC4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283996" y="4430570"/>
            <a:ext cx="13614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representações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PA_任意多边形 13">
            <a:extLst>
              <a:ext uri="{FF2B5EF4-FFF2-40B4-BE49-F238E27FC236}">
                <a16:creationId xmlns:a16="http://schemas.microsoft.com/office/drawing/2014/main" id="{B595E963-25D9-E106-5CAB-FA82CC00DB29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7649706" y="1221625"/>
            <a:ext cx="22616" cy="2381"/>
          </a:xfrm>
          <a:custGeom>
            <a:avLst/>
            <a:gdLst>
              <a:gd name="T0" fmla="*/ 0 w 43"/>
              <a:gd name="T1" fmla="*/ 0 h 5"/>
              <a:gd name="T2" fmla="*/ 1 w 43"/>
              <a:gd name="T3" fmla="*/ 5 h 5"/>
              <a:gd name="T4" fmla="*/ 43 w 43"/>
              <a:gd name="T5" fmla="*/ 3 h 5"/>
              <a:gd name="T6" fmla="*/ 0 w 4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5">
                <a:moveTo>
                  <a:pt x="0" y="0"/>
                </a:moveTo>
                <a:lnTo>
                  <a:pt x="1" y="5"/>
                </a:lnTo>
                <a:lnTo>
                  <a:pt x="43" y="3"/>
                </a:lnTo>
                <a:lnTo>
                  <a:pt x="0" y="0"/>
                </a:lnTo>
                <a:close/>
              </a:path>
            </a:pathLst>
          </a:custGeom>
          <a:solidFill>
            <a:srgbClr val="98DB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D703BD3-5300-5272-C87D-D3106D12D8C7}"/>
              </a:ext>
            </a:extLst>
          </p:cNvPr>
          <p:cNvSpPr/>
          <p:nvPr/>
        </p:nvSpPr>
        <p:spPr>
          <a:xfrm>
            <a:off x="7444740" y="520083"/>
            <a:ext cx="678180" cy="635701"/>
          </a:xfrm>
          <a:prstGeom prst="ellipse">
            <a:avLst/>
          </a:prstGeom>
          <a:blipFill dpi="0"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A_文本框 70">
            <a:extLst>
              <a:ext uri="{FF2B5EF4-FFF2-40B4-BE49-F238E27FC236}">
                <a16:creationId xmlns:a16="http://schemas.microsoft.com/office/drawing/2014/main" id="{2473E3FE-ACAA-E50F-8778-B96406932E7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7035020" y="1200734"/>
            <a:ext cx="149761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ASSOCIAÇÕES NACIONAIS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02F577E9-A984-2763-CB50-FED491E0853B}"/>
              </a:ext>
            </a:extLst>
          </p:cNvPr>
          <p:cNvPicPr>
            <a:picLocks noChangeAspect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38" y="3527606"/>
            <a:ext cx="1691394" cy="16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0591 0.29661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148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6914E-7 L -0.14826 -0.08982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45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1059 -0.26358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059 -0.26358 " pathEditMode="relative" rAng="0" ptsTypes="AA">
                                      <p:cBhvr>
                                        <p:cTn id="61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4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1" grpId="0" animBg="1"/>
      <p:bldP spid="18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41" grpId="0"/>
      <p:bldP spid="19" grpId="0" animBg="1"/>
      <p:bldP spid="7" grpId="0"/>
      <p:bldP spid="20" grpId="0" animBg="1"/>
      <p:bldP spid="8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任意多边形 144"/>
          <p:cNvSpPr/>
          <p:nvPr/>
        </p:nvSpPr>
        <p:spPr>
          <a:xfrm flipH="1">
            <a:off x="2270650" y="1672108"/>
            <a:ext cx="1098341" cy="393887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latin typeface="Arial" panose="020B0604020202020204" pitchFamily="34" charset="0"/>
              <a:ea typeface="Elsie" panose="02000000000000000000" charset="0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5673321" y="1641936"/>
            <a:ext cx="1098342" cy="393887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latin typeface="Arial" panose="020B0604020202020204" pitchFamily="34" charset="0"/>
              <a:ea typeface="Elsie" panose="02000000000000000000" charset="0"/>
            </a:endParaRPr>
          </a:p>
        </p:txBody>
      </p:sp>
      <p:sp>
        <p:nvSpPr>
          <p:cNvPr id="147" name="任意多边形 146"/>
          <p:cNvSpPr/>
          <p:nvPr/>
        </p:nvSpPr>
        <p:spPr>
          <a:xfrm flipH="1" flipV="1">
            <a:off x="2536746" y="3454201"/>
            <a:ext cx="1193166" cy="702766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latin typeface="Arial" panose="020B0604020202020204" pitchFamily="34" charset="0"/>
              <a:ea typeface="Elsie" panose="02000000000000000000" charset="0"/>
            </a:endParaRPr>
          </a:p>
        </p:txBody>
      </p:sp>
      <p:sp>
        <p:nvSpPr>
          <p:cNvPr id="148" name="任意多边形 147"/>
          <p:cNvSpPr/>
          <p:nvPr/>
        </p:nvSpPr>
        <p:spPr>
          <a:xfrm flipV="1">
            <a:off x="5472016" y="3614139"/>
            <a:ext cx="1098342" cy="393887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latin typeface="Arial" panose="020B0604020202020204" pitchFamily="34" charset="0"/>
              <a:ea typeface="Elsie" panose="02000000000000000000" charset="0"/>
            </a:endParaRPr>
          </a:p>
        </p:txBody>
      </p:sp>
      <p:cxnSp>
        <p:nvCxnSpPr>
          <p:cNvPr id="149" name="直接箭头连接符 148"/>
          <p:cNvCxnSpPr>
            <a:cxnSpLocks/>
            <a:stCxn id="27" idx="1"/>
          </p:cNvCxnSpPr>
          <p:nvPr/>
        </p:nvCxnSpPr>
        <p:spPr>
          <a:xfrm flipH="1">
            <a:off x="5735494" y="2461941"/>
            <a:ext cx="819914" cy="78664"/>
          </a:xfrm>
          <a:prstGeom prst="straightConnector1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50" name="直接箭头连接符 149"/>
          <p:cNvCxnSpPr/>
          <p:nvPr/>
        </p:nvCxnSpPr>
        <p:spPr>
          <a:xfrm flipH="1">
            <a:off x="2517285" y="2683961"/>
            <a:ext cx="464014" cy="1"/>
          </a:xfrm>
          <a:prstGeom prst="straightConnector1">
            <a:avLst/>
          </a:prstGeom>
          <a:noFill/>
          <a:ln w="19050" cap="flat" cmpd="sng" algn="ctr">
            <a:noFill/>
            <a:prstDash val="sysDot"/>
            <a:miter lim="800000"/>
            <a:headEnd type="oval" w="sm" len="sm"/>
            <a:tailEnd type="oval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158" name="直接箭头连接符 157"/>
          <p:cNvCxnSpPr>
            <a:cxnSpLocks/>
          </p:cNvCxnSpPr>
          <p:nvPr/>
        </p:nvCxnSpPr>
        <p:spPr>
          <a:xfrm flipH="1" flipV="1">
            <a:off x="2517286" y="2536070"/>
            <a:ext cx="619910" cy="131224"/>
          </a:xfrm>
          <a:prstGeom prst="straightConnector1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537944" y="3844471"/>
            <a:ext cx="1901834" cy="6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CAMPANHAS DE CONSCIENTIZAÇÃO DE DIVERSAS PATOLOGIAS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523107" y="2277360"/>
            <a:ext cx="1875675" cy="4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APOIO NA CAMPANHA DE EDUCAÇÃO INCLUSIVA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252248" y="1250126"/>
            <a:ext cx="2022831" cy="83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CAPACITAÇÃO DE ASSOCIAÇÕES E GRUPOS DE APOIO PARA EXERCEREM SEU PROTAGONISMO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6732148" y="1507487"/>
            <a:ext cx="2281669" cy="4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PARTICIPAÇÃO SOCIAL</a:t>
            </a:r>
          </a:p>
          <a:p>
            <a:pPr>
              <a:defRPr/>
            </a:pP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6555408" y="2137853"/>
            <a:ext cx="1783454" cy="6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LUTA POR UM MERCADO DE TRABALHO MAIS JUSTO PARA OS RAROS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6569762" y="3863535"/>
            <a:ext cx="1919294" cy="4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LUTA POR DIREITOS DOS CUIDADORES FAMILIARES.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505" y="189394"/>
            <a:ext cx="9155100" cy="4959450"/>
            <a:chOff x="794" y="265448"/>
            <a:chExt cx="12877006" cy="6975660"/>
          </a:xfrm>
        </p:grpSpPr>
        <p:grpSp>
          <p:nvGrpSpPr>
            <p:cNvPr id="30" name="Group 28"/>
            <p:cNvGrpSpPr/>
            <p:nvPr/>
          </p:nvGrpSpPr>
          <p:grpSpPr bwMode="auto">
            <a:xfrm>
              <a:off x="794" y="265448"/>
              <a:ext cx="455358" cy="607144"/>
              <a:chOff x="0" y="0"/>
              <a:chExt cx="204" cy="318"/>
            </a:xfrm>
          </p:grpSpPr>
          <p:sp>
            <p:nvSpPr>
              <p:cNvPr id="37" name="Rectangle 29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78"/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solidFill>
                <a:srgbClr val="0E3E1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78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468935" y="7195389"/>
              <a:ext cx="10408865" cy="45719"/>
              <a:chOff x="2650856" y="7186888"/>
              <a:chExt cx="10209035" cy="45762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701112" y="7186888"/>
                <a:ext cx="2008010" cy="45762"/>
              </a:xfrm>
              <a:prstGeom prst="rect">
                <a:avLst/>
              </a:prstGeom>
              <a:solidFill>
                <a:srgbClr val="C98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8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751368" y="7186888"/>
                <a:ext cx="2008010" cy="45762"/>
              </a:xfrm>
              <a:prstGeom prst="rect">
                <a:avLst/>
              </a:prstGeom>
              <a:solidFill>
                <a:srgbClr val="FCA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8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801624" y="7186888"/>
                <a:ext cx="2008010" cy="45762"/>
              </a:xfrm>
              <a:prstGeom prst="rect">
                <a:avLst/>
              </a:prstGeom>
              <a:solidFill>
                <a:srgbClr val="FFC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8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0851881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8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50856" y="7186888"/>
                <a:ext cx="2008010" cy="45762"/>
              </a:xfrm>
              <a:prstGeom prst="rect">
                <a:avLst/>
              </a:prstGeom>
              <a:solidFill>
                <a:srgbClr val="AD54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8"/>
              </a:p>
            </p:txBody>
          </p:sp>
        </p:grpSp>
      </p:grp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400119" y="262991"/>
            <a:ext cx="2567173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zh-CN" sz="1349" b="1" dirty="0">
                <a:solidFill>
                  <a:srgbClr val="009242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NOSSO TRABALHO</a:t>
            </a:r>
            <a:endParaRPr lang="zh-CN" altLang="en-US" sz="1349" b="1" dirty="0">
              <a:solidFill>
                <a:srgbClr val="009242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40" name="任意多边形 145"/>
          <p:cNvSpPr/>
          <p:nvPr/>
        </p:nvSpPr>
        <p:spPr>
          <a:xfrm>
            <a:off x="4974114" y="913186"/>
            <a:ext cx="1098342" cy="393887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latin typeface="Arial" panose="020B0604020202020204" pitchFamily="34" charset="0"/>
              <a:ea typeface="Elsie" panose="02000000000000000000" charset="0"/>
            </a:endParaRP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6072456" y="673645"/>
            <a:ext cx="2187608" cy="6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CAMPANHAS DE EDUCAÇÃO PARA PROFISSIONAIS DA ÁREA DA SAÚDE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42" name="任意多边形 144"/>
          <p:cNvSpPr/>
          <p:nvPr/>
        </p:nvSpPr>
        <p:spPr>
          <a:xfrm flipH="1">
            <a:off x="3022869" y="943423"/>
            <a:ext cx="1098341" cy="393887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latin typeface="Arial" panose="020B0604020202020204" pitchFamily="34" charset="0"/>
              <a:ea typeface="Elsie" panose="02000000000000000000" charset="0"/>
            </a:endParaRPr>
          </a:p>
        </p:txBody>
      </p: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266276" y="738523"/>
            <a:ext cx="2721548" cy="4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REUNIR E UNIR ASSOCIAÇÕES E GRUPOS DE APOIO A PESSOAS COM DR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cxnSp>
        <p:nvCxnSpPr>
          <p:cNvPr id="44" name="直接箭头连接符 157"/>
          <p:cNvCxnSpPr>
            <a:cxnSpLocks/>
            <a:endCxn id="45" idx="0"/>
          </p:cNvCxnSpPr>
          <p:nvPr/>
        </p:nvCxnSpPr>
        <p:spPr>
          <a:xfrm flipH="1">
            <a:off x="4456285" y="3454201"/>
            <a:ext cx="48529" cy="1019393"/>
          </a:xfrm>
          <a:prstGeom prst="straightConnector1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3404772" y="4473594"/>
            <a:ext cx="2103026" cy="4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LUTA POR POLÍTICAS PÚBLICAS PARA OS RAROS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cxnSp>
        <p:nvCxnSpPr>
          <p:cNvPr id="6" name="直接箭头连接符 148">
            <a:extLst>
              <a:ext uri="{FF2B5EF4-FFF2-40B4-BE49-F238E27FC236}">
                <a16:creationId xmlns:a16="http://schemas.microsoft.com/office/drawing/2014/main" id="{8427DE79-D1E5-C632-2130-95CB41856AC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633806" y="3086285"/>
            <a:ext cx="966073" cy="146164"/>
          </a:xfrm>
          <a:prstGeom prst="straightConnector1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7" name="TextBox 19">
            <a:extLst>
              <a:ext uri="{FF2B5EF4-FFF2-40B4-BE49-F238E27FC236}">
                <a16:creationId xmlns:a16="http://schemas.microsoft.com/office/drawing/2014/main" id="{D00DB401-E5C7-042A-BF3C-50C8951A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879" y="3000694"/>
            <a:ext cx="1783454" cy="4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DIÁLOGO ABERTO COM PARLAMENTARES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cxnSp>
        <p:nvCxnSpPr>
          <p:cNvPr id="14" name="直接箭头连接符 157">
            <a:extLst>
              <a:ext uri="{FF2B5EF4-FFF2-40B4-BE49-F238E27FC236}">
                <a16:creationId xmlns:a16="http://schemas.microsoft.com/office/drawing/2014/main" id="{8CFA6B9B-409D-996E-8919-752BDB2946E8}"/>
              </a:ext>
            </a:extLst>
          </p:cNvPr>
          <p:cNvCxnSpPr/>
          <p:nvPr/>
        </p:nvCxnSpPr>
        <p:spPr>
          <a:xfrm flipH="1">
            <a:off x="2473584" y="3255392"/>
            <a:ext cx="618101" cy="10604"/>
          </a:xfrm>
          <a:prstGeom prst="straightConnector1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5" name="TextBox 19">
            <a:extLst>
              <a:ext uri="{FF2B5EF4-FFF2-40B4-BE49-F238E27FC236}">
                <a16:creationId xmlns:a16="http://schemas.microsoft.com/office/drawing/2014/main" id="{192EEBD2-5E33-3956-DF5D-F04F2516D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34" y="2990249"/>
            <a:ext cx="2057075" cy="6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66" tIns="46633" rIns="93266" bIns="46633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pt-BR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PARCERIA NA CONSTRUÇÃO DE UM HOSPITAL PARA RAROS EM TAUBATÉ - SP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sp>
        <p:nvSpPr>
          <p:cNvPr id="3" name="PA_矩形 61">
            <a:extLst>
              <a:ext uri="{FF2B5EF4-FFF2-40B4-BE49-F238E27FC236}">
                <a16:creationId xmlns:a16="http://schemas.microsoft.com/office/drawing/2014/main" id="{916DEB9D-161F-8E9E-6F8A-F4BF7BF7F0F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4947395"/>
            <a:ext cx="8135468" cy="195435"/>
          </a:xfrm>
          <a:prstGeom prst="rect">
            <a:avLst/>
          </a:prstGeom>
          <a:solidFill>
            <a:srgbClr val="F7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PA_矩形 62">
            <a:extLst>
              <a:ext uri="{FF2B5EF4-FFF2-40B4-BE49-F238E27FC236}">
                <a16:creationId xmlns:a16="http://schemas.microsoft.com/office/drawing/2014/main" id="{AEFECC3E-F3B2-4D66-EC99-E0C3551348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35468" y="4947395"/>
            <a:ext cx="1008532" cy="195435"/>
          </a:xfrm>
          <a:prstGeom prst="rect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802650E2-992F-BD72-A318-881ECF53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41" y="194673"/>
            <a:ext cx="73001" cy="43165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278" dirty="0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A155D96A-1168-4374-34AD-DAF8C514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" y="194673"/>
            <a:ext cx="250743" cy="431658"/>
          </a:xfrm>
          <a:prstGeom prst="rect">
            <a:avLst/>
          </a:prstGeom>
          <a:solidFill>
            <a:srgbClr val="F75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278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0168A99-84F7-9D26-3A73-0117A5C78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9766" y="1474100"/>
            <a:ext cx="2145884" cy="18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23" grpId="0"/>
      <p:bldP spid="24" grpId="0"/>
      <p:bldP spid="25" grpId="0"/>
      <p:bldP spid="26" grpId="0"/>
      <p:bldP spid="27" grpId="0"/>
      <p:bldP spid="28" grpId="0"/>
      <p:bldP spid="40" grpId="0" animBg="1"/>
      <p:bldP spid="41" grpId="0"/>
      <p:bldP spid="42" grpId="0" animBg="1"/>
      <p:bldP spid="43" grpId="0"/>
      <p:bldP spid="45" grpId="0"/>
      <p:bldP spid="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矩形 61">
            <a:extLst>
              <a:ext uri="{FF2B5EF4-FFF2-40B4-BE49-F238E27FC236}">
                <a16:creationId xmlns:a16="http://schemas.microsoft.com/office/drawing/2014/main" id="{7CB17BC4-3D67-8CF7-4936-81DA37D363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4947395"/>
            <a:ext cx="8135468" cy="195435"/>
          </a:xfrm>
          <a:prstGeom prst="rect">
            <a:avLst/>
          </a:prstGeom>
          <a:solidFill>
            <a:srgbClr val="F7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PA_矩形 62">
            <a:extLst>
              <a:ext uri="{FF2B5EF4-FFF2-40B4-BE49-F238E27FC236}">
                <a16:creationId xmlns:a16="http://schemas.microsoft.com/office/drawing/2014/main" id="{91247CB6-2A09-5C19-4AA9-F64C1FE283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35468" y="4947395"/>
            <a:ext cx="1008532" cy="195435"/>
          </a:xfrm>
          <a:prstGeom prst="rect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PA_矩形 67">
            <a:extLst>
              <a:ext uri="{FF2B5EF4-FFF2-40B4-BE49-F238E27FC236}">
                <a16:creationId xmlns:a16="http://schemas.microsoft.com/office/drawing/2014/main" id="{3296A1F0-5E17-FAE9-214F-CD7BB80119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174" y="822959"/>
            <a:ext cx="4802177" cy="3834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B5E6AE-5218-84FC-2D2A-ADD8DA1A3EEA}"/>
              </a:ext>
            </a:extLst>
          </p:cNvPr>
          <p:cNvSpPr txBox="1"/>
          <p:nvPr/>
        </p:nvSpPr>
        <p:spPr>
          <a:xfrm>
            <a:off x="466174" y="882724"/>
            <a:ext cx="4752384" cy="377549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/>
          <a:p>
            <a:pPr algn="just"/>
            <a:r>
              <a:rPr lang="pt-BR" sz="13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Segundo a Organização Mundial da Saúde (OMS), uma doença é considerada rara quando atinge até 65 pessoas por 100 mil indivíduos. Há, no Brasil, 15 milhões de pessoas com doenças raras, a mesma população de brasileiros com diabetes. </a:t>
            </a:r>
          </a:p>
          <a:p>
            <a:pPr algn="just"/>
            <a:endParaRPr lang="pt-BR" sz="13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/>
            <a:r>
              <a:rPr lang="pt-BR" sz="13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Existem de 6 mil a 8 mil tipos de doenças raras no mundo. </a:t>
            </a:r>
          </a:p>
          <a:p>
            <a:pPr algn="just"/>
            <a:endParaRPr lang="pt-BR" sz="13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/>
            <a:r>
              <a:rPr lang="pt-BR" sz="13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30% dos pacientes morrem antes dos cinco anos de idade;</a:t>
            </a:r>
          </a:p>
          <a:p>
            <a:pPr algn="just"/>
            <a:r>
              <a:rPr lang="pt-BR" sz="13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75% delas afetam crianças;</a:t>
            </a:r>
          </a:p>
          <a:p>
            <a:pPr algn="just"/>
            <a:r>
              <a:rPr lang="pt-BR" sz="13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80% têm origem genética;</a:t>
            </a:r>
          </a:p>
          <a:p>
            <a:pPr algn="just"/>
            <a:r>
              <a:rPr lang="pt-BR" sz="13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90% delas não têm cura, contudo podem ter um tratamento.</a:t>
            </a:r>
          </a:p>
          <a:p>
            <a:pPr algn="just"/>
            <a:r>
              <a:rPr lang="pt-BR" sz="13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04% tem tratamento.</a:t>
            </a:r>
          </a:p>
          <a:p>
            <a:pPr algn="just"/>
            <a:endParaRPr lang="pt-BR" sz="13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/>
            <a:r>
              <a:rPr lang="pt-BR" sz="13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Há políticas públicas para as doenças raras no Brasil. No entanto, elas são incipientes e têm se demonstrado insuficientes, e há poucos centros de atendimento às doenças raras credenciados tanto pelo Sistema Único de Saúde (SUS), como pelos planos particulares de saúde.</a:t>
            </a:r>
            <a:endParaRPr lang="en-US" sz="825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DA2FB43-8D2B-CDD3-F143-85C14A9A4A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50029"/>
          <a:stretch/>
        </p:blipFill>
        <p:spPr>
          <a:xfrm>
            <a:off x="5415505" y="0"/>
            <a:ext cx="3865157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PA_标题 4">
            <a:extLst>
              <a:ext uri="{FF2B5EF4-FFF2-40B4-BE49-F238E27FC236}">
                <a16:creationId xmlns:a16="http://schemas.microsoft.com/office/drawing/2014/main" id="{D249D92F-467A-7A96-F549-83A4A773B87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05159" y="366034"/>
            <a:ext cx="3833655" cy="38679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DOENÇAS RARAS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4CB5C1B-6206-4336-4F00-C97ACEEEC66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3B5C"/>
              </a:clrFrom>
              <a:clrTo>
                <a:srgbClr val="003B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24455" y="3783232"/>
            <a:ext cx="2523760" cy="12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61">
            <a:extLst>
              <a:ext uri="{FF2B5EF4-FFF2-40B4-BE49-F238E27FC236}">
                <a16:creationId xmlns:a16="http://schemas.microsoft.com/office/drawing/2014/main" id="{88444371-694A-7300-6E4D-7616E2443A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4947395"/>
            <a:ext cx="8135468" cy="195435"/>
          </a:xfrm>
          <a:prstGeom prst="rect">
            <a:avLst/>
          </a:prstGeom>
          <a:solidFill>
            <a:srgbClr val="F7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PA_矩形 62">
            <a:extLst>
              <a:ext uri="{FF2B5EF4-FFF2-40B4-BE49-F238E27FC236}">
                <a16:creationId xmlns:a16="http://schemas.microsoft.com/office/drawing/2014/main" id="{8F82D111-A6BE-5CD9-E509-959CFE8D3A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35468" y="4947395"/>
            <a:ext cx="1008532" cy="195435"/>
          </a:xfrm>
          <a:prstGeom prst="rect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267A59A-14EE-DE97-7B97-D3EAD97453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0" b="10437"/>
          <a:stretch/>
        </p:blipFill>
        <p:spPr>
          <a:xfrm rot="17832665">
            <a:off x="-789530" y="856179"/>
            <a:ext cx="4899801" cy="3702050"/>
          </a:xfrm>
          <a:prstGeom prst="rect">
            <a:avLst/>
          </a:prstGeom>
        </p:spPr>
      </p:pic>
      <p:sp>
        <p:nvSpPr>
          <p:cNvPr id="41" name="椭圆 40"/>
          <p:cNvSpPr/>
          <p:nvPr/>
        </p:nvSpPr>
        <p:spPr>
          <a:xfrm>
            <a:off x="1251496" y="1581027"/>
            <a:ext cx="1862722" cy="186272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 dirty="0"/>
          </a:p>
        </p:txBody>
      </p:sp>
      <p:sp>
        <p:nvSpPr>
          <p:cNvPr id="45" name="标题 4"/>
          <p:cNvSpPr txBox="1"/>
          <p:nvPr/>
        </p:nvSpPr>
        <p:spPr>
          <a:xfrm>
            <a:off x="1413631" y="2242428"/>
            <a:ext cx="1538190" cy="53992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b="1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SOBRE</a:t>
            </a:r>
          </a:p>
          <a:p>
            <a:r>
              <a:rPr lang="en-US" altLang="zh-CN" sz="2100" b="1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DOENÇAS RARAS</a:t>
            </a:r>
            <a:endParaRPr lang="zh-CN" altLang="en-US" sz="9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359481" y="1689274"/>
            <a:ext cx="1646492" cy="1646492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/>
          </a:p>
        </p:txBody>
      </p:sp>
      <p:sp>
        <p:nvSpPr>
          <p:cNvPr id="47" name="圆角矩形 46"/>
          <p:cNvSpPr/>
          <p:nvPr/>
        </p:nvSpPr>
        <p:spPr>
          <a:xfrm>
            <a:off x="4052349" y="263019"/>
            <a:ext cx="4381586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644597" y="121923"/>
            <a:ext cx="636423" cy="636423"/>
          </a:xfrm>
          <a:prstGeom prst="ellipse">
            <a:avLst/>
          </a:prstGeom>
          <a:solidFill>
            <a:srgbClr val="FFC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0" name="标题 4"/>
          <p:cNvSpPr txBox="1"/>
          <p:nvPr/>
        </p:nvSpPr>
        <p:spPr>
          <a:xfrm>
            <a:off x="4338954" y="268421"/>
            <a:ext cx="424754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zh-CN" sz="1200" b="1" dirty="0">
                <a:latin typeface="Elsie" panose="02000000000000000000" charset="0"/>
                <a:ea typeface="Elsie" panose="02000000000000000000" charset="0"/>
              </a:rPr>
              <a:t>300 milhões de pessoas no mundo / quase 15 milhões no Brasil</a:t>
            </a:r>
            <a:endParaRPr lang="zh-CN" altLang="en-US" sz="600" b="1" dirty="0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4137027" y="943991"/>
            <a:ext cx="2891296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tx1"/>
              </a:solidFill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4052349" y="1642966"/>
            <a:ext cx="2203411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tx1"/>
              </a:solidFill>
            </a:endParaRPr>
          </a:p>
        </p:txBody>
      </p:sp>
      <p:sp>
        <p:nvSpPr>
          <p:cNvPr id="117" name="标题 4"/>
          <p:cNvSpPr txBox="1"/>
          <p:nvPr/>
        </p:nvSpPr>
        <p:spPr>
          <a:xfrm>
            <a:off x="4358713" y="926783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zh-CN" sz="1200" b="1" dirty="0">
                <a:latin typeface="Elsie" panose="02000000000000000000" charset="0"/>
                <a:ea typeface="Elsie" panose="02000000000000000000" charset="0"/>
              </a:rPr>
              <a:t>De 6 a 8 mil doenças raras catalogadas</a:t>
            </a:r>
            <a:endParaRPr lang="en-US" altLang="zh-CN" sz="1200" b="1" dirty="0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4014866" y="2961724"/>
            <a:ext cx="3097763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tx1"/>
              </a:solidFill>
            </a:endParaRPr>
          </a:p>
        </p:txBody>
      </p:sp>
      <p:sp>
        <p:nvSpPr>
          <p:cNvPr id="112" name="标题 4"/>
          <p:cNvSpPr txBox="1"/>
          <p:nvPr/>
        </p:nvSpPr>
        <p:spPr>
          <a:xfrm>
            <a:off x="4386030" y="1634212"/>
            <a:ext cx="175647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zh-CN" sz="1200" b="1" dirty="0">
                <a:latin typeface="Elsie" panose="02000000000000000000" charset="0"/>
                <a:ea typeface="Elsie" panose="02000000000000000000" charset="0"/>
              </a:rPr>
              <a:t>80% têm origem genética</a:t>
            </a:r>
            <a:endParaRPr lang="en-US" altLang="zh-CN" sz="1200" b="1" dirty="0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2" name="标题 4"/>
          <p:cNvSpPr txBox="1"/>
          <p:nvPr/>
        </p:nvSpPr>
        <p:spPr>
          <a:xfrm>
            <a:off x="4338955" y="3060705"/>
            <a:ext cx="327038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latin typeface="Elsie" panose="02000000000000000000" charset="0"/>
                <a:ea typeface="Elsie" panose="02000000000000000000" charset="0"/>
              </a:rPr>
              <a:t> </a:t>
            </a:r>
            <a:r>
              <a:rPr lang="pt-BR" altLang="zh-CN" sz="1200" b="1" dirty="0">
                <a:latin typeface="Elsie" panose="02000000000000000000" charset="0"/>
                <a:ea typeface="Elsie" panose="02000000000000000000" charset="0"/>
              </a:rPr>
              <a:t>4 a 7 anos de demora para diagnóstico</a:t>
            </a:r>
            <a:endParaRPr lang="zh-CN" altLang="en-US" sz="1200" b="1" dirty="0">
              <a:latin typeface="Elsie" panose="02000000000000000000" charset="0"/>
              <a:ea typeface="Elsie" panose="02000000000000000000" charset="0"/>
            </a:endParaRPr>
          </a:p>
          <a:p>
            <a:pPr algn="l"/>
            <a:endParaRPr lang="en-US" altLang="zh-CN" sz="1200" b="1" dirty="0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4" name="圆角矩形 123"/>
          <p:cNvSpPr/>
          <p:nvPr/>
        </p:nvSpPr>
        <p:spPr>
          <a:xfrm>
            <a:off x="4041303" y="3608121"/>
            <a:ext cx="4087598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F33097-639F-97E9-66CE-485B6C8E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75537" y="4144023"/>
            <a:ext cx="2057400" cy="273844"/>
          </a:xfrm>
        </p:spPr>
        <p:txBody>
          <a:bodyPr/>
          <a:lstStyle/>
          <a:p>
            <a:fld id="{3D064B9A-6DE7-4F39-8E61-9A62F9142F51}" type="slidenum">
              <a:rPr lang="pt-BR" smtClean="0"/>
              <a:t>8</a:t>
            </a:fld>
            <a:endParaRPr lang="pt-BR"/>
          </a:p>
        </p:txBody>
      </p:sp>
      <p:sp>
        <p:nvSpPr>
          <p:cNvPr id="4" name="椭圆 47">
            <a:extLst>
              <a:ext uri="{FF2B5EF4-FFF2-40B4-BE49-F238E27FC236}">
                <a16:creationId xmlns:a16="http://schemas.microsoft.com/office/drawing/2014/main" id="{E711B0BA-9351-7E1A-E1AA-D437B42B2DCC}"/>
              </a:ext>
            </a:extLst>
          </p:cNvPr>
          <p:cNvSpPr/>
          <p:nvPr/>
        </p:nvSpPr>
        <p:spPr>
          <a:xfrm>
            <a:off x="3646647" y="797800"/>
            <a:ext cx="636423" cy="6364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 dirty="0">
              <a:solidFill>
                <a:schemeClr val="bg1"/>
              </a:solidFill>
            </a:endParaRPr>
          </a:p>
        </p:txBody>
      </p:sp>
      <p:sp>
        <p:nvSpPr>
          <p:cNvPr id="16" name="圆角矩形 123">
            <a:extLst>
              <a:ext uri="{FF2B5EF4-FFF2-40B4-BE49-F238E27FC236}">
                <a16:creationId xmlns:a16="http://schemas.microsoft.com/office/drawing/2014/main" id="{DDB883EF-56E0-82A7-03BD-2C78C33F787A}"/>
              </a:ext>
            </a:extLst>
          </p:cNvPr>
          <p:cNvSpPr/>
          <p:nvPr/>
        </p:nvSpPr>
        <p:spPr>
          <a:xfrm>
            <a:off x="4041303" y="2287695"/>
            <a:ext cx="3229303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椭圆 47">
            <a:extLst>
              <a:ext uri="{FF2B5EF4-FFF2-40B4-BE49-F238E27FC236}">
                <a16:creationId xmlns:a16="http://schemas.microsoft.com/office/drawing/2014/main" id="{98301F5B-0287-0A05-6D0B-0F2120B996EF}"/>
              </a:ext>
            </a:extLst>
          </p:cNvPr>
          <p:cNvSpPr/>
          <p:nvPr/>
        </p:nvSpPr>
        <p:spPr>
          <a:xfrm>
            <a:off x="3648032" y="1473365"/>
            <a:ext cx="636423" cy="636423"/>
          </a:xfrm>
          <a:prstGeom prst="ellipse">
            <a:avLst/>
          </a:prstGeom>
          <a:solidFill>
            <a:srgbClr val="FFC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 dirty="0">
              <a:solidFill>
                <a:schemeClr val="bg1"/>
              </a:solidFill>
            </a:endParaRPr>
          </a:p>
        </p:txBody>
      </p:sp>
      <p:sp>
        <p:nvSpPr>
          <p:cNvPr id="10" name="椭圆 47">
            <a:extLst>
              <a:ext uri="{FF2B5EF4-FFF2-40B4-BE49-F238E27FC236}">
                <a16:creationId xmlns:a16="http://schemas.microsoft.com/office/drawing/2014/main" id="{A66636ED-1814-5187-9063-57ABF51412B3}"/>
              </a:ext>
            </a:extLst>
          </p:cNvPr>
          <p:cNvSpPr/>
          <p:nvPr/>
        </p:nvSpPr>
        <p:spPr>
          <a:xfrm>
            <a:off x="3632973" y="2145010"/>
            <a:ext cx="636423" cy="6364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 dirty="0">
              <a:solidFill>
                <a:schemeClr val="bg1"/>
              </a:solidFill>
            </a:endParaRPr>
          </a:p>
        </p:txBody>
      </p:sp>
      <p:sp>
        <p:nvSpPr>
          <p:cNvPr id="127" name="标题 4"/>
          <p:cNvSpPr txBox="1"/>
          <p:nvPr/>
        </p:nvSpPr>
        <p:spPr>
          <a:xfrm>
            <a:off x="4297203" y="2306418"/>
            <a:ext cx="3651972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zh-CN" sz="1200" b="1" dirty="0">
                <a:latin typeface="Elsie" panose="02000000000000000000" charset="0"/>
                <a:ea typeface="Elsie" panose="02000000000000000000" charset="0"/>
              </a:rPr>
              <a:t> 30% das crianças morrem antes dos 5 anos.</a:t>
            </a:r>
            <a:endParaRPr lang="en-US" altLang="zh-CN" sz="1200" b="1" dirty="0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" name="椭圆 47">
            <a:extLst>
              <a:ext uri="{FF2B5EF4-FFF2-40B4-BE49-F238E27FC236}">
                <a16:creationId xmlns:a16="http://schemas.microsoft.com/office/drawing/2014/main" id="{2E5820BC-53E8-14BE-93CD-1AAF8D1C0797}"/>
              </a:ext>
            </a:extLst>
          </p:cNvPr>
          <p:cNvSpPr/>
          <p:nvPr/>
        </p:nvSpPr>
        <p:spPr>
          <a:xfrm>
            <a:off x="3627062" y="2795590"/>
            <a:ext cx="636423" cy="636423"/>
          </a:xfrm>
          <a:prstGeom prst="ellipse">
            <a:avLst/>
          </a:prstGeom>
          <a:solidFill>
            <a:srgbClr val="FFC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 dirty="0">
              <a:solidFill>
                <a:schemeClr val="bg1"/>
              </a:solidFill>
            </a:endParaRPr>
          </a:p>
        </p:txBody>
      </p:sp>
      <p:sp>
        <p:nvSpPr>
          <p:cNvPr id="17" name="标题 4">
            <a:extLst>
              <a:ext uri="{FF2B5EF4-FFF2-40B4-BE49-F238E27FC236}">
                <a16:creationId xmlns:a16="http://schemas.microsoft.com/office/drawing/2014/main" id="{68988F23-4BE1-DA47-BB9B-91270E6741D9}"/>
              </a:ext>
            </a:extLst>
          </p:cNvPr>
          <p:cNvSpPr txBox="1"/>
          <p:nvPr/>
        </p:nvSpPr>
        <p:spPr>
          <a:xfrm>
            <a:off x="4338955" y="3706279"/>
            <a:ext cx="3723005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zh-CN" sz="1200" b="1" dirty="0">
                <a:latin typeface="Elsie" panose="02000000000000000000" charset="0"/>
                <a:ea typeface="Elsie" panose="02000000000000000000" charset="0"/>
              </a:rPr>
              <a:t>Apenas 330 geneticistas no Brasil, dificultando o acesso</a:t>
            </a:r>
            <a:endParaRPr lang="zh-CN" altLang="en-US" sz="1200" b="1" dirty="0">
              <a:latin typeface="Elsie" panose="02000000000000000000" charset="0"/>
              <a:ea typeface="Elsie" panose="02000000000000000000" charset="0"/>
            </a:endParaRPr>
          </a:p>
          <a:p>
            <a:pPr algn="l"/>
            <a:endParaRPr lang="en-US" altLang="zh-CN" sz="1200" b="1" dirty="0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4" name="椭圆 47">
            <a:extLst>
              <a:ext uri="{FF2B5EF4-FFF2-40B4-BE49-F238E27FC236}">
                <a16:creationId xmlns:a16="http://schemas.microsoft.com/office/drawing/2014/main" id="{2396111C-A7F4-C848-1232-C5482812CC95}"/>
              </a:ext>
            </a:extLst>
          </p:cNvPr>
          <p:cNvSpPr/>
          <p:nvPr/>
        </p:nvSpPr>
        <p:spPr>
          <a:xfrm>
            <a:off x="3630665" y="3459125"/>
            <a:ext cx="636423" cy="6364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 dirty="0">
              <a:solidFill>
                <a:schemeClr val="bg1"/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091E5B8-1658-77F1-8E6C-7BDEF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t="20920" r="39664" b="63373"/>
          <a:stretch/>
        </p:blipFill>
        <p:spPr>
          <a:xfrm rot="17832665">
            <a:off x="7316868" y="1171036"/>
            <a:ext cx="1723928" cy="1088660"/>
          </a:xfrm>
          <a:prstGeom prst="rect">
            <a:avLst/>
          </a:prstGeom>
        </p:spPr>
      </p:pic>
      <p:sp>
        <p:nvSpPr>
          <p:cNvPr id="7" name="圆角矩形 123">
            <a:extLst>
              <a:ext uri="{FF2B5EF4-FFF2-40B4-BE49-F238E27FC236}">
                <a16:creationId xmlns:a16="http://schemas.microsoft.com/office/drawing/2014/main" id="{B2A49D38-36F7-60C5-6659-F95F0D676ADC}"/>
              </a:ext>
            </a:extLst>
          </p:cNvPr>
          <p:cNvSpPr/>
          <p:nvPr/>
        </p:nvSpPr>
        <p:spPr>
          <a:xfrm>
            <a:off x="4107666" y="4304176"/>
            <a:ext cx="4031046" cy="3604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椭圆 47">
            <a:extLst>
              <a:ext uri="{FF2B5EF4-FFF2-40B4-BE49-F238E27FC236}">
                <a16:creationId xmlns:a16="http://schemas.microsoft.com/office/drawing/2014/main" id="{9AFE01C3-D8C3-1C77-EDDD-985480453BF4}"/>
              </a:ext>
            </a:extLst>
          </p:cNvPr>
          <p:cNvSpPr/>
          <p:nvPr/>
        </p:nvSpPr>
        <p:spPr>
          <a:xfrm>
            <a:off x="3632973" y="4156675"/>
            <a:ext cx="636423" cy="636423"/>
          </a:xfrm>
          <a:prstGeom prst="ellipse">
            <a:avLst/>
          </a:prstGeom>
          <a:solidFill>
            <a:srgbClr val="FFC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 dirty="0">
              <a:solidFill>
                <a:schemeClr val="bg1"/>
              </a:solidFill>
            </a:endParaRPr>
          </a:p>
        </p:txBody>
      </p:sp>
      <p:sp>
        <p:nvSpPr>
          <p:cNvPr id="22" name="标题 4">
            <a:extLst>
              <a:ext uri="{FF2B5EF4-FFF2-40B4-BE49-F238E27FC236}">
                <a16:creationId xmlns:a16="http://schemas.microsoft.com/office/drawing/2014/main" id="{7379EEE8-029C-8BA9-5F68-0B942F9AA8AD}"/>
              </a:ext>
            </a:extLst>
          </p:cNvPr>
          <p:cNvSpPr txBox="1"/>
          <p:nvPr/>
        </p:nvSpPr>
        <p:spPr>
          <a:xfrm>
            <a:off x="4338954" y="4391164"/>
            <a:ext cx="5052119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zh-CN" sz="1200" b="1" dirty="0">
                <a:latin typeface="Elsie" panose="02000000000000000000" charset="0"/>
                <a:ea typeface="Elsie" panose="02000000000000000000" charset="0"/>
              </a:rPr>
              <a:t>2023 e o maior problema ainda é a falta de informação</a:t>
            </a:r>
            <a:endParaRPr lang="zh-CN" altLang="en-US" sz="1200" b="1" dirty="0">
              <a:latin typeface="Elsie" panose="02000000000000000000" charset="0"/>
              <a:ea typeface="Elsie" panose="02000000000000000000" charset="0"/>
            </a:endParaRPr>
          </a:p>
          <a:p>
            <a:pPr algn="l"/>
            <a:endParaRPr lang="en-US" altLang="zh-CN" sz="1200" b="1" dirty="0"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23" name="椭圆 45">
            <a:extLst>
              <a:ext uri="{FF2B5EF4-FFF2-40B4-BE49-F238E27FC236}">
                <a16:creationId xmlns:a16="http://schemas.microsoft.com/office/drawing/2014/main" id="{76C9D1DC-8C66-1114-0D74-D8B2115D2D7E}"/>
              </a:ext>
            </a:extLst>
          </p:cNvPr>
          <p:cNvSpPr/>
          <p:nvPr/>
        </p:nvSpPr>
        <p:spPr>
          <a:xfrm>
            <a:off x="3727647" y="218574"/>
            <a:ext cx="466449" cy="443122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/>
          </a:p>
        </p:txBody>
      </p:sp>
      <p:sp>
        <p:nvSpPr>
          <p:cNvPr id="24" name="椭圆 45">
            <a:extLst>
              <a:ext uri="{FF2B5EF4-FFF2-40B4-BE49-F238E27FC236}">
                <a16:creationId xmlns:a16="http://schemas.microsoft.com/office/drawing/2014/main" id="{1DF60ABA-84DF-00B2-8FA9-6A2592164A84}"/>
              </a:ext>
            </a:extLst>
          </p:cNvPr>
          <p:cNvSpPr/>
          <p:nvPr/>
        </p:nvSpPr>
        <p:spPr>
          <a:xfrm>
            <a:off x="3729585" y="1574884"/>
            <a:ext cx="466449" cy="443122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/>
          </a:p>
        </p:txBody>
      </p:sp>
      <p:sp>
        <p:nvSpPr>
          <p:cNvPr id="25" name="椭圆 45">
            <a:extLst>
              <a:ext uri="{FF2B5EF4-FFF2-40B4-BE49-F238E27FC236}">
                <a16:creationId xmlns:a16="http://schemas.microsoft.com/office/drawing/2014/main" id="{B44AFF1C-B0B4-E4F0-A02C-E05047721B8F}"/>
              </a:ext>
            </a:extLst>
          </p:cNvPr>
          <p:cNvSpPr/>
          <p:nvPr/>
        </p:nvSpPr>
        <p:spPr>
          <a:xfrm>
            <a:off x="3716478" y="2892240"/>
            <a:ext cx="466449" cy="443122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/>
          </a:p>
        </p:txBody>
      </p:sp>
      <p:sp>
        <p:nvSpPr>
          <p:cNvPr id="26" name="椭圆 45">
            <a:extLst>
              <a:ext uri="{FF2B5EF4-FFF2-40B4-BE49-F238E27FC236}">
                <a16:creationId xmlns:a16="http://schemas.microsoft.com/office/drawing/2014/main" id="{41334996-8D57-EC5B-6242-9720F980CF5A}"/>
              </a:ext>
            </a:extLst>
          </p:cNvPr>
          <p:cNvSpPr/>
          <p:nvPr/>
        </p:nvSpPr>
        <p:spPr>
          <a:xfrm>
            <a:off x="3720014" y="4243191"/>
            <a:ext cx="466449" cy="443122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59C1D215-F314-D413-A7C5-E8E99F6C16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53" t="20920" r="39664" b="63373"/>
          <a:stretch/>
        </p:blipFill>
        <p:spPr>
          <a:xfrm rot="17832665">
            <a:off x="3686822" y="963314"/>
            <a:ext cx="588548" cy="37166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1E3DCB1-5DC1-3F21-0D4F-BAC2B01866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53" t="20920" r="39664" b="63373"/>
          <a:stretch/>
        </p:blipFill>
        <p:spPr>
          <a:xfrm rot="17832665">
            <a:off x="3670618" y="2296129"/>
            <a:ext cx="588548" cy="37166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094FABF-5500-18D0-163A-FD3EE4C5AB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53" t="20920" r="39664" b="63373"/>
          <a:stretch/>
        </p:blipFill>
        <p:spPr>
          <a:xfrm rot="17832665">
            <a:off x="3680849" y="3616073"/>
            <a:ext cx="588548" cy="371668"/>
          </a:xfrm>
          <a:prstGeom prst="rect">
            <a:avLst/>
          </a:prstGeom>
        </p:spPr>
      </p:pic>
      <p:pic>
        <p:nvPicPr>
          <p:cNvPr id="30" name="Imagem 29" descr="Logotipo&#10;&#10;Descrição gerada automaticamente">
            <a:extLst>
              <a:ext uri="{FF2B5EF4-FFF2-40B4-BE49-F238E27FC236}">
                <a16:creationId xmlns:a16="http://schemas.microsoft.com/office/drawing/2014/main" id="{EE183FC6-00EC-52CB-8D88-B5C1D435C90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28" y="4439996"/>
            <a:ext cx="779003" cy="77900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6" grpId="0" animBg="1"/>
      <p:bldP spid="47" grpId="0" animBg="1"/>
      <p:bldP spid="48" grpId="0" animBg="1"/>
      <p:bldP spid="50" grpId="0"/>
      <p:bldP spid="109" grpId="0" animBg="1"/>
      <p:bldP spid="114" grpId="0" animBg="1"/>
      <p:bldP spid="117" grpId="0"/>
      <p:bldP spid="119" grpId="0" animBg="1"/>
      <p:bldP spid="112" grpId="0"/>
      <p:bldP spid="122" grpId="0"/>
      <p:bldP spid="124" grpId="0" animBg="1"/>
      <p:bldP spid="4" grpId="0" animBg="1"/>
      <p:bldP spid="16" grpId="0" animBg="1"/>
      <p:bldP spid="6" grpId="0" animBg="1"/>
      <p:bldP spid="10" grpId="0" animBg="1"/>
      <p:bldP spid="127" grpId="0"/>
      <p:bldP spid="12" grpId="0" animBg="1"/>
      <p:bldP spid="17" grpId="0"/>
      <p:bldP spid="14" grpId="0" animBg="1"/>
      <p:bldP spid="7" grpId="0" animBg="1"/>
      <p:bldP spid="8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2871D65-9D9A-4F79-86B7-7A8829B72657}"/>
              </a:ext>
            </a:extLst>
          </p:cNvPr>
          <p:cNvSpPr txBox="1"/>
          <p:nvPr/>
        </p:nvSpPr>
        <p:spPr>
          <a:xfrm>
            <a:off x="331745" y="3330273"/>
            <a:ext cx="3270117" cy="1292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 err="1">
                <a:latin typeface="+mj-lt"/>
                <a:ea typeface="+mj-ea"/>
                <a:cs typeface="+mj-cs"/>
              </a:rPr>
              <a:t>Compartilhamento</a:t>
            </a:r>
            <a:r>
              <a:rPr lang="en-US" altLang="zh-CN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altLang="zh-CN" sz="3200" b="1" dirty="0" err="1">
                <a:latin typeface="+mj-lt"/>
                <a:ea typeface="+mj-ea"/>
                <a:cs typeface="+mj-cs"/>
              </a:rPr>
              <a:t>informações</a:t>
            </a:r>
            <a:endParaRPr lang="en-US" altLang="zh-CN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Gráfico 2" descr="Um cacto em flor">
            <a:extLst>
              <a:ext uri="{FF2B5EF4-FFF2-40B4-BE49-F238E27FC236}">
                <a16:creationId xmlns:a16="http://schemas.microsoft.com/office/drawing/2014/main" id="{B8B63C07-5013-BD67-31D0-4DCA52EB6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439" y="341577"/>
            <a:ext cx="2554437" cy="2554437"/>
          </a:xfrm>
          <a:prstGeom prst="rect">
            <a:avLst/>
          </a:prstGeom>
        </p:spPr>
      </p:pic>
      <p:pic>
        <p:nvPicPr>
          <p:cNvPr id="113" name="Gráfico 112" descr="Grupo de cactos florescendo">
            <a:extLst>
              <a:ext uri="{FF2B5EF4-FFF2-40B4-BE49-F238E27FC236}">
                <a16:creationId xmlns:a16="http://schemas.microsoft.com/office/drawing/2014/main" id="{BC62157D-BA51-E9D0-F964-EFDAF39382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35746" y="192500"/>
            <a:ext cx="2945273" cy="2945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6" name="Elipse 115">
            <a:extLst>
              <a:ext uri="{FF2B5EF4-FFF2-40B4-BE49-F238E27FC236}">
                <a16:creationId xmlns:a16="http://schemas.microsoft.com/office/drawing/2014/main" id="{EFF4BAC1-3CFB-B7FA-1DA9-01A1C305BA35}"/>
              </a:ext>
            </a:extLst>
          </p:cNvPr>
          <p:cNvSpPr/>
          <p:nvPr/>
        </p:nvSpPr>
        <p:spPr>
          <a:xfrm>
            <a:off x="3130222" y="857779"/>
            <a:ext cx="2643175" cy="15841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252978" y="3969425"/>
            <a:ext cx="1165860" cy="13716"/>
          </a:xfrm>
          <a:custGeom>
            <a:avLst/>
            <a:gdLst>
              <a:gd name="connsiteX0" fmla="*/ 0 w 1165860"/>
              <a:gd name="connsiteY0" fmla="*/ 0 h 13716"/>
              <a:gd name="connsiteX1" fmla="*/ 606247 w 1165860"/>
              <a:gd name="connsiteY1" fmla="*/ 0 h 13716"/>
              <a:gd name="connsiteX2" fmla="*/ 1165860 w 1165860"/>
              <a:gd name="connsiteY2" fmla="*/ 0 h 13716"/>
              <a:gd name="connsiteX3" fmla="*/ 1165860 w 1165860"/>
              <a:gd name="connsiteY3" fmla="*/ 13716 h 13716"/>
              <a:gd name="connsiteX4" fmla="*/ 594589 w 1165860"/>
              <a:gd name="connsiteY4" fmla="*/ 13716 h 13716"/>
              <a:gd name="connsiteX5" fmla="*/ 0 w 1165860"/>
              <a:gd name="connsiteY5" fmla="*/ 13716 h 13716"/>
              <a:gd name="connsiteX6" fmla="*/ 0 w 1165860"/>
              <a:gd name="connsiteY6" fmla="*/ 0 h 13716"/>
              <a:gd name="connsiteX0" fmla="*/ 0 w 1165860"/>
              <a:gd name="connsiteY0" fmla="*/ 0 h 13716"/>
              <a:gd name="connsiteX1" fmla="*/ 571271 w 1165860"/>
              <a:gd name="connsiteY1" fmla="*/ 0 h 13716"/>
              <a:gd name="connsiteX2" fmla="*/ 1165860 w 1165860"/>
              <a:gd name="connsiteY2" fmla="*/ 0 h 13716"/>
              <a:gd name="connsiteX3" fmla="*/ 1165860 w 1165860"/>
              <a:gd name="connsiteY3" fmla="*/ 13716 h 13716"/>
              <a:gd name="connsiteX4" fmla="*/ 582930 w 1165860"/>
              <a:gd name="connsiteY4" fmla="*/ 13716 h 13716"/>
              <a:gd name="connsiteX5" fmla="*/ 0 w 1165860"/>
              <a:gd name="connsiteY5" fmla="*/ 13716 h 13716"/>
              <a:gd name="connsiteX6" fmla="*/ 0 w 116586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860" h="13716" fill="none" extrusionOk="0">
                <a:moveTo>
                  <a:pt x="0" y="0"/>
                </a:moveTo>
                <a:cubicBezTo>
                  <a:pt x="162513" y="-11573"/>
                  <a:pt x="293236" y="13784"/>
                  <a:pt x="606247" y="0"/>
                </a:cubicBezTo>
                <a:cubicBezTo>
                  <a:pt x="918540" y="21259"/>
                  <a:pt x="1045080" y="-115"/>
                  <a:pt x="1165860" y="0"/>
                </a:cubicBezTo>
                <a:cubicBezTo>
                  <a:pt x="1165019" y="4344"/>
                  <a:pt x="1166624" y="8943"/>
                  <a:pt x="1165860" y="13716"/>
                </a:cubicBezTo>
                <a:cubicBezTo>
                  <a:pt x="946700" y="12426"/>
                  <a:pt x="749200" y="55216"/>
                  <a:pt x="594589" y="13716"/>
                </a:cubicBezTo>
                <a:cubicBezTo>
                  <a:pt x="456803" y="27350"/>
                  <a:pt x="127892" y="32293"/>
                  <a:pt x="0" y="13716"/>
                </a:cubicBezTo>
                <a:cubicBezTo>
                  <a:pt x="333" y="7342"/>
                  <a:pt x="-50" y="3958"/>
                  <a:pt x="0" y="0"/>
                </a:cubicBezTo>
                <a:close/>
              </a:path>
              <a:path w="1165860" h="13716" stroke="0" extrusionOk="0">
                <a:moveTo>
                  <a:pt x="0" y="0"/>
                </a:moveTo>
                <a:cubicBezTo>
                  <a:pt x="167350" y="-3293"/>
                  <a:pt x="437486" y="-21181"/>
                  <a:pt x="571271" y="0"/>
                </a:cubicBezTo>
                <a:cubicBezTo>
                  <a:pt x="682336" y="18030"/>
                  <a:pt x="900098" y="-64409"/>
                  <a:pt x="1165860" y="0"/>
                </a:cubicBezTo>
                <a:cubicBezTo>
                  <a:pt x="1165765" y="6724"/>
                  <a:pt x="1165823" y="9557"/>
                  <a:pt x="1165860" y="13716"/>
                </a:cubicBezTo>
                <a:cubicBezTo>
                  <a:pt x="972168" y="33850"/>
                  <a:pt x="797113" y="36398"/>
                  <a:pt x="582930" y="13716"/>
                </a:cubicBezTo>
                <a:cubicBezTo>
                  <a:pt x="375326" y="35428"/>
                  <a:pt x="253285" y="24936"/>
                  <a:pt x="0" y="13716"/>
                </a:cubicBezTo>
                <a:cubicBezTo>
                  <a:pt x="416" y="7935"/>
                  <a:pt x="-303" y="5797"/>
                  <a:pt x="0" y="0"/>
                </a:cubicBezTo>
                <a:close/>
              </a:path>
              <a:path w="1165860" h="13716" fill="none" stroke="0" extrusionOk="0">
                <a:moveTo>
                  <a:pt x="0" y="0"/>
                </a:moveTo>
                <a:cubicBezTo>
                  <a:pt x="141691" y="-9407"/>
                  <a:pt x="290986" y="-3815"/>
                  <a:pt x="606247" y="0"/>
                </a:cubicBezTo>
                <a:cubicBezTo>
                  <a:pt x="921700" y="15825"/>
                  <a:pt x="1020734" y="-3786"/>
                  <a:pt x="1165860" y="0"/>
                </a:cubicBezTo>
                <a:cubicBezTo>
                  <a:pt x="1164964" y="5033"/>
                  <a:pt x="1165847" y="9200"/>
                  <a:pt x="1165860" y="13716"/>
                </a:cubicBezTo>
                <a:cubicBezTo>
                  <a:pt x="917161" y="-9135"/>
                  <a:pt x="771575" y="33167"/>
                  <a:pt x="594589" y="13716"/>
                </a:cubicBezTo>
                <a:cubicBezTo>
                  <a:pt x="470947" y="9820"/>
                  <a:pt x="122508" y="15185"/>
                  <a:pt x="0" y="13716"/>
                </a:cubicBezTo>
                <a:cubicBezTo>
                  <a:pt x="-660" y="7426"/>
                  <a:pt x="-250" y="45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65860"/>
                      <a:gd name="connsiteY0" fmla="*/ 0 h 13716"/>
                      <a:gd name="connsiteX1" fmla="*/ 606247 w 1165860"/>
                      <a:gd name="connsiteY1" fmla="*/ 0 h 13716"/>
                      <a:gd name="connsiteX2" fmla="*/ 1165860 w 1165860"/>
                      <a:gd name="connsiteY2" fmla="*/ 0 h 13716"/>
                      <a:gd name="connsiteX3" fmla="*/ 1165860 w 1165860"/>
                      <a:gd name="connsiteY3" fmla="*/ 13716 h 13716"/>
                      <a:gd name="connsiteX4" fmla="*/ 594589 w 1165860"/>
                      <a:gd name="connsiteY4" fmla="*/ 13716 h 13716"/>
                      <a:gd name="connsiteX5" fmla="*/ 0 w 1165860"/>
                      <a:gd name="connsiteY5" fmla="*/ 13716 h 13716"/>
                      <a:gd name="connsiteX6" fmla="*/ 0 w 116586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65860" h="13716" fill="none" extrusionOk="0">
                        <a:moveTo>
                          <a:pt x="0" y="0"/>
                        </a:moveTo>
                        <a:cubicBezTo>
                          <a:pt x="164196" y="4475"/>
                          <a:pt x="311417" y="-11483"/>
                          <a:pt x="606247" y="0"/>
                        </a:cubicBezTo>
                        <a:cubicBezTo>
                          <a:pt x="901077" y="11483"/>
                          <a:pt x="1028750" y="-4041"/>
                          <a:pt x="1165860" y="0"/>
                        </a:cubicBezTo>
                        <a:cubicBezTo>
                          <a:pt x="1165578" y="4434"/>
                          <a:pt x="1165988" y="8423"/>
                          <a:pt x="1165860" y="13716"/>
                        </a:cubicBezTo>
                        <a:cubicBezTo>
                          <a:pt x="940964" y="3888"/>
                          <a:pt x="745886" y="20893"/>
                          <a:pt x="594589" y="13716"/>
                        </a:cubicBezTo>
                        <a:cubicBezTo>
                          <a:pt x="443292" y="6539"/>
                          <a:pt x="119306" y="21776"/>
                          <a:pt x="0" y="13716"/>
                        </a:cubicBezTo>
                        <a:cubicBezTo>
                          <a:pt x="103" y="7543"/>
                          <a:pt x="-154" y="4446"/>
                          <a:pt x="0" y="0"/>
                        </a:cubicBezTo>
                        <a:close/>
                      </a:path>
                      <a:path w="1165860" h="13716" stroke="0" extrusionOk="0">
                        <a:moveTo>
                          <a:pt x="0" y="0"/>
                        </a:moveTo>
                        <a:cubicBezTo>
                          <a:pt x="199755" y="-8614"/>
                          <a:pt x="439971" y="-19466"/>
                          <a:pt x="571271" y="0"/>
                        </a:cubicBezTo>
                        <a:cubicBezTo>
                          <a:pt x="702571" y="19466"/>
                          <a:pt x="922660" y="-18418"/>
                          <a:pt x="1165860" y="0"/>
                        </a:cubicBezTo>
                        <a:cubicBezTo>
                          <a:pt x="1165756" y="6849"/>
                          <a:pt x="1166068" y="9414"/>
                          <a:pt x="1165860" y="13716"/>
                        </a:cubicBezTo>
                        <a:cubicBezTo>
                          <a:pt x="981594" y="16996"/>
                          <a:pt x="788922" y="30312"/>
                          <a:pt x="582930" y="13716"/>
                        </a:cubicBezTo>
                        <a:cubicBezTo>
                          <a:pt x="376938" y="-2880"/>
                          <a:pt x="227474" y="40246"/>
                          <a:pt x="0" y="13716"/>
                        </a:cubicBezTo>
                        <a:cubicBezTo>
                          <a:pt x="469" y="7851"/>
                          <a:pt x="200" y="57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C2C80C97-1245-4B9C-A2A7-208C200A4D58}"/>
              </a:ext>
            </a:extLst>
          </p:cNvPr>
          <p:cNvSpPr/>
          <p:nvPr/>
        </p:nvSpPr>
        <p:spPr>
          <a:xfrm>
            <a:off x="4000500" y="3330273"/>
            <a:ext cx="4465390" cy="1292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zh-CN" sz="1700" dirty="0"/>
              <a:t>Nos </a:t>
            </a:r>
            <a:r>
              <a:rPr lang="en-US" altLang="zh-CN" sz="1700" dirty="0" err="1"/>
              <a:t>ajude</a:t>
            </a:r>
            <a:r>
              <a:rPr lang="en-US" altLang="zh-CN" sz="1700" dirty="0"/>
              <a:t>: </a:t>
            </a:r>
            <a:r>
              <a:rPr lang="en-US" altLang="zh-CN" sz="1700" dirty="0" err="1"/>
              <a:t>siga</a:t>
            </a:r>
            <a:r>
              <a:rPr lang="en-US" altLang="zh-CN" sz="1700" dirty="0"/>
              <a:t> as redes </a:t>
            </a:r>
            <a:r>
              <a:rPr lang="en-US" altLang="zh-CN" sz="1700" dirty="0" err="1"/>
              <a:t>sociais</a:t>
            </a:r>
            <a:r>
              <a:rPr lang="en-US" altLang="zh-CN" sz="1700" dirty="0"/>
              <a:t> e </a:t>
            </a:r>
            <a:r>
              <a:rPr lang="en-US" altLang="zh-CN" sz="1700" dirty="0" err="1"/>
              <a:t>divulguem</a:t>
            </a:r>
            <a:r>
              <a:rPr lang="en-US" altLang="zh-CN" sz="1700" dirty="0"/>
              <a:t> </a:t>
            </a:r>
            <a:r>
              <a:rPr lang="en-US" altLang="zh-CN" sz="1700" dirty="0" err="1"/>
              <a:t>nossas</a:t>
            </a:r>
            <a:r>
              <a:rPr lang="en-US" altLang="zh-CN" sz="1700" dirty="0"/>
              <a:t> </a:t>
            </a:r>
            <a:r>
              <a:rPr lang="en-US" altLang="zh-CN" sz="1700" dirty="0" err="1"/>
              <a:t>campanhas</a:t>
            </a:r>
            <a:r>
              <a:rPr lang="en-US" altLang="zh-CN" sz="1700" dirty="0"/>
              <a:t> de </a:t>
            </a:r>
            <a:r>
              <a:rPr lang="en-US" altLang="zh-CN" sz="1700" dirty="0" err="1"/>
              <a:t>conscientização</a:t>
            </a:r>
            <a:r>
              <a:rPr lang="en-US" altLang="zh-CN" sz="1700" dirty="0"/>
              <a:t>, </a:t>
            </a:r>
            <a:r>
              <a:rPr lang="en-US" altLang="zh-CN" sz="1700" dirty="0" err="1"/>
              <a:t>compartilhe</a:t>
            </a:r>
            <a:r>
              <a:rPr lang="en-US" altLang="zh-CN" sz="1700" dirty="0"/>
              <a:t> </a:t>
            </a:r>
            <a:r>
              <a:rPr lang="en-US" altLang="zh-CN" sz="1700" dirty="0" err="1"/>
              <a:t>nossos</a:t>
            </a:r>
            <a:r>
              <a:rPr lang="en-US" altLang="zh-CN" sz="1700" dirty="0"/>
              <a:t> posts e </a:t>
            </a:r>
            <a:r>
              <a:rPr lang="en-US" altLang="zh-CN" sz="1700"/>
              <a:t>seja </a:t>
            </a:r>
            <a:r>
              <a:rPr lang="en-US" altLang="zh-CN" sz="1700" dirty="0"/>
              <a:t>um amigo da VIDA!</a:t>
            </a:r>
          </a:p>
        </p:txBody>
      </p:sp>
      <p:sp>
        <p:nvSpPr>
          <p:cNvPr id="114" name="矩形 108">
            <a:extLst>
              <a:ext uri="{FF2B5EF4-FFF2-40B4-BE49-F238E27FC236}">
                <a16:creationId xmlns:a16="http://schemas.microsoft.com/office/drawing/2014/main" id="{2FF1ED86-3A48-0377-A880-B9489F590D2A}"/>
              </a:ext>
            </a:extLst>
          </p:cNvPr>
          <p:cNvSpPr/>
          <p:nvPr/>
        </p:nvSpPr>
        <p:spPr>
          <a:xfrm>
            <a:off x="2926471" y="826715"/>
            <a:ext cx="3050678" cy="158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“</a:t>
            </a:r>
            <a:r>
              <a:rPr lang="en-US" altLang="zh-CN" sz="2800" dirty="0" err="1">
                <a:latin typeface="Amatic SC" panose="00000500000000000000" pitchFamily="2" charset="-79"/>
                <a:cs typeface="Amatic SC" panose="00000500000000000000" pitchFamily="2" charset="-79"/>
              </a:rPr>
              <a:t>Sozinhos</a:t>
            </a: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n-US" altLang="zh-CN" sz="2800" dirty="0" err="1">
                <a:latin typeface="Amatic SC" panose="00000500000000000000" pitchFamily="2" charset="-79"/>
                <a:cs typeface="Amatic SC" panose="00000500000000000000" pitchFamily="2" charset="-79"/>
              </a:rPr>
              <a:t>podemos</a:t>
            </a: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n-US" altLang="zh-CN" sz="2800" dirty="0" err="1">
                <a:latin typeface="Amatic SC" panose="00000500000000000000" pitchFamily="2" charset="-79"/>
                <a:cs typeface="Amatic SC" panose="00000500000000000000" pitchFamily="2" charset="-79"/>
              </a:rPr>
              <a:t>até</a:t>
            </a: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n-US" altLang="zh-CN" sz="2800" dirty="0" err="1">
                <a:latin typeface="Amatic SC" panose="00000500000000000000" pitchFamily="2" charset="-79"/>
                <a:cs typeface="Amatic SC" panose="00000500000000000000" pitchFamily="2" charset="-79"/>
              </a:rPr>
              <a:t>florir</a:t>
            </a: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, mas </a:t>
            </a:r>
            <a:r>
              <a:rPr lang="en-US" altLang="zh-CN" sz="2800" dirty="0" err="1">
                <a:latin typeface="Amatic SC" panose="00000500000000000000" pitchFamily="2" charset="-79"/>
                <a:cs typeface="Amatic SC" panose="00000500000000000000" pitchFamily="2" charset="-79"/>
              </a:rPr>
              <a:t>juntos</a:t>
            </a: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n-US" altLang="zh-CN" sz="2800" dirty="0" err="1">
                <a:latin typeface="Amatic SC" panose="00000500000000000000" pitchFamily="2" charset="-79"/>
                <a:cs typeface="Amatic SC" panose="00000500000000000000" pitchFamily="2" charset="-79"/>
              </a:rPr>
              <a:t>podemos</a:t>
            </a: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n-US" altLang="zh-CN" sz="2800" dirty="0" err="1">
                <a:latin typeface="Amatic SC" panose="00000500000000000000" pitchFamily="2" charset="-79"/>
                <a:cs typeface="Amatic SC" panose="00000500000000000000" pitchFamily="2" charset="-79"/>
              </a:rPr>
              <a:t>formar</a:t>
            </a: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 um </a:t>
            </a:r>
            <a:r>
              <a:rPr lang="en-US" altLang="zh-CN" sz="2800" dirty="0" err="1">
                <a:latin typeface="Amatic SC" panose="00000500000000000000" pitchFamily="2" charset="-79"/>
                <a:cs typeface="Amatic SC" panose="00000500000000000000" pitchFamily="2" charset="-79"/>
              </a:rPr>
              <a:t>lindo</a:t>
            </a: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n-US" altLang="zh-CN" sz="2800" dirty="0" err="1">
                <a:latin typeface="Amatic SC" panose="00000500000000000000" pitchFamily="2" charset="-79"/>
                <a:cs typeface="Amatic SC" panose="00000500000000000000" pitchFamily="2" charset="-79"/>
              </a:rPr>
              <a:t>jardim</a:t>
            </a:r>
            <a:r>
              <a:rPr lang="en-US" altLang="zh-CN" sz="2800" dirty="0">
                <a:latin typeface="Amatic SC" panose="00000500000000000000" pitchFamily="2" charset="-79"/>
                <a:cs typeface="Amatic SC" panose="00000500000000000000" pitchFamily="2" charset="-79"/>
              </a:rPr>
              <a:t>.”</a:t>
            </a:r>
          </a:p>
        </p:txBody>
      </p:sp>
      <p:sp>
        <p:nvSpPr>
          <p:cNvPr id="2" name="PA_矩形 61">
            <a:extLst>
              <a:ext uri="{FF2B5EF4-FFF2-40B4-BE49-F238E27FC236}">
                <a16:creationId xmlns:a16="http://schemas.microsoft.com/office/drawing/2014/main" id="{30111C97-B5B0-B71F-9A39-568EAED277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4947395"/>
            <a:ext cx="8135468" cy="195435"/>
          </a:xfrm>
          <a:prstGeom prst="rect">
            <a:avLst/>
          </a:prstGeom>
          <a:solidFill>
            <a:srgbClr val="F7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PA_矩形 62">
            <a:extLst>
              <a:ext uri="{FF2B5EF4-FFF2-40B4-BE49-F238E27FC236}">
                <a16:creationId xmlns:a16="http://schemas.microsoft.com/office/drawing/2014/main" id="{1FB4CFCC-58D0-800F-3448-09CA170A01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35468" y="4947395"/>
            <a:ext cx="1008532" cy="195435"/>
          </a:xfrm>
          <a:prstGeom prst="rect">
            <a:avLst/>
          </a:prstGeom>
          <a:solidFill>
            <a:srgbClr val="FAB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15" name="Imagem 114" descr="Logotipo&#10;&#10;Descrição gerada automaticamente">
            <a:extLst>
              <a:ext uri="{FF2B5EF4-FFF2-40B4-BE49-F238E27FC236}">
                <a16:creationId xmlns:a16="http://schemas.microsoft.com/office/drawing/2014/main" id="{08BF6417-A8B9-565A-6968-8B1356628A6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09" y="4358229"/>
            <a:ext cx="686883" cy="6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816</Words>
  <Application>Microsoft Office PowerPoint</Application>
  <PresentationFormat>Apresentação na tela (16:9)</PresentationFormat>
  <Paragraphs>86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等线</vt:lpstr>
      <vt:lpstr>Microsoft YaHei</vt:lpstr>
      <vt:lpstr>Microsoft YaHei</vt:lpstr>
      <vt:lpstr>Abadi</vt:lpstr>
      <vt:lpstr>Amatic SC</vt:lpstr>
      <vt:lpstr>Arial</vt:lpstr>
      <vt:lpstr>Calibri</vt:lpstr>
      <vt:lpstr>Calibri Light</vt:lpstr>
      <vt:lpstr>Elsie</vt:lpstr>
      <vt:lpstr>Impact MT Std</vt:lpstr>
      <vt:lpstr>Office 主题​​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cp:lastModifiedBy>Rosely Maria</cp:lastModifiedBy>
  <cp:revision>10</cp:revision>
  <dcterms:created xsi:type="dcterms:W3CDTF">2017-07-13T03:51:32Z</dcterms:created>
  <dcterms:modified xsi:type="dcterms:W3CDTF">2023-09-27T14:36:56Z</dcterms:modified>
  <cp:category>www.99ppt.com</cp:category>
</cp:coreProperties>
</file>