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911" r:id="rId2"/>
    <p:sldId id="914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F7755-492B-4FDC-AFE7-4806D3A2535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58231-07F0-42C7-A545-C40A170F0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3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5BF12-E02A-45D8-A719-887FBB2C614D}" type="slidenum">
              <a:rPr lang="es-AR" altLang="es-AR" smtClean="0"/>
              <a:pPr/>
              <a:t>1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8773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5BF12-E02A-45D8-A719-887FBB2C614D}" type="slidenum">
              <a:rPr lang="es-AR" altLang="es-AR" smtClean="0"/>
              <a:pPr/>
              <a:t>2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063774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06B63-DF2D-1708-CD00-8DF016D31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08A76E-5DC4-4B5A-36AC-295119DFC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191D10-B92A-81D1-125B-2B519E9F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43A54-A2EE-FE43-BF9A-1EBEE767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B06318-57EB-DE96-BED7-B4D799BC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19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73B88-B95A-6E98-914F-12DD5DA5E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B120AA-2F9A-AC1B-64A3-0EDB39DF5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6D5603-9006-23F0-6163-5E47F827B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46371D-6638-26B4-A212-02753080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8C0758-66A4-D494-213B-C5AA63ED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88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B00595-9C55-0ECB-E31B-8AACCBAD8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7E9B5E-FBCC-EE24-9AE1-C048D3EC1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05991F-5E1E-CFA6-4CC3-AD9977E6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F8F206-7B95-995E-3FB1-EA67FE68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97E88E-C944-01C5-60A0-ECEDA2A0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2152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45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A2DB5-D15C-F291-473E-906DAD419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9809BC-70D2-8787-E89A-19BAA33DF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0EBEAF-A9CB-F43B-7305-AA34DFBF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E70A3E-D982-A6F3-09CD-55B6E9C2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AB5827-4396-BFD1-5876-C51540E3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252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D6AE5A-0E40-3E22-EC94-292AE1C3B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89D261-2211-2383-5F80-ACD2CA21D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250B47-0586-C658-F7DE-9364C600C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BA2A9-CECD-0827-C14F-CB92FC2EF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0C3329-F928-8700-4E0B-7EA92F64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93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53D3D-B620-B661-E4DE-4ED1B356D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581106-8BE4-7212-CF4B-54B11184F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BA24BE-C375-93E4-A200-033A021FB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8DB196-7671-2FEA-DE15-145152107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88CF9-A619-4BBE-3252-818C29A9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E94150-60AA-AC06-E22B-9B8AF87A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07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379A4-BEB0-407C-A84D-7D44A1F45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F19446-340D-0DD9-67FF-97DAABE99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7613D9-040A-5F4B-4E2F-5595DEE81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9DD705-E1F8-29FF-5FE2-C975AB693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34BECB-2ABC-A269-DDCE-FA007F071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1184DE-D1B7-85F7-5911-3CA3B6152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0775A3-2D46-3193-B96E-A8922861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33C36D-81F0-FB71-7DB3-DAA140AF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27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F7C45-27A9-EB23-A8C2-E30AE31D5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9F27D9-2C8F-6B6D-1994-3286EC64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2AA55B-F4EB-5C3D-B58B-F1B0E46E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6C9C0B-A829-7C85-1DB3-5524C422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600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68248C-4978-87A4-1429-1933652A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0AC4C7-C8F5-F267-D2F8-AD35AE67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D7250E-2DCD-42E9-06E3-07D28617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52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A9FFC-39C7-70D0-81FF-FEFAF63B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A1AFF-F2CF-D2B9-8253-DEE2C38A9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607D28-D364-FAD4-A7B6-3E3546A78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E063E1-42D2-A8AD-279C-B93B3E44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BCBD51-19A1-2E45-1A61-09982E2F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624DE-86FB-7A8B-598A-A239BDE1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18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89BE4-4F3C-554B-0C3A-75F9313D2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23FA275-E4E8-B926-B65E-BB39F6A837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934361-EB9B-616A-A256-E4E40A5AC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277B21-05C8-75B8-A8B0-2E8E2AE6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99F84C-3BFA-31F9-E320-01C4BECC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C7B6C-7645-61AA-3991-22EDBF7A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24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98BBD7-42EA-95F4-2EE9-544B28A7F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6FDB95-2083-9AFF-9D65-0E2C5533B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F28E12-2580-90E9-4404-F06DF6F2A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33D0A-9E56-49B6-8C9A-78D276E5B1FD}" type="datetimeFigureOut">
              <a:rPr lang="pt-BR" smtClean="0"/>
              <a:t>09/10/2024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95A8E-6BAE-A62D-B59B-D27AC52B19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346FA8-D26E-B001-6904-D7C5613D9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89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21" imgH="423" progId="TCLayout.ActiveDocument.1">
                  <p:embed/>
                </p:oleObj>
              </mc:Choice>
              <mc:Fallback>
                <p:oleObj name="Slide do think-cell" r:id="rId5" imgW="421" imgH="423" progId="TCLayout.ActiveDocument.1">
                  <p:embed/>
                  <p:pic>
                    <p:nvPicPr>
                      <p:cNvPr id="3" name="Objeto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uadroTexto 3"/>
          <p:cNvSpPr txBox="1">
            <a:spLocks noChangeArrowheads="1"/>
          </p:cNvSpPr>
          <p:nvPr/>
        </p:nvSpPr>
        <p:spPr bwMode="auto">
          <a:xfrm>
            <a:off x="431371" y="384145"/>
            <a:ext cx="105611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pt-BR" altLang="es-AR" sz="2000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Regulamentação da Reforma Tributária – GT PLP 68/2024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C6D6DFD-7862-3446-F9D5-A11369184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79433"/>
              </p:ext>
            </p:extLst>
          </p:nvPr>
        </p:nvGraphicFramePr>
        <p:xfrm>
          <a:off x="431371" y="1132000"/>
          <a:ext cx="11472000" cy="51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2000">
                  <a:extLst>
                    <a:ext uri="{9D8B030D-6E8A-4147-A177-3AD203B41FA5}">
                      <a16:colId xmlns:a16="http://schemas.microsoft.com/office/drawing/2014/main" val="2729046804"/>
                    </a:ext>
                  </a:extLst>
                </a:gridCol>
              </a:tblGrid>
              <a:tr h="1371546">
                <a:tc>
                  <a:txBody>
                    <a:bodyPr/>
                    <a:lstStyle/>
                    <a:p>
                      <a:pPr algn="l"/>
                      <a:r>
                        <a:rPr lang="pt-BR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incidência do Imposto Seletivo sobre as exportações –  CRFB/88</a:t>
                      </a:r>
                      <a:endParaRPr lang="pt-BR" sz="2000" dirty="0"/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325295513"/>
                  </a:ext>
                </a:extLst>
              </a:tr>
              <a:tr h="3770254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endParaRPr lang="pt-BR" sz="5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Art. 153, §6º, I da CF/88</a:t>
                      </a:r>
                    </a:p>
                    <a:p>
                      <a:pPr marL="914400" lvl="2" indent="0" algn="l">
                        <a:buFont typeface="Courier New" panose="02070309020205020404" pitchFamily="49" charset="0"/>
                        <a:buNone/>
                      </a:pPr>
                      <a:endParaRPr lang="pt-BR" sz="16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lvl="2" indent="0" algn="l">
                        <a:buFont typeface="Courier New" panose="02070309020205020404" pitchFamily="49" charset="0"/>
                        <a:buNone/>
                      </a:pP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“§ 6º O imposto previsto no inciso VIII do caput deste artigo:</a:t>
                      </a:r>
                    </a:p>
                    <a:p>
                      <a:pPr marL="914400" lvl="2" indent="0" algn="l">
                        <a:buFont typeface="Courier New" panose="02070309020205020404" pitchFamily="49" charset="0"/>
                        <a:buNone/>
                      </a:pPr>
                      <a:endParaRPr lang="pt-BR" sz="5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lvl="2" indent="0" algn="l">
                        <a:buFont typeface="Courier New" panose="02070309020205020404" pitchFamily="49" charset="0"/>
                        <a:buNone/>
                      </a:pP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I - </a:t>
                      </a:r>
                      <a:r>
                        <a:rPr lang="pt-BR" sz="1600" b="1" i="1" u="sng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incidirá sobre as exportações</a:t>
                      </a:r>
                      <a:r>
                        <a:rPr lang="pt-BR" sz="1600" b="1" i="1" u="none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sobre as operações com energia elétrica e com telecomunicações”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endParaRPr lang="pt-BR" sz="18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endParaRPr lang="pt-BR" sz="5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endParaRPr lang="pt-BR" sz="1800" b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pt-BR" sz="1600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Art. 153, §6º, VII da CF/88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endParaRPr lang="pt-BR" sz="1600" i="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“VII - na extração, o imposto será cobrado </a:t>
                      </a:r>
                      <a:r>
                        <a:rPr lang="pt-BR" sz="1600" b="1" i="1" u="sng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independentemente da destinação</a:t>
                      </a:r>
                      <a:r>
                        <a:rPr lang="pt-BR" sz="1600" i="1" u="none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caso em que a alíquota máxima corresponderá a 1% (um por cento) do valor de mercado do produto”.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endParaRPr lang="pt-BR" sz="5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730796535"/>
                  </a:ext>
                </a:extLst>
              </a:tr>
            </a:tbl>
          </a:graphicData>
        </a:graphic>
      </p:graphicFrame>
      <p:pic>
        <p:nvPicPr>
          <p:cNvPr id="2" name="Imagen 4">
            <a:extLst>
              <a:ext uri="{FF2B5EF4-FFF2-40B4-BE49-F238E27FC236}">
                <a16:creationId xmlns:a16="http://schemas.microsoft.com/office/drawing/2014/main" id="{21EB99F8-5953-303B-CD3F-8B328C4BD00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855" t="20384" r="6022" b="21870"/>
          <a:stretch/>
        </p:blipFill>
        <p:spPr>
          <a:xfrm>
            <a:off x="9031876" y="209118"/>
            <a:ext cx="2728753" cy="7694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872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21" imgH="423" progId="TCLayout.ActiveDocument.1">
                  <p:embed/>
                </p:oleObj>
              </mc:Choice>
              <mc:Fallback>
                <p:oleObj name="Slide do think-cell" r:id="rId5" imgW="421" imgH="423" progId="TCLayout.ActiveDocument.1">
                  <p:embed/>
                  <p:pic>
                    <p:nvPicPr>
                      <p:cNvPr id="3" name="Objeto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uadroTexto 3"/>
          <p:cNvSpPr txBox="1">
            <a:spLocks noChangeArrowheads="1"/>
          </p:cNvSpPr>
          <p:nvPr/>
        </p:nvSpPr>
        <p:spPr bwMode="auto">
          <a:xfrm>
            <a:off x="431371" y="384145"/>
            <a:ext cx="105611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pt-BR" altLang="es-AR" sz="2000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Regulamentação da Reforma Tributária – GT PLP 68/2024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C6D6DFD-7862-3446-F9D5-A11369184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782064"/>
              </p:ext>
            </p:extLst>
          </p:nvPr>
        </p:nvGraphicFramePr>
        <p:xfrm>
          <a:off x="431371" y="1132000"/>
          <a:ext cx="11472000" cy="51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2000">
                  <a:extLst>
                    <a:ext uri="{9D8B030D-6E8A-4147-A177-3AD203B41FA5}">
                      <a16:colId xmlns:a16="http://schemas.microsoft.com/office/drawing/2014/main" val="2729046804"/>
                    </a:ext>
                  </a:extLst>
                </a:gridCol>
              </a:tblGrid>
              <a:tr h="1371546">
                <a:tc>
                  <a:txBody>
                    <a:bodyPr/>
                    <a:lstStyle/>
                    <a:p>
                      <a:pPr algn="l"/>
                      <a:r>
                        <a:rPr lang="pt-BR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incidência do Imposto Seletivo sobre as exportações –  PLP 68/24</a:t>
                      </a:r>
                      <a:endParaRPr lang="pt-BR" sz="2000" dirty="0"/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325295513"/>
                  </a:ext>
                </a:extLst>
              </a:tr>
              <a:tr h="3770254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endParaRPr lang="pt-BR" sz="5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b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PLP 68/2024</a:t>
                      </a:r>
                    </a:p>
                    <a:p>
                      <a:pPr marL="914400" lvl="2" indent="0" algn="l">
                        <a:buFont typeface="Courier New" panose="02070309020205020404" pitchFamily="49" charset="0"/>
                        <a:buNone/>
                      </a:pPr>
                      <a:endParaRPr lang="pt-BR" sz="16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n-US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 398. </a:t>
                      </a:r>
                      <a:r>
                        <a:rPr lang="en-US" sz="1600" i="1" kern="1200" dirty="0" err="1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</a:t>
                      </a:r>
                      <a:r>
                        <a:rPr lang="en-US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-se:</a:t>
                      </a:r>
                    </a:p>
                    <a:p>
                      <a:pPr lvl="1"/>
                      <a:endParaRPr lang="en-US" sz="5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endParaRPr lang="pt-BR" sz="16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- imunidade do Imposto Seletivo para</a:t>
                      </a:r>
                    </a:p>
                    <a:p>
                      <a:pPr lvl="1"/>
                      <a:endParaRPr lang="pt-BR" sz="5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800100" lvl="1" indent="-342900">
                        <a:buAutoNum type="alphaLcParenR"/>
                      </a:pP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exportações para o exterior dos bens de que trata o art. 393, </a:t>
                      </a:r>
                      <a:r>
                        <a:rPr lang="pt-BR" sz="1600" i="1" strike="sng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ressalvado o disposto no inciso V do art. 397</a:t>
                      </a: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800100" lvl="1" indent="-342900">
                        <a:buAutoNum type="alphaLcParenR"/>
                      </a:pPr>
                      <a:endParaRPr lang="pt-BR" sz="16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0">
                        <a:buNone/>
                      </a:pPr>
                      <a:r>
                        <a:rPr lang="pt-BR" sz="1600" i="1" strike="sng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 397 O fato gerador do Imposto Seletivo é: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pt-BR" sz="1600" i="1" strike="sng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– a exportação de bem mineral extraído ou produzido;</a:t>
                      </a:r>
                      <a:r>
                        <a:rPr lang="pt-BR" sz="1600" i="1" kern="1200" dirty="0">
                          <a:solidFill>
                            <a:srgbClr val="6666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(Grifos nossos)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endParaRPr lang="pt-BR" sz="50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pt-BR" sz="1800" b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endParaRPr lang="pt-BR" sz="1600" i="0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pt-BR" sz="500" i="1" kern="1200" dirty="0">
                        <a:solidFill>
                          <a:srgbClr val="6666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730796535"/>
                  </a:ext>
                </a:extLst>
              </a:tr>
            </a:tbl>
          </a:graphicData>
        </a:graphic>
      </p:graphicFrame>
      <p:pic>
        <p:nvPicPr>
          <p:cNvPr id="2" name="Imagen 4">
            <a:extLst>
              <a:ext uri="{FF2B5EF4-FFF2-40B4-BE49-F238E27FC236}">
                <a16:creationId xmlns:a16="http://schemas.microsoft.com/office/drawing/2014/main" id="{21EB99F8-5953-303B-CD3F-8B328C4BD00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855" t="20384" r="6022" b="21870"/>
          <a:stretch/>
        </p:blipFill>
        <p:spPr>
          <a:xfrm>
            <a:off x="9031876" y="209118"/>
            <a:ext cx="2728753" cy="7694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545722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LIDEID" val="b5e89430-9640-48e7-99fa-572cf59830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LIDEID" val="b5e89430-9640-48e7-99fa-572cf59830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11038</TotalTime>
  <Words>201</Words>
  <Application>Microsoft Office PowerPoint</Application>
  <PresentationFormat>Widescreen</PresentationFormat>
  <Paragraphs>32</Paragraphs>
  <Slides>2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Courier New</vt:lpstr>
      <vt:lpstr>Verdana</vt:lpstr>
      <vt:lpstr>Wingdings</vt:lpstr>
      <vt:lpstr>Tema de Office</vt:lpstr>
      <vt:lpstr>Slide do think-cell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Henrique De Andrade Gagheggi Ravan     TERNIUM</dc:creator>
  <cp:lastModifiedBy>Juliana Soares Amorim</cp:lastModifiedBy>
  <cp:revision>15</cp:revision>
  <dcterms:created xsi:type="dcterms:W3CDTF">2023-03-21T14:27:03Z</dcterms:created>
  <dcterms:modified xsi:type="dcterms:W3CDTF">2024-10-09T17:25:46Z</dcterms:modified>
</cp:coreProperties>
</file>