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media/image9.jpg" ContentType="image/jpeg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34" r:id="rId2"/>
    <p:sldId id="1314" r:id="rId3"/>
    <p:sldId id="262" r:id="rId4"/>
    <p:sldId id="725" r:id="rId5"/>
    <p:sldId id="1282" r:id="rId6"/>
    <p:sldId id="1284" r:id="rId7"/>
    <p:sldId id="1278" r:id="rId8"/>
    <p:sldId id="1291" r:id="rId9"/>
    <p:sldId id="1292" r:id="rId10"/>
    <p:sldId id="1312" r:id="rId11"/>
    <p:sldId id="1295" r:id="rId12"/>
    <p:sldId id="721" r:id="rId13"/>
    <p:sldId id="1302" r:id="rId14"/>
    <p:sldId id="1303" r:id="rId15"/>
    <p:sldId id="1309" r:id="rId16"/>
    <p:sldId id="1298" r:id="rId17"/>
    <p:sldId id="1297" r:id="rId18"/>
    <p:sldId id="1299" r:id="rId19"/>
    <p:sldId id="1304" r:id="rId20"/>
    <p:sldId id="1305" r:id="rId21"/>
    <p:sldId id="1313" r:id="rId22"/>
    <p:sldId id="1316" r:id="rId23"/>
    <p:sldId id="1289" r:id="rId24"/>
    <p:sldId id="1306" r:id="rId25"/>
    <p:sldId id="1308" r:id="rId26"/>
    <p:sldId id="1307" r:id="rId27"/>
    <p:sldId id="675" r:id="rId28"/>
    <p:sldId id="1311" r:id="rId29"/>
    <p:sldId id="671" r:id="rId30"/>
    <p:sldId id="729" r:id="rId31"/>
    <p:sldId id="730" r:id="rId32"/>
    <p:sldId id="1057" r:id="rId33"/>
    <p:sldId id="1317" r:id="rId34"/>
    <p:sldId id="1275" r:id="rId35"/>
    <p:sldId id="1310" r:id="rId36"/>
    <p:sldId id="1296" r:id="rId37"/>
    <p:sldId id="1285" r:id="rId38"/>
    <p:sldId id="1286" r:id="rId39"/>
    <p:sldId id="1288" r:id="rId40"/>
    <p:sldId id="1300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cuments\sbpc\Orc&#807;amento%202009-2019%20-%20CT&amp;I%20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wnloads\Orc&#807;amento%202009-2019%20-%20CT&amp;I%20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Recursos</a:t>
            </a:r>
            <a:r>
              <a:rPr lang="pt-BR" baseline="0" dirty="0"/>
              <a:t> para P&amp;D (x 10 bi $) 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0.62</c:v>
                </c:pt>
                <c:pt idx="1">
                  <c:v>0.65</c:v>
                </c:pt>
                <c:pt idx="2">
                  <c:v>0.9</c:v>
                </c:pt>
                <c:pt idx="3">
                  <c:v>2.5499999999999998</c:v>
                </c:pt>
                <c:pt idx="4">
                  <c:v>2.4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E-4CCB-B8B6-142F47A40BF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Coreia do Sul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1.2</c:v>
                </c:pt>
                <c:pt idx="1">
                  <c:v>1.45</c:v>
                </c:pt>
                <c:pt idx="2">
                  <c:v>2.34</c:v>
                </c:pt>
                <c:pt idx="3">
                  <c:v>3.7</c:v>
                </c:pt>
                <c:pt idx="4">
                  <c:v>5.8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1E-4CCB-B8B6-142F47A40BF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Planilha1!$D$2:$D$7</c:f>
              <c:numCache>
                <c:formatCode>General</c:formatCode>
                <c:ptCount val="6"/>
                <c:pt idx="0">
                  <c:v>0.5</c:v>
                </c:pt>
                <c:pt idx="1">
                  <c:v>1.1000000000000001</c:v>
                </c:pt>
                <c:pt idx="2">
                  <c:v>3</c:v>
                </c:pt>
                <c:pt idx="3">
                  <c:v>10.4</c:v>
                </c:pt>
                <c:pt idx="4">
                  <c:v>22</c:v>
                </c:pt>
                <c:pt idx="5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1E-4CCB-B8B6-142F47A40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6596432"/>
        <c:axId val="1932387760"/>
      </c:barChart>
      <c:catAx>
        <c:axId val="191659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2387760"/>
        <c:crosses val="autoZero"/>
        <c:auto val="1"/>
        <c:lblAlgn val="ctr"/>
        <c:lblOffset val="100"/>
        <c:noMultiLvlLbl val="0"/>
      </c:catAx>
      <c:valAx>
        <c:axId val="193238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659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FNDCT 2009-2019</a:t>
            </a:r>
          </a:p>
          <a:p>
            <a:pPr>
              <a:defRPr/>
            </a:pPr>
            <a:r>
              <a:rPr lang="pt-BR" sz="2000" b="1"/>
              <a:t>Despesas Correntes +</a:t>
            </a:r>
            <a:r>
              <a:rPr lang="pt-BR" sz="2000" b="1" baseline="0"/>
              <a:t> Investimentos + Inversões Financeiras</a:t>
            </a:r>
            <a:endParaRPr lang="pt-BR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E155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(FNDCT!$D$14,FNDCT!$D$20,FNDCT!$D$26,FNDCT!$D$32,FNDCT!$D$38,FNDCT!$D$44,FNDCT!$D$50,FNDCT!$D$56,FNDCT!$D$62,FNDCT!$D$68,FNDCT!$D$74)</c:f>
              <c:numCache>
                <c:formatCode>#,##0</c:formatCode>
                <c:ptCount val="11"/>
                <c:pt idx="0">
                  <c:v>1860053644</c:v>
                </c:pt>
                <c:pt idx="1">
                  <c:v>2743672452</c:v>
                </c:pt>
                <c:pt idx="2">
                  <c:v>2173615912</c:v>
                </c:pt>
                <c:pt idx="3">
                  <c:v>3182256033</c:v>
                </c:pt>
                <c:pt idx="4">
                  <c:v>3743415884</c:v>
                </c:pt>
                <c:pt idx="5">
                  <c:v>3623252645</c:v>
                </c:pt>
                <c:pt idx="6">
                  <c:v>3010212229</c:v>
                </c:pt>
                <c:pt idx="7">
                  <c:v>1050275410</c:v>
                </c:pt>
                <c:pt idx="8">
                  <c:v>1217403273</c:v>
                </c:pt>
                <c:pt idx="9">
                  <c:v>951629608</c:v>
                </c:pt>
                <c:pt idx="10">
                  <c:v>851169240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C-4179-80CF-DBDDCE511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6648224"/>
        <c:axId val="1629837024"/>
      </c:lineChart>
      <c:catAx>
        <c:axId val="158664822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629837024"/>
        <c:crosses val="autoZero"/>
        <c:auto val="1"/>
        <c:lblAlgn val="ctr"/>
        <c:lblOffset val="100"/>
        <c:noMultiLvlLbl val="0"/>
      </c:catAx>
      <c:valAx>
        <c:axId val="162983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664822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FNDCT</a:t>
            </a:r>
            <a:r>
              <a:rPr lang="pt-BR" sz="1800" b="1" baseline="0"/>
              <a:t> 2009-2019</a:t>
            </a:r>
          </a:p>
          <a:p>
            <a:pPr>
              <a:defRPr/>
            </a:pPr>
            <a:r>
              <a:rPr lang="pt-BR" sz="1800" b="1" baseline="0"/>
              <a:t>Reserva de Contingência</a:t>
            </a:r>
            <a:endParaRPr lang="pt-BR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E155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(FNDCT!$D$12,FNDCT!$D$18,FNDCT!$D$24,FNDCT!$D$30,FNDCT!$D$36,FNDCT!$D$42,FNDCT!$D$48,FNDCT!$D$54,FNDCT!$D$60,FNDCT!$D$66,FNDCT!$D$72)</c:f>
              <c:numCache>
                <c:formatCode>#,##0</c:formatCode>
                <c:ptCount val="11"/>
                <c:pt idx="0">
                  <c:v>453944517</c:v>
                </c:pt>
                <c:pt idx="1">
                  <c:v>0</c:v>
                </c:pt>
                <c:pt idx="2">
                  <c:v>315837405</c:v>
                </c:pt>
                <c:pt idx="3">
                  <c:v>0</c:v>
                </c:pt>
                <c:pt idx="4">
                  <c:v>15497064</c:v>
                </c:pt>
                <c:pt idx="5">
                  <c:v>25328536</c:v>
                </c:pt>
                <c:pt idx="6">
                  <c:v>0</c:v>
                </c:pt>
                <c:pt idx="7">
                  <c:v>1613570178</c:v>
                </c:pt>
                <c:pt idx="8">
                  <c:v>1416356263</c:v>
                </c:pt>
                <c:pt idx="9">
                  <c:v>2298873448</c:v>
                </c:pt>
                <c:pt idx="10">
                  <c:v>3386943083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59-4D3C-9CBB-11801B82F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8565088"/>
        <c:axId val="1588521008"/>
      </c:lineChart>
      <c:catAx>
        <c:axId val="1588565088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588521008"/>
        <c:crosses val="autoZero"/>
        <c:auto val="1"/>
        <c:lblAlgn val="ctr"/>
        <c:lblOffset val="100"/>
        <c:noMultiLvlLbl val="0"/>
      </c:catAx>
      <c:valAx>
        <c:axId val="158852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8565088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CAPES 2009-2019</a:t>
            </a:r>
          </a:p>
          <a:p>
            <a:pPr>
              <a:defRPr/>
            </a:pPr>
            <a:r>
              <a:rPr lang="pt-BR" sz="1800" b="1"/>
              <a:t>Despesas Correntes + Investimentos</a:t>
            </a:r>
            <a:r>
              <a:rPr lang="pt-BR" sz="1800" b="1" baseline="0"/>
              <a:t> + Inversões Financeiras</a:t>
            </a:r>
            <a:endParaRPr lang="pt-BR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E155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(CAPES!$D$14,CAPES!$D$20,CAPES!$D$26,CAPES!$D$32,CAPES!$D$38,CAPES!$D$44,CAPES!$D$50,CAPES!$D$56,CAPES!$D$62,CAPES!$D$68,CAPES!$D$74)</c:f>
              <c:numCache>
                <c:formatCode>#,##0</c:formatCode>
                <c:ptCount val="11"/>
                <c:pt idx="0">
                  <c:v>1881718162</c:v>
                </c:pt>
                <c:pt idx="1">
                  <c:v>2539756203</c:v>
                </c:pt>
                <c:pt idx="2">
                  <c:v>2982989768</c:v>
                </c:pt>
                <c:pt idx="3">
                  <c:v>3837250031</c:v>
                </c:pt>
                <c:pt idx="4">
                  <c:v>5235568841</c:v>
                </c:pt>
                <c:pt idx="5">
                  <c:v>5996522820</c:v>
                </c:pt>
                <c:pt idx="6">
                  <c:v>7350983404</c:v>
                </c:pt>
                <c:pt idx="7">
                  <c:v>5820426475</c:v>
                </c:pt>
                <c:pt idx="8">
                  <c:v>4869612015</c:v>
                </c:pt>
                <c:pt idx="9">
                  <c:v>3750794675</c:v>
                </c:pt>
                <c:pt idx="10">
                  <c:v>4159617924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DB-4FA1-A728-F7DA69327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9831776"/>
        <c:axId val="1624038688"/>
      </c:lineChart>
      <c:catAx>
        <c:axId val="1559831776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624038688"/>
        <c:crosses val="autoZero"/>
        <c:auto val="1"/>
        <c:lblAlgn val="ctr"/>
        <c:lblOffset val="100"/>
        <c:noMultiLvlLbl val="0"/>
      </c:catAx>
      <c:valAx>
        <c:axId val="162403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983177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CAPES 2009-2019</a:t>
            </a:r>
          </a:p>
          <a:p>
            <a:pPr>
              <a:defRPr/>
            </a:pPr>
            <a:r>
              <a:rPr lang="pt-BR" sz="1800" b="1"/>
              <a:t>Pessoal e Encargos</a:t>
            </a:r>
            <a:r>
              <a:rPr lang="pt-BR" sz="1800" b="1" baseline="0"/>
              <a:t> Sociais</a:t>
            </a:r>
            <a:endParaRPr lang="pt-BR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(CAPES!$D$9,CAPES!$D$15,CAPES!$D$21,CAPES!$D$27,CAPES!$D$33,CAPES!$D$39,CAPES!$D$45,CAPES!$D$51,CAPES!$D$57,CAPES!$D$63,CAPES!$D$69)</c:f>
              <c:numCache>
                <c:formatCode>#,##0</c:formatCode>
                <c:ptCount val="11"/>
                <c:pt idx="0">
                  <c:v>46207912</c:v>
                </c:pt>
                <c:pt idx="1">
                  <c:v>52182007</c:v>
                </c:pt>
                <c:pt idx="2">
                  <c:v>52856412</c:v>
                </c:pt>
                <c:pt idx="3">
                  <c:v>54327984</c:v>
                </c:pt>
                <c:pt idx="4">
                  <c:v>65453548</c:v>
                </c:pt>
                <c:pt idx="5">
                  <c:v>77285994</c:v>
                </c:pt>
                <c:pt idx="6">
                  <c:v>82681895</c:v>
                </c:pt>
                <c:pt idx="7">
                  <c:v>84573265</c:v>
                </c:pt>
                <c:pt idx="8">
                  <c:v>89696742</c:v>
                </c:pt>
                <c:pt idx="9">
                  <c:v>93850584</c:v>
                </c:pt>
                <c:pt idx="10">
                  <c:v>92178228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BE-4057-9236-1F17F73D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769008"/>
        <c:axId val="1593459856"/>
      </c:lineChart>
      <c:catAx>
        <c:axId val="1593769008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593459856"/>
        <c:crosses val="autoZero"/>
        <c:auto val="1"/>
        <c:lblAlgn val="ctr"/>
        <c:lblOffset val="100"/>
        <c:noMultiLvlLbl val="0"/>
      </c:catAx>
      <c:valAx>
        <c:axId val="159345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3769008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EMBRAPA 2009-2019</a:t>
            </a:r>
          </a:p>
          <a:p>
            <a:pPr>
              <a:defRPr/>
            </a:pPr>
            <a:r>
              <a:rPr lang="pt-BR" sz="1800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'[Orçamento 2009-2019 - CT&amp;I I.xlsx]EMBRAPA'!$D$16,'[Orçamento 2009-2019 - CT&amp;I I.xlsx]EMBRAPA'!$D$24,'[Orçamento 2009-2019 - CT&amp;I I.xlsx]EMBRAPA'!$D$32,'[Orçamento 2009-2019 - CT&amp;I I.xlsx]EMBRAPA'!$D$40,'[Orçamento 2009-2019 - CT&amp;I I.xlsx]EMBRAPA'!$D$48,'[Orçamento 2009-2019 - CT&amp;I I.xlsx]EMBRAPA'!$D$56,'[Orçamento 2009-2019 - CT&amp;I I.xlsx]EMBRAPA'!$D$64,'[Orçamento 2009-2019 - CT&amp;I I.xlsx]EMBRAPA'!$D$72,'[Orçamento 2009-2019 - CT&amp;I I.xlsx]EMBRAPA'!$D$80,'[Orçamento 2009-2019 - CT&amp;I I.xlsx]EMBRAPA'!$D$88,'[Orçamento 2009-2019 - CT&amp;I I.xlsx]EMBRAPA'!$D$96</c:f>
              <c:numCache>
                <c:formatCode>#,##0</c:formatCode>
                <c:ptCount val="11"/>
                <c:pt idx="0">
                  <c:v>1830680453</c:v>
                </c:pt>
                <c:pt idx="1">
                  <c:v>1900106798</c:v>
                </c:pt>
                <c:pt idx="2">
                  <c:v>2111480123</c:v>
                </c:pt>
                <c:pt idx="3">
                  <c:v>2530820462</c:v>
                </c:pt>
                <c:pt idx="4">
                  <c:v>2618842621</c:v>
                </c:pt>
                <c:pt idx="5">
                  <c:v>2954033443</c:v>
                </c:pt>
                <c:pt idx="6">
                  <c:v>3208366410</c:v>
                </c:pt>
                <c:pt idx="7">
                  <c:v>3218120385</c:v>
                </c:pt>
                <c:pt idx="8">
                  <c:v>3445847149</c:v>
                </c:pt>
                <c:pt idx="9">
                  <c:v>3747684111</c:v>
                </c:pt>
                <c:pt idx="10">
                  <c:v>3678684385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9-41D7-9D44-FFFEDFC9E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6435536"/>
        <c:axId val="1756416336"/>
      </c:lineChart>
      <c:catAx>
        <c:axId val="1756435536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756416336"/>
        <c:crosses val="autoZero"/>
        <c:auto val="1"/>
        <c:lblAlgn val="ctr"/>
        <c:lblOffset val="100"/>
        <c:noMultiLvlLbl val="0"/>
      </c:catAx>
      <c:valAx>
        <c:axId val="175641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643553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EMBRAPA 2009-2019</a:t>
            </a:r>
          </a:p>
          <a:p>
            <a:pPr>
              <a:defRPr/>
            </a:pPr>
            <a:r>
              <a:rPr lang="pt-BR" sz="1800" b="1"/>
              <a:t>Pessoal e Encargos Sociais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E155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(EMBRAPA!$D$9,EMBRAPA!$D$17,EMBRAPA!$D$25,EMBRAPA!$D$33,EMBRAPA!$D$41,EMBRAPA!$D$49,EMBRAPA!$D$57,EMBRAPA!$D$65,EMBRAPA!$D$73,EMBRAPA!$D$81,EMBRAPA!$D$89)</c:f>
              <c:numCache>
                <c:formatCode>#,##0</c:formatCode>
                <c:ptCount val="11"/>
                <c:pt idx="0">
                  <c:v>1295372588</c:v>
                </c:pt>
                <c:pt idx="1">
                  <c:v>1249465818</c:v>
                </c:pt>
                <c:pt idx="2">
                  <c:v>1530904564</c:v>
                </c:pt>
                <c:pt idx="3">
                  <c:v>1703666402</c:v>
                </c:pt>
                <c:pt idx="4">
                  <c:v>1915627405</c:v>
                </c:pt>
                <c:pt idx="5">
                  <c:v>2220447139</c:v>
                </c:pt>
                <c:pt idx="6">
                  <c:v>2504874975</c:v>
                </c:pt>
                <c:pt idx="7">
                  <c:v>2683154713</c:v>
                </c:pt>
                <c:pt idx="8">
                  <c:v>2932775975</c:v>
                </c:pt>
                <c:pt idx="9">
                  <c:v>3235672879</c:v>
                </c:pt>
                <c:pt idx="10">
                  <c:v>3121126386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6F-4130-B695-C120661CC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4803296"/>
        <c:axId val="1625264096"/>
      </c:lineChart>
      <c:catAx>
        <c:axId val="1624803296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625264096"/>
        <c:crosses val="autoZero"/>
        <c:auto val="1"/>
        <c:lblAlgn val="ctr"/>
        <c:lblOffset val="100"/>
        <c:noMultiLvlLbl val="0"/>
      </c:catAx>
      <c:valAx>
        <c:axId val="162526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2480329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/>
              <a:t>EMBRAPA 2009-2019</a:t>
            </a:r>
          </a:p>
          <a:p>
            <a:pPr>
              <a:defRPr sz="2200"/>
            </a:pPr>
            <a:r>
              <a:rPr lang="pt-BR" sz="2200" b="1"/>
              <a:t>Investimentos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(EMBRAPA!$D$12,EMBRAPA!$D$20,EMBRAPA!$D$28,EMBRAPA!$D$36,EMBRAPA!$D$44,EMBRAPA!$D$52,EMBRAPA!$D$60,EMBRAPA!$D$68,EMBRAPA!$D$76,EMBRAPA!$D$84,EMBRAPA!$D$92)</c:f>
              <c:numCache>
                <c:formatCode>#,##0</c:formatCode>
                <c:ptCount val="11"/>
                <c:pt idx="0">
                  <c:v>239391486</c:v>
                </c:pt>
                <c:pt idx="1">
                  <c:v>252934505</c:v>
                </c:pt>
                <c:pt idx="2">
                  <c:v>170221364</c:v>
                </c:pt>
                <c:pt idx="3">
                  <c:v>344173298</c:v>
                </c:pt>
                <c:pt idx="4">
                  <c:v>217431182</c:v>
                </c:pt>
                <c:pt idx="5">
                  <c:v>248367546</c:v>
                </c:pt>
                <c:pt idx="6">
                  <c:v>185022443</c:v>
                </c:pt>
                <c:pt idx="7">
                  <c:v>48211649</c:v>
                </c:pt>
                <c:pt idx="8">
                  <c:v>37386742</c:v>
                </c:pt>
                <c:pt idx="9">
                  <c:v>28441028</c:v>
                </c:pt>
                <c:pt idx="10">
                  <c:v>69638442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7C-42ED-A9A4-9027E8791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9355552"/>
        <c:axId val="1623253424"/>
      </c:lineChart>
      <c:catAx>
        <c:axId val="1559355552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623253424"/>
        <c:crosses val="autoZero"/>
        <c:auto val="1"/>
        <c:lblAlgn val="ctr"/>
        <c:lblOffset val="100"/>
        <c:noMultiLvlLbl val="0"/>
      </c:catAx>
      <c:valAx>
        <c:axId val="162325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935555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EMBRAPA 2009-2019</a:t>
            </a:r>
          </a:p>
          <a:p>
            <a:pPr>
              <a:defRPr/>
            </a:pPr>
            <a:r>
              <a:rPr lang="pt-BR" sz="1800" b="1"/>
              <a:t>Despesas Correntes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E155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(EMBRAPA!$D$11,EMBRAPA!$D$19,EMBRAPA!$D$27,EMBRAPA!$D$35,EMBRAPA!$D$43,EMBRAPA!$D$51,EMBRAPA!$D$59,EMBRAPA!$D$67,EMBRAPA!$D$75,EMBRAPA!$D$83,EMBRAPA!$D$91)</c:f>
              <c:numCache>
                <c:formatCode>#,##0</c:formatCode>
                <c:ptCount val="11"/>
                <c:pt idx="0">
                  <c:v>294354453</c:v>
                </c:pt>
                <c:pt idx="1">
                  <c:v>394586647</c:v>
                </c:pt>
                <c:pt idx="2">
                  <c:v>355583091</c:v>
                </c:pt>
                <c:pt idx="3">
                  <c:v>476208910</c:v>
                </c:pt>
                <c:pt idx="4">
                  <c:v>485784034</c:v>
                </c:pt>
                <c:pt idx="5">
                  <c:v>485218758</c:v>
                </c:pt>
                <c:pt idx="6">
                  <c:v>518468992</c:v>
                </c:pt>
                <c:pt idx="7">
                  <c:v>486754023</c:v>
                </c:pt>
                <c:pt idx="8">
                  <c:v>475684432</c:v>
                </c:pt>
                <c:pt idx="9">
                  <c:v>483570204</c:v>
                </c:pt>
                <c:pt idx="10">
                  <c:v>487919557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D5-41B6-9BB9-A2E583A20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5157616"/>
        <c:axId val="1777411792"/>
      </c:lineChart>
      <c:catAx>
        <c:axId val="1775157616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777411792"/>
        <c:crosses val="autoZero"/>
        <c:auto val="1"/>
        <c:lblAlgn val="ctr"/>
        <c:lblOffset val="100"/>
        <c:noMultiLvlLbl val="0"/>
      </c:catAx>
      <c:valAx>
        <c:axId val="177741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515761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'64'!$A$1:$A$5</c:f>
              <c:strCache>
                <c:ptCount val="5"/>
                <c:pt idx="0">
                  <c:v>Aumentar os investimentos.</c:v>
                </c:pt>
                <c:pt idx="1">
                  <c:v>Manter os investimentos.</c:v>
                </c:pt>
                <c:pt idx="2">
                  <c:v>NS</c:v>
                </c:pt>
                <c:pt idx="3">
                  <c:v>Diminuir os investimentos.</c:v>
                </c:pt>
                <c:pt idx="4">
                  <c:v>NR</c:v>
                </c:pt>
              </c:strCache>
            </c:strRef>
          </c:cat>
          <c:val>
            <c:numRef>
              <c:f>'64'!$B$1:$B$5</c:f>
              <c:numCache>
                <c:formatCode>###0.0%</c:formatCode>
                <c:ptCount val="5"/>
                <c:pt idx="0">
                  <c:v>0.78134556574923553</c:v>
                </c:pt>
                <c:pt idx="1">
                  <c:v>0.13353720693170235</c:v>
                </c:pt>
                <c:pt idx="2">
                  <c:v>4.8419979612640163E-2</c:v>
                </c:pt>
                <c:pt idx="3">
                  <c:v>3.4148827726809376E-2</c:v>
                </c:pt>
                <c:pt idx="4">
                  <c:v>2.5484199796126398E-3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F-43F4-8D70-77C938F9A4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124719488"/>
        <c:axId val="124722176"/>
      </c:barChart>
      <c:catAx>
        <c:axId val="124719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24722176"/>
        <c:crosses val="autoZero"/>
        <c:auto val="1"/>
        <c:lblAlgn val="ctr"/>
        <c:lblOffset val="100"/>
        <c:noMultiLvlLbl val="0"/>
      </c:catAx>
      <c:valAx>
        <c:axId val="124722176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12471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MCTIC 2009-2019</a:t>
            </a:r>
          </a:p>
          <a:p>
            <a:pPr>
              <a:defRPr/>
            </a:pPr>
            <a:r>
              <a:rPr lang="pt-BR" sz="1800" b="1"/>
              <a:t>Inversões Financeiras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E155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(MCTIC!$D$12,MCTIC!$D$19,MCTIC!$D$26,MCTIC!$D$33,MCTIC!$D$40,MCTIC!$D$47,MCTIC!$D$54,MCTIC!$D$61,MCTIC!$D$68,MCTIC!$D$75,MCTIC!$D$82)</c:f>
              <c:numCache>
                <c:formatCode>#,##0</c:formatCode>
                <c:ptCount val="11"/>
                <c:pt idx="0">
                  <c:v>163770302</c:v>
                </c:pt>
                <c:pt idx="1">
                  <c:v>130010800</c:v>
                </c:pt>
                <c:pt idx="2">
                  <c:v>158056176</c:v>
                </c:pt>
                <c:pt idx="3">
                  <c:v>261274244</c:v>
                </c:pt>
                <c:pt idx="4">
                  <c:v>294705683</c:v>
                </c:pt>
                <c:pt idx="5">
                  <c:v>112550000</c:v>
                </c:pt>
                <c:pt idx="6">
                  <c:v>54927925</c:v>
                </c:pt>
                <c:pt idx="7">
                  <c:v>0</c:v>
                </c:pt>
                <c:pt idx="8">
                  <c:v>201478762</c:v>
                </c:pt>
                <c:pt idx="9">
                  <c:v>674000000</c:v>
                </c:pt>
                <c:pt idx="10">
                  <c:v>1350857085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77-4C72-88BB-E79C72BEB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8968832"/>
        <c:axId val="1559675680"/>
      </c:lineChart>
      <c:catAx>
        <c:axId val="1538968832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559675680"/>
        <c:crosses val="autoZero"/>
        <c:auto val="1"/>
        <c:lblAlgn val="ctr"/>
        <c:lblOffset val="100"/>
        <c:noMultiLvlLbl val="0"/>
      </c:catAx>
      <c:valAx>
        <c:axId val="155967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896883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/>
              <a:t>Número de pesquisadores por milhão de habitantes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2838326530368674E-2"/>
          <c:y val="9.2703849518810152E-2"/>
          <c:w val="0.91386597707717254"/>
          <c:h val="0.79856124234470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Planilha1!$A$2:$A$10</c:f>
              <c:strCache>
                <c:ptCount val="9"/>
                <c:pt idx="0">
                  <c:v>Brasil</c:v>
                </c:pt>
                <c:pt idx="1">
                  <c:v>China</c:v>
                </c:pt>
                <c:pt idx="2">
                  <c:v>Argentina</c:v>
                </c:pt>
                <c:pt idx="3">
                  <c:v>Russia</c:v>
                </c:pt>
                <c:pt idx="4">
                  <c:v>União Europeia</c:v>
                </c:pt>
                <c:pt idx="5">
                  <c:v>EUA</c:v>
                </c:pt>
                <c:pt idx="6">
                  <c:v>Alemanha</c:v>
                </c:pt>
                <c:pt idx="7">
                  <c:v>Coreia</c:v>
                </c:pt>
                <c:pt idx="8">
                  <c:v>Israel</c:v>
                </c:pt>
              </c:strCache>
            </c:strRef>
          </c:cat>
          <c:val>
            <c:numRef>
              <c:f>Planilha1!$B$2:$B$10</c:f>
              <c:numCache>
                <c:formatCode>General</c:formatCode>
                <c:ptCount val="9"/>
                <c:pt idx="0">
                  <c:v>700</c:v>
                </c:pt>
                <c:pt idx="1">
                  <c:v>1100</c:v>
                </c:pt>
                <c:pt idx="2">
                  <c:v>1200</c:v>
                </c:pt>
                <c:pt idx="3">
                  <c:v>3100</c:v>
                </c:pt>
                <c:pt idx="4">
                  <c:v>3200</c:v>
                </c:pt>
                <c:pt idx="5">
                  <c:v>3900</c:v>
                </c:pt>
                <c:pt idx="6">
                  <c:v>4200</c:v>
                </c:pt>
                <c:pt idx="7">
                  <c:v>6900</c:v>
                </c:pt>
                <c:pt idx="8">
                  <c:v>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9-4091-A45B-747056AD5FB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Planilha1!$A$2:$A$10</c:f>
              <c:strCache>
                <c:ptCount val="9"/>
                <c:pt idx="0">
                  <c:v>Brasil</c:v>
                </c:pt>
                <c:pt idx="1">
                  <c:v>China</c:v>
                </c:pt>
                <c:pt idx="2">
                  <c:v>Argentina</c:v>
                </c:pt>
                <c:pt idx="3">
                  <c:v>Russia</c:v>
                </c:pt>
                <c:pt idx="4">
                  <c:v>União Europeia</c:v>
                </c:pt>
                <c:pt idx="5">
                  <c:v>EUA</c:v>
                </c:pt>
                <c:pt idx="6">
                  <c:v>Alemanha</c:v>
                </c:pt>
                <c:pt idx="7">
                  <c:v>Coreia</c:v>
                </c:pt>
                <c:pt idx="8">
                  <c:v>Israel</c:v>
                </c:pt>
              </c:strCache>
            </c:strRef>
          </c:cat>
          <c:val>
            <c:numRef>
              <c:f>Planilha1!$C$2:$C$10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6339-4091-A45B-747056AD5FB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Planilha1!$A$2:$A$10</c:f>
              <c:strCache>
                <c:ptCount val="9"/>
                <c:pt idx="0">
                  <c:v>Brasil</c:v>
                </c:pt>
                <c:pt idx="1">
                  <c:v>China</c:v>
                </c:pt>
                <c:pt idx="2">
                  <c:v>Argentina</c:v>
                </c:pt>
                <c:pt idx="3">
                  <c:v>Russia</c:v>
                </c:pt>
                <c:pt idx="4">
                  <c:v>União Europeia</c:v>
                </c:pt>
                <c:pt idx="5">
                  <c:v>EUA</c:v>
                </c:pt>
                <c:pt idx="6">
                  <c:v>Alemanha</c:v>
                </c:pt>
                <c:pt idx="7">
                  <c:v>Coreia</c:v>
                </c:pt>
                <c:pt idx="8">
                  <c:v>Israel</c:v>
                </c:pt>
              </c:strCache>
            </c:strRef>
          </c:cat>
          <c:val>
            <c:numRef>
              <c:f>Planilha1!$D$2:$D$10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6339-4091-A45B-747056AD5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897408"/>
        <c:axId val="841459216"/>
      </c:barChart>
      <c:catAx>
        <c:axId val="8138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1459216"/>
        <c:crosses val="autoZero"/>
        <c:auto val="1"/>
        <c:lblAlgn val="ctr"/>
        <c:lblOffset val="100"/>
        <c:noMultiLvlLbl val="0"/>
      </c:catAx>
      <c:valAx>
        <c:axId val="84145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38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 dirty="0"/>
              <a:t>China: PIB e Investimento em P&amp;D (x100)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China PIB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0.73</c:v>
                </c:pt>
                <c:pt idx="1">
                  <c:v>1.2</c:v>
                </c:pt>
                <c:pt idx="2">
                  <c:v>2.2999999999999998</c:v>
                </c:pt>
                <c:pt idx="3">
                  <c:v>6.1</c:v>
                </c:pt>
                <c:pt idx="4">
                  <c:v>11</c:v>
                </c:pt>
                <c:pt idx="5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76-4475-BE81-5CDDCEF33FF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China P&amp;D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0.6</c:v>
                </c:pt>
                <c:pt idx="1">
                  <c:v>1.1000000000000001</c:v>
                </c:pt>
                <c:pt idx="2">
                  <c:v>3</c:v>
                </c:pt>
                <c:pt idx="3">
                  <c:v>10.4</c:v>
                </c:pt>
                <c:pt idx="4">
                  <c:v>22</c:v>
                </c:pt>
                <c:pt idx="5">
                  <c:v>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76-4475-BE81-5CDDCEF33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010624"/>
        <c:axId val="1930909792"/>
      </c:lineChart>
      <c:catAx>
        <c:axId val="20560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0909792"/>
        <c:crosses val="autoZero"/>
        <c:auto val="1"/>
        <c:lblAlgn val="ctr"/>
        <c:lblOffset val="100"/>
        <c:noMultiLvlLbl val="0"/>
      </c:catAx>
      <c:valAx>
        <c:axId val="193090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60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 dirty="0"/>
              <a:t>Coreia: PIB e Investimento em P&amp;D (x100)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Coreia PIB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0.5</c:v>
                </c:pt>
                <c:pt idx="1">
                  <c:v>0.56000000000000005</c:v>
                </c:pt>
                <c:pt idx="2">
                  <c:v>0.9</c:v>
                </c:pt>
                <c:pt idx="3">
                  <c:v>1.1000000000000001</c:v>
                </c:pt>
                <c:pt idx="4">
                  <c:v>1.4</c:v>
                </c:pt>
                <c:pt idx="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76-4475-BE81-5CDDCEF33FF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Coreia P&amp;D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1</c:v>
                </c:pt>
                <c:pt idx="1">
                  <c:v>1.45</c:v>
                </c:pt>
                <c:pt idx="2">
                  <c:v>2.34</c:v>
                </c:pt>
                <c:pt idx="3">
                  <c:v>3.7</c:v>
                </c:pt>
                <c:pt idx="4">
                  <c:v>5.9</c:v>
                </c:pt>
                <c:pt idx="5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76-4475-BE81-5CDDCEF33FF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76-4475-BE81-5CDDCEF33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010624"/>
        <c:axId val="1930909792"/>
      </c:lineChart>
      <c:catAx>
        <c:axId val="20560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0909792"/>
        <c:crosses val="autoZero"/>
        <c:auto val="1"/>
        <c:lblAlgn val="ctr"/>
        <c:lblOffset val="100"/>
        <c:noMultiLvlLbl val="0"/>
      </c:catAx>
      <c:valAx>
        <c:axId val="193090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601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 dirty="0"/>
              <a:t>Brasil: PIB e Investimento em P&amp;D (x100)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Brasil PIB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0.8</c:v>
                </c:pt>
                <c:pt idx="1">
                  <c:v>0.65</c:v>
                </c:pt>
                <c:pt idx="2">
                  <c:v>0.9</c:v>
                </c:pt>
                <c:pt idx="3">
                  <c:v>2.2000000000000002</c:v>
                </c:pt>
                <c:pt idx="4">
                  <c:v>1.8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76-4475-BE81-5CDDCEF33FF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Brasil P&amp;D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0.64</c:v>
                </c:pt>
                <c:pt idx="1">
                  <c:v>0.65</c:v>
                </c:pt>
                <c:pt idx="2">
                  <c:v>0.9</c:v>
                </c:pt>
                <c:pt idx="3">
                  <c:v>2.5499999999999998</c:v>
                </c:pt>
                <c:pt idx="4">
                  <c:v>2.4</c:v>
                </c:pt>
                <c:pt idx="5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76-4475-BE81-5CDDCEF33FF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76-4475-BE81-5CDDCEF33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010624"/>
        <c:axId val="1930909792"/>
      </c:lineChart>
      <c:catAx>
        <c:axId val="20560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0909792"/>
        <c:crosses val="autoZero"/>
        <c:auto val="1"/>
        <c:lblAlgn val="ctr"/>
        <c:lblOffset val="100"/>
        <c:noMultiLvlLbl val="0"/>
      </c:catAx>
      <c:valAx>
        <c:axId val="193090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601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 dirty="0"/>
              <a:t>CNPq 2009-2019</a:t>
            </a:r>
          </a:p>
          <a:p>
            <a:pPr>
              <a:defRPr sz="2200"/>
            </a:pPr>
            <a:r>
              <a:rPr lang="pt-BR" sz="2200" b="1" dirty="0"/>
              <a:t>Total da dotação</a:t>
            </a:r>
            <a:r>
              <a:rPr lang="pt-BR" sz="2200" b="1" baseline="0" dirty="0"/>
              <a:t> orçamentária</a:t>
            </a:r>
            <a:endParaRPr lang="pt-BR" sz="2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(CNPq!$D$12,CNPq!$D$17,CNPq!$D$22,CNPq!$D$27,CNPq!$D$32,CNPq!$D$37,CNPq!$D$42,CNPq!$D$47,CNPq!$D$52,CNPq!$D$57,CNPq!$D$62)</c:f>
              <c:numCache>
                <c:formatCode>#,##0</c:formatCode>
                <c:ptCount val="11"/>
                <c:pt idx="0">
                  <c:v>1074059014</c:v>
                </c:pt>
                <c:pt idx="1">
                  <c:v>1175869862</c:v>
                </c:pt>
                <c:pt idx="2">
                  <c:v>1249773193</c:v>
                </c:pt>
                <c:pt idx="3">
                  <c:v>1619771314</c:v>
                </c:pt>
                <c:pt idx="4">
                  <c:v>2091543528</c:v>
                </c:pt>
                <c:pt idx="5">
                  <c:v>2094559402</c:v>
                </c:pt>
                <c:pt idx="6">
                  <c:v>2021326406</c:v>
                </c:pt>
                <c:pt idx="7">
                  <c:v>1628186867</c:v>
                </c:pt>
                <c:pt idx="8">
                  <c:v>1586521479</c:v>
                </c:pt>
                <c:pt idx="9">
                  <c:v>1324999209</c:v>
                </c:pt>
                <c:pt idx="10">
                  <c:v>1229010607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CF-4021-9010-6EA948F51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5923376"/>
        <c:axId val="1849389456"/>
      </c:lineChart>
      <c:catAx>
        <c:axId val="1755923376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849389456"/>
        <c:crosses val="autoZero"/>
        <c:auto val="1"/>
        <c:lblAlgn val="ctr"/>
        <c:lblOffset val="100"/>
        <c:noMultiLvlLbl val="0"/>
      </c:catAx>
      <c:valAx>
        <c:axId val="184938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592337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MCTIC</a:t>
            </a:r>
            <a:r>
              <a:rPr lang="pt-BR" sz="2400" b="1" baseline="0" dirty="0"/>
              <a:t> 2009-2019 –</a:t>
            </a:r>
          </a:p>
          <a:p>
            <a:pPr>
              <a:defRPr sz="2400"/>
            </a:pPr>
            <a:r>
              <a:rPr lang="pt-BR" sz="2400" b="1" baseline="0" dirty="0"/>
              <a:t>Dotação Total</a:t>
            </a:r>
            <a:endParaRPr lang="pt-BR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(MCTIC!$D$14,MCTIC!$D$21,MCTIC!$D$28,MCTIC!$D$35,MCTIC!$D$42,MCTIC!$D$49,MCTIC!$D$56,MCTIC!$D$63,MCTIC!$D$70,MCTIC!$D$77,MCTIC!$D$84)</c:f>
              <c:numCache>
                <c:formatCode>#,##0</c:formatCode>
                <c:ptCount val="11"/>
                <c:pt idx="0">
                  <c:v>6599147980</c:v>
                </c:pt>
                <c:pt idx="1">
                  <c:v>7878187273</c:v>
                </c:pt>
                <c:pt idx="2">
                  <c:v>7348653791</c:v>
                </c:pt>
                <c:pt idx="3">
                  <c:v>9610419387</c:v>
                </c:pt>
                <c:pt idx="4">
                  <c:v>10592709774</c:v>
                </c:pt>
                <c:pt idx="5">
                  <c:v>10215851696</c:v>
                </c:pt>
                <c:pt idx="6">
                  <c:v>10084697771</c:v>
                </c:pt>
                <c:pt idx="7">
                  <c:v>9271969654</c:v>
                </c:pt>
                <c:pt idx="8">
                  <c:v>14954716524</c:v>
                </c:pt>
                <c:pt idx="9">
                  <c:v>12345225985</c:v>
                </c:pt>
                <c:pt idx="10">
                  <c:v>13651480507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CF-43FF-A20A-9D6BE66D4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4039216"/>
        <c:axId val="1774040848"/>
      </c:lineChart>
      <c:catAx>
        <c:axId val="1774039216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774040848"/>
        <c:crosses val="autoZero"/>
        <c:auto val="1"/>
        <c:lblAlgn val="ctr"/>
        <c:lblOffset val="100"/>
        <c:noMultiLvlLbl val="0"/>
      </c:catAx>
      <c:valAx>
        <c:axId val="177404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403921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MCTIC 2009-2019</a:t>
            </a:r>
          </a:p>
          <a:p>
            <a:pPr>
              <a:defRPr/>
            </a:pPr>
            <a:r>
              <a:rPr lang="pt-BR" sz="1800" b="1"/>
              <a:t>Pessoal e Encargos Sociais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(MCTIC!$D$9,MCTIC!$D$16,MCTIC!$D$23,MCTIC!$D$30,MCTIC!$D$37,MCTIC!$D$44,MCTIC!$D$51,MCTIC!$D$58,MCTIC!$D$65,MCTIC!$D$72,MCTIC!$D$79)</c:f>
              <c:numCache>
                <c:formatCode>#,##0</c:formatCode>
                <c:ptCount val="11"/>
                <c:pt idx="0">
                  <c:v>1563396621</c:v>
                </c:pt>
                <c:pt idx="1">
                  <c:v>1700771916</c:v>
                </c:pt>
                <c:pt idx="2">
                  <c:v>1767267506</c:v>
                </c:pt>
                <c:pt idx="3">
                  <c:v>1942145720</c:v>
                </c:pt>
                <c:pt idx="4">
                  <c:v>2223018258</c:v>
                </c:pt>
                <c:pt idx="5">
                  <c:v>2334231713</c:v>
                </c:pt>
                <c:pt idx="6">
                  <c:v>2514655112</c:v>
                </c:pt>
                <c:pt idx="7">
                  <c:v>2716437300</c:v>
                </c:pt>
                <c:pt idx="8">
                  <c:v>4296426145</c:v>
                </c:pt>
                <c:pt idx="9">
                  <c:v>4386944600</c:v>
                </c:pt>
                <c:pt idx="10">
                  <c:v>3682590320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33-4131-9D9E-2F73C00A4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8892016"/>
        <c:axId val="1589484224"/>
      </c:lineChart>
      <c:catAx>
        <c:axId val="1588892016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589484224"/>
        <c:crosses val="autoZero"/>
        <c:auto val="1"/>
        <c:lblAlgn val="ctr"/>
        <c:lblOffset val="100"/>
        <c:noMultiLvlLbl val="0"/>
      </c:catAx>
      <c:valAx>
        <c:axId val="15894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889201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Investimento</a:t>
            </a:r>
            <a:r>
              <a:rPr lang="pt-BR" sz="2400" b="1" baseline="0" dirty="0"/>
              <a:t> (capital e custeio) - MCTIC</a:t>
            </a:r>
            <a:endParaRPr lang="pt-BR" sz="2400" b="1" dirty="0"/>
          </a:p>
        </c:rich>
      </c:tx>
      <c:layout>
        <c:manualLayout>
          <c:xMode val="edge"/>
          <c:yMode val="edge"/>
          <c:x val="0.16119622304253101"/>
          <c:y val="2.03703703703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5778400833741206E-2"/>
          <c:y val="0.13714829396325501"/>
          <c:w val="0.87192361888768"/>
          <c:h val="0.73395946340040796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Plan1!$B$2:$B$15</c:f>
              <c:numCache>
                <c:formatCode>General</c:formatCode>
                <c:ptCount val="14"/>
                <c:pt idx="0">
                  <c:v>6</c:v>
                </c:pt>
                <c:pt idx="1">
                  <c:v>5.6</c:v>
                </c:pt>
                <c:pt idx="2">
                  <c:v>6.2</c:v>
                </c:pt>
                <c:pt idx="3">
                  <c:v>6.4</c:v>
                </c:pt>
                <c:pt idx="4">
                  <c:v>6.7</c:v>
                </c:pt>
                <c:pt idx="5">
                  <c:v>8.6</c:v>
                </c:pt>
                <c:pt idx="6">
                  <c:v>6.8</c:v>
                </c:pt>
                <c:pt idx="7">
                  <c:v>7</c:v>
                </c:pt>
                <c:pt idx="8">
                  <c:v>8.4</c:v>
                </c:pt>
                <c:pt idx="9">
                  <c:v>7.3</c:v>
                </c:pt>
                <c:pt idx="10">
                  <c:v>6</c:v>
                </c:pt>
                <c:pt idx="11">
                  <c:v>4.3</c:v>
                </c:pt>
                <c:pt idx="12">
                  <c:v>4.4000000000000004</c:v>
                </c:pt>
                <c:pt idx="13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92-427C-A501-7272294C982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Plan1!$A$2:$A$15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Plan1!$C$2:$C$15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92-427C-A501-7272294C982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Plan1!$D$2:$D$15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92-427C-A501-7272294C9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548328"/>
        <c:axId val="2019727080"/>
      </c:lineChart>
      <c:catAx>
        <c:axId val="2080548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b="1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758251960075995"/>
              <c:y val="0.949231408573927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9727080"/>
        <c:crosses val="autoZero"/>
        <c:auto val="1"/>
        <c:lblAlgn val="ctr"/>
        <c:lblOffset val="100"/>
        <c:noMultiLvlLbl val="0"/>
      </c:catAx>
      <c:valAx>
        <c:axId val="201972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b="1" dirty="0"/>
                  <a:t>Bilhões de Reais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054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MCTIC 2009-2019</a:t>
            </a:r>
          </a:p>
          <a:p>
            <a:pPr>
              <a:defRPr/>
            </a:pPr>
            <a:r>
              <a:rPr lang="pt-BR" sz="1800" b="1"/>
              <a:t>Reserva de Contingência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(MCTIC!$D$13,MCTIC!$D$20,MCTIC!$D$27,MCTIC!$D$34,MCTIC!$D$41,MCTIC!$D$48,MCTIC!$D$55,MCTIC!$D$62,MCTIC!$D$69,MCTIC!$D$76,MCTIC!$D$83)</c:f>
              <c:numCache>
                <c:formatCode>#,##0</c:formatCode>
                <c:ptCount val="11"/>
                <c:pt idx="0">
                  <c:v>453944517</c:v>
                </c:pt>
                <c:pt idx="1">
                  <c:v>0</c:v>
                </c:pt>
                <c:pt idx="2">
                  <c:v>315837405</c:v>
                </c:pt>
                <c:pt idx="3">
                  <c:v>0</c:v>
                </c:pt>
                <c:pt idx="4">
                  <c:v>214720242</c:v>
                </c:pt>
                <c:pt idx="5">
                  <c:v>119983518</c:v>
                </c:pt>
                <c:pt idx="6">
                  <c:v>0</c:v>
                </c:pt>
                <c:pt idx="7">
                  <c:v>1762502822</c:v>
                </c:pt>
                <c:pt idx="8">
                  <c:v>5098845671</c:v>
                </c:pt>
                <c:pt idx="9">
                  <c:v>2803585459</c:v>
                </c:pt>
                <c:pt idx="10">
                  <c:v>4767810278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18-46B4-8F2A-2D2C19479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8716544"/>
        <c:axId val="1557001552"/>
      </c:lineChart>
      <c:catAx>
        <c:axId val="155871654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557001552"/>
        <c:crosses val="autoZero"/>
        <c:auto val="1"/>
        <c:lblAlgn val="ctr"/>
        <c:lblOffset val="100"/>
        <c:noMultiLvlLbl val="0"/>
      </c:catAx>
      <c:valAx>
        <c:axId val="155700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871654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/>
              <a:t>CNPq 2009-2019</a:t>
            </a:r>
          </a:p>
          <a:p>
            <a:pPr>
              <a:defRPr sz="2200"/>
            </a:pPr>
            <a:r>
              <a:rPr lang="pt-BR" sz="2200" b="1"/>
              <a:t>Pessoal e Encargos Sociais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(CNPq!$D$9,CNPq!$D$14,CNPq!$D$19,CNPq!$D$24,CNPq!$D$29,CNPq!$D$34,CNPq!$D$39,CNPq!$D$44,CNPq!$D$49,CNPq!$D$54,CNPq!$D$59)</c:f>
              <c:numCache>
                <c:formatCode>#,##0</c:formatCode>
                <c:ptCount val="11"/>
                <c:pt idx="0">
                  <c:v>147249865</c:v>
                </c:pt>
                <c:pt idx="1">
                  <c:v>148548490</c:v>
                </c:pt>
                <c:pt idx="2">
                  <c:v>149195214</c:v>
                </c:pt>
                <c:pt idx="3">
                  <c:v>166163840</c:v>
                </c:pt>
                <c:pt idx="4">
                  <c:v>184165109</c:v>
                </c:pt>
                <c:pt idx="5">
                  <c:v>190702768</c:v>
                </c:pt>
                <c:pt idx="6">
                  <c:v>203737315</c:v>
                </c:pt>
                <c:pt idx="7">
                  <c:v>210587133</c:v>
                </c:pt>
                <c:pt idx="8">
                  <c:v>217900289</c:v>
                </c:pt>
                <c:pt idx="9">
                  <c:v>217607962</c:v>
                </c:pt>
                <c:pt idx="10">
                  <c:v>220581372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B4-4415-AA01-3551DC0D8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160032"/>
        <c:axId val="1589903472"/>
      </c:lineChart>
      <c:catAx>
        <c:axId val="1593160032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589903472"/>
        <c:crosses val="autoZero"/>
        <c:auto val="1"/>
        <c:lblAlgn val="ctr"/>
        <c:lblOffset val="100"/>
        <c:noMultiLvlLbl val="0"/>
      </c:catAx>
      <c:valAx>
        <c:axId val="158990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316003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Servidores do CNPq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Planilha1!$B$2:$B$18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9E-47AE-8901-B6BFFD5B4C2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Planilha1!$C$2:$C$18</c:f>
              <c:numCache>
                <c:formatCode>General</c:formatCode>
                <c:ptCount val="17"/>
                <c:pt idx="0">
                  <c:v>728</c:v>
                </c:pt>
                <c:pt idx="1">
                  <c:v>762</c:v>
                </c:pt>
                <c:pt idx="2">
                  <c:v>743</c:v>
                </c:pt>
                <c:pt idx="3">
                  <c:v>740</c:v>
                </c:pt>
                <c:pt idx="4">
                  <c:v>724</c:v>
                </c:pt>
                <c:pt idx="5">
                  <c:v>704</c:v>
                </c:pt>
                <c:pt idx="6">
                  <c:v>691</c:v>
                </c:pt>
                <c:pt idx="7">
                  <c:v>648</c:v>
                </c:pt>
                <c:pt idx="8">
                  <c:v>699</c:v>
                </c:pt>
                <c:pt idx="9">
                  <c:v>700</c:v>
                </c:pt>
                <c:pt idx="10">
                  <c:v>646</c:v>
                </c:pt>
                <c:pt idx="11">
                  <c:v>600</c:v>
                </c:pt>
                <c:pt idx="12">
                  <c:v>555</c:v>
                </c:pt>
                <c:pt idx="13">
                  <c:v>517</c:v>
                </c:pt>
                <c:pt idx="14">
                  <c:v>462</c:v>
                </c:pt>
                <c:pt idx="15">
                  <c:v>427</c:v>
                </c:pt>
                <c:pt idx="16">
                  <c:v>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9E-47AE-8901-B6BFFD5B4C2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Planilha1!$D$2:$D$18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9E-47AE-8901-B6BFFD5B4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3975423"/>
        <c:axId val="1301289999"/>
      </c:lineChart>
      <c:catAx>
        <c:axId val="130397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1289999"/>
        <c:crosses val="autoZero"/>
        <c:auto val="1"/>
        <c:lblAlgn val="ctr"/>
        <c:lblOffset val="100"/>
        <c:noMultiLvlLbl val="0"/>
      </c:catAx>
      <c:valAx>
        <c:axId val="1301289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397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700" b="1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/>
              <a:t>FNDCT 2009-2019</a:t>
            </a:r>
          </a:p>
          <a:p>
            <a:pPr>
              <a:defRPr sz="2200"/>
            </a:pPr>
            <a:r>
              <a:rPr lang="pt-BR" sz="2200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(FNDCT!$D$13,FNDCT!$D$19,FNDCT!$D$25,FNDCT!$D$31,FNDCT!$D$37,FNDCT!$D$43,FNDCT!$D$49,FNDCT!$D$55,FNDCT!$D$61,FNDCT!$D$67,FNDCT!$D$73)</c:f>
              <c:numCache>
                <c:formatCode>#,##0</c:formatCode>
                <c:ptCount val="11"/>
                <c:pt idx="0">
                  <c:v>2313998161</c:v>
                </c:pt>
                <c:pt idx="1">
                  <c:v>2743672452</c:v>
                </c:pt>
                <c:pt idx="2">
                  <c:v>2489453317</c:v>
                </c:pt>
                <c:pt idx="3">
                  <c:v>3182256033</c:v>
                </c:pt>
                <c:pt idx="4">
                  <c:v>3758912948</c:v>
                </c:pt>
                <c:pt idx="5">
                  <c:v>3648581181</c:v>
                </c:pt>
                <c:pt idx="6">
                  <c:v>3010212229</c:v>
                </c:pt>
                <c:pt idx="7">
                  <c:v>2663845588</c:v>
                </c:pt>
                <c:pt idx="8">
                  <c:v>2633759536</c:v>
                </c:pt>
                <c:pt idx="9">
                  <c:v>3250503056</c:v>
                </c:pt>
                <c:pt idx="10">
                  <c:v>4238112323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FC-4E56-976B-0FE0274D2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8495296"/>
        <c:axId val="1772569776"/>
      </c:lineChart>
      <c:catAx>
        <c:axId val="1758495296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772569776"/>
        <c:crosses val="autoZero"/>
        <c:auto val="1"/>
        <c:lblAlgn val="ctr"/>
        <c:lblOffset val="100"/>
        <c:noMultiLvlLbl val="0"/>
      </c:catAx>
      <c:valAx>
        <c:axId val="177256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49529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</a:t>
                  </a:r>
                  <a:r>
                    <a:rPr lang="pt-BR" b="1" baseline="0"/>
                    <a:t> R$</a:t>
                  </a:r>
                  <a:endParaRPr lang="pt-BR" b="1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7130-A139-40E1-9456-5810A4CFAEA8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FCA01-805F-4130-ABE0-30445EF97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7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FCA01-805F-4130-ABE0-30445EF97C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69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FCA01-805F-4130-ABE0-30445EF97C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55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FCA01-805F-4130-ABE0-30445EF97C1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63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0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9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64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gráfico com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87"/>
          <a:stretch>
            <a:fillRect/>
          </a:stretch>
        </p:blipFill>
        <p:spPr bwMode="auto">
          <a:xfrm>
            <a:off x="0" y="6467476"/>
            <a:ext cx="1219411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12192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10320867" y="6597650"/>
            <a:ext cx="182456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pt-BR" altLang="pt-BR" sz="1100" b="1">
                <a:solidFill>
                  <a:schemeClr val="bg1"/>
                </a:solidFill>
                <a:latin typeface="Calibri" panose="020F0502020204030204" pitchFamily="34" charset="0"/>
              </a:rPr>
              <a:t>Slide </a:t>
            </a:r>
            <a:fld id="{36BB3E90-786F-44C0-BD12-94C0B92100E3}" type="slidenum">
              <a:rPr lang="pt-BR" altLang="pt-BR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>
                <a:defRPr/>
              </a:pPr>
              <a:t>‹nº›</a:t>
            </a:fld>
            <a:r>
              <a:rPr lang="pt-BR" altLang="pt-BR" sz="1100" b="1">
                <a:solidFill>
                  <a:schemeClr val="bg1"/>
                </a:solidFill>
                <a:latin typeface="Calibri" panose="020F0502020204030204" pitchFamily="34" charset="0"/>
              </a:rPr>
              <a:t> / 58</a:t>
            </a:r>
          </a:p>
        </p:txBody>
      </p:sp>
      <p:grpSp>
        <p:nvGrpSpPr>
          <p:cNvPr id="5" name="Grupo 9"/>
          <p:cNvGrpSpPr>
            <a:grpSpLocks/>
          </p:cNvGrpSpPr>
          <p:nvPr userDrawn="1"/>
        </p:nvGrpSpPr>
        <p:grpSpPr bwMode="auto">
          <a:xfrm>
            <a:off x="-2118" y="1"/>
            <a:ext cx="12196235" cy="620713"/>
            <a:chOff x="-1339" y="70873"/>
            <a:chExt cx="9146927" cy="38081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87"/>
            <a:stretch>
              <a:fillRect/>
            </a:stretch>
          </p:blipFill>
          <p:spPr bwMode="auto">
            <a:xfrm>
              <a:off x="1588" y="327776"/>
              <a:ext cx="9144000" cy="1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9" y="70873"/>
              <a:ext cx="9143488" cy="25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2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42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2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73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40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5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83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4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5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498D-47AC-47A2-B032-5548D6166AAD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47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Leuf76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pesquisa.fapesp.br/2018/12/14/financiamento-do-sistema-publico-de-educaca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910" y="304179"/>
            <a:ext cx="4446416" cy="250018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053636"/>
            <a:ext cx="12192000" cy="184665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Calibri" panose="020F0502020204030204" pitchFamily="34" charset="0"/>
              </a:rPr>
              <a:t>Ildeu de Castro Moreira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 i="1" dirty="0">
                <a:latin typeface="Calibri" panose="020F0502020204030204" pitchFamily="34" charset="0"/>
              </a:rPr>
              <a:t>Presidente da Sociedade Brasileira para o Progresso da Ciência (SBPC)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 i="1" dirty="0">
                <a:latin typeface="Calibri" panose="020F0502020204030204" pitchFamily="34" charset="0"/>
              </a:rPr>
              <a:t>Instituto de Física – UFRJ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C7CE3C7-EE1A-4351-9787-83F3B8D40E23}"/>
              </a:ext>
            </a:extLst>
          </p:cNvPr>
          <p:cNvSpPr/>
          <p:nvPr/>
        </p:nvSpPr>
        <p:spPr>
          <a:xfrm>
            <a:off x="1482872" y="582081"/>
            <a:ext cx="8313154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Necessidade da recomposição dos quadros das Instituições das Carreiras de Ciência e Tecnologia e seus orçamentos </a:t>
            </a:r>
          </a:p>
        </p:txBody>
      </p:sp>
    </p:spTree>
    <p:extLst>
      <p:ext uri="{BB962C8B-B14F-4D97-AF65-F5344CB8AC3E}">
        <p14:creationId xmlns:p14="http://schemas.microsoft.com/office/powerpoint/2010/main" val="126154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/>
          </p:nvPr>
        </p:nvGraphicFramePr>
        <p:xfrm>
          <a:off x="1" y="0"/>
          <a:ext cx="105087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7151904" y="138652"/>
            <a:ext cx="54222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 (sem despesas </a:t>
            </a: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obrigatórias e reserva de contingência):</a:t>
            </a:r>
          </a:p>
          <a:p>
            <a:pPr algn="ctr">
              <a:spcAft>
                <a:spcPts val="0"/>
              </a:spcAft>
            </a:pPr>
            <a:endParaRPr lang="pt-BR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 2018: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4.765.356.249           4,1 bilhões</a:t>
            </a:r>
          </a:p>
          <a:p>
            <a:pPr algn="ctr">
              <a:spcAft>
                <a:spcPts val="0"/>
              </a:spcAft>
            </a:pPr>
            <a:endParaRPr lang="pt-BR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PLOA 2019: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5.674.258.180 [- 1,2 bi de inversões financeiras = 4,4 bilhões]</a:t>
            </a: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Contingenciamento de 42%</a:t>
            </a: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3,4 bilhões 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10290414" y="1145352"/>
            <a:ext cx="436725" cy="202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FEE8AB32-6B16-4E8B-B549-593E16CAF143}"/>
              </a:ext>
            </a:extLst>
          </p:cNvPr>
          <p:cNvCxnSpPr>
            <a:cxnSpLocks/>
          </p:cNvCxnSpPr>
          <p:nvPr/>
        </p:nvCxnSpPr>
        <p:spPr>
          <a:xfrm>
            <a:off x="9757681" y="3912235"/>
            <a:ext cx="565186" cy="39389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91333F34-CB1F-4256-ABC6-C054B97291FC}"/>
              </a:ext>
            </a:extLst>
          </p:cNvPr>
          <p:cNvSpPr/>
          <p:nvPr/>
        </p:nvSpPr>
        <p:spPr>
          <a:xfrm>
            <a:off x="10300028" y="4306130"/>
            <a:ext cx="95535" cy="136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5DE5C4-342C-498B-8CA0-FB2E25818954}"/>
              </a:ext>
            </a:extLst>
          </p:cNvPr>
          <p:cNvSpPr txBox="1"/>
          <p:nvPr/>
        </p:nvSpPr>
        <p:spPr>
          <a:xfrm>
            <a:off x="10052664" y="6040757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2019</a:t>
            </a:r>
          </a:p>
        </p:txBody>
      </p:sp>
      <p:sp>
        <p:nvSpPr>
          <p:cNvPr id="10" name="Seta para a direita 1">
            <a:extLst>
              <a:ext uri="{FF2B5EF4-FFF2-40B4-BE49-F238E27FC236}">
                <a16:creationId xmlns:a16="http://schemas.microsoft.com/office/drawing/2014/main" id="{F4251EFB-9E6B-42DE-AE6B-FC8FB1A2F601}"/>
              </a:ext>
            </a:extLst>
          </p:cNvPr>
          <p:cNvSpPr/>
          <p:nvPr/>
        </p:nvSpPr>
        <p:spPr>
          <a:xfrm>
            <a:off x="11497891" y="2352829"/>
            <a:ext cx="436725" cy="202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6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F4891C9-1529-DD4E-A3A6-5D82B8FBE43D}"/>
              </a:ext>
            </a:extLst>
          </p:cNvPr>
          <p:cNvGrpSpPr/>
          <p:nvPr/>
        </p:nvGrpSpPr>
        <p:grpSpPr>
          <a:xfrm>
            <a:off x="520505" y="0"/>
            <a:ext cx="10930597" cy="6682154"/>
            <a:chOff x="0" y="0"/>
            <a:chExt cx="9144000" cy="4953814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466AC89E-E2DB-5941-B2A0-897BC9333C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2432067"/>
                </p:ext>
              </p:extLst>
            </p:nvPr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6A0330D4-4C5F-8546-8C03-CD72AD467895}"/>
                </a:ext>
              </a:extLst>
            </p:cNvPr>
            <p:cNvGrpSpPr/>
            <p:nvPr/>
          </p:nvGrpSpPr>
          <p:grpSpPr>
            <a:xfrm>
              <a:off x="749300" y="4496615"/>
              <a:ext cx="8229600" cy="457199"/>
              <a:chOff x="749300" y="4496623"/>
              <a:chExt cx="8229600" cy="497840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70E1E717-6D43-B548-B5FC-D91153F640FF}"/>
                  </a:ext>
                </a:extLst>
              </p:cNvPr>
              <p:cNvGrpSpPr/>
              <p:nvPr/>
            </p:nvGrpSpPr>
            <p:grpSpPr>
              <a:xfrm>
                <a:off x="1079500" y="4649023"/>
                <a:ext cx="7589520" cy="182880"/>
                <a:chOff x="1079500" y="4649023"/>
                <a:chExt cx="75895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8C108F6E-5DFF-714F-B41C-C229194C3C1B}"/>
                    </a:ext>
                  </a:extLst>
                </p:cNvPr>
                <p:cNvSpPr/>
                <p:nvPr/>
              </p:nvSpPr>
              <p:spPr>
                <a:xfrm rot="-5400000">
                  <a:off x="1330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67A047A7-319E-6F48-902E-87377E85D15A}"/>
                    </a:ext>
                  </a:extLst>
                </p:cNvPr>
                <p:cNvSpPr/>
                <p:nvPr/>
              </p:nvSpPr>
              <p:spPr>
                <a:xfrm rot="-5400000">
                  <a:off x="2092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B8E2A8FB-B947-CD44-BF07-888A991759E1}"/>
                    </a:ext>
                  </a:extLst>
                </p:cNvPr>
                <p:cNvSpPr/>
                <p:nvPr/>
              </p:nvSpPr>
              <p:spPr>
                <a:xfrm rot="-5400000">
                  <a:off x="2854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38E1EA95-3DF7-2F45-91EE-469413A27386}"/>
                    </a:ext>
                  </a:extLst>
                </p:cNvPr>
                <p:cNvSpPr/>
                <p:nvPr/>
              </p:nvSpPr>
              <p:spPr>
                <a:xfrm rot="-5400000">
                  <a:off x="3616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3087A220-A6B5-C944-89E3-582120FEE704}"/>
                    </a:ext>
                  </a:extLst>
                </p:cNvPr>
                <p:cNvSpPr/>
                <p:nvPr/>
              </p:nvSpPr>
              <p:spPr>
                <a:xfrm rot="-5400000">
                  <a:off x="4378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27F509D6-D99D-8942-B61E-210F896E9775}"/>
                    </a:ext>
                  </a:extLst>
                </p:cNvPr>
                <p:cNvSpPr/>
                <p:nvPr/>
              </p:nvSpPr>
              <p:spPr>
                <a:xfrm rot="-5400000">
                  <a:off x="5140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B8C11F9D-7AFD-4F4B-A5AA-49E59B9131AF}"/>
                    </a:ext>
                  </a:extLst>
                </p:cNvPr>
                <p:cNvSpPr/>
                <p:nvPr/>
              </p:nvSpPr>
              <p:spPr>
                <a:xfrm rot="-5400000">
                  <a:off x="5902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5B75AA3F-05E5-EC44-B410-3F1D004C1D6C}"/>
                    </a:ext>
                  </a:extLst>
                </p:cNvPr>
                <p:cNvSpPr/>
                <p:nvPr/>
              </p:nvSpPr>
              <p:spPr>
                <a:xfrm rot="-5400000">
                  <a:off x="6664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163E4C6C-53F3-2E4A-B3F7-DE695817CD93}"/>
                    </a:ext>
                  </a:extLst>
                </p:cNvPr>
                <p:cNvSpPr/>
                <p:nvPr/>
              </p:nvSpPr>
              <p:spPr>
                <a:xfrm rot="-5400000">
                  <a:off x="7426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CA745A80-B689-DD4E-92E9-DC239162A4A7}"/>
                    </a:ext>
                  </a:extLst>
                </p:cNvPr>
                <p:cNvSpPr/>
                <p:nvPr/>
              </p:nvSpPr>
              <p:spPr>
                <a:xfrm rot="-5400000">
                  <a:off x="8188960" y="439756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sp>
            <p:nvSpPr>
              <p:cNvPr id="6" name="CaixaDeTexto 158">
                <a:extLst>
                  <a:ext uri="{FF2B5EF4-FFF2-40B4-BE49-F238E27FC236}">
                    <a16:creationId xmlns:a16="http://schemas.microsoft.com/office/drawing/2014/main" id="{CD88BCE3-C9E8-5546-A95D-72E4700D50C2}"/>
                  </a:ext>
                </a:extLst>
              </p:cNvPr>
              <p:cNvSpPr txBox="1"/>
              <p:nvPr/>
            </p:nvSpPr>
            <p:spPr>
              <a:xfrm>
                <a:off x="749300" y="4496623"/>
                <a:ext cx="8229600" cy="1371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B597B7DA-8C92-3A4B-938C-37020DE1FB08}"/>
                  </a:ext>
                </a:extLst>
              </p:cNvPr>
              <p:cNvGrpSpPr/>
              <p:nvPr/>
            </p:nvGrpSpPr>
            <p:grpSpPr>
              <a:xfrm>
                <a:off x="1143000" y="4903023"/>
                <a:ext cx="7471832" cy="91440"/>
                <a:chOff x="1143000" y="4903023"/>
                <a:chExt cx="7471832" cy="466050"/>
              </a:xfrm>
            </p:grpSpPr>
            <p:sp>
              <p:nvSpPr>
                <p:cNvPr id="8" name="CaixaDeTexto 160">
                  <a:extLst>
                    <a:ext uri="{FF2B5EF4-FFF2-40B4-BE49-F238E27FC236}">
                      <a16:creationId xmlns:a16="http://schemas.microsoft.com/office/drawing/2014/main" id="{2C762F17-3F9D-0B4D-B011-C9627E6AB96E}"/>
                    </a:ext>
                  </a:extLst>
                </p:cNvPr>
                <p:cNvSpPr txBox="1"/>
                <p:nvPr/>
              </p:nvSpPr>
              <p:spPr>
                <a:xfrm>
                  <a:off x="1143000" y="490302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-100%</a:t>
                  </a:r>
                </a:p>
              </p:txBody>
            </p:sp>
            <p:sp>
              <p:nvSpPr>
                <p:cNvPr id="9" name="CaixaDeTexto 161">
                  <a:extLst>
                    <a:ext uri="{FF2B5EF4-FFF2-40B4-BE49-F238E27FC236}">
                      <a16:creationId xmlns:a16="http://schemas.microsoft.com/office/drawing/2014/main" id="{3061FCF5-5A2C-4D43-BDCE-A01CD473BB03}"/>
                    </a:ext>
                  </a:extLst>
                </p:cNvPr>
                <p:cNvSpPr txBox="1"/>
                <p:nvPr/>
              </p:nvSpPr>
              <p:spPr>
                <a:xfrm>
                  <a:off x="1904998" y="490764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</a:t>
                  </a:r>
                </a:p>
              </p:txBody>
            </p:sp>
            <p:sp>
              <p:nvSpPr>
                <p:cNvPr id="10" name="CaixaDeTexto 162">
                  <a:extLst>
                    <a:ext uri="{FF2B5EF4-FFF2-40B4-BE49-F238E27FC236}">
                      <a16:creationId xmlns:a16="http://schemas.microsoft.com/office/drawing/2014/main" id="{9490D237-873B-3C4D-9BD6-13AEF55E6627}"/>
                    </a:ext>
                  </a:extLst>
                </p:cNvPr>
                <p:cNvSpPr txBox="1"/>
                <p:nvPr/>
              </p:nvSpPr>
              <p:spPr>
                <a:xfrm>
                  <a:off x="2645832" y="4907642"/>
                  <a:ext cx="770467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-100%</a:t>
                  </a:r>
                </a:p>
              </p:txBody>
            </p:sp>
            <p:sp>
              <p:nvSpPr>
                <p:cNvPr id="11" name="CaixaDeTexto 163">
                  <a:extLst>
                    <a:ext uri="{FF2B5EF4-FFF2-40B4-BE49-F238E27FC236}">
                      <a16:creationId xmlns:a16="http://schemas.microsoft.com/office/drawing/2014/main" id="{2198E917-9957-884D-90F2-2D51ECB2B038}"/>
                    </a:ext>
                  </a:extLst>
                </p:cNvPr>
                <p:cNvSpPr txBox="1"/>
                <p:nvPr/>
              </p:nvSpPr>
              <p:spPr>
                <a:xfrm>
                  <a:off x="3418416" y="490764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</a:t>
                  </a:r>
                </a:p>
              </p:txBody>
            </p:sp>
            <p:sp>
              <p:nvSpPr>
                <p:cNvPr id="12" name="CaixaDeTexto 164">
                  <a:extLst>
                    <a:ext uri="{FF2B5EF4-FFF2-40B4-BE49-F238E27FC236}">
                      <a16:creationId xmlns:a16="http://schemas.microsoft.com/office/drawing/2014/main" id="{87907AFF-E232-9E4D-B0EA-33C1C3F26745}"/>
                    </a:ext>
                  </a:extLst>
                </p:cNvPr>
                <p:cNvSpPr txBox="1"/>
                <p:nvPr/>
              </p:nvSpPr>
              <p:spPr>
                <a:xfrm>
                  <a:off x="4174066" y="491187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-44,12%</a:t>
                  </a:r>
                </a:p>
              </p:txBody>
            </p:sp>
            <p:sp>
              <p:nvSpPr>
                <p:cNvPr id="13" name="CaixaDeTexto 165">
                  <a:extLst>
                    <a:ext uri="{FF2B5EF4-FFF2-40B4-BE49-F238E27FC236}">
                      <a16:creationId xmlns:a16="http://schemas.microsoft.com/office/drawing/2014/main" id="{4D095790-89A8-3C47-A64B-AC4448BA691B}"/>
                    </a:ext>
                  </a:extLst>
                </p:cNvPr>
                <p:cNvSpPr txBox="1"/>
                <p:nvPr/>
              </p:nvSpPr>
              <p:spPr>
                <a:xfrm>
                  <a:off x="4919133" y="490552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-100%</a:t>
                  </a:r>
                </a:p>
              </p:txBody>
            </p:sp>
            <p:sp>
              <p:nvSpPr>
                <p:cNvPr id="14" name="CaixaDeTexto 166">
                  <a:extLst>
                    <a:ext uri="{FF2B5EF4-FFF2-40B4-BE49-F238E27FC236}">
                      <a16:creationId xmlns:a16="http://schemas.microsoft.com/office/drawing/2014/main" id="{CDE257F9-4287-B94A-859E-2E4A8B268BD9}"/>
                    </a:ext>
                  </a:extLst>
                </p:cNvPr>
                <p:cNvSpPr txBox="1"/>
                <p:nvPr/>
              </p:nvSpPr>
              <p:spPr>
                <a:xfrm>
                  <a:off x="5685367" y="490975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</a:t>
                  </a:r>
                </a:p>
              </p:txBody>
            </p:sp>
            <p:sp>
              <p:nvSpPr>
                <p:cNvPr id="15" name="CaixaDeTexto 167">
                  <a:extLst>
                    <a:ext uri="{FF2B5EF4-FFF2-40B4-BE49-F238E27FC236}">
                      <a16:creationId xmlns:a16="http://schemas.microsoft.com/office/drawing/2014/main" id="{A1736397-D452-AF48-9F04-10C980080DAB}"/>
                    </a:ext>
                  </a:extLst>
                </p:cNvPr>
                <p:cNvSpPr txBox="1"/>
                <p:nvPr/>
              </p:nvSpPr>
              <p:spPr>
                <a:xfrm>
                  <a:off x="7181850" y="490340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-45,01%</a:t>
                  </a:r>
                </a:p>
              </p:txBody>
            </p:sp>
            <p:sp>
              <p:nvSpPr>
                <p:cNvPr id="16" name="CaixaDeTexto 168">
                  <a:extLst>
                    <a:ext uri="{FF2B5EF4-FFF2-40B4-BE49-F238E27FC236}">
                      <a16:creationId xmlns:a16="http://schemas.microsoft.com/office/drawing/2014/main" id="{92901F9B-2722-8A4A-9865-CD0E077D52E3}"/>
                    </a:ext>
                  </a:extLst>
                </p:cNvPr>
                <p:cNvSpPr txBox="1"/>
                <p:nvPr/>
              </p:nvSpPr>
              <p:spPr>
                <a:xfrm>
                  <a:off x="6434666" y="4907640"/>
                  <a:ext cx="778933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+189,29%</a:t>
                  </a:r>
                </a:p>
              </p:txBody>
            </p:sp>
            <p:sp>
              <p:nvSpPr>
                <p:cNvPr id="17" name="CaixaDeTexto 169">
                  <a:extLst>
                    <a:ext uri="{FF2B5EF4-FFF2-40B4-BE49-F238E27FC236}">
                      <a16:creationId xmlns:a16="http://schemas.microsoft.com/office/drawing/2014/main" id="{4BC2AC0C-FA66-914F-ACA8-4394EF6A59D3}"/>
                    </a:ext>
                  </a:extLst>
                </p:cNvPr>
                <p:cNvSpPr txBox="1"/>
                <p:nvPr/>
              </p:nvSpPr>
              <p:spPr>
                <a:xfrm>
                  <a:off x="7926916" y="490764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+70,06%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6200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45" y="2537521"/>
            <a:ext cx="9150627" cy="432047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-19839"/>
            <a:ext cx="121920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Situação extremamente preocupante do CNPq: recursos orçamentários para 2019 mantidos 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patamar muito baixo. Déficit para pagamento das bolsas em 2019: R$ 340 milhões.</a:t>
            </a:r>
            <a:endParaRPr lang="pt-BR" sz="2400" b="1" dirty="0"/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10770247" y="4872530"/>
            <a:ext cx="25281" cy="140416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10276335" y="4872530"/>
            <a:ext cx="429" cy="92776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6533" y="1398908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CNPQ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413710" y="62766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071911" y="63146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2019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11255065" y="5293050"/>
            <a:ext cx="30608" cy="98364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1117749" y="4882896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1,2 bi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424880" y="4441643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1,4 bi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11568016" y="5565904"/>
            <a:ext cx="0" cy="7107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1619703" y="5293050"/>
            <a:ext cx="606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0,8 </a:t>
            </a:r>
          </a:p>
          <a:p>
            <a:pPr algn="ctr"/>
            <a:r>
              <a:rPr lang="pt-BR" sz="2200" b="1" dirty="0"/>
              <a:t>bi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38178" y="1459021"/>
            <a:ext cx="4987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Formação, Capacitação e Expansão de Pessoal Qualificado em CT&amp;I: 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615153" y="145063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LOA 2018	 PLOA 2019</a:t>
            </a:r>
          </a:p>
          <a:p>
            <a:r>
              <a:rPr lang="pt-BR" sz="2200" b="1" dirty="0">
                <a:solidFill>
                  <a:srgbClr val="FF0000"/>
                </a:solidFill>
              </a:rPr>
              <a:t>1.082.711.180	784.787.619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0424880" y="1381966"/>
            <a:ext cx="22862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Variação</a:t>
            </a:r>
          </a:p>
          <a:p>
            <a:r>
              <a:rPr lang="pt-BR" sz="2200" b="1" dirty="0">
                <a:solidFill>
                  <a:srgbClr val="FF0000"/>
                </a:solidFill>
              </a:rPr>
              <a:t>- 27,52%</a:t>
            </a: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7BECAA2-D217-924A-BC50-440A7A02D6C7}"/>
              </a:ext>
            </a:extLst>
          </p:cNvPr>
          <p:cNvGrpSpPr/>
          <p:nvPr/>
        </p:nvGrpSpPr>
        <p:grpSpPr>
          <a:xfrm>
            <a:off x="1235613" y="225083"/>
            <a:ext cx="8879058" cy="6133514"/>
            <a:chOff x="0" y="0"/>
            <a:chExt cx="9144000" cy="490119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928463E2-C243-DC42-9F3D-6E8D2706CD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1669056"/>
                </p:ext>
              </p:extLst>
            </p:nvPr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4217C9C2-D867-CA42-919D-0AF9C8C30A74}"/>
                </a:ext>
              </a:extLst>
            </p:cNvPr>
            <p:cNvGrpSpPr/>
            <p:nvPr/>
          </p:nvGrpSpPr>
          <p:grpSpPr>
            <a:xfrm>
              <a:off x="698500" y="4443996"/>
              <a:ext cx="8229600" cy="457199"/>
              <a:chOff x="698500" y="4444005"/>
              <a:chExt cx="8229600" cy="497840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338DF2B4-4271-3E4D-A2A1-656A8A3BCA32}"/>
                  </a:ext>
                </a:extLst>
              </p:cNvPr>
              <p:cNvGrpSpPr/>
              <p:nvPr/>
            </p:nvGrpSpPr>
            <p:grpSpPr>
              <a:xfrm>
                <a:off x="1028700" y="4583705"/>
                <a:ext cx="7589520" cy="182880"/>
                <a:chOff x="1028700" y="4583705"/>
                <a:chExt cx="75895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E26690BE-12E3-374C-B5B4-997A5282FBE9}"/>
                    </a:ext>
                  </a:extLst>
                </p:cNvPr>
                <p:cNvSpPr/>
                <p:nvPr/>
              </p:nvSpPr>
              <p:spPr>
                <a:xfrm rot="-5400000">
                  <a:off x="1280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E4226968-A681-8443-97E6-B7460B435585}"/>
                    </a:ext>
                  </a:extLst>
                </p:cNvPr>
                <p:cNvSpPr/>
                <p:nvPr/>
              </p:nvSpPr>
              <p:spPr>
                <a:xfrm rot="-5400000">
                  <a:off x="2042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0E73E8C0-4C9A-EC47-BA48-0DBA93AFE168}"/>
                    </a:ext>
                  </a:extLst>
                </p:cNvPr>
                <p:cNvSpPr/>
                <p:nvPr/>
              </p:nvSpPr>
              <p:spPr>
                <a:xfrm rot="-5400000">
                  <a:off x="2804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0EF362F1-E73A-B54C-83B3-57C7E48AE16C}"/>
                    </a:ext>
                  </a:extLst>
                </p:cNvPr>
                <p:cNvSpPr/>
                <p:nvPr/>
              </p:nvSpPr>
              <p:spPr>
                <a:xfrm rot="-5400000">
                  <a:off x="3566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BC6790C3-FB29-A444-8CAE-555FFBD7AC97}"/>
                    </a:ext>
                  </a:extLst>
                </p:cNvPr>
                <p:cNvSpPr/>
                <p:nvPr/>
              </p:nvSpPr>
              <p:spPr>
                <a:xfrm rot="-5400000">
                  <a:off x="4328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4900277C-7D8A-D949-A700-05F3F25F4AAA}"/>
                    </a:ext>
                  </a:extLst>
                </p:cNvPr>
                <p:cNvSpPr/>
                <p:nvPr/>
              </p:nvSpPr>
              <p:spPr>
                <a:xfrm rot="-5400000">
                  <a:off x="5090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51266937-DBE0-4B4D-9D94-906EEFF3D07E}"/>
                    </a:ext>
                  </a:extLst>
                </p:cNvPr>
                <p:cNvSpPr/>
                <p:nvPr/>
              </p:nvSpPr>
              <p:spPr>
                <a:xfrm rot="-5400000">
                  <a:off x="5852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2EE50541-4F95-0448-B654-A440767C9DE7}"/>
                    </a:ext>
                  </a:extLst>
                </p:cNvPr>
                <p:cNvSpPr/>
                <p:nvPr/>
              </p:nvSpPr>
              <p:spPr>
                <a:xfrm rot="-5400000">
                  <a:off x="6614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D0FB07DE-BB83-AE42-91F8-51BA715E4A33}"/>
                    </a:ext>
                  </a:extLst>
                </p:cNvPr>
                <p:cNvSpPr/>
                <p:nvPr/>
              </p:nvSpPr>
              <p:spPr>
                <a:xfrm rot="-5400000">
                  <a:off x="7376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57BE0B5D-5155-2441-AE12-404E91307EAB}"/>
                    </a:ext>
                  </a:extLst>
                </p:cNvPr>
                <p:cNvSpPr/>
                <p:nvPr/>
              </p:nvSpPr>
              <p:spPr>
                <a:xfrm rot="-5400000">
                  <a:off x="8138160" y="433224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4792420D-CC4C-E748-A699-65F4F842EA06}"/>
                  </a:ext>
                </a:extLst>
              </p:cNvPr>
              <p:cNvGrpSpPr/>
              <p:nvPr/>
            </p:nvGrpSpPr>
            <p:grpSpPr>
              <a:xfrm>
                <a:off x="1079500" y="4850405"/>
                <a:ext cx="7471832" cy="91440"/>
                <a:chOff x="1079500" y="4850405"/>
                <a:chExt cx="7471832" cy="466050"/>
              </a:xfrm>
            </p:grpSpPr>
            <p:sp>
              <p:nvSpPr>
                <p:cNvPr id="8" name="CaixaDeTexto 60">
                  <a:extLst>
                    <a:ext uri="{FF2B5EF4-FFF2-40B4-BE49-F238E27FC236}">
                      <a16:creationId xmlns:a16="http://schemas.microsoft.com/office/drawing/2014/main" id="{F4AD0EE7-7341-A34D-A61B-6E498A9B7EE4}"/>
                    </a:ext>
                  </a:extLst>
                </p:cNvPr>
                <p:cNvSpPr txBox="1"/>
                <p:nvPr/>
              </p:nvSpPr>
              <p:spPr>
                <a:xfrm>
                  <a:off x="1079500" y="485040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+0,88%</a:t>
                  </a:r>
                </a:p>
              </p:txBody>
            </p:sp>
            <p:sp>
              <p:nvSpPr>
                <p:cNvPr id="9" name="CaixaDeTexto 61">
                  <a:extLst>
                    <a:ext uri="{FF2B5EF4-FFF2-40B4-BE49-F238E27FC236}">
                      <a16:creationId xmlns:a16="http://schemas.microsoft.com/office/drawing/2014/main" id="{ECE74CDD-2E17-2B43-B07F-07D3CF92F851}"/>
                    </a:ext>
                  </a:extLst>
                </p:cNvPr>
                <p:cNvSpPr txBox="1"/>
                <p:nvPr/>
              </p:nvSpPr>
              <p:spPr>
                <a:xfrm>
                  <a:off x="1841498" y="485502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+0,43%</a:t>
                  </a:r>
                </a:p>
              </p:txBody>
            </p:sp>
            <p:sp>
              <p:nvSpPr>
                <p:cNvPr id="10" name="CaixaDeTexto 62">
                  <a:extLst>
                    <a:ext uri="{FF2B5EF4-FFF2-40B4-BE49-F238E27FC236}">
                      <a16:creationId xmlns:a16="http://schemas.microsoft.com/office/drawing/2014/main" id="{00E2FABA-070C-7443-B036-AF877FB6F5F2}"/>
                    </a:ext>
                  </a:extLst>
                </p:cNvPr>
                <p:cNvSpPr txBox="1"/>
                <p:nvPr/>
              </p:nvSpPr>
              <p:spPr>
                <a:xfrm>
                  <a:off x="2582333" y="485502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+11,37%</a:t>
                  </a:r>
                </a:p>
              </p:txBody>
            </p:sp>
            <p:sp>
              <p:nvSpPr>
                <p:cNvPr id="11" name="CaixaDeTexto 63">
                  <a:extLst>
                    <a:ext uri="{FF2B5EF4-FFF2-40B4-BE49-F238E27FC236}">
                      <a16:creationId xmlns:a16="http://schemas.microsoft.com/office/drawing/2014/main" id="{E9FCF63A-CC1D-D248-9332-9741F07A5E52}"/>
                    </a:ext>
                  </a:extLst>
                </p:cNvPr>
                <p:cNvSpPr txBox="1"/>
                <p:nvPr/>
              </p:nvSpPr>
              <p:spPr>
                <a:xfrm>
                  <a:off x="3354916" y="4855022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+10,83%</a:t>
                  </a:r>
                </a:p>
              </p:txBody>
            </p:sp>
            <p:sp>
              <p:nvSpPr>
                <p:cNvPr id="12" name="CaixaDeTexto 64">
                  <a:extLst>
                    <a:ext uri="{FF2B5EF4-FFF2-40B4-BE49-F238E27FC236}">
                      <a16:creationId xmlns:a16="http://schemas.microsoft.com/office/drawing/2014/main" id="{98BB563A-71E3-044B-9D5A-4C0E086CB798}"/>
                    </a:ext>
                  </a:extLst>
                </p:cNvPr>
                <p:cNvSpPr txBox="1"/>
                <p:nvPr/>
              </p:nvSpPr>
              <p:spPr>
                <a:xfrm>
                  <a:off x="4110566" y="485925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+3,55%</a:t>
                  </a:r>
                </a:p>
              </p:txBody>
            </p:sp>
            <p:sp>
              <p:nvSpPr>
                <p:cNvPr id="13" name="CaixaDeTexto 65">
                  <a:extLst>
                    <a:ext uri="{FF2B5EF4-FFF2-40B4-BE49-F238E27FC236}">
                      <a16:creationId xmlns:a16="http://schemas.microsoft.com/office/drawing/2014/main" id="{6B7F7C6A-ABE9-3346-900B-A5FEF223AAB2}"/>
                    </a:ext>
                  </a:extLst>
                </p:cNvPr>
                <p:cNvSpPr txBox="1"/>
                <p:nvPr/>
              </p:nvSpPr>
              <p:spPr>
                <a:xfrm>
                  <a:off x="4855633" y="485290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+6,83%</a:t>
                  </a:r>
                </a:p>
              </p:txBody>
            </p:sp>
            <p:sp>
              <p:nvSpPr>
                <p:cNvPr id="14" name="CaixaDeTexto 66">
                  <a:extLst>
                    <a:ext uri="{FF2B5EF4-FFF2-40B4-BE49-F238E27FC236}">
                      <a16:creationId xmlns:a16="http://schemas.microsoft.com/office/drawing/2014/main" id="{5686D965-9A32-5C44-BC88-81E9ED5D9DF8}"/>
                    </a:ext>
                  </a:extLst>
                </p:cNvPr>
                <p:cNvSpPr txBox="1"/>
                <p:nvPr/>
              </p:nvSpPr>
              <p:spPr>
                <a:xfrm>
                  <a:off x="5621867" y="4857139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+3,36%</a:t>
                  </a:r>
                </a:p>
              </p:txBody>
            </p:sp>
            <p:sp>
              <p:nvSpPr>
                <p:cNvPr id="15" name="CaixaDeTexto 67">
                  <a:extLst>
                    <a:ext uri="{FF2B5EF4-FFF2-40B4-BE49-F238E27FC236}">
                      <a16:creationId xmlns:a16="http://schemas.microsoft.com/office/drawing/2014/main" id="{9839669E-31F3-4140-A64B-8790DCB886F0}"/>
                    </a:ext>
                  </a:extLst>
                </p:cNvPr>
                <p:cNvSpPr txBox="1"/>
                <p:nvPr/>
              </p:nvSpPr>
              <p:spPr>
                <a:xfrm>
                  <a:off x="7118350" y="4850789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-0,13%</a:t>
                  </a:r>
                </a:p>
              </p:txBody>
            </p:sp>
            <p:sp>
              <p:nvSpPr>
                <p:cNvPr id="16" name="CaixaDeTexto 68">
                  <a:extLst>
                    <a:ext uri="{FF2B5EF4-FFF2-40B4-BE49-F238E27FC236}">
                      <a16:creationId xmlns:a16="http://schemas.microsoft.com/office/drawing/2014/main" id="{62985E86-00CA-A540-B00E-AE2E82C820CE}"/>
                    </a:ext>
                  </a:extLst>
                </p:cNvPr>
                <p:cNvSpPr txBox="1"/>
                <p:nvPr/>
              </p:nvSpPr>
              <p:spPr>
                <a:xfrm>
                  <a:off x="6371167" y="4855022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+3,47%</a:t>
                  </a:r>
                </a:p>
              </p:txBody>
            </p:sp>
            <p:sp>
              <p:nvSpPr>
                <p:cNvPr id="17" name="CaixaDeTexto 69">
                  <a:extLst>
                    <a:ext uri="{FF2B5EF4-FFF2-40B4-BE49-F238E27FC236}">
                      <a16:creationId xmlns:a16="http://schemas.microsoft.com/office/drawing/2014/main" id="{12FAF6BF-059A-5A47-8CBD-051586C56CD9}"/>
                    </a:ext>
                  </a:extLst>
                </p:cNvPr>
                <p:cNvSpPr txBox="1"/>
                <p:nvPr/>
              </p:nvSpPr>
              <p:spPr>
                <a:xfrm>
                  <a:off x="7863416" y="485502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+1,37%</a:t>
                  </a:r>
                </a:p>
              </p:txBody>
            </p:sp>
          </p:grpSp>
          <p:sp>
            <p:nvSpPr>
              <p:cNvPr id="7" name="CaixaDeTexto 57">
                <a:extLst>
                  <a:ext uri="{FF2B5EF4-FFF2-40B4-BE49-F238E27FC236}">
                    <a16:creationId xmlns:a16="http://schemas.microsoft.com/office/drawing/2014/main" id="{19893689-3C76-E44C-9FB0-38C68BF4F0ED}"/>
                  </a:ext>
                </a:extLst>
              </p:cNvPr>
              <p:cNvSpPr txBox="1"/>
              <p:nvPr/>
            </p:nvSpPr>
            <p:spPr>
              <a:xfrm>
                <a:off x="698500" y="4444005"/>
                <a:ext cx="8229600" cy="1371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895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0D3722C-42EA-421F-BD13-2F270868E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824943"/>
              </p:ext>
            </p:extLst>
          </p:nvPr>
        </p:nvGraphicFramePr>
        <p:xfrm>
          <a:off x="1477108" y="0"/>
          <a:ext cx="93831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1AA335BE-89DE-49C5-BB9B-44AE046384C6}"/>
              </a:ext>
            </a:extLst>
          </p:cNvPr>
          <p:cNvCxnSpPr>
            <a:cxnSpLocks/>
          </p:cNvCxnSpPr>
          <p:nvPr/>
        </p:nvCxnSpPr>
        <p:spPr>
          <a:xfrm>
            <a:off x="10452297" y="3799158"/>
            <a:ext cx="0" cy="315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7972FB-0B19-4BA2-A5E1-194F82E735C3}"/>
              </a:ext>
            </a:extLst>
          </p:cNvPr>
          <p:cNvSpPr txBox="1"/>
          <p:nvPr/>
        </p:nvSpPr>
        <p:spPr>
          <a:xfrm>
            <a:off x="10528514" y="392840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368</a:t>
            </a:r>
          </a:p>
        </p:txBody>
      </p:sp>
    </p:spTree>
    <p:extLst>
      <p:ext uri="{BB962C8B-B14F-4D97-AF65-F5344CB8AC3E}">
        <p14:creationId xmlns:p14="http://schemas.microsoft.com/office/powerpoint/2010/main" val="390689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E23172-A6BE-473A-BFC3-CE0E6FD4C0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45" y="0"/>
            <a:ext cx="10372580" cy="6934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48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C16AB636-DD51-384E-BCB4-4E636511BC52}"/>
              </a:ext>
            </a:extLst>
          </p:cNvPr>
          <p:cNvGrpSpPr/>
          <p:nvPr/>
        </p:nvGrpSpPr>
        <p:grpSpPr>
          <a:xfrm>
            <a:off x="0" y="263769"/>
            <a:ext cx="8299938" cy="6330462"/>
            <a:chOff x="0" y="0"/>
            <a:chExt cx="9144000" cy="4978402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37512DA1-82D4-4647-9B47-FC9A247320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3730879"/>
                </p:ext>
              </p:extLst>
            </p:nvPr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16E2A119-A0A3-0A43-AC97-13B0EC0506F8}"/>
                </a:ext>
              </a:extLst>
            </p:cNvPr>
            <p:cNvGrpSpPr/>
            <p:nvPr/>
          </p:nvGrpSpPr>
          <p:grpSpPr>
            <a:xfrm>
              <a:off x="736600" y="4424718"/>
              <a:ext cx="8293100" cy="553684"/>
              <a:chOff x="736600" y="4424717"/>
              <a:chExt cx="8293100" cy="616539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479CD8A6-4AA5-804B-B3F9-83B574A6EDFB}"/>
                  </a:ext>
                </a:extLst>
              </p:cNvPr>
              <p:cNvGrpSpPr/>
              <p:nvPr/>
            </p:nvGrpSpPr>
            <p:grpSpPr>
              <a:xfrm>
                <a:off x="1138382" y="4574065"/>
                <a:ext cx="7475220" cy="182880"/>
                <a:chOff x="1138382" y="4574065"/>
                <a:chExt cx="74752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666D861F-8DAD-EF41-A736-D84637CF48AF}"/>
                    </a:ext>
                  </a:extLst>
                </p:cNvPr>
                <p:cNvSpPr/>
                <p:nvPr/>
              </p:nvSpPr>
              <p:spPr>
                <a:xfrm rot="-5400000">
                  <a:off x="13898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E2DCD6EF-75EE-2E48-AF87-1E6B95340F21}"/>
                    </a:ext>
                  </a:extLst>
                </p:cNvPr>
                <p:cNvSpPr/>
                <p:nvPr/>
              </p:nvSpPr>
              <p:spPr>
                <a:xfrm rot="-5400000">
                  <a:off x="21391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94239A35-1BEE-F04E-8FB8-143F63C5FE60}"/>
                    </a:ext>
                  </a:extLst>
                </p:cNvPr>
                <p:cNvSpPr/>
                <p:nvPr/>
              </p:nvSpPr>
              <p:spPr>
                <a:xfrm rot="-5400000">
                  <a:off x="28884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DFFE7D2E-6336-6047-B988-7629A1B7F840}"/>
                    </a:ext>
                  </a:extLst>
                </p:cNvPr>
                <p:cNvSpPr/>
                <p:nvPr/>
              </p:nvSpPr>
              <p:spPr>
                <a:xfrm rot="-5400000">
                  <a:off x="36377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5BC50F7C-0198-5E44-920A-BFFE5A8BC642}"/>
                    </a:ext>
                  </a:extLst>
                </p:cNvPr>
                <p:cNvSpPr/>
                <p:nvPr/>
              </p:nvSpPr>
              <p:spPr>
                <a:xfrm rot="-5400000">
                  <a:off x="43870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869757D4-45AA-5141-93B4-17268828CE4B}"/>
                    </a:ext>
                  </a:extLst>
                </p:cNvPr>
                <p:cNvSpPr/>
                <p:nvPr/>
              </p:nvSpPr>
              <p:spPr>
                <a:xfrm rot="-5400000">
                  <a:off x="51363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C1A152BF-FB0F-E94C-9D19-74D9D4FF96E6}"/>
                    </a:ext>
                  </a:extLst>
                </p:cNvPr>
                <p:cNvSpPr/>
                <p:nvPr/>
              </p:nvSpPr>
              <p:spPr>
                <a:xfrm rot="-5400000">
                  <a:off x="58856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6A4F7F30-9AE7-C344-9D9E-348812631C48}"/>
                    </a:ext>
                  </a:extLst>
                </p:cNvPr>
                <p:cNvSpPr/>
                <p:nvPr/>
              </p:nvSpPr>
              <p:spPr>
                <a:xfrm rot="-5400000">
                  <a:off x="66349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CC908C58-60B0-8A44-9492-B4CAF7AAB4BA}"/>
                    </a:ext>
                  </a:extLst>
                </p:cNvPr>
                <p:cNvSpPr/>
                <p:nvPr/>
              </p:nvSpPr>
              <p:spPr>
                <a:xfrm rot="-5400000">
                  <a:off x="73842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9BC60398-9592-2540-A496-4D252C94F330}"/>
                    </a:ext>
                  </a:extLst>
                </p:cNvPr>
                <p:cNvSpPr/>
                <p:nvPr/>
              </p:nvSpPr>
              <p:spPr>
                <a:xfrm rot="-5400000">
                  <a:off x="8133542" y="432260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3F69BCE3-03EA-B04A-A364-BA906E75559D}"/>
                  </a:ext>
                </a:extLst>
              </p:cNvPr>
              <p:cNvGrpSpPr/>
              <p:nvPr/>
            </p:nvGrpSpPr>
            <p:grpSpPr>
              <a:xfrm>
                <a:off x="1155700" y="4842380"/>
                <a:ext cx="7471832" cy="198876"/>
                <a:chOff x="1155700" y="4842380"/>
                <a:chExt cx="7471832" cy="1013627"/>
              </a:xfrm>
            </p:grpSpPr>
            <p:sp>
              <p:nvSpPr>
                <p:cNvPr id="8" name="CaixaDeTexto 25">
                  <a:extLst>
                    <a:ext uri="{FF2B5EF4-FFF2-40B4-BE49-F238E27FC236}">
                      <a16:creationId xmlns:a16="http://schemas.microsoft.com/office/drawing/2014/main" id="{A5925453-26E2-E34B-BD28-475C2478F38B}"/>
                    </a:ext>
                  </a:extLst>
                </p:cNvPr>
                <p:cNvSpPr txBox="1"/>
                <p:nvPr/>
              </p:nvSpPr>
              <p:spPr>
                <a:xfrm>
                  <a:off x="1155700" y="4842380"/>
                  <a:ext cx="687916" cy="869467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+18,57%</a:t>
                  </a:r>
                </a:p>
              </p:txBody>
            </p:sp>
            <p:sp>
              <p:nvSpPr>
                <p:cNvPr id="9" name="CaixaDeTexto 26">
                  <a:extLst>
                    <a:ext uri="{FF2B5EF4-FFF2-40B4-BE49-F238E27FC236}">
                      <a16:creationId xmlns:a16="http://schemas.microsoft.com/office/drawing/2014/main" id="{ABEBD895-5157-CE48-9C90-7B4B6FF469F7}"/>
                    </a:ext>
                  </a:extLst>
                </p:cNvPr>
                <p:cNvSpPr txBox="1"/>
                <p:nvPr/>
              </p:nvSpPr>
              <p:spPr>
                <a:xfrm>
                  <a:off x="1917698" y="4847000"/>
                  <a:ext cx="687916" cy="864847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-9,26%</a:t>
                  </a:r>
                </a:p>
              </p:txBody>
            </p:sp>
            <p:sp>
              <p:nvSpPr>
                <p:cNvPr id="10" name="CaixaDeTexto 27">
                  <a:extLst>
                    <a:ext uri="{FF2B5EF4-FFF2-40B4-BE49-F238E27FC236}">
                      <a16:creationId xmlns:a16="http://schemas.microsoft.com/office/drawing/2014/main" id="{A39D76FA-F473-1A4A-B9B8-62F92604B2D5}"/>
                    </a:ext>
                  </a:extLst>
                </p:cNvPr>
                <p:cNvSpPr txBox="1"/>
                <p:nvPr/>
              </p:nvSpPr>
              <p:spPr>
                <a:xfrm>
                  <a:off x="2658533" y="4847000"/>
                  <a:ext cx="687916" cy="79277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+10,21%</a:t>
                  </a:r>
                </a:p>
              </p:txBody>
            </p:sp>
            <p:sp>
              <p:nvSpPr>
                <p:cNvPr id="11" name="CaixaDeTexto 28">
                  <a:extLst>
                    <a:ext uri="{FF2B5EF4-FFF2-40B4-BE49-F238E27FC236}">
                      <a16:creationId xmlns:a16="http://schemas.microsoft.com/office/drawing/2014/main" id="{51A87543-DB07-124E-A8C4-44D39E6871DE}"/>
                    </a:ext>
                  </a:extLst>
                </p:cNvPr>
                <p:cNvSpPr txBox="1"/>
                <p:nvPr/>
              </p:nvSpPr>
              <p:spPr>
                <a:xfrm>
                  <a:off x="3431116" y="4847000"/>
                  <a:ext cx="687916" cy="936924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+18,12%</a:t>
                  </a:r>
                </a:p>
              </p:txBody>
            </p:sp>
            <p:sp>
              <p:nvSpPr>
                <p:cNvPr id="12" name="CaixaDeTexto 29">
                  <a:extLst>
                    <a:ext uri="{FF2B5EF4-FFF2-40B4-BE49-F238E27FC236}">
                      <a16:creationId xmlns:a16="http://schemas.microsoft.com/office/drawing/2014/main" id="{B6E2E410-4B64-A94C-AEA5-E662F386FB96}"/>
                    </a:ext>
                  </a:extLst>
                </p:cNvPr>
                <p:cNvSpPr txBox="1"/>
                <p:nvPr/>
              </p:nvSpPr>
              <p:spPr>
                <a:xfrm>
                  <a:off x="4186766" y="4851228"/>
                  <a:ext cx="687916" cy="788542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-2,93%</a:t>
                  </a:r>
                </a:p>
              </p:txBody>
            </p:sp>
            <p:sp>
              <p:nvSpPr>
                <p:cNvPr id="13" name="CaixaDeTexto 30">
                  <a:extLst>
                    <a:ext uri="{FF2B5EF4-FFF2-40B4-BE49-F238E27FC236}">
                      <a16:creationId xmlns:a16="http://schemas.microsoft.com/office/drawing/2014/main" id="{E64D51BC-5426-7F41-A882-EB7CA5DC658E}"/>
                    </a:ext>
                  </a:extLst>
                </p:cNvPr>
                <p:cNvSpPr txBox="1"/>
                <p:nvPr/>
              </p:nvSpPr>
              <p:spPr>
                <a:xfrm>
                  <a:off x="4931833" y="4844877"/>
                  <a:ext cx="687916" cy="722815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-17,5%</a:t>
                  </a:r>
                </a:p>
              </p:txBody>
            </p:sp>
            <p:sp>
              <p:nvSpPr>
                <p:cNvPr id="14" name="CaixaDeTexto 31">
                  <a:extLst>
                    <a:ext uri="{FF2B5EF4-FFF2-40B4-BE49-F238E27FC236}">
                      <a16:creationId xmlns:a16="http://schemas.microsoft.com/office/drawing/2014/main" id="{6ED3174A-8270-CE4A-81CB-C355D6927BD9}"/>
                    </a:ext>
                  </a:extLst>
                </p:cNvPr>
                <p:cNvSpPr txBox="1"/>
                <p:nvPr/>
              </p:nvSpPr>
              <p:spPr>
                <a:xfrm>
                  <a:off x="5698067" y="4849117"/>
                  <a:ext cx="687916" cy="86273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-11,5%</a:t>
                  </a:r>
                </a:p>
              </p:txBody>
            </p:sp>
            <p:sp>
              <p:nvSpPr>
                <p:cNvPr id="15" name="CaixaDeTexto 32">
                  <a:extLst>
                    <a:ext uri="{FF2B5EF4-FFF2-40B4-BE49-F238E27FC236}">
                      <a16:creationId xmlns:a16="http://schemas.microsoft.com/office/drawing/2014/main" id="{137AAE17-46F7-7F47-BA55-D81F62295A25}"/>
                    </a:ext>
                  </a:extLst>
                </p:cNvPr>
                <p:cNvSpPr txBox="1"/>
                <p:nvPr/>
              </p:nvSpPr>
              <p:spPr>
                <a:xfrm>
                  <a:off x="7194550" y="4842766"/>
                  <a:ext cx="687916" cy="1013241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+23,42%</a:t>
                  </a:r>
                </a:p>
              </p:txBody>
            </p:sp>
            <p:sp>
              <p:nvSpPr>
                <p:cNvPr id="16" name="CaixaDeTexto 33">
                  <a:extLst>
                    <a:ext uri="{FF2B5EF4-FFF2-40B4-BE49-F238E27FC236}">
                      <a16:creationId xmlns:a16="http://schemas.microsoft.com/office/drawing/2014/main" id="{53ED2B59-F307-C644-85C6-0EF9D01AC017}"/>
                    </a:ext>
                  </a:extLst>
                </p:cNvPr>
                <p:cNvSpPr txBox="1"/>
                <p:nvPr/>
              </p:nvSpPr>
              <p:spPr>
                <a:xfrm>
                  <a:off x="6447367" y="4847000"/>
                  <a:ext cx="687916" cy="936924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-1,13%</a:t>
                  </a:r>
                </a:p>
              </p:txBody>
            </p:sp>
            <p:sp>
              <p:nvSpPr>
                <p:cNvPr id="17" name="CaixaDeTexto 34">
                  <a:extLst>
                    <a:ext uri="{FF2B5EF4-FFF2-40B4-BE49-F238E27FC236}">
                      <a16:creationId xmlns:a16="http://schemas.microsoft.com/office/drawing/2014/main" id="{43F92041-8986-C84C-9808-307244B40CEB}"/>
                    </a:ext>
                  </a:extLst>
                </p:cNvPr>
                <p:cNvSpPr txBox="1"/>
                <p:nvPr/>
              </p:nvSpPr>
              <p:spPr>
                <a:xfrm>
                  <a:off x="7939616" y="4847000"/>
                  <a:ext cx="687916" cy="936935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+30,38%</a:t>
                  </a:r>
                </a:p>
              </p:txBody>
            </p:sp>
          </p:grpSp>
          <p:sp>
            <p:nvSpPr>
              <p:cNvPr id="7" name="CaixaDeTexto 49">
                <a:extLst>
                  <a:ext uri="{FF2B5EF4-FFF2-40B4-BE49-F238E27FC236}">
                    <a16:creationId xmlns:a16="http://schemas.microsoft.com/office/drawing/2014/main" id="{02AAB5AB-53CC-9D42-A519-2F1F2797AB8C}"/>
                  </a:ext>
                </a:extLst>
              </p:cNvPr>
              <p:cNvSpPr txBox="1"/>
              <p:nvPr/>
            </p:nvSpPr>
            <p:spPr>
              <a:xfrm>
                <a:off x="736600" y="4424717"/>
                <a:ext cx="8293100" cy="16706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</p:grp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284ADF6-ED45-4A2D-B5CF-AEED43B8115C}"/>
              </a:ext>
            </a:extLst>
          </p:cNvPr>
          <p:cNvSpPr/>
          <p:nvPr/>
        </p:nvSpPr>
        <p:spPr>
          <a:xfrm>
            <a:off x="8726907" y="-44068"/>
            <a:ext cx="346509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FNDCT</a:t>
            </a:r>
            <a:endParaRPr lang="pt-BR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 2018 –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3.434.177.895</a:t>
            </a:r>
          </a:p>
          <a:p>
            <a:pPr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PLOA 2019 –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4.238.112.323</a:t>
            </a:r>
          </a:p>
          <a:p>
            <a:pPr>
              <a:spcAft>
                <a:spcPts val="0"/>
              </a:spcAft>
            </a:pPr>
            <a:endParaRPr lang="pt-BR" sz="1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 de Contingência</a:t>
            </a:r>
            <a:endParaRPr lang="pt-BR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 2018 –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2.298.873.448</a:t>
            </a:r>
          </a:p>
          <a:p>
            <a:pPr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PLOA 2019 –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3.386.943.083</a:t>
            </a:r>
            <a:endParaRPr lang="pt-BR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7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3478A6F-392B-FC42-9012-2F74592EDC17}"/>
              </a:ext>
            </a:extLst>
          </p:cNvPr>
          <p:cNvGrpSpPr/>
          <p:nvPr/>
        </p:nvGrpSpPr>
        <p:grpSpPr>
          <a:xfrm>
            <a:off x="717452" y="0"/>
            <a:ext cx="10438228" cy="6724357"/>
            <a:chOff x="0" y="0"/>
            <a:chExt cx="9144000" cy="5010661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9ABF8490-FB67-0944-B77A-A457E5C750DF}"/>
                </a:ext>
              </a:extLst>
            </p:cNvPr>
            <p:cNvGraphicFramePr/>
            <p:nvPr/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1CAA211B-A1CE-5144-A251-B78299A64B2E}"/>
                </a:ext>
              </a:extLst>
            </p:cNvPr>
            <p:cNvGrpSpPr/>
            <p:nvPr/>
          </p:nvGrpSpPr>
          <p:grpSpPr>
            <a:xfrm>
              <a:off x="762000" y="4432301"/>
              <a:ext cx="8229600" cy="578360"/>
              <a:chOff x="762000" y="4432300"/>
              <a:chExt cx="8229600" cy="696363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FE865A2F-0CB9-894B-AD41-DCC786F258E2}"/>
                  </a:ext>
                </a:extLst>
              </p:cNvPr>
              <p:cNvGrpSpPr/>
              <p:nvPr/>
            </p:nvGrpSpPr>
            <p:grpSpPr>
              <a:xfrm>
                <a:off x="1104900" y="4613135"/>
                <a:ext cx="7576820" cy="182880"/>
                <a:chOff x="1104900" y="4613135"/>
                <a:chExt cx="75768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BA92CDFE-CC75-3F41-BD79-F54EC9BC162A}"/>
                    </a:ext>
                  </a:extLst>
                </p:cNvPr>
                <p:cNvSpPr/>
                <p:nvPr/>
              </p:nvSpPr>
              <p:spPr>
                <a:xfrm rot="-5400000">
                  <a:off x="13563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81AE4F75-3B6E-754F-838D-4B12E5F54DF7}"/>
                    </a:ext>
                  </a:extLst>
                </p:cNvPr>
                <p:cNvSpPr/>
                <p:nvPr/>
              </p:nvSpPr>
              <p:spPr>
                <a:xfrm rot="-5400000">
                  <a:off x="21183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1FF28DEF-A478-094B-8F02-B65419EDE1EA}"/>
                    </a:ext>
                  </a:extLst>
                </p:cNvPr>
                <p:cNvSpPr/>
                <p:nvPr/>
              </p:nvSpPr>
              <p:spPr>
                <a:xfrm rot="-5400000">
                  <a:off x="28803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CA9E698D-741C-6C4B-9FD1-F116DE8B1460}"/>
                    </a:ext>
                  </a:extLst>
                </p:cNvPr>
                <p:cNvSpPr/>
                <p:nvPr/>
              </p:nvSpPr>
              <p:spPr>
                <a:xfrm rot="-5400000">
                  <a:off x="36423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E2533BF7-DE15-3048-9BF2-EAD2129A1E7E}"/>
                    </a:ext>
                  </a:extLst>
                </p:cNvPr>
                <p:cNvSpPr/>
                <p:nvPr/>
              </p:nvSpPr>
              <p:spPr>
                <a:xfrm rot="-5400000">
                  <a:off x="44043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DB3D6424-DC8D-0940-8770-59CDA31B9F3C}"/>
                    </a:ext>
                  </a:extLst>
                </p:cNvPr>
                <p:cNvSpPr/>
                <p:nvPr/>
              </p:nvSpPr>
              <p:spPr>
                <a:xfrm rot="-5400000">
                  <a:off x="51663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B867DB9F-743E-A64D-A026-2EB62563EECB}"/>
                    </a:ext>
                  </a:extLst>
                </p:cNvPr>
                <p:cNvSpPr/>
                <p:nvPr/>
              </p:nvSpPr>
              <p:spPr>
                <a:xfrm rot="-5400000">
                  <a:off x="59283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3A052E80-D88F-FC44-8612-612D2DB26BA8}"/>
                    </a:ext>
                  </a:extLst>
                </p:cNvPr>
                <p:cNvSpPr/>
                <p:nvPr/>
              </p:nvSpPr>
              <p:spPr>
                <a:xfrm rot="-5400000">
                  <a:off x="66903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A3ED5D69-B0C3-6141-85BA-F22AB7DA4A13}"/>
                    </a:ext>
                  </a:extLst>
                </p:cNvPr>
                <p:cNvSpPr/>
                <p:nvPr/>
              </p:nvSpPr>
              <p:spPr>
                <a:xfrm rot="-5400000">
                  <a:off x="74396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5AA60AE7-7EA1-3343-A164-C0220BE2C907}"/>
                    </a:ext>
                  </a:extLst>
                </p:cNvPr>
                <p:cNvSpPr/>
                <p:nvPr/>
              </p:nvSpPr>
              <p:spPr>
                <a:xfrm rot="-5400000">
                  <a:off x="8201660" y="436167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A036070C-9006-C547-BD59-66BF91DF9B7C}"/>
                  </a:ext>
                </a:extLst>
              </p:cNvPr>
              <p:cNvGrpSpPr/>
              <p:nvPr/>
            </p:nvGrpSpPr>
            <p:grpSpPr>
              <a:xfrm>
                <a:off x="1168400" y="4891338"/>
                <a:ext cx="7471832" cy="237325"/>
                <a:chOff x="1168400" y="4891342"/>
                <a:chExt cx="7471832" cy="1209601"/>
              </a:xfrm>
            </p:grpSpPr>
            <p:sp>
              <p:nvSpPr>
                <p:cNvPr id="8" name="CaixaDeTexto 148">
                  <a:extLst>
                    <a:ext uri="{FF2B5EF4-FFF2-40B4-BE49-F238E27FC236}">
                      <a16:creationId xmlns:a16="http://schemas.microsoft.com/office/drawing/2014/main" id="{C2548E78-13E0-4648-B3AA-B8345FBDB286}"/>
                    </a:ext>
                  </a:extLst>
                </p:cNvPr>
                <p:cNvSpPr txBox="1"/>
                <p:nvPr/>
              </p:nvSpPr>
              <p:spPr>
                <a:xfrm>
                  <a:off x="1168400" y="4891342"/>
                  <a:ext cx="687916" cy="897858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+47,5%</a:t>
                  </a:r>
                </a:p>
              </p:txBody>
            </p:sp>
            <p:sp>
              <p:nvSpPr>
                <p:cNvPr id="9" name="CaixaDeTexto 149">
                  <a:extLst>
                    <a:ext uri="{FF2B5EF4-FFF2-40B4-BE49-F238E27FC236}">
                      <a16:creationId xmlns:a16="http://schemas.microsoft.com/office/drawing/2014/main" id="{7FA10EF4-BCA4-374D-AA5D-5E0AEB29DDD1}"/>
                    </a:ext>
                  </a:extLst>
                </p:cNvPr>
                <p:cNvSpPr txBox="1"/>
                <p:nvPr/>
              </p:nvSpPr>
              <p:spPr>
                <a:xfrm>
                  <a:off x="1930398" y="4895963"/>
                  <a:ext cx="687916" cy="971173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-20,78%</a:t>
                  </a:r>
                </a:p>
              </p:txBody>
            </p:sp>
            <p:sp>
              <p:nvSpPr>
                <p:cNvPr id="10" name="CaixaDeTexto 150">
                  <a:extLst>
                    <a:ext uri="{FF2B5EF4-FFF2-40B4-BE49-F238E27FC236}">
                      <a16:creationId xmlns:a16="http://schemas.microsoft.com/office/drawing/2014/main" id="{4DBD2E0C-3252-F844-87F5-C30E62C2D0F4}"/>
                    </a:ext>
                  </a:extLst>
                </p:cNvPr>
                <p:cNvSpPr txBox="1"/>
                <p:nvPr/>
              </p:nvSpPr>
              <p:spPr>
                <a:xfrm>
                  <a:off x="2671233" y="4895963"/>
                  <a:ext cx="687916" cy="971173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+46,4%</a:t>
                  </a:r>
                </a:p>
              </p:txBody>
            </p:sp>
            <p:sp>
              <p:nvSpPr>
                <p:cNvPr id="11" name="CaixaDeTexto 151">
                  <a:extLst>
                    <a:ext uri="{FF2B5EF4-FFF2-40B4-BE49-F238E27FC236}">
                      <a16:creationId xmlns:a16="http://schemas.microsoft.com/office/drawing/2014/main" id="{FC296538-8A2F-EA40-86A3-B0C881AFD987}"/>
                    </a:ext>
                  </a:extLst>
                </p:cNvPr>
                <p:cNvSpPr txBox="1"/>
                <p:nvPr/>
              </p:nvSpPr>
              <p:spPr>
                <a:xfrm>
                  <a:off x="3443816" y="4895957"/>
                  <a:ext cx="687916" cy="815307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+17,63%</a:t>
                  </a:r>
                </a:p>
              </p:txBody>
            </p:sp>
            <p:sp>
              <p:nvSpPr>
                <p:cNvPr id="12" name="CaixaDeTexto 152">
                  <a:extLst>
                    <a:ext uri="{FF2B5EF4-FFF2-40B4-BE49-F238E27FC236}">
                      <a16:creationId xmlns:a16="http://schemas.microsoft.com/office/drawing/2014/main" id="{72E73648-95F7-044E-A25D-2BAB227FF5E5}"/>
                    </a:ext>
                  </a:extLst>
                </p:cNvPr>
                <p:cNvSpPr txBox="1"/>
                <p:nvPr/>
              </p:nvSpPr>
              <p:spPr>
                <a:xfrm>
                  <a:off x="4199466" y="4900191"/>
                  <a:ext cx="687916" cy="889009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-3,21%</a:t>
                  </a:r>
                </a:p>
              </p:txBody>
            </p:sp>
            <p:sp>
              <p:nvSpPr>
                <p:cNvPr id="13" name="CaixaDeTexto 153">
                  <a:extLst>
                    <a:ext uri="{FF2B5EF4-FFF2-40B4-BE49-F238E27FC236}">
                      <a16:creationId xmlns:a16="http://schemas.microsoft.com/office/drawing/2014/main" id="{D8E93680-19FA-FE44-991D-164FDBA58E3E}"/>
                    </a:ext>
                  </a:extLst>
                </p:cNvPr>
                <p:cNvSpPr txBox="1"/>
                <p:nvPr/>
              </p:nvSpPr>
              <p:spPr>
                <a:xfrm>
                  <a:off x="4944533" y="4893840"/>
                  <a:ext cx="687916" cy="1051232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-16,92%</a:t>
                  </a:r>
                </a:p>
              </p:txBody>
            </p:sp>
            <p:sp>
              <p:nvSpPr>
                <p:cNvPr id="14" name="CaixaDeTexto 154">
                  <a:extLst>
                    <a:ext uri="{FF2B5EF4-FFF2-40B4-BE49-F238E27FC236}">
                      <a16:creationId xmlns:a16="http://schemas.microsoft.com/office/drawing/2014/main" id="{870696E1-2214-D043-92AF-613E18AE9BCC}"/>
                    </a:ext>
                  </a:extLst>
                </p:cNvPr>
                <p:cNvSpPr txBox="1"/>
                <p:nvPr/>
              </p:nvSpPr>
              <p:spPr>
                <a:xfrm>
                  <a:off x="5710767" y="4898068"/>
                  <a:ext cx="687916" cy="1202875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-65,11%</a:t>
                  </a:r>
                </a:p>
              </p:txBody>
            </p:sp>
            <p:sp>
              <p:nvSpPr>
                <p:cNvPr id="15" name="CaixaDeTexto 155">
                  <a:extLst>
                    <a:ext uri="{FF2B5EF4-FFF2-40B4-BE49-F238E27FC236}">
                      <a16:creationId xmlns:a16="http://schemas.microsoft.com/office/drawing/2014/main" id="{FCE9C27A-80D3-8C41-840D-6A2F1D00117C}"/>
                    </a:ext>
                  </a:extLst>
                </p:cNvPr>
                <p:cNvSpPr txBox="1"/>
                <p:nvPr/>
              </p:nvSpPr>
              <p:spPr>
                <a:xfrm>
                  <a:off x="7207250" y="4891722"/>
                  <a:ext cx="687916" cy="975412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-21,83%</a:t>
                  </a:r>
                </a:p>
              </p:txBody>
            </p:sp>
            <p:sp>
              <p:nvSpPr>
                <p:cNvPr id="16" name="CaixaDeTexto 156">
                  <a:extLst>
                    <a:ext uri="{FF2B5EF4-FFF2-40B4-BE49-F238E27FC236}">
                      <a16:creationId xmlns:a16="http://schemas.microsoft.com/office/drawing/2014/main" id="{29E31C32-99BA-9548-9CB1-5D3F27E1F38B}"/>
                    </a:ext>
                  </a:extLst>
                </p:cNvPr>
                <p:cNvSpPr txBox="1"/>
                <p:nvPr/>
              </p:nvSpPr>
              <p:spPr>
                <a:xfrm>
                  <a:off x="6460067" y="4895957"/>
                  <a:ext cx="687916" cy="10491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+15,91%</a:t>
                  </a:r>
                </a:p>
              </p:txBody>
            </p:sp>
            <p:sp>
              <p:nvSpPr>
                <p:cNvPr id="17" name="CaixaDeTexto 157">
                  <a:extLst>
                    <a:ext uri="{FF2B5EF4-FFF2-40B4-BE49-F238E27FC236}">
                      <a16:creationId xmlns:a16="http://schemas.microsoft.com/office/drawing/2014/main" id="{24272C8B-2D5A-3A48-9224-D0E2F9F4D3CA}"/>
                    </a:ext>
                  </a:extLst>
                </p:cNvPr>
                <p:cNvSpPr txBox="1"/>
                <p:nvPr/>
              </p:nvSpPr>
              <p:spPr>
                <a:xfrm>
                  <a:off x="7952316" y="4895963"/>
                  <a:ext cx="687916" cy="1127056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-10,56%</a:t>
                  </a:r>
                </a:p>
              </p:txBody>
            </p:sp>
          </p:grpSp>
          <p:sp>
            <p:nvSpPr>
              <p:cNvPr id="7" name="CaixaDeTexto 137">
                <a:extLst>
                  <a:ext uri="{FF2B5EF4-FFF2-40B4-BE49-F238E27FC236}">
                    <a16:creationId xmlns:a16="http://schemas.microsoft.com/office/drawing/2014/main" id="{DA6A4E3C-4B6B-4F4F-9233-FBCFE6E275F3}"/>
                  </a:ext>
                </a:extLst>
              </p:cNvPr>
              <p:cNvSpPr txBox="1"/>
              <p:nvPr/>
            </p:nvSpPr>
            <p:spPr>
              <a:xfrm>
                <a:off x="762000" y="4432300"/>
                <a:ext cx="8229600" cy="150232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659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08335DA-3FD9-8D49-895D-8A792A86793B}"/>
              </a:ext>
            </a:extLst>
          </p:cNvPr>
          <p:cNvGrpSpPr/>
          <p:nvPr/>
        </p:nvGrpSpPr>
        <p:grpSpPr>
          <a:xfrm>
            <a:off x="970671" y="0"/>
            <a:ext cx="10086535" cy="6858000"/>
            <a:chOff x="0" y="0"/>
            <a:chExt cx="9144000" cy="4938016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FB3600ED-0D34-FB41-8C4D-B5B4C5AFD563}"/>
                </a:ext>
              </a:extLst>
            </p:cNvPr>
            <p:cNvGraphicFramePr/>
            <p:nvPr/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3589184B-8D1D-4745-BF74-93EE27D8408D}"/>
                </a:ext>
              </a:extLst>
            </p:cNvPr>
            <p:cNvGrpSpPr/>
            <p:nvPr/>
          </p:nvGrpSpPr>
          <p:grpSpPr>
            <a:xfrm>
              <a:off x="736600" y="4480817"/>
              <a:ext cx="8229600" cy="457199"/>
              <a:chOff x="736600" y="4480826"/>
              <a:chExt cx="8229600" cy="510540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BD7DCA20-A605-3846-93D4-A984832E898D}"/>
                  </a:ext>
                </a:extLst>
              </p:cNvPr>
              <p:cNvGrpSpPr/>
              <p:nvPr/>
            </p:nvGrpSpPr>
            <p:grpSpPr>
              <a:xfrm>
                <a:off x="1079500" y="4645926"/>
                <a:ext cx="7576820" cy="182880"/>
                <a:chOff x="1079500" y="4645926"/>
                <a:chExt cx="75768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1C733525-90D1-2B4F-8DB9-63198A600EDF}"/>
                    </a:ext>
                  </a:extLst>
                </p:cNvPr>
                <p:cNvSpPr/>
                <p:nvPr/>
              </p:nvSpPr>
              <p:spPr>
                <a:xfrm rot="-5400000">
                  <a:off x="13309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C11ED34E-581A-7A40-8FC9-679CF8222B13}"/>
                    </a:ext>
                  </a:extLst>
                </p:cNvPr>
                <p:cNvSpPr/>
                <p:nvPr/>
              </p:nvSpPr>
              <p:spPr>
                <a:xfrm rot="-5400000">
                  <a:off x="20929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8033B295-6D14-744E-A250-B58EC46B6585}"/>
                    </a:ext>
                  </a:extLst>
                </p:cNvPr>
                <p:cNvSpPr/>
                <p:nvPr/>
              </p:nvSpPr>
              <p:spPr>
                <a:xfrm rot="-5400000">
                  <a:off x="28549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3EE4D8E5-D4C4-F545-8653-C977E92F3D5D}"/>
                    </a:ext>
                  </a:extLst>
                </p:cNvPr>
                <p:cNvSpPr/>
                <p:nvPr/>
              </p:nvSpPr>
              <p:spPr>
                <a:xfrm rot="-5400000">
                  <a:off x="36169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39491852-33A0-B04D-8DD7-62FAC5FBBB74}"/>
                    </a:ext>
                  </a:extLst>
                </p:cNvPr>
                <p:cNvSpPr/>
                <p:nvPr/>
              </p:nvSpPr>
              <p:spPr>
                <a:xfrm rot="-5400000">
                  <a:off x="43789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EDCCF441-945D-1047-BDAA-45A608CEFB2B}"/>
                    </a:ext>
                  </a:extLst>
                </p:cNvPr>
                <p:cNvSpPr/>
                <p:nvPr/>
              </p:nvSpPr>
              <p:spPr>
                <a:xfrm rot="-5400000">
                  <a:off x="51409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B4943E91-7278-8A46-BC48-7D4F46829023}"/>
                    </a:ext>
                  </a:extLst>
                </p:cNvPr>
                <p:cNvSpPr/>
                <p:nvPr/>
              </p:nvSpPr>
              <p:spPr>
                <a:xfrm rot="-5400000">
                  <a:off x="59029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0D3D85FB-8CB3-F342-A5DC-E7C1AE33BF73}"/>
                    </a:ext>
                  </a:extLst>
                </p:cNvPr>
                <p:cNvSpPr/>
                <p:nvPr/>
              </p:nvSpPr>
              <p:spPr>
                <a:xfrm rot="-5400000">
                  <a:off x="66649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3AC62299-FA85-6948-AD9E-7A5709A1E41E}"/>
                    </a:ext>
                  </a:extLst>
                </p:cNvPr>
                <p:cNvSpPr/>
                <p:nvPr/>
              </p:nvSpPr>
              <p:spPr>
                <a:xfrm rot="-5400000">
                  <a:off x="74142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768A404B-CFE0-E94F-A8A1-84FC0F5DC58F}"/>
                    </a:ext>
                  </a:extLst>
                </p:cNvPr>
                <p:cNvSpPr/>
                <p:nvPr/>
              </p:nvSpPr>
              <p:spPr>
                <a:xfrm rot="-5400000">
                  <a:off x="8176260" y="4394466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264015E8-3A12-AF44-B993-2CDBE030AC2C}"/>
                  </a:ext>
                </a:extLst>
              </p:cNvPr>
              <p:cNvGrpSpPr/>
              <p:nvPr/>
            </p:nvGrpSpPr>
            <p:grpSpPr>
              <a:xfrm>
                <a:off x="1143000" y="4899926"/>
                <a:ext cx="7471832" cy="91440"/>
                <a:chOff x="1143000" y="4899926"/>
                <a:chExt cx="7471832" cy="466050"/>
              </a:xfrm>
            </p:grpSpPr>
            <p:sp>
              <p:nvSpPr>
                <p:cNvPr id="8" name="CaixaDeTexto 110">
                  <a:extLst>
                    <a:ext uri="{FF2B5EF4-FFF2-40B4-BE49-F238E27FC236}">
                      <a16:creationId xmlns:a16="http://schemas.microsoft.com/office/drawing/2014/main" id="{BA8D7984-8FE3-D845-8BA2-AF8E9272589B}"/>
                    </a:ext>
                  </a:extLst>
                </p:cNvPr>
                <p:cNvSpPr txBox="1"/>
                <p:nvPr/>
              </p:nvSpPr>
              <p:spPr>
                <a:xfrm>
                  <a:off x="1143000" y="4899926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-100%</a:t>
                  </a:r>
                </a:p>
              </p:txBody>
            </p:sp>
            <p:sp>
              <p:nvSpPr>
                <p:cNvPr id="9" name="CaixaDeTexto 111">
                  <a:extLst>
                    <a:ext uri="{FF2B5EF4-FFF2-40B4-BE49-F238E27FC236}">
                      <a16:creationId xmlns:a16="http://schemas.microsoft.com/office/drawing/2014/main" id="{8EBFAEC2-9072-904E-A039-891013AEEF64}"/>
                    </a:ext>
                  </a:extLst>
                </p:cNvPr>
                <p:cNvSpPr txBox="1"/>
                <p:nvPr/>
              </p:nvSpPr>
              <p:spPr>
                <a:xfrm>
                  <a:off x="1904998" y="490454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</a:t>
                  </a:r>
                </a:p>
              </p:txBody>
            </p:sp>
            <p:sp>
              <p:nvSpPr>
                <p:cNvPr id="10" name="CaixaDeTexto 112">
                  <a:extLst>
                    <a:ext uri="{FF2B5EF4-FFF2-40B4-BE49-F238E27FC236}">
                      <a16:creationId xmlns:a16="http://schemas.microsoft.com/office/drawing/2014/main" id="{89F2059C-C592-2943-882D-0CA2BDAD4C40}"/>
                    </a:ext>
                  </a:extLst>
                </p:cNvPr>
                <p:cNvSpPr txBox="1"/>
                <p:nvPr/>
              </p:nvSpPr>
              <p:spPr>
                <a:xfrm>
                  <a:off x="2645833" y="490454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-100%</a:t>
                  </a:r>
                </a:p>
              </p:txBody>
            </p:sp>
            <p:sp>
              <p:nvSpPr>
                <p:cNvPr id="11" name="CaixaDeTexto 113">
                  <a:extLst>
                    <a:ext uri="{FF2B5EF4-FFF2-40B4-BE49-F238E27FC236}">
                      <a16:creationId xmlns:a16="http://schemas.microsoft.com/office/drawing/2014/main" id="{3EFF9DEC-B6CF-704F-AC42-B9012C657A59}"/>
                    </a:ext>
                  </a:extLst>
                </p:cNvPr>
                <p:cNvSpPr txBox="1"/>
                <p:nvPr/>
              </p:nvSpPr>
              <p:spPr>
                <a:xfrm>
                  <a:off x="3418416" y="490454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</a:t>
                  </a:r>
                </a:p>
              </p:txBody>
            </p:sp>
            <p:sp>
              <p:nvSpPr>
                <p:cNvPr id="12" name="CaixaDeTexto 114">
                  <a:extLst>
                    <a:ext uri="{FF2B5EF4-FFF2-40B4-BE49-F238E27FC236}">
                      <a16:creationId xmlns:a16="http://schemas.microsoft.com/office/drawing/2014/main" id="{F3A8D256-3056-0A47-8A56-EAC4886C66DB}"/>
                    </a:ext>
                  </a:extLst>
                </p:cNvPr>
                <p:cNvSpPr txBox="1"/>
                <p:nvPr/>
              </p:nvSpPr>
              <p:spPr>
                <a:xfrm>
                  <a:off x="4174066" y="4908776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+63,44%</a:t>
                  </a:r>
                </a:p>
              </p:txBody>
            </p:sp>
            <p:sp>
              <p:nvSpPr>
                <p:cNvPr id="13" name="CaixaDeTexto 115">
                  <a:extLst>
                    <a:ext uri="{FF2B5EF4-FFF2-40B4-BE49-F238E27FC236}">
                      <a16:creationId xmlns:a16="http://schemas.microsoft.com/office/drawing/2014/main" id="{A3920B67-01BC-DB47-B793-173756157B50}"/>
                    </a:ext>
                  </a:extLst>
                </p:cNvPr>
                <p:cNvSpPr txBox="1"/>
                <p:nvPr/>
              </p:nvSpPr>
              <p:spPr>
                <a:xfrm>
                  <a:off x="4919133" y="4902426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-100%</a:t>
                  </a:r>
                </a:p>
              </p:txBody>
            </p:sp>
            <p:sp>
              <p:nvSpPr>
                <p:cNvPr id="14" name="CaixaDeTexto 116">
                  <a:extLst>
                    <a:ext uri="{FF2B5EF4-FFF2-40B4-BE49-F238E27FC236}">
                      <a16:creationId xmlns:a16="http://schemas.microsoft.com/office/drawing/2014/main" id="{908BC6D3-B95C-804F-BC09-FA4DE71B1325}"/>
                    </a:ext>
                  </a:extLst>
                </p:cNvPr>
                <p:cNvSpPr txBox="1"/>
                <p:nvPr/>
              </p:nvSpPr>
              <p:spPr>
                <a:xfrm>
                  <a:off x="5685367" y="490666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</a:t>
                  </a:r>
                </a:p>
              </p:txBody>
            </p:sp>
            <p:sp>
              <p:nvSpPr>
                <p:cNvPr id="15" name="CaixaDeTexto 117">
                  <a:extLst>
                    <a:ext uri="{FF2B5EF4-FFF2-40B4-BE49-F238E27FC236}">
                      <a16:creationId xmlns:a16="http://schemas.microsoft.com/office/drawing/2014/main" id="{C8E778E6-C83C-9A40-A28F-F138153A5591}"/>
                    </a:ext>
                  </a:extLst>
                </p:cNvPr>
                <p:cNvSpPr txBox="1"/>
                <p:nvPr/>
              </p:nvSpPr>
              <p:spPr>
                <a:xfrm>
                  <a:off x="7181850" y="490031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+62,31%</a:t>
                  </a:r>
                </a:p>
              </p:txBody>
            </p:sp>
            <p:sp>
              <p:nvSpPr>
                <p:cNvPr id="16" name="CaixaDeTexto 118">
                  <a:extLst>
                    <a:ext uri="{FF2B5EF4-FFF2-40B4-BE49-F238E27FC236}">
                      <a16:creationId xmlns:a16="http://schemas.microsoft.com/office/drawing/2014/main" id="{75FD1745-03B5-4143-87EF-C9ECA856946B}"/>
                    </a:ext>
                  </a:extLst>
                </p:cNvPr>
                <p:cNvSpPr txBox="1"/>
                <p:nvPr/>
              </p:nvSpPr>
              <p:spPr>
                <a:xfrm>
                  <a:off x="6434667" y="490454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-12,22%</a:t>
                  </a:r>
                </a:p>
              </p:txBody>
            </p:sp>
            <p:sp>
              <p:nvSpPr>
                <p:cNvPr id="17" name="CaixaDeTexto 119">
                  <a:extLst>
                    <a:ext uri="{FF2B5EF4-FFF2-40B4-BE49-F238E27FC236}">
                      <a16:creationId xmlns:a16="http://schemas.microsoft.com/office/drawing/2014/main" id="{7FC7AD32-EB2E-4D42-917D-1939F37DFA14}"/>
                    </a:ext>
                  </a:extLst>
                </p:cNvPr>
                <p:cNvSpPr txBox="1"/>
                <p:nvPr/>
              </p:nvSpPr>
              <p:spPr>
                <a:xfrm>
                  <a:off x="7926916" y="490454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+47,33%</a:t>
                  </a:r>
                </a:p>
              </p:txBody>
            </p:sp>
          </p:grpSp>
          <p:sp>
            <p:nvSpPr>
              <p:cNvPr id="7" name="CaixaDeTexto 109">
                <a:extLst>
                  <a:ext uri="{FF2B5EF4-FFF2-40B4-BE49-F238E27FC236}">
                    <a16:creationId xmlns:a16="http://schemas.microsoft.com/office/drawing/2014/main" id="{9F40C1BB-9216-574E-9331-C599FBFA3E1C}"/>
                  </a:ext>
                </a:extLst>
              </p:cNvPr>
              <p:cNvSpPr txBox="1"/>
              <p:nvPr/>
            </p:nvSpPr>
            <p:spPr>
              <a:xfrm>
                <a:off x="736600" y="4480826"/>
                <a:ext cx="8229600" cy="1371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539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83D0789-9F9D-3248-8C3B-699567310DFE}"/>
              </a:ext>
            </a:extLst>
          </p:cNvPr>
          <p:cNvGrpSpPr/>
          <p:nvPr/>
        </p:nvGrpSpPr>
        <p:grpSpPr>
          <a:xfrm>
            <a:off x="214312" y="264318"/>
            <a:ext cx="8186738" cy="6329363"/>
            <a:chOff x="0" y="0"/>
            <a:chExt cx="9144000" cy="4937321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A7E99FAE-97A2-6141-A710-C5C12DD6F479}"/>
                </a:ext>
              </a:extLst>
            </p:cNvPr>
            <p:cNvGraphicFramePr/>
            <p:nvPr/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51E8DBA9-4FF0-4346-A12D-E5534D8E84C9}"/>
                </a:ext>
              </a:extLst>
            </p:cNvPr>
            <p:cNvGrpSpPr/>
            <p:nvPr/>
          </p:nvGrpSpPr>
          <p:grpSpPr>
            <a:xfrm>
              <a:off x="762000" y="4394194"/>
              <a:ext cx="8229600" cy="543127"/>
              <a:chOff x="762000" y="4394200"/>
              <a:chExt cx="8229600" cy="721645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54269B11-29F1-4746-886B-DBD79C1B2B67}"/>
                  </a:ext>
                </a:extLst>
              </p:cNvPr>
              <p:cNvGrpSpPr/>
              <p:nvPr/>
            </p:nvGrpSpPr>
            <p:grpSpPr>
              <a:xfrm>
                <a:off x="1130300" y="4910235"/>
                <a:ext cx="7471832" cy="205610"/>
                <a:chOff x="1130300" y="4910235"/>
                <a:chExt cx="7471832" cy="1047949"/>
              </a:xfrm>
            </p:grpSpPr>
            <p:sp>
              <p:nvSpPr>
                <p:cNvPr id="18" name="CaixaDeTexto 176">
                  <a:extLst>
                    <a:ext uri="{FF2B5EF4-FFF2-40B4-BE49-F238E27FC236}">
                      <a16:creationId xmlns:a16="http://schemas.microsoft.com/office/drawing/2014/main" id="{2B91CF84-6812-3A45-9C44-17DDB989E60E}"/>
                    </a:ext>
                  </a:extLst>
                </p:cNvPr>
                <p:cNvSpPr txBox="1"/>
                <p:nvPr/>
              </p:nvSpPr>
              <p:spPr>
                <a:xfrm>
                  <a:off x="1130300" y="4910235"/>
                  <a:ext cx="687916" cy="1047949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+34,97%</a:t>
                  </a:r>
                </a:p>
              </p:txBody>
            </p:sp>
            <p:sp>
              <p:nvSpPr>
                <p:cNvPr id="19" name="CaixaDeTexto 177">
                  <a:extLst>
                    <a:ext uri="{FF2B5EF4-FFF2-40B4-BE49-F238E27FC236}">
                      <a16:creationId xmlns:a16="http://schemas.microsoft.com/office/drawing/2014/main" id="{21A85547-FA0D-E745-9203-A0586E3F66C2}"/>
                    </a:ext>
                  </a:extLst>
                </p:cNvPr>
                <p:cNvSpPr txBox="1"/>
                <p:nvPr/>
              </p:nvSpPr>
              <p:spPr>
                <a:xfrm>
                  <a:off x="1892298" y="4914854"/>
                  <a:ext cx="687916" cy="957312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+17,45%</a:t>
                  </a:r>
                </a:p>
              </p:txBody>
            </p:sp>
            <p:sp>
              <p:nvSpPr>
                <p:cNvPr id="20" name="CaixaDeTexto 178">
                  <a:extLst>
                    <a:ext uri="{FF2B5EF4-FFF2-40B4-BE49-F238E27FC236}">
                      <a16:creationId xmlns:a16="http://schemas.microsoft.com/office/drawing/2014/main" id="{3B1F95E0-86A4-2641-9AF9-DFF8C8E1774D}"/>
                    </a:ext>
                  </a:extLst>
                </p:cNvPr>
                <p:cNvSpPr txBox="1"/>
                <p:nvPr/>
              </p:nvSpPr>
              <p:spPr>
                <a:xfrm>
                  <a:off x="2633133" y="4914854"/>
                  <a:ext cx="687916" cy="871308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+28,64%</a:t>
                  </a:r>
                </a:p>
              </p:txBody>
            </p:sp>
            <p:sp>
              <p:nvSpPr>
                <p:cNvPr id="21" name="CaixaDeTexto 179">
                  <a:extLst>
                    <a:ext uri="{FF2B5EF4-FFF2-40B4-BE49-F238E27FC236}">
                      <a16:creationId xmlns:a16="http://schemas.microsoft.com/office/drawing/2014/main" id="{632A84D5-8FA4-B94B-8F2A-07AEF49EA726}"/>
                    </a:ext>
                  </a:extLst>
                </p:cNvPr>
                <p:cNvSpPr txBox="1"/>
                <p:nvPr/>
              </p:nvSpPr>
              <p:spPr>
                <a:xfrm>
                  <a:off x="3405716" y="4914854"/>
                  <a:ext cx="687916" cy="871308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+36,44%</a:t>
                  </a:r>
                </a:p>
              </p:txBody>
            </p:sp>
            <p:sp>
              <p:nvSpPr>
                <p:cNvPr id="22" name="CaixaDeTexto 180">
                  <a:extLst>
                    <a:ext uri="{FF2B5EF4-FFF2-40B4-BE49-F238E27FC236}">
                      <a16:creationId xmlns:a16="http://schemas.microsoft.com/office/drawing/2014/main" id="{138C6870-36F1-3D42-B236-886A150F96CA}"/>
                    </a:ext>
                  </a:extLst>
                </p:cNvPr>
                <p:cNvSpPr txBox="1"/>
                <p:nvPr/>
              </p:nvSpPr>
              <p:spPr>
                <a:xfrm>
                  <a:off x="4161366" y="4919086"/>
                  <a:ext cx="687916" cy="95308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+14,53%</a:t>
                  </a:r>
                </a:p>
              </p:txBody>
            </p:sp>
            <p:sp>
              <p:nvSpPr>
                <p:cNvPr id="23" name="CaixaDeTexto 181">
                  <a:extLst>
                    <a:ext uri="{FF2B5EF4-FFF2-40B4-BE49-F238E27FC236}">
                      <a16:creationId xmlns:a16="http://schemas.microsoft.com/office/drawing/2014/main" id="{269645CB-3BD2-2540-B891-4BAB2FCEAFEF}"/>
                    </a:ext>
                  </a:extLst>
                </p:cNvPr>
                <p:cNvSpPr txBox="1"/>
                <p:nvPr/>
              </p:nvSpPr>
              <p:spPr>
                <a:xfrm>
                  <a:off x="4906433" y="4912734"/>
                  <a:ext cx="687916" cy="787423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+22,59%</a:t>
                  </a:r>
                </a:p>
              </p:txBody>
            </p:sp>
            <p:sp>
              <p:nvSpPr>
                <p:cNvPr id="24" name="CaixaDeTexto 182">
                  <a:extLst>
                    <a:ext uri="{FF2B5EF4-FFF2-40B4-BE49-F238E27FC236}">
                      <a16:creationId xmlns:a16="http://schemas.microsoft.com/office/drawing/2014/main" id="{89F54A6F-9673-FC42-B6F0-33120FB7DD07}"/>
                    </a:ext>
                  </a:extLst>
                </p:cNvPr>
                <p:cNvSpPr txBox="1"/>
                <p:nvPr/>
              </p:nvSpPr>
              <p:spPr>
                <a:xfrm>
                  <a:off x="5672667" y="4916966"/>
                  <a:ext cx="687916" cy="955199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-20,82%</a:t>
                  </a:r>
                </a:p>
              </p:txBody>
            </p:sp>
            <p:sp>
              <p:nvSpPr>
                <p:cNvPr id="25" name="CaixaDeTexto 183">
                  <a:extLst>
                    <a:ext uri="{FF2B5EF4-FFF2-40B4-BE49-F238E27FC236}">
                      <a16:creationId xmlns:a16="http://schemas.microsoft.com/office/drawing/2014/main" id="{FAD745FF-66DB-524F-9726-E329CB604556}"/>
                    </a:ext>
                  </a:extLst>
                </p:cNvPr>
                <p:cNvSpPr txBox="1"/>
                <p:nvPr/>
              </p:nvSpPr>
              <p:spPr>
                <a:xfrm>
                  <a:off x="7169150" y="4910621"/>
                  <a:ext cx="687916" cy="789536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-22,97%</a:t>
                  </a:r>
                </a:p>
              </p:txBody>
            </p:sp>
            <p:sp>
              <p:nvSpPr>
                <p:cNvPr id="26" name="CaixaDeTexto 184">
                  <a:extLst>
                    <a:ext uri="{FF2B5EF4-FFF2-40B4-BE49-F238E27FC236}">
                      <a16:creationId xmlns:a16="http://schemas.microsoft.com/office/drawing/2014/main" id="{99707260-08E7-674A-B225-6F7B160A447A}"/>
                    </a:ext>
                  </a:extLst>
                </p:cNvPr>
                <p:cNvSpPr txBox="1"/>
                <p:nvPr/>
              </p:nvSpPr>
              <p:spPr>
                <a:xfrm>
                  <a:off x="6421967" y="4914854"/>
                  <a:ext cx="687916" cy="785303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-16,33%</a:t>
                  </a:r>
                </a:p>
              </p:txBody>
            </p:sp>
            <p:sp>
              <p:nvSpPr>
                <p:cNvPr id="27" name="CaixaDeTexto 185">
                  <a:extLst>
                    <a:ext uri="{FF2B5EF4-FFF2-40B4-BE49-F238E27FC236}">
                      <a16:creationId xmlns:a16="http://schemas.microsoft.com/office/drawing/2014/main" id="{617CB9A0-E3BA-C24D-BD37-8C7D83A82690}"/>
                    </a:ext>
                  </a:extLst>
                </p:cNvPr>
                <p:cNvSpPr txBox="1"/>
                <p:nvPr/>
              </p:nvSpPr>
              <p:spPr>
                <a:xfrm>
                  <a:off x="7914216" y="4914854"/>
                  <a:ext cx="687916" cy="785303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+10,9%</a:t>
                  </a:r>
                </a:p>
              </p:txBody>
            </p:sp>
          </p:grpSp>
          <p:sp>
            <p:nvSpPr>
              <p:cNvPr id="6" name="CaixaDeTexto 154">
                <a:extLst>
                  <a:ext uri="{FF2B5EF4-FFF2-40B4-BE49-F238E27FC236}">
                    <a16:creationId xmlns:a16="http://schemas.microsoft.com/office/drawing/2014/main" id="{0BD8C605-D0AD-224D-9074-EDB46B44E568}"/>
                  </a:ext>
                </a:extLst>
              </p:cNvPr>
              <p:cNvSpPr txBox="1"/>
              <p:nvPr/>
            </p:nvSpPr>
            <p:spPr>
              <a:xfrm>
                <a:off x="762000" y="4394200"/>
                <a:ext cx="8229600" cy="217024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6B7A30B5-9C6C-6C4D-B27F-53D908E6B46A}"/>
                  </a:ext>
                </a:extLst>
              </p:cNvPr>
              <p:cNvGrpSpPr/>
              <p:nvPr/>
            </p:nvGrpSpPr>
            <p:grpSpPr>
              <a:xfrm>
                <a:off x="1079500" y="4635500"/>
                <a:ext cx="7589520" cy="182880"/>
                <a:chOff x="1079500" y="4635500"/>
                <a:chExt cx="7589520" cy="228600"/>
              </a:xfrm>
            </p:grpSpPr>
            <p:sp>
              <p:nvSpPr>
                <p:cNvPr id="8" name="Colchete Esquerdo 7">
                  <a:extLst>
                    <a:ext uri="{FF2B5EF4-FFF2-40B4-BE49-F238E27FC236}">
                      <a16:creationId xmlns:a16="http://schemas.microsoft.com/office/drawing/2014/main" id="{FBE2E481-5C4C-514F-AFD6-6C6E44139EAB}"/>
                    </a:ext>
                  </a:extLst>
                </p:cNvPr>
                <p:cNvSpPr/>
                <p:nvPr/>
              </p:nvSpPr>
              <p:spPr>
                <a:xfrm rot="-5400000">
                  <a:off x="1330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9" name="Colchete Esquerdo 8">
                  <a:extLst>
                    <a:ext uri="{FF2B5EF4-FFF2-40B4-BE49-F238E27FC236}">
                      <a16:creationId xmlns:a16="http://schemas.microsoft.com/office/drawing/2014/main" id="{8A4A9C1A-848F-7644-92CB-96A5911DB2D7}"/>
                    </a:ext>
                  </a:extLst>
                </p:cNvPr>
                <p:cNvSpPr/>
                <p:nvPr/>
              </p:nvSpPr>
              <p:spPr>
                <a:xfrm rot="-5400000">
                  <a:off x="2092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0" name="Colchete Esquerdo 9">
                  <a:extLst>
                    <a:ext uri="{FF2B5EF4-FFF2-40B4-BE49-F238E27FC236}">
                      <a16:creationId xmlns:a16="http://schemas.microsoft.com/office/drawing/2014/main" id="{0B9D5AFE-9A88-4A46-989C-578D6BD57DE0}"/>
                    </a:ext>
                  </a:extLst>
                </p:cNvPr>
                <p:cNvSpPr/>
                <p:nvPr/>
              </p:nvSpPr>
              <p:spPr>
                <a:xfrm rot="-5400000">
                  <a:off x="2854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1" name="Colchete Esquerdo 10">
                  <a:extLst>
                    <a:ext uri="{FF2B5EF4-FFF2-40B4-BE49-F238E27FC236}">
                      <a16:creationId xmlns:a16="http://schemas.microsoft.com/office/drawing/2014/main" id="{C970B080-21A7-1D43-8A91-3CD2FAE4552F}"/>
                    </a:ext>
                  </a:extLst>
                </p:cNvPr>
                <p:cNvSpPr/>
                <p:nvPr/>
              </p:nvSpPr>
              <p:spPr>
                <a:xfrm rot="-5400000">
                  <a:off x="3616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2" name="Colchete Esquerdo 11">
                  <a:extLst>
                    <a:ext uri="{FF2B5EF4-FFF2-40B4-BE49-F238E27FC236}">
                      <a16:creationId xmlns:a16="http://schemas.microsoft.com/office/drawing/2014/main" id="{DD9B2B0E-2B35-1040-AE63-16DDF5888964}"/>
                    </a:ext>
                  </a:extLst>
                </p:cNvPr>
                <p:cNvSpPr/>
                <p:nvPr/>
              </p:nvSpPr>
              <p:spPr>
                <a:xfrm rot="-5400000">
                  <a:off x="4378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3" name="Colchete Esquerdo 12">
                  <a:extLst>
                    <a:ext uri="{FF2B5EF4-FFF2-40B4-BE49-F238E27FC236}">
                      <a16:creationId xmlns:a16="http://schemas.microsoft.com/office/drawing/2014/main" id="{CCE837C9-9B47-A14F-AE83-E89E37F53158}"/>
                    </a:ext>
                  </a:extLst>
                </p:cNvPr>
                <p:cNvSpPr/>
                <p:nvPr/>
              </p:nvSpPr>
              <p:spPr>
                <a:xfrm rot="-5400000">
                  <a:off x="5140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4" name="Colchete Esquerdo 13">
                  <a:extLst>
                    <a:ext uri="{FF2B5EF4-FFF2-40B4-BE49-F238E27FC236}">
                      <a16:creationId xmlns:a16="http://schemas.microsoft.com/office/drawing/2014/main" id="{761276FA-C269-3F44-9D6A-0BD1F3CD7CC8}"/>
                    </a:ext>
                  </a:extLst>
                </p:cNvPr>
                <p:cNvSpPr/>
                <p:nvPr/>
              </p:nvSpPr>
              <p:spPr>
                <a:xfrm rot="-5400000">
                  <a:off x="5902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5" name="Colchete Esquerdo 14">
                  <a:extLst>
                    <a:ext uri="{FF2B5EF4-FFF2-40B4-BE49-F238E27FC236}">
                      <a16:creationId xmlns:a16="http://schemas.microsoft.com/office/drawing/2014/main" id="{D13FEEBA-4A27-674A-9F59-057C2D44EB7D}"/>
                    </a:ext>
                  </a:extLst>
                </p:cNvPr>
                <p:cNvSpPr/>
                <p:nvPr/>
              </p:nvSpPr>
              <p:spPr>
                <a:xfrm rot="-5400000">
                  <a:off x="6664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6" name="Colchete Esquerdo 15">
                  <a:extLst>
                    <a:ext uri="{FF2B5EF4-FFF2-40B4-BE49-F238E27FC236}">
                      <a16:creationId xmlns:a16="http://schemas.microsoft.com/office/drawing/2014/main" id="{CF7AB94D-4537-9B4D-96C7-26480303464F}"/>
                    </a:ext>
                  </a:extLst>
                </p:cNvPr>
                <p:cNvSpPr/>
                <p:nvPr/>
              </p:nvSpPr>
              <p:spPr>
                <a:xfrm rot="-5400000">
                  <a:off x="7426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7" name="Colchete Esquerdo 16">
                  <a:extLst>
                    <a:ext uri="{FF2B5EF4-FFF2-40B4-BE49-F238E27FC236}">
                      <a16:creationId xmlns:a16="http://schemas.microsoft.com/office/drawing/2014/main" id="{278AFCFA-5FE2-8946-A9E3-C028F0C54405}"/>
                    </a:ext>
                  </a:extLst>
                </p:cNvPr>
                <p:cNvSpPr/>
                <p:nvPr/>
              </p:nvSpPr>
              <p:spPr>
                <a:xfrm rot="-5400000">
                  <a:off x="8188960" y="43840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</p:grp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706912B-2EDF-4F2D-8869-35B55B4D71DB}"/>
              </a:ext>
            </a:extLst>
          </p:cNvPr>
          <p:cNvSpPr txBox="1"/>
          <p:nvPr/>
        </p:nvSpPr>
        <p:spPr>
          <a:xfrm>
            <a:off x="8366224" y="442750"/>
            <a:ext cx="35573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LOA 2018 – 3.975.076.822</a:t>
            </a:r>
          </a:p>
          <a:p>
            <a:endParaRPr lang="fi-FI" sz="2400" b="1" dirty="0">
              <a:solidFill>
                <a:srgbClr val="FF0000"/>
              </a:solidFill>
            </a:endParaRPr>
          </a:p>
          <a:p>
            <a:r>
              <a:rPr lang="fi-FI" sz="2400" b="1" dirty="0">
                <a:solidFill>
                  <a:srgbClr val="FF0000"/>
                </a:solidFill>
              </a:rPr>
              <a:t>PLOA 2019 – 4,2 bilhões</a:t>
            </a:r>
          </a:p>
          <a:p>
            <a:endParaRPr lang="fi-FI" sz="2400" b="1" dirty="0">
              <a:solidFill>
                <a:srgbClr val="FF0000"/>
              </a:solidFill>
            </a:endParaRPr>
          </a:p>
          <a:p>
            <a:r>
              <a:rPr lang="fi-FI" sz="2400" b="1" dirty="0">
                <a:solidFill>
                  <a:srgbClr val="FF0000"/>
                </a:solidFill>
              </a:rPr>
              <a:t>Atual – 3,3 bilhões</a:t>
            </a:r>
          </a:p>
        </p:txBody>
      </p:sp>
    </p:spTree>
    <p:extLst>
      <p:ext uri="{BB962C8B-B14F-4D97-AF65-F5344CB8AC3E}">
        <p14:creationId xmlns:p14="http://schemas.microsoft.com/office/powerpoint/2010/main" val="289872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71E437-E8B4-44F6-9AC6-309ADF6DD10D}"/>
              </a:ext>
            </a:extLst>
          </p:cNvPr>
          <p:cNvSpPr txBox="1"/>
          <p:nvPr/>
        </p:nvSpPr>
        <p:spPr>
          <a:xfrm>
            <a:off x="0" y="189034"/>
            <a:ext cx="12192000" cy="686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2800" b="1" dirty="0"/>
              <a:t>Importância da CT&amp;I: recursos para P&amp;D e crescimento do PIB.        Comparação com outros países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2800" b="1" dirty="0"/>
              <a:t>Recursos orçamentários e gastos com pessoal: MCTIC e agências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2800" b="1" dirty="0"/>
              <a:t>Outras instituições de pesquisa: Marinha, Inmetro</a:t>
            </a:r>
            <a:r>
              <a:rPr lang="pt-BR" sz="2800" b="1"/>
              <a:t>, Embrapa, </a:t>
            </a:r>
            <a:r>
              <a:rPr lang="pt-BR" sz="2800" b="1" dirty="0"/>
              <a:t>...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2800" b="1" dirty="0" err="1"/>
              <a:t>Pq</a:t>
            </a:r>
            <a:r>
              <a:rPr lang="pt-BR" sz="2800" b="1" dirty="0"/>
              <a:t> investir mais em CT&amp;I e formar pessoal qualificado?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2800" b="1" dirty="0"/>
              <a:t>Compromissos do atual governo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2800" b="1" dirty="0"/>
              <a:t>O que fazer?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17744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F2F7034-C9FA-CF4F-8B63-718728327360}"/>
              </a:ext>
            </a:extLst>
          </p:cNvPr>
          <p:cNvGrpSpPr/>
          <p:nvPr/>
        </p:nvGrpSpPr>
        <p:grpSpPr>
          <a:xfrm>
            <a:off x="757238" y="0"/>
            <a:ext cx="10687050" cy="6729413"/>
            <a:chOff x="0" y="0"/>
            <a:chExt cx="9144000" cy="495299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17A378C2-71C3-324A-AF16-3FBDD901E8D4}"/>
                </a:ext>
              </a:extLst>
            </p:cNvPr>
            <p:cNvGraphicFramePr/>
            <p:nvPr/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CB23654F-E022-6749-BA0C-8BBF6D11EC06}"/>
                </a:ext>
              </a:extLst>
            </p:cNvPr>
            <p:cNvGrpSpPr/>
            <p:nvPr/>
          </p:nvGrpSpPr>
          <p:grpSpPr>
            <a:xfrm>
              <a:off x="711200" y="4409868"/>
              <a:ext cx="8229600" cy="543127"/>
              <a:chOff x="711200" y="4409874"/>
              <a:chExt cx="8229600" cy="721645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A0571BDF-AFA3-784B-9F44-2B734E54C8EA}"/>
                  </a:ext>
                </a:extLst>
              </p:cNvPr>
              <p:cNvGrpSpPr/>
              <p:nvPr/>
            </p:nvGrpSpPr>
            <p:grpSpPr>
              <a:xfrm>
                <a:off x="1079500" y="4925909"/>
                <a:ext cx="7471832" cy="205610"/>
                <a:chOff x="1079500" y="4925909"/>
                <a:chExt cx="7471832" cy="1047949"/>
              </a:xfrm>
            </p:grpSpPr>
            <p:sp>
              <p:nvSpPr>
                <p:cNvPr id="18" name="CaixaDeTexto 58">
                  <a:extLst>
                    <a:ext uri="{FF2B5EF4-FFF2-40B4-BE49-F238E27FC236}">
                      <a16:creationId xmlns:a16="http://schemas.microsoft.com/office/drawing/2014/main" id="{B7922FC3-72C4-9546-8F0D-2ED48A1482E8}"/>
                    </a:ext>
                  </a:extLst>
                </p:cNvPr>
                <p:cNvSpPr txBox="1"/>
                <p:nvPr/>
              </p:nvSpPr>
              <p:spPr>
                <a:xfrm>
                  <a:off x="1079500" y="4925909"/>
                  <a:ext cx="687916" cy="1047949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+12,93%</a:t>
                  </a:r>
                </a:p>
              </p:txBody>
            </p:sp>
            <p:sp>
              <p:nvSpPr>
                <p:cNvPr id="19" name="CaixaDeTexto 59">
                  <a:extLst>
                    <a:ext uri="{FF2B5EF4-FFF2-40B4-BE49-F238E27FC236}">
                      <a16:creationId xmlns:a16="http://schemas.microsoft.com/office/drawing/2014/main" id="{49CDD0AA-A822-8848-A8BB-627166396A3C}"/>
                    </a:ext>
                  </a:extLst>
                </p:cNvPr>
                <p:cNvSpPr txBox="1"/>
                <p:nvPr/>
              </p:nvSpPr>
              <p:spPr>
                <a:xfrm>
                  <a:off x="1841498" y="4930528"/>
                  <a:ext cx="687916" cy="957312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+1,29%</a:t>
                  </a:r>
                </a:p>
              </p:txBody>
            </p:sp>
            <p:sp>
              <p:nvSpPr>
                <p:cNvPr id="20" name="CaixaDeTexto 60">
                  <a:extLst>
                    <a:ext uri="{FF2B5EF4-FFF2-40B4-BE49-F238E27FC236}">
                      <a16:creationId xmlns:a16="http://schemas.microsoft.com/office/drawing/2014/main" id="{5218D099-C93D-9D45-B558-FD01780B9937}"/>
                    </a:ext>
                  </a:extLst>
                </p:cNvPr>
                <p:cNvSpPr txBox="1"/>
                <p:nvPr/>
              </p:nvSpPr>
              <p:spPr>
                <a:xfrm>
                  <a:off x="2582333" y="4930528"/>
                  <a:ext cx="687916" cy="871308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+2,78%</a:t>
                  </a:r>
                </a:p>
              </p:txBody>
            </p:sp>
            <p:sp>
              <p:nvSpPr>
                <p:cNvPr id="21" name="CaixaDeTexto 61">
                  <a:extLst>
                    <a:ext uri="{FF2B5EF4-FFF2-40B4-BE49-F238E27FC236}">
                      <a16:creationId xmlns:a16="http://schemas.microsoft.com/office/drawing/2014/main" id="{1119AD10-37F1-ED44-9DF3-C40FF4FA8B0D}"/>
                    </a:ext>
                  </a:extLst>
                </p:cNvPr>
                <p:cNvSpPr txBox="1"/>
                <p:nvPr/>
              </p:nvSpPr>
              <p:spPr>
                <a:xfrm>
                  <a:off x="3354916" y="4930528"/>
                  <a:ext cx="687916" cy="871308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+20,48%</a:t>
                  </a:r>
                </a:p>
              </p:txBody>
            </p:sp>
            <p:sp>
              <p:nvSpPr>
                <p:cNvPr id="22" name="CaixaDeTexto 62">
                  <a:extLst>
                    <a:ext uri="{FF2B5EF4-FFF2-40B4-BE49-F238E27FC236}">
                      <a16:creationId xmlns:a16="http://schemas.microsoft.com/office/drawing/2014/main" id="{735B783C-C6FB-1C42-BE19-D33C9A26C827}"/>
                    </a:ext>
                  </a:extLst>
                </p:cNvPr>
                <p:cNvSpPr txBox="1"/>
                <p:nvPr/>
              </p:nvSpPr>
              <p:spPr>
                <a:xfrm>
                  <a:off x="4110566" y="4934760"/>
                  <a:ext cx="687916" cy="95308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+18,08%</a:t>
                  </a:r>
                </a:p>
              </p:txBody>
            </p:sp>
            <p:sp>
              <p:nvSpPr>
                <p:cNvPr id="23" name="CaixaDeTexto 63">
                  <a:extLst>
                    <a:ext uri="{FF2B5EF4-FFF2-40B4-BE49-F238E27FC236}">
                      <a16:creationId xmlns:a16="http://schemas.microsoft.com/office/drawing/2014/main" id="{AB13E5F3-6675-1249-A40F-39ABE3D00256}"/>
                    </a:ext>
                  </a:extLst>
                </p:cNvPr>
                <p:cNvSpPr txBox="1"/>
                <p:nvPr/>
              </p:nvSpPr>
              <p:spPr>
                <a:xfrm>
                  <a:off x="4855633" y="4928408"/>
                  <a:ext cx="687916" cy="787423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+6,98%</a:t>
                  </a:r>
                </a:p>
              </p:txBody>
            </p:sp>
            <p:sp>
              <p:nvSpPr>
                <p:cNvPr id="24" name="CaixaDeTexto 64">
                  <a:extLst>
                    <a:ext uri="{FF2B5EF4-FFF2-40B4-BE49-F238E27FC236}">
                      <a16:creationId xmlns:a16="http://schemas.microsoft.com/office/drawing/2014/main" id="{A1AAC0EF-842F-7C4B-AF61-5391DCE61DE8}"/>
                    </a:ext>
                  </a:extLst>
                </p:cNvPr>
                <p:cNvSpPr txBox="1"/>
                <p:nvPr/>
              </p:nvSpPr>
              <p:spPr>
                <a:xfrm>
                  <a:off x="5621867" y="4932640"/>
                  <a:ext cx="687916" cy="955199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+2,29%</a:t>
                  </a:r>
                </a:p>
              </p:txBody>
            </p:sp>
            <p:sp>
              <p:nvSpPr>
                <p:cNvPr id="25" name="CaixaDeTexto 65">
                  <a:extLst>
                    <a:ext uri="{FF2B5EF4-FFF2-40B4-BE49-F238E27FC236}">
                      <a16:creationId xmlns:a16="http://schemas.microsoft.com/office/drawing/2014/main" id="{49A8F460-DCAC-394B-B3F3-4D5EC706640E}"/>
                    </a:ext>
                  </a:extLst>
                </p:cNvPr>
                <p:cNvSpPr txBox="1"/>
                <p:nvPr/>
              </p:nvSpPr>
              <p:spPr>
                <a:xfrm>
                  <a:off x="7118350" y="4926295"/>
                  <a:ext cx="687916" cy="789536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+4,63%</a:t>
                  </a:r>
                </a:p>
              </p:txBody>
            </p:sp>
            <p:sp>
              <p:nvSpPr>
                <p:cNvPr id="26" name="CaixaDeTexto 66">
                  <a:extLst>
                    <a:ext uri="{FF2B5EF4-FFF2-40B4-BE49-F238E27FC236}">
                      <a16:creationId xmlns:a16="http://schemas.microsoft.com/office/drawing/2014/main" id="{E064AF02-4721-AF40-99BB-E4AC4B822E0A}"/>
                    </a:ext>
                  </a:extLst>
                </p:cNvPr>
                <p:cNvSpPr txBox="1"/>
                <p:nvPr/>
              </p:nvSpPr>
              <p:spPr>
                <a:xfrm>
                  <a:off x="6371167" y="4930528"/>
                  <a:ext cx="687916" cy="785303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+6,06%</a:t>
                  </a:r>
                </a:p>
              </p:txBody>
            </p:sp>
            <p:sp>
              <p:nvSpPr>
                <p:cNvPr id="27" name="CaixaDeTexto 67">
                  <a:extLst>
                    <a:ext uri="{FF2B5EF4-FFF2-40B4-BE49-F238E27FC236}">
                      <a16:creationId xmlns:a16="http://schemas.microsoft.com/office/drawing/2014/main" id="{F94ECA88-D46D-3A4E-A220-EA402E0A900E}"/>
                    </a:ext>
                  </a:extLst>
                </p:cNvPr>
                <p:cNvSpPr txBox="1"/>
                <p:nvPr/>
              </p:nvSpPr>
              <p:spPr>
                <a:xfrm>
                  <a:off x="7863416" y="4930528"/>
                  <a:ext cx="687916" cy="785303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-1,78%</a:t>
                  </a:r>
                </a:p>
              </p:txBody>
            </p:sp>
          </p:grpSp>
          <p:sp>
            <p:nvSpPr>
              <p:cNvPr id="6" name="CaixaDeTexto 57">
                <a:extLst>
                  <a:ext uri="{FF2B5EF4-FFF2-40B4-BE49-F238E27FC236}">
                    <a16:creationId xmlns:a16="http://schemas.microsoft.com/office/drawing/2014/main" id="{717BC47C-F2A1-FA43-906E-5E70BCA2313B}"/>
                  </a:ext>
                </a:extLst>
              </p:cNvPr>
              <p:cNvSpPr txBox="1"/>
              <p:nvPr/>
            </p:nvSpPr>
            <p:spPr>
              <a:xfrm>
                <a:off x="711200" y="4409874"/>
                <a:ext cx="8229600" cy="217024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F9D05F1E-AD90-2643-AE96-5B32A85A7A26}"/>
                  </a:ext>
                </a:extLst>
              </p:cNvPr>
              <p:cNvGrpSpPr/>
              <p:nvPr/>
            </p:nvGrpSpPr>
            <p:grpSpPr>
              <a:xfrm>
                <a:off x="1028700" y="4651174"/>
                <a:ext cx="7589520" cy="182880"/>
                <a:chOff x="1028700" y="4651174"/>
                <a:chExt cx="7589520" cy="228600"/>
              </a:xfrm>
            </p:grpSpPr>
            <p:sp>
              <p:nvSpPr>
                <p:cNvPr id="8" name="Colchete Esquerdo 7">
                  <a:extLst>
                    <a:ext uri="{FF2B5EF4-FFF2-40B4-BE49-F238E27FC236}">
                      <a16:creationId xmlns:a16="http://schemas.microsoft.com/office/drawing/2014/main" id="{BDF6A2C4-142E-1446-BAF2-218A0BD4B490}"/>
                    </a:ext>
                  </a:extLst>
                </p:cNvPr>
                <p:cNvSpPr/>
                <p:nvPr/>
              </p:nvSpPr>
              <p:spPr>
                <a:xfrm rot="-5400000">
                  <a:off x="1280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9" name="Colchete Esquerdo 8">
                  <a:extLst>
                    <a:ext uri="{FF2B5EF4-FFF2-40B4-BE49-F238E27FC236}">
                      <a16:creationId xmlns:a16="http://schemas.microsoft.com/office/drawing/2014/main" id="{0FAF33E0-B6A4-4E4B-B2FD-74ED42F71413}"/>
                    </a:ext>
                  </a:extLst>
                </p:cNvPr>
                <p:cNvSpPr/>
                <p:nvPr/>
              </p:nvSpPr>
              <p:spPr>
                <a:xfrm rot="-5400000">
                  <a:off x="2042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0" name="Colchete Esquerdo 9">
                  <a:extLst>
                    <a:ext uri="{FF2B5EF4-FFF2-40B4-BE49-F238E27FC236}">
                      <a16:creationId xmlns:a16="http://schemas.microsoft.com/office/drawing/2014/main" id="{893ADC79-019F-B443-8065-F0176336DD91}"/>
                    </a:ext>
                  </a:extLst>
                </p:cNvPr>
                <p:cNvSpPr/>
                <p:nvPr/>
              </p:nvSpPr>
              <p:spPr>
                <a:xfrm rot="-5400000">
                  <a:off x="2804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1" name="Colchete Esquerdo 10">
                  <a:extLst>
                    <a:ext uri="{FF2B5EF4-FFF2-40B4-BE49-F238E27FC236}">
                      <a16:creationId xmlns:a16="http://schemas.microsoft.com/office/drawing/2014/main" id="{F5E8E7EC-E84A-EE41-97EB-CF6063C1637A}"/>
                    </a:ext>
                  </a:extLst>
                </p:cNvPr>
                <p:cNvSpPr/>
                <p:nvPr/>
              </p:nvSpPr>
              <p:spPr>
                <a:xfrm rot="-5400000">
                  <a:off x="3566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2" name="Colchete Esquerdo 11">
                  <a:extLst>
                    <a:ext uri="{FF2B5EF4-FFF2-40B4-BE49-F238E27FC236}">
                      <a16:creationId xmlns:a16="http://schemas.microsoft.com/office/drawing/2014/main" id="{1436729B-37D9-8C45-B3AA-D9385142EABC}"/>
                    </a:ext>
                  </a:extLst>
                </p:cNvPr>
                <p:cNvSpPr/>
                <p:nvPr/>
              </p:nvSpPr>
              <p:spPr>
                <a:xfrm rot="-5400000">
                  <a:off x="4328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3" name="Colchete Esquerdo 12">
                  <a:extLst>
                    <a:ext uri="{FF2B5EF4-FFF2-40B4-BE49-F238E27FC236}">
                      <a16:creationId xmlns:a16="http://schemas.microsoft.com/office/drawing/2014/main" id="{EB22110D-730D-AC44-999B-2C8CDCAD9941}"/>
                    </a:ext>
                  </a:extLst>
                </p:cNvPr>
                <p:cNvSpPr/>
                <p:nvPr/>
              </p:nvSpPr>
              <p:spPr>
                <a:xfrm rot="-5400000">
                  <a:off x="5090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4" name="Colchete Esquerdo 13">
                  <a:extLst>
                    <a:ext uri="{FF2B5EF4-FFF2-40B4-BE49-F238E27FC236}">
                      <a16:creationId xmlns:a16="http://schemas.microsoft.com/office/drawing/2014/main" id="{38FC202E-54E2-EE4D-AC67-485FA649FECD}"/>
                    </a:ext>
                  </a:extLst>
                </p:cNvPr>
                <p:cNvSpPr/>
                <p:nvPr/>
              </p:nvSpPr>
              <p:spPr>
                <a:xfrm rot="-5400000">
                  <a:off x="5852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5" name="Colchete Esquerdo 14">
                  <a:extLst>
                    <a:ext uri="{FF2B5EF4-FFF2-40B4-BE49-F238E27FC236}">
                      <a16:creationId xmlns:a16="http://schemas.microsoft.com/office/drawing/2014/main" id="{5E0CD54B-3916-D54D-8036-705D1DAC5839}"/>
                    </a:ext>
                  </a:extLst>
                </p:cNvPr>
                <p:cNvSpPr/>
                <p:nvPr/>
              </p:nvSpPr>
              <p:spPr>
                <a:xfrm rot="-5400000">
                  <a:off x="6614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6" name="Colchete Esquerdo 15">
                  <a:extLst>
                    <a:ext uri="{FF2B5EF4-FFF2-40B4-BE49-F238E27FC236}">
                      <a16:creationId xmlns:a16="http://schemas.microsoft.com/office/drawing/2014/main" id="{FDDD6963-8B20-0043-B676-1A96892BA294}"/>
                    </a:ext>
                  </a:extLst>
                </p:cNvPr>
                <p:cNvSpPr/>
                <p:nvPr/>
              </p:nvSpPr>
              <p:spPr>
                <a:xfrm rot="-5400000">
                  <a:off x="7376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7" name="Colchete Esquerdo 16">
                  <a:extLst>
                    <a:ext uri="{FF2B5EF4-FFF2-40B4-BE49-F238E27FC236}">
                      <a16:creationId xmlns:a16="http://schemas.microsoft.com/office/drawing/2014/main" id="{ECB1339B-6DF9-4C43-BDB0-084FA4B24EE4}"/>
                    </a:ext>
                  </a:extLst>
                </p:cNvPr>
                <p:cNvSpPr/>
                <p:nvPr/>
              </p:nvSpPr>
              <p:spPr>
                <a:xfrm rot="-5400000">
                  <a:off x="8138160" y="4399714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4106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7E23AD9-8BE4-4F39-A3A6-66594FA4DA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0" y="19455"/>
            <a:ext cx="11101482" cy="5622587"/>
          </a:xfrm>
          <a:prstGeom prst="rect">
            <a:avLst/>
          </a:prstGeom>
          <a:noFill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C106BC-11E9-482C-B4AE-1F930198679B}"/>
              </a:ext>
            </a:extLst>
          </p:cNvPr>
          <p:cNvSpPr/>
          <p:nvPr/>
        </p:nvSpPr>
        <p:spPr>
          <a:xfrm>
            <a:off x="3048000" y="564204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pt-BR" sz="2200" b="1" i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Figura 1. Evolução do desembolso anual somado de CNPq, CAPES e FINEP no apoio à P&amp;D no Brasil.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C4A1C7B-94EF-4924-9F6B-F34014F2D954}"/>
              </a:ext>
            </a:extLst>
          </p:cNvPr>
          <p:cNvSpPr/>
          <p:nvPr/>
        </p:nvSpPr>
        <p:spPr>
          <a:xfrm>
            <a:off x="6871313" y="6472638"/>
            <a:ext cx="4753224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Carlos Henrique de Brito Cruz, 13 de julho de 2019.</a:t>
            </a:r>
          </a:p>
        </p:txBody>
      </p:sp>
    </p:spTree>
    <p:extLst>
      <p:ext uri="{BB962C8B-B14F-4D97-AF65-F5344CB8AC3E}">
        <p14:creationId xmlns:p14="http://schemas.microsoft.com/office/powerpoint/2010/main" val="142693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01EE0F-5E83-4C78-8757-CFE5D0B80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70" y="0"/>
            <a:ext cx="7826836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AD305F8-F818-417D-998F-7BEAC4D74403}"/>
              </a:ext>
            </a:extLst>
          </p:cNvPr>
          <p:cNvSpPr/>
          <p:nvPr/>
        </p:nvSpPr>
        <p:spPr>
          <a:xfrm>
            <a:off x="4281488" y="786883"/>
            <a:ext cx="3916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</a:rPr>
              <a:t>Instituto de Pesquisas da Marinha</a:t>
            </a:r>
          </a:p>
          <a:p>
            <a:pPr algn="ctr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</a:rPr>
              <a:t>60 anos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0B00F98-433D-43B2-A660-DFCAA97A3265}"/>
              </a:ext>
            </a:extLst>
          </p:cNvPr>
          <p:cNvSpPr/>
          <p:nvPr/>
        </p:nvSpPr>
        <p:spPr>
          <a:xfrm>
            <a:off x="6531429" y="3024129"/>
            <a:ext cx="5660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INMETRO</a:t>
            </a:r>
          </a:p>
          <a:p>
            <a:pPr algn="ctr"/>
            <a:endParaRPr lang="pt-BR" sz="24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Aposentadoria recente de 50 pesquisadores/técnicos. Há ainda o pedido de aposentadoria de cerca de 150.</a:t>
            </a:r>
          </a:p>
          <a:p>
            <a:pPr algn="ctr"/>
            <a:r>
              <a:rPr lang="pt-BR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de servidores: cerca de 900 com aproximadamente metade fazendo parte do corpo técnico-científico.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05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5638DB4-4C74-AE4F-BA09-0C3CB25DE3C1}"/>
              </a:ext>
            </a:extLst>
          </p:cNvPr>
          <p:cNvGrpSpPr/>
          <p:nvPr/>
        </p:nvGrpSpPr>
        <p:grpSpPr>
          <a:xfrm>
            <a:off x="1759342" y="489346"/>
            <a:ext cx="7827571" cy="5879307"/>
            <a:chOff x="1" y="0"/>
            <a:chExt cx="9144000" cy="4968240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CC137D6D-72A8-8B4D-99C3-E0D38ECC1775}"/>
                </a:ext>
              </a:extLst>
            </p:cNvPr>
            <p:cNvGraphicFramePr/>
            <p:nvPr/>
          </p:nvGraphicFramePr>
          <p:xfrm>
            <a:off x="1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4F15A2F2-0D5E-3F4F-92F1-357939D27CBA}"/>
                </a:ext>
              </a:extLst>
            </p:cNvPr>
            <p:cNvGrpSpPr/>
            <p:nvPr/>
          </p:nvGrpSpPr>
          <p:grpSpPr>
            <a:xfrm>
              <a:off x="749300" y="4376082"/>
              <a:ext cx="8229600" cy="592158"/>
              <a:chOff x="749300" y="4376082"/>
              <a:chExt cx="8229600" cy="592158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B63ECA6F-0496-7C42-8775-3AC0983D8A0E}"/>
                  </a:ext>
                </a:extLst>
              </p:cNvPr>
              <p:cNvGrpSpPr/>
              <p:nvPr/>
            </p:nvGrpSpPr>
            <p:grpSpPr>
              <a:xfrm>
                <a:off x="1066800" y="4592218"/>
                <a:ext cx="7589520" cy="182880"/>
                <a:chOff x="1066800" y="4592218"/>
                <a:chExt cx="75895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FCA7ECA5-5F1C-2449-80F1-3C626CD512A1}"/>
                    </a:ext>
                  </a:extLst>
                </p:cNvPr>
                <p:cNvSpPr/>
                <p:nvPr/>
              </p:nvSpPr>
              <p:spPr>
                <a:xfrm rot="-5400000">
                  <a:off x="1318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C5403FAE-28B3-8A41-A83F-427F57E478CC}"/>
                    </a:ext>
                  </a:extLst>
                </p:cNvPr>
                <p:cNvSpPr/>
                <p:nvPr/>
              </p:nvSpPr>
              <p:spPr>
                <a:xfrm rot="-5400000">
                  <a:off x="2080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13D730D6-71AE-7244-BC8B-34B75374A0C1}"/>
                    </a:ext>
                  </a:extLst>
                </p:cNvPr>
                <p:cNvSpPr/>
                <p:nvPr/>
              </p:nvSpPr>
              <p:spPr>
                <a:xfrm rot="-5400000">
                  <a:off x="2842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02A19EE9-CC04-E942-B2C4-BCC36F289C7D}"/>
                    </a:ext>
                  </a:extLst>
                </p:cNvPr>
                <p:cNvSpPr/>
                <p:nvPr/>
              </p:nvSpPr>
              <p:spPr>
                <a:xfrm rot="-5400000">
                  <a:off x="3604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68EDEBE5-361D-164A-96A2-1C6D4BC8DAD3}"/>
                    </a:ext>
                  </a:extLst>
                </p:cNvPr>
                <p:cNvSpPr/>
                <p:nvPr/>
              </p:nvSpPr>
              <p:spPr>
                <a:xfrm rot="-5400000">
                  <a:off x="4366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64A988ED-EB3D-7E48-AA14-06FA722CA7A0}"/>
                    </a:ext>
                  </a:extLst>
                </p:cNvPr>
                <p:cNvSpPr/>
                <p:nvPr/>
              </p:nvSpPr>
              <p:spPr>
                <a:xfrm rot="-5400000">
                  <a:off x="5128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8902468E-4915-B24A-B738-FDFEB3E3412C}"/>
                    </a:ext>
                  </a:extLst>
                </p:cNvPr>
                <p:cNvSpPr/>
                <p:nvPr/>
              </p:nvSpPr>
              <p:spPr>
                <a:xfrm rot="-5400000">
                  <a:off x="5890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9F859AA1-140C-2945-8CFB-47B39B09B74A}"/>
                    </a:ext>
                  </a:extLst>
                </p:cNvPr>
                <p:cNvSpPr/>
                <p:nvPr/>
              </p:nvSpPr>
              <p:spPr>
                <a:xfrm rot="-5400000">
                  <a:off x="6652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0D199903-D244-6843-B264-97873ED950AC}"/>
                    </a:ext>
                  </a:extLst>
                </p:cNvPr>
                <p:cNvSpPr/>
                <p:nvPr/>
              </p:nvSpPr>
              <p:spPr>
                <a:xfrm rot="-5400000">
                  <a:off x="7414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D5C552A9-E519-CC47-A47E-3D2D06178CB7}"/>
                    </a:ext>
                  </a:extLst>
                </p:cNvPr>
                <p:cNvSpPr/>
                <p:nvPr/>
              </p:nvSpPr>
              <p:spPr>
                <a:xfrm rot="-5400000">
                  <a:off x="8176260" y="434075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EE289EA5-A535-F94A-AA1A-6E303EF3C20D}"/>
                  </a:ext>
                </a:extLst>
              </p:cNvPr>
              <p:cNvGrpSpPr/>
              <p:nvPr/>
            </p:nvGrpSpPr>
            <p:grpSpPr>
              <a:xfrm>
                <a:off x="1130300" y="4848534"/>
                <a:ext cx="7471832" cy="119706"/>
                <a:chOff x="1130300" y="4848534"/>
                <a:chExt cx="7471832" cy="466050"/>
              </a:xfrm>
            </p:grpSpPr>
            <p:sp>
              <p:nvSpPr>
                <p:cNvPr id="8" name="CaixaDeTexto 27">
                  <a:extLst>
                    <a:ext uri="{FF2B5EF4-FFF2-40B4-BE49-F238E27FC236}">
                      <a16:creationId xmlns:a16="http://schemas.microsoft.com/office/drawing/2014/main" id="{3AB827B7-5760-D248-8B00-7C85394A7FE3}"/>
                    </a:ext>
                  </a:extLst>
                </p:cNvPr>
                <p:cNvSpPr txBox="1"/>
                <p:nvPr/>
              </p:nvSpPr>
              <p:spPr>
                <a:xfrm>
                  <a:off x="1130300" y="484853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+3,79%</a:t>
                  </a:r>
                </a:p>
              </p:txBody>
            </p:sp>
            <p:sp>
              <p:nvSpPr>
                <p:cNvPr id="9" name="CaixaDeTexto 28">
                  <a:extLst>
                    <a:ext uri="{FF2B5EF4-FFF2-40B4-BE49-F238E27FC236}">
                      <a16:creationId xmlns:a16="http://schemas.microsoft.com/office/drawing/2014/main" id="{EF332630-30C3-0649-9F8F-480DE042AE34}"/>
                    </a:ext>
                  </a:extLst>
                </p:cNvPr>
                <p:cNvSpPr txBox="1"/>
                <p:nvPr/>
              </p:nvSpPr>
              <p:spPr>
                <a:xfrm>
                  <a:off x="1892298" y="4853152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+11,12%</a:t>
                  </a:r>
                </a:p>
              </p:txBody>
            </p:sp>
            <p:sp>
              <p:nvSpPr>
                <p:cNvPr id="10" name="CaixaDeTexto 29">
                  <a:extLst>
                    <a:ext uri="{FF2B5EF4-FFF2-40B4-BE49-F238E27FC236}">
                      <a16:creationId xmlns:a16="http://schemas.microsoft.com/office/drawing/2014/main" id="{AAF91DFC-6774-6C4F-B5C3-CAE5B4BAE56F}"/>
                    </a:ext>
                  </a:extLst>
                </p:cNvPr>
                <p:cNvSpPr txBox="1"/>
                <p:nvPr/>
              </p:nvSpPr>
              <p:spPr>
                <a:xfrm>
                  <a:off x="2633133" y="485315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+19,86%</a:t>
                  </a:r>
                </a:p>
              </p:txBody>
            </p:sp>
            <p:sp>
              <p:nvSpPr>
                <p:cNvPr id="11" name="CaixaDeTexto 30">
                  <a:extLst>
                    <a:ext uri="{FF2B5EF4-FFF2-40B4-BE49-F238E27FC236}">
                      <a16:creationId xmlns:a16="http://schemas.microsoft.com/office/drawing/2014/main" id="{EAC4D4BC-4BA5-1A45-85BA-B34D42115475}"/>
                    </a:ext>
                  </a:extLst>
                </p:cNvPr>
                <p:cNvSpPr txBox="1"/>
                <p:nvPr/>
              </p:nvSpPr>
              <p:spPr>
                <a:xfrm>
                  <a:off x="3405716" y="485315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+3,48%</a:t>
                  </a:r>
                </a:p>
              </p:txBody>
            </p:sp>
            <p:sp>
              <p:nvSpPr>
                <p:cNvPr id="12" name="CaixaDeTexto 31">
                  <a:extLst>
                    <a:ext uri="{FF2B5EF4-FFF2-40B4-BE49-F238E27FC236}">
                      <a16:creationId xmlns:a16="http://schemas.microsoft.com/office/drawing/2014/main" id="{387D7A31-31EF-F54F-BD4C-F47DB4E5441A}"/>
                    </a:ext>
                  </a:extLst>
                </p:cNvPr>
                <p:cNvSpPr txBox="1"/>
                <p:nvPr/>
              </p:nvSpPr>
              <p:spPr>
                <a:xfrm>
                  <a:off x="4161366" y="485738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+12,8%</a:t>
                  </a:r>
                </a:p>
              </p:txBody>
            </p:sp>
            <p:sp>
              <p:nvSpPr>
                <p:cNvPr id="13" name="CaixaDeTexto 32">
                  <a:extLst>
                    <a:ext uri="{FF2B5EF4-FFF2-40B4-BE49-F238E27FC236}">
                      <a16:creationId xmlns:a16="http://schemas.microsoft.com/office/drawing/2014/main" id="{D3C4099C-253C-B24B-998E-4AEBAA1FA63E}"/>
                    </a:ext>
                  </a:extLst>
                </p:cNvPr>
                <p:cNvSpPr txBox="1"/>
                <p:nvPr/>
              </p:nvSpPr>
              <p:spPr>
                <a:xfrm>
                  <a:off x="4906433" y="485103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+8,61%</a:t>
                  </a:r>
                </a:p>
              </p:txBody>
            </p:sp>
            <p:sp>
              <p:nvSpPr>
                <p:cNvPr id="14" name="CaixaDeTexto 33">
                  <a:extLst>
                    <a:ext uri="{FF2B5EF4-FFF2-40B4-BE49-F238E27FC236}">
                      <a16:creationId xmlns:a16="http://schemas.microsoft.com/office/drawing/2014/main" id="{224C63F0-6258-1349-91EC-62F25DB9A0AA}"/>
                    </a:ext>
                  </a:extLst>
                </p:cNvPr>
                <p:cNvSpPr txBox="1"/>
                <p:nvPr/>
              </p:nvSpPr>
              <p:spPr>
                <a:xfrm>
                  <a:off x="5672667" y="4855268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+0,3%</a:t>
                  </a:r>
                </a:p>
              </p:txBody>
            </p:sp>
            <p:sp>
              <p:nvSpPr>
                <p:cNvPr id="15" name="CaixaDeTexto 34">
                  <a:extLst>
                    <a:ext uri="{FF2B5EF4-FFF2-40B4-BE49-F238E27FC236}">
                      <a16:creationId xmlns:a16="http://schemas.microsoft.com/office/drawing/2014/main" id="{33A61051-6027-6446-BC0E-04913A28ACF9}"/>
                    </a:ext>
                  </a:extLst>
                </p:cNvPr>
                <p:cNvSpPr txBox="1"/>
                <p:nvPr/>
              </p:nvSpPr>
              <p:spPr>
                <a:xfrm>
                  <a:off x="7169150" y="4848918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+8,76%</a:t>
                  </a:r>
                </a:p>
              </p:txBody>
            </p:sp>
            <p:sp>
              <p:nvSpPr>
                <p:cNvPr id="16" name="CaixaDeTexto 35">
                  <a:extLst>
                    <a:ext uri="{FF2B5EF4-FFF2-40B4-BE49-F238E27FC236}">
                      <a16:creationId xmlns:a16="http://schemas.microsoft.com/office/drawing/2014/main" id="{F4B48726-1607-914A-B98C-6F68A7EFB3EC}"/>
                    </a:ext>
                  </a:extLst>
                </p:cNvPr>
                <p:cNvSpPr txBox="1"/>
                <p:nvPr/>
              </p:nvSpPr>
              <p:spPr>
                <a:xfrm>
                  <a:off x="6421967" y="485315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+7,08%</a:t>
                  </a:r>
                </a:p>
              </p:txBody>
            </p:sp>
            <p:sp>
              <p:nvSpPr>
                <p:cNvPr id="17" name="CaixaDeTexto 36">
                  <a:extLst>
                    <a:ext uri="{FF2B5EF4-FFF2-40B4-BE49-F238E27FC236}">
                      <a16:creationId xmlns:a16="http://schemas.microsoft.com/office/drawing/2014/main" id="{DB3D1DF5-9550-6640-B8EE-1F70C5F1759D}"/>
                    </a:ext>
                  </a:extLst>
                </p:cNvPr>
                <p:cNvSpPr txBox="1"/>
                <p:nvPr/>
              </p:nvSpPr>
              <p:spPr>
                <a:xfrm>
                  <a:off x="7914216" y="4853152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-1,84%</a:t>
                  </a:r>
                </a:p>
              </p:txBody>
            </p:sp>
          </p:grpSp>
          <p:sp>
            <p:nvSpPr>
              <p:cNvPr id="7" name="CaixaDeTexto 49">
                <a:extLst>
                  <a:ext uri="{FF2B5EF4-FFF2-40B4-BE49-F238E27FC236}">
                    <a16:creationId xmlns:a16="http://schemas.microsoft.com/office/drawing/2014/main" id="{F88724BD-0675-CF47-BA67-1A5EF05DC9D8}"/>
                  </a:ext>
                </a:extLst>
              </p:cNvPr>
              <p:cNvSpPr txBox="1"/>
              <p:nvPr/>
            </p:nvSpPr>
            <p:spPr>
              <a:xfrm>
                <a:off x="749300" y="4376082"/>
                <a:ext cx="8229600" cy="179559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237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3D6CB69-127D-3241-A36C-B6217D601C83}"/>
              </a:ext>
            </a:extLst>
          </p:cNvPr>
          <p:cNvGrpSpPr/>
          <p:nvPr/>
        </p:nvGrpSpPr>
        <p:grpSpPr>
          <a:xfrm>
            <a:off x="1714500" y="328613"/>
            <a:ext cx="8189155" cy="5964702"/>
            <a:chOff x="0" y="0"/>
            <a:chExt cx="9144000" cy="4942840"/>
          </a:xfrm>
        </p:grpSpPr>
        <p:graphicFrame>
          <p:nvGraphicFramePr>
            <p:cNvPr id="29" name="Gráfico 28">
              <a:extLst>
                <a:ext uri="{FF2B5EF4-FFF2-40B4-BE49-F238E27FC236}">
                  <a16:creationId xmlns:a16="http://schemas.microsoft.com/office/drawing/2014/main" id="{A53F9577-888B-3E4F-9FE7-48B892F2E291}"/>
                </a:ext>
              </a:extLst>
            </p:cNvPr>
            <p:cNvGraphicFramePr/>
            <p:nvPr/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56124ECB-858B-F442-8539-D9E2DFC4AE0E}"/>
                </a:ext>
              </a:extLst>
            </p:cNvPr>
            <p:cNvGrpSpPr/>
            <p:nvPr/>
          </p:nvGrpSpPr>
          <p:grpSpPr>
            <a:xfrm>
              <a:off x="711200" y="4432300"/>
              <a:ext cx="8229600" cy="510540"/>
              <a:chOff x="711200" y="4432300"/>
              <a:chExt cx="8229600" cy="510540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9EF4C265-0118-0542-AF9A-5598411A6108}"/>
                  </a:ext>
                </a:extLst>
              </p:cNvPr>
              <p:cNvGrpSpPr/>
              <p:nvPr/>
            </p:nvGrpSpPr>
            <p:grpSpPr>
              <a:xfrm>
                <a:off x="1054100" y="4584700"/>
                <a:ext cx="7589520" cy="182880"/>
                <a:chOff x="1054100" y="4584700"/>
                <a:chExt cx="7589520" cy="228600"/>
              </a:xfrm>
            </p:grpSpPr>
            <p:sp>
              <p:nvSpPr>
                <p:cNvPr id="44" name="Colchete Esquerdo 43">
                  <a:extLst>
                    <a:ext uri="{FF2B5EF4-FFF2-40B4-BE49-F238E27FC236}">
                      <a16:creationId xmlns:a16="http://schemas.microsoft.com/office/drawing/2014/main" id="{5725B222-E90F-104E-BDDD-6163BE172906}"/>
                    </a:ext>
                  </a:extLst>
                </p:cNvPr>
                <p:cNvSpPr/>
                <p:nvPr/>
              </p:nvSpPr>
              <p:spPr>
                <a:xfrm rot="-5400000">
                  <a:off x="1305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45" name="Colchete Esquerdo 44">
                  <a:extLst>
                    <a:ext uri="{FF2B5EF4-FFF2-40B4-BE49-F238E27FC236}">
                      <a16:creationId xmlns:a16="http://schemas.microsoft.com/office/drawing/2014/main" id="{0FE5301B-2468-2D4A-A80D-FEA856EDD64B}"/>
                    </a:ext>
                  </a:extLst>
                </p:cNvPr>
                <p:cNvSpPr/>
                <p:nvPr/>
              </p:nvSpPr>
              <p:spPr>
                <a:xfrm rot="-5400000">
                  <a:off x="2067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46" name="Colchete Esquerdo 45">
                  <a:extLst>
                    <a:ext uri="{FF2B5EF4-FFF2-40B4-BE49-F238E27FC236}">
                      <a16:creationId xmlns:a16="http://schemas.microsoft.com/office/drawing/2014/main" id="{E71C814F-BABA-DD4D-ADF8-CB6A25285469}"/>
                    </a:ext>
                  </a:extLst>
                </p:cNvPr>
                <p:cNvSpPr/>
                <p:nvPr/>
              </p:nvSpPr>
              <p:spPr>
                <a:xfrm rot="-5400000">
                  <a:off x="2829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47" name="Colchete Esquerdo 46">
                  <a:extLst>
                    <a:ext uri="{FF2B5EF4-FFF2-40B4-BE49-F238E27FC236}">
                      <a16:creationId xmlns:a16="http://schemas.microsoft.com/office/drawing/2014/main" id="{87E11617-7EBC-D746-B123-5E25E282325E}"/>
                    </a:ext>
                  </a:extLst>
                </p:cNvPr>
                <p:cNvSpPr/>
                <p:nvPr/>
              </p:nvSpPr>
              <p:spPr>
                <a:xfrm rot="-5400000">
                  <a:off x="3591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48" name="Colchete Esquerdo 47">
                  <a:extLst>
                    <a:ext uri="{FF2B5EF4-FFF2-40B4-BE49-F238E27FC236}">
                      <a16:creationId xmlns:a16="http://schemas.microsoft.com/office/drawing/2014/main" id="{7D108320-1CC4-2540-9FAC-9B6A010852F4}"/>
                    </a:ext>
                  </a:extLst>
                </p:cNvPr>
                <p:cNvSpPr/>
                <p:nvPr/>
              </p:nvSpPr>
              <p:spPr>
                <a:xfrm rot="-5400000">
                  <a:off x="4353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49" name="Colchete Esquerdo 48">
                  <a:extLst>
                    <a:ext uri="{FF2B5EF4-FFF2-40B4-BE49-F238E27FC236}">
                      <a16:creationId xmlns:a16="http://schemas.microsoft.com/office/drawing/2014/main" id="{5ADC80D1-9308-F14A-A660-673F81AA833D}"/>
                    </a:ext>
                  </a:extLst>
                </p:cNvPr>
                <p:cNvSpPr/>
                <p:nvPr/>
              </p:nvSpPr>
              <p:spPr>
                <a:xfrm rot="-5400000">
                  <a:off x="5115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50" name="Colchete Esquerdo 49">
                  <a:extLst>
                    <a:ext uri="{FF2B5EF4-FFF2-40B4-BE49-F238E27FC236}">
                      <a16:creationId xmlns:a16="http://schemas.microsoft.com/office/drawing/2014/main" id="{A3F63F66-D473-514C-AFB0-F5F9BD779438}"/>
                    </a:ext>
                  </a:extLst>
                </p:cNvPr>
                <p:cNvSpPr/>
                <p:nvPr/>
              </p:nvSpPr>
              <p:spPr>
                <a:xfrm rot="-5400000">
                  <a:off x="5877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51" name="Colchete Esquerdo 50">
                  <a:extLst>
                    <a:ext uri="{FF2B5EF4-FFF2-40B4-BE49-F238E27FC236}">
                      <a16:creationId xmlns:a16="http://schemas.microsoft.com/office/drawing/2014/main" id="{586548CD-8DD2-1242-B351-0572BC082FE4}"/>
                    </a:ext>
                  </a:extLst>
                </p:cNvPr>
                <p:cNvSpPr/>
                <p:nvPr/>
              </p:nvSpPr>
              <p:spPr>
                <a:xfrm rot="-5400000">
                  <a:off x="6639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52" name="Colchete Esquerdo 51">
                  <a:extLst>
                    <a:ext uri="{FF2B5EF4-FFF2-40B4-BE49-F238E27FC236}">
                      <a16:creationId xmlns:a16="http://schemas.microsoft.com/office/drawing/2014/main" id="{3F752B18-399C-8B4B-B6AB-9597853EA1F2}"/>
                    </a:ext>
                  </a:extLst>
                </p:cNvPr>
                <p:cNvSpPr/>
                <p:nvPr/>
              </p:nvSpPr>
              <p:spPr>
                <a:xfrm rot="-5400000">
                  <a:off x="7401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53" name="Colchete Esquerdo 52">
                  <a:extLst>
                    <a:ext uri="{FF2B5EF4-FFF2-40B4-BE49-F238E27FC236}">
                      <a16:creationId xmlns:a16="http://schemas.microsoft.com/office/drawing/2014/main" id="{8512A724-73C0-6047-8282-D0BD7879A2D8}"/>
                    </a:ext>
                  </a:extLst>
                </p:cNvPr>
                <p:cNvSpPr/>
                <p:nvPr/>
              </p:nvSpPr>
              <p:spPr>
                <a:xfrm rot="-5400000">
                  <a:off x="8163560" y="4333240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32" name="Agrupar 31">
                <a:extLst>
                  <a:ext uri="{FF2B5EF4-FFF2-40B4-BE49-F238E27FC236}">
                    <a16:creationId xmlns:a16="http://schemas.microsoft.com/office/drawing/2014/main" id="{E661724C-C9E5-FE4F-88E4-DBD87D14B266}"/>
                  </a:ext>
                </a:extLst>
              </p:cNvPr>
              <p:cNvGrpSpPr/>
              <p:nvPr/>
            </p:nvGrpSpPr>
            <p:grpSpPr>
              <a:xfrm>
                <a:off x="1117600" y="4851400"/>
                <a:ext cx="7471832" cy="91440"/>
                <a:chOff x="1117600" y="4851400"/>
                <a:chExt cx="7471832" cy="466050"/>
              </a:xfrm>
            </p:grpSpPr>
            <p:sp>
              <p:nvSpPr>
                <p:cNvPr id="34" name="CaixaDeTexto 59">
                  <a:extLst>
                    <a:ext uri="{FF2B5EF4-FFF2-40B4-BE49-F238E27FC236}">
                      <a16:creationId xmlns:a16="http://schemas.microsoft.com/office/drawing/2014/main" id="{323C25B5-7F49-A443-8F4C-D54023E9AD8E}"/>
                    </a:ext>
                  </a:extLst>
                </p:cNvPr>
                <p:cNvSpPr txBox="1"/>
                <p:nvPr/>
              </p:nvSpPr>
              <p:spPr>
                <a:xfrm>
                  <a:off x="1117600" y="485140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-3,54%</a:t>
                  </a:r>
                </a:p>
              </p:txBody>
            </p:sp>
            <p:sp>
              <p:nvSpPr>
                <p:cNvPr id="35" name="CaixaDeTexto 60">
                  <a:extLst>
                    <a:ext uri="{FF2B5EF4-FFF2-40B4-BE49-F238E27FC236}">
                      <a16:creationId xmlns:a16="http://schemas.microsoft.com/office/drawing/2014/main" id="{1A07AFCA-7D15-DB44-9DD1-347E09B35B4F}"/>
                    </a:ext>
                  </a:extLst>
                </p:cNvPr>
                <p:cNvSpPr txBox="1"/>
                <p:nvPr/>
              </p:nvSpPr>
              <p:spPr>
                <a:xfrm>
                  <a:off x="1879598" y="4856018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+22,52%</a:t>
                  </a:r>
                </a:p>
              </p:txBody>
            </p:sp>
            <p:sp>
              <p:nvSpPr>
                <p:cNvPr id="36" name="CaixaDeTexto 61">
                  <a:extLst>
                    <a:ext uri="{FF2B5EF4-FFF2-40B4-BE49-F238E27FC236}">
                      <a16:creationId xmlns:a16="http://schemas.microsoft.com/office/drawing/2014/main" id="{643FF3AA-F7F6-EA47-9078-E88CC8F5FE9D}"/>
                    </a:ext>
                  </a:extLst>
                </p:cNvPr>
                <p:cNvSpPr txBox="1"/>
                <p:nvPr/>
              </p:nvSpPr>
              <p:spPr>
                <a:xfrm>
                  <a:off x="2620433" y="4856019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+11,28%</a:t>
                  </a:r>
                </a:p>
              </p:txBody>
            </p:sp>
            <p:sp>
              <p:nvSpPr>
                <p:cNvPr id="37" name="CaixaDeTexto 62">
                  <a:extLst>
                    <a:ext uri="{FF2B5EF4-FFF2-40B4-BE49-F238E27FC236}">
                      <a16:creationId xmlns:a16="http://schemas.microsoft.com/office/drawing/2014/main" id="{852A5D53-3C4B-D04B-B026-FFEE92F5BCE7}"/>
                    </a:ext>
                  </a:extLst>
                </p:cNvPr>
                <p:cNvSpPr txBox="1"/>
                <p:nvPr/>
              </p:nvSpPr>
              <p:spPr>
                <a:xfrm>
                  <a:off x="3393016" y="485601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 dirty="0"/>
                    <a:t>+12,44%</a:t>
                  </a:r>
                </a:p>
              </p:txBody>
            </p:sp>
            <p:sp>
              <p:nvSpPr>
                <p:cNvPr id="38" name="CaixaDeTexto 63">
                  <a:extLst>
                    <a:ext uri="{FF2B5EF4-FFF2-40B4-BE49-F238E27FC236}">
                      <a16:creationId xmlns:a16="http://schemas.microsoft.com/office/drawing/2014/main" id="{44BC7ADE-FD5A-454F-843D-8BAFF091C232}"/>
                    </a:ext>
                  </a:extLst>
                </p:cNvPr>
                <p:cNvSpPr txBox="1"/>
                <p:nvPr/>
              </p:nvSpPr>
              <p:spPr>
                <a:xfrm>
                  <a:off x="4148666" y="486025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+15,91%</a:t>
                  </a:r>
                </a:p>
              </p:txBody>
            </p:sp>
            <p:sp>
              <p:nvSpPr>
                <p:cNvPr id="39" name="CaixaDeTexto 64">
                  <a:extLst>
                    <a:ext uri="{FF2B5EF4-FFF2-40B4-BE49-F238E27FC236}">
                      <a16:creationId xmlns:a16="http://schemas.microsoft.com/office/drawing/2014/main" id="{B7DBD711-1517-6E4D-9C9B-6040ED496687}"/>
                    </a:ext>
                  </a:extLst>
                </p:cNvPr>
                <p:cNvSpPr txBox="1"/>
                <p:nvPr/>
              </p:nvSpPr>
              <p:spPr>
                <a:xfrm>
                  <a:off x="4893733" y="485390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 dirty="0"/>
                    <a:t>+12,81%</a:t>
                  </a:r>
                </a:p>
              </p:txBody>
            </p:sp>
            <p:sp>
              <p:nvSpPr>
                <p:cNvPr id="40" name="CaixaDeTexto 65">
                  <a:extLst>
                    <a:ext uri="{FF2B5EF4-FFF2-40B4-BE49-F238E27FC236}">
                      <a16:creationId xmlns:a16="http://schemas.microsoft.com/office/drawing/2014/main" id="{573FF789-2B24-6F4A-B9BA-8A2E100CD20B}"/>
                    </a:ext>
                  </a:extLst>
                </p:cNvPr>
                <p:cNvSpPr txBox="1"/>
                <p:nvPr/>
              </p:nvSpPr>
              <p:spPr>
                <a:xfrm>
                  <a:off x="5659967" y="485813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+7,12%</a:t>
                  </a:r>
                </a:p>
              </p:txBody>
            </p:sp>
            <p:sp>
              <p:nvSpPr>
                <p:cNvPr id="41" name="CaixaDeTexto 66">
                  <a:extLst>
                    <a:ext uri="{FF2B5EF4-FFF2-40B4-BE49-F238E27FC236}">
                      <a16:creationId xmlns:a16="http://schemas.microsoft.com/office/drawing/2014/main" id="{B48F088C-11F8-D949-9B5E-41C3794398E7}"/>
                    </a:ext>
                  </a:extLst>
                </p:cNvPr>
                <p:cNvSpPr txBox="1"/>
                <p:nvPr/>
              </p:nvSpPr>
              <p:spPr>
                <a:xfrm>
                  <a:off x="7156450" y="485178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+10,33%</a:t>
                  </a:r>
                </a:p>
              </p:txBody>
            </p:sp>
            <p:sp>
              <p:nvSpPr>
                <p:cNvPr id="42" name="CaixaDeTexto 67">
                  <a:extLst>
                    <a:ext uri="{FF2B5EF4-FFF2-40B4-BE49-F238E27FC236}">
                      <a16:creationId xmlns:a16="http://schemas.microsoft.com/office/drawing/2014/main" id="{6D6E0907-4EC4-E040-A949-7914A2E0A90B}"/>
                    </a:ext>
                  </a:extLst>
                </p:cNvPr>
                <p:cNvSpPr txBox="1"/>
                <p:nvPr/>
              </p:nvSpPr>
              <p:spPr>
                <a:xfrm>
                  <a:off x="6409267" y="485601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+9,3%</a:t>
                  </a:r>
                </a:p>
              </p:txBody>
            </p:sp>
            <p:sp>
              <p:nvSpPr>
                <p:cNvPr id="43" name="CaixaDeTexto 68">
                  <a:extLst>
                    <a:ext uri="{FF2B5EF4-FFF2-40B4-BE49-F238E27FC236}">
                      <a16:creationId xmlns:a16="http://schemas.microsoft.com/office/drawing/2014/main" id="{F008B8B8-4439-D048-BD0A-B6EA8107AFF3}"/>
                    </a:ext>
                  </a:extLst>
                </p:cNvPr>
                <p:cNvSpPr txBox="1"/>
                <p:nvPr/>
              </p:nvSpPr>
              <p:spPr>
                <a:xfrm>
                  <a:off x="7901516" y="4856018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-3,54%</a:t>
                  </a:r>
                </a:p>
              </p:txBody>
            </p:sp>
          </p:grpSp>
          <p:sp>
            <p:nvSpPr>
              <p:cNvPr id="33" name="CaixaDeTexto 58">
                <a:extLst>
                  <a:ext uri="{FF2B5EF4-FFF2-40B4-BE49-F238E27FC236}">
                    <a16:creationId xmlns:a16="http://schemas.microsoft.com/office/drawing/2014/main" id="{D418FE16-F043-A241-9CA5-06C69EC1CFE6}"/>
                  </a:ext>
                </a:extLst>
              </p:cNvPr>
              <p:cNvSpPr txBox="1"/>
              <p:nvPr/>
            </p:nvSpPr>
            <p:spPr>
              <a:xfrm>
                <a:off x="711200" y="4432300"/>
                <a:ext cx="8229600" cy="1371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601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C8CCE9A-E288-0A4F-90A4-8356EC53876F}"/>
              </a:ext>
            </a:extLst>
          </p:cNvPr>
          <p:cNvGrpSpPr/>
          <p:nvPr/>
        </p:nvGrpSpPr>
        <p:grpSpPr>
          <a:xfrm>
            <a:off x="1249827" y="393896"/>
            <a:ext cx="8794506" cy="6217919"/>
            <a:chOff x="0" y="0"/>
            <a:chExt cx="9144000" cy="4953009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616FDA81-5893-B541-B0A1-DE433F7A128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39630692"/>
                </p:ext>
              </p:extLst>
            </p:nvPr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39EF2E8C-BBF2-7740-AA4E-4DFD5C729E7B}"/>
                </a:ext>
              </a:extLst>
            </p:cNvPr>
            <p:cNvGrpSpPr/>
            <p:nvPr/>
          </p:nvGrpSpPr>
          <p:grpSpPr>
            <a:xfrm>
              <a:off x="698500" y="4457711"/>
              <a:ext cx="8242300" cy="495298"/>
              <a:chOff x="698500" y="4457702"/>
              <a:chExt cx="8229600" cy="523972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81A8091D-1F09-A142-A972-BC7F540D33AC}"/>
                  </a:ext>
                </a:extLst>
              </p:cNvPr>
              <p:cNvGrpSpPr/>
              <p:nvPr/>
            </p:nvGrpSpPr>
            <p:grpSpPr>
              <a:xfrm>
                <a:off x="1041400" y="4610102"/>
                <a:ext cx="7589520" cy="182880"/>
                <a:chOff x="1041400" y="4610102"/>
                <a:chExt cx="75895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05CE5601-39CC-F942-A206-AE698D593243}"/>
                    </a:ext>
                  </a:extLst>
                </p:cNvPr>
                <p:cNvSpPr/>
                <p:nvPr/>
              </p:nvSpPr>
              <p:spPr>
                <a:xfrm rot="-5400000">
                  <a:off x="1292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8737090D-3B67-BE41-909D-3A3D4F7777B2}"/>
                    </a:ext>
                  </a:extLst>
                </p:cNvPr>
                <p:cNvSpPr/>
                <p:nvPr/>
              </p:nvSpPr>
              <p:spPr>
                <a:xfrm rot="-5400000">
                  <a:off x="2054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057C4857-83DB-844A-A994-2192FCF1D7E3}"/>
                    </a:ext>
                  </a:extLst>
                </p:cNvPr>
                <p:cNvSpPr/>
                <p:nvPr/>
              </p:nvSpPr>
              <p:spPr>
                <a:xfrm rot="-5400000">
                  <a:off x="2816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0AA3EF44-AA4A-BE46-9944-46D06A1CE7A5}"/>
                    </a:ext>
                  </a:extLst>
                </p:cNvPr>
                <p:cNvSpPr/>
                <p:nvPr/>
              </p:nvSpPr>
              <p:spPr>
                <a:xfrm rot="-5400000">
                  <a:off x="3578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FEB5AD82-35BC-7944-B814-7FBC7DDFD46B}"/>
                    </a:ext>
                  </a:extLst>
                </p:cNvPr>
                <p:cNvSpPr/>
                <p:nvPr/>
              </p:nvSpPr>
              <p:spPr>
                <a:xfrm rot="-5400000">
                  <a:off x="4340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5208B016-C750-1544-99F1-52E171C5E49D}"/>
                    </a:ext>
                  </a:extLst>
                </p:cNvPr>
                <p:cNvSpPr/>
                <p:nvPr/>
              </p:nvSpPr>
              <p:spPr>
                <a:xfrm rot="-5400000">
                  <a:off x="5102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51134084-4DE5-914F-BA18-2E05CC1434DA}"/>
                    </a:ext>
                  </a:extLst>
                </p:cNvPr>
                <p:cNvSpPr/>
                <p:nvPr/>
              </p:nvSpPr>
              <p:spPr>
                <a:xfrm rot="-5400000">
                  <a:off x="5864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BF6CD518-23E1-5548-9B96-599734D5F053}"/>
                    </a:ext>
                  </a:extLst>
                </p:cNvPr>
                <p:cNvSpPr/>
                <p:nvPr/>
              </p:nvSpPr>
              <p:spPr>
                <a:xfrm rot="-5400000">
                  <a:off x="6626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0387EA7D-427D-5A46-AD4F-0820350D66AC}"/>
                    </a:ext>
                  </a:extLst>
                </p:cNvPr>
                <p:cNvSpPr/>
                <p:nvPr/>
              </p:nvSpPr>
              <p:spPr>
                <a:xfrm rot="-5400000">
                  <a:off x="7388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A3E85774-7209-1D4B-8B41-8CC7DD785B05}"/>
                    </a:ext>
                  </a:extLst>
                </p:cNvPr>
                <p:cNvSpPr/>
                <p:nvPr/>
              </p:nvSpPr>
              <p:spPr>
                <a:xfrm rot="-5400000">
                  <a:off x="8150860" y="4358642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80889601-36F8-154A-818B-3E095878B464}"/>
                  </a:ext>
                </a:extLst>
              </p:cNvPr>
              <p:cNvGrpSpPr/>
              <p:nvPr/>
            </p:nvGrpSpPr>
            <p:grpSpPr>
              <a:xfrm>
                <a:off x="1104900" y="4876796"/>
                <a:ext cx="7531550" cy="104878"/>
                <a:chOff x="1104900" y="4876796"/>
                <a:chExt cx="7531550" cy="534543"/>
              </a:xfrm>
            </p:grpSpPr>
            <p:sp>
              <p:nvSpPr>
                <p:cNvPr id="8" name="CaixaDeTexto 110">
                  <a:extLst>
                    <a:ext uri="{FF2B5EF4-FFF2-40B4-BE49-F238E27FC236}">
                      <a16:creationId xmlns:a16="http://schemas.microsoft.com/office/drawing/2014/main" id="{ACFDF318-125E-B64D-966A-50B7638CB3C0}"/>
                    </a:ext>
                  </a:extLst>
                </p:cNvPr>
                <p:cNvSpPr txBox="1"/>
                <p:nvPr/>
              </p:nvSpPr>
              <p:spPr>
                <a:xfrm>
                  <a:off x="1104900" y="4876796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+5,66%</a:t>
                  </a:r>
                </a:p>
              </p:txBody>
            </p:sp>
            <p:sp>
              <p:nvSpPr>
                <p:cNvPr id="9" name="CaixaDeTexto 111">
                  <a:extLst>
                    <a:ext uri="{FF2B5EF4-FFF2-40B4-BE49-F238E27FC236}">
                      <a16:creationId xmlns:a16="http://schemas.microsoft.com/office/drawing/2014/main" id="{40CE0DA9-603D-0B45-92C7-388611762E50}"/>
                    </a:ext>
                  </a:extLst>
                </p:cNvPr>
                <p:cNvSpPr txBox="1"/>
                <p:nvPr/>
              </p:nvSpPr>
              <p:spPr>
                <a:xfrm>
                  <a:off x="1866898" y="488141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-32,7%</a:t>
                  </a:r>
                </a:p>
              </p:txBody>
            </p:sp>
            <p:sp>
              <p:nvSpPr>
                <p:cNvPr id="10" name="CaixaDeTexto 112">
                  <a:extLst>
                    <a:ext uri="{FF2B5EF4-FFF2-40B4-BE49-F238E27FC236}">
                      <a16:creationId xmlns:a16="http://schemas.microsoft.com/office/drawing/2014/main" id="{70788D5A-DB5B-414D-AE2C-B0DEA5358797}"/>
                    </a:ext>
                  </a:extLst>
                </p:cNvPr>
                <p:cNvSpPr txBox="1"/>
                <p:nvPr/>
              </p:nvSpPr>
              <p:spPr>
                <a:xfrm>
                  <a:off x="2607732" y="4881417"/>
                  <a:ext cx="740977" cy="529906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+102,19%</a:t>
                  </a:r>
                </a:p>
              </p:txBody>
            </p:sp>
            <p:sp>
              <p:nvSpPr>
                <p:cNvPr id="11" name="CaixaDeTexto 113">
                  <a:extLst>
                    <a:ext uri="{FF2B5EF4-FFF2-40B4-BE49-F238E27FC236}">
                      <a16:creationId xmlns:a16="http://schemas.microsoft.com/office/drawing/2014/main" id="{323A9DC4-56BE-DE46-8B47-5B4B63BD7D4C}"/>
                    </a:ext>
                  </a:extLst>
                </p:cNvPr>
                <p:cNvSpPr txBox="1"/>
                <p:nvPr/>
              </p:nvSpPr>
              <p:spPr>
                <a:xfrm>
                  <a:off x="3380316" y="488141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-36,82%</a:t>
                  </a:r>
                </a:p>
              </p:txBody>
            </p:sp>
            <p:sp>
              <p:nvSpPr>
                <p:cNvPr id="12" name="CaixaDeTexto 114">
                  <a:extLst>
                    <a:ext uri="{FF2B5EF4-FFF2-40B4-BE49-F238E27FC236}">
                      <a16:creationId xmlns:a16="http://schemas.microsoft.com/office/drawing/2014/main" id="{901E92D1-9A6A-9B4A-97FC-43682E897889}"/>
                    </a:ext>
                  </a:extLst>
                </p:cNvPr>
                <p:cNvSpPr txBox="1"/>
                <p:nvPr/>
              </p:nvSpPr>
              <p:spPr>
                <a:xfrm>
                  <a:off x="4135966" y="4885646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+14,23%</a:t>
                  </a:r>
                </a:p>
              </p:txBody>
            </p:sp>
            <p:sp>
              <p:nvSpPr>
                <p:cNvPr id="13" name="CaixaDeTexto 115">
                  <a:extLst>
                    <a:ext uri="{FF2B5EF4-FFF2-40B4-BE49-F238E27FC236}">
                      <a16:creationId xmlns:a16="http://schemas.microsoft.com/office/drawing/2014/main" id="{E7AF4C08-E39F-F249-857E-93475D45B455}"/>
                    </a:ext>
                  </a:extLst>
                </p:cNvPr>
                <p:cNvSpPr txBox="1"/>
                <p:nvPr/>
              </p:nvSpPr>
              <p:spPr>
                <a:xfrm>
                  <a:off x="4881033" y="4879296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-25,5%</a:t>
                  </a:r>
                </a:p>
              </p:txBody>
            </p:sp>
            <p:sp>
              <p:nvSpPr>
                <p:cNvPr id="14" name="CaixaDeTexto 116">
                  <a:extLst>
                    <a:ext uri="{FF2B5EF4-FFF2-40B4-BE49-F238E27FC236}">
                      <a16:creationId xmlns:a16="http://schemas.microsoft.com/office/drawing/2014/main" id="{08635ED4-DA5F-3843-B696-2D407D3828CC}"/>
                    </a:ext>
                  </a:extLst>
                </p:cNvPr>
                <p:cNvSpPr txBox="1"/>
                <p:nvPr/>
              </p:nvSpPr>
              <p:spPr>
                <a:xfrm>
                  <a:off x="5647267" y="488353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-73,94%</a:t>
                  </a:r>
                </a:p>
              </p:txBody>
            </p:sp>
            <p:sp>
              <p:nvSpPr>
                <p:cNvPr id="15" name="CaixaDeTexto 117">
                  <a:extLst>
                    <a:ext uri="{FF2B5EF4-FFF2-40B4-BE49-F238E27FC236}">
                      <a16:creationId xmlns:a16="http://schemas.microsoft.com/office/drawing/2014/main" id="{B84DC329-50E0-644F-A2E2-940DFBFC0EAA}"/>
                    </a:ext>
                  </a:extLst>
                </p:cNvPr>
                <p:cNvSpPr txBox="1"/>
                <p:nvPr/>
              </p:nvSpPr>
              <p:spPr>
                <a:xfrm>
                  <a:off x="7143750" y="487718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-23,93%</a:t>
                  </a:r>
                </a:p>
              </p:txBody>
            </p:sp>
            <p:sp>
              <p:nvSpPr>
                <p:cNvPr id="16" name="CaixaDeTexto 118">
                  <a:extLst>
                    <a:ext uri="{FF2B5EF4-FFF2-40B4-BE49-F238E27FC236}">
                      <a16:creationId xmlns:a16="http://schemas.microsoft.com/office/drawing/2014/main" id="{EF90B606-A13A-0A43-92D6-19CF6E10D95F}"/>
                    </a:ext>
                  </a:extLst>
                </p:cNvPr>
                <p:cNvSpPr txBox="1"/>
                <p:nvPr/>
              </p:nvSpPr>
              <p:spPr>
                <a:xfrm>
                  <a:off x="6396567" y="488141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-22,45%</a:t>
                  </a:r>
                </a:p>
              </p:txBody>
            </p:sp>
            <p:sp>
              <p:nvSpPr>
                <p:cNvPr id="17" name="CaixaDeTexto 119">
                  <a:extLst>
                    <a:ext uri="{FF2B5EF4-FFF2-40B4-BE49-F238E27FC236}">
                      <a16:creationId xmlns:a16="http://schemas.microsoft.com/office/drawing/2014/main" id="{FC019438-0A2B-284D-882E-B6581400F72E}"/>
                    </a:ext>
                  </a:extLst>
                </p:cNvPr>
                <p:cNvSpPr txBox="1"/>
                <p:nvPr/>
              </p:nvSpPr>
              <p:spPr>
                <a:xfrm>
                  <a:off x="7888816" y="4881411"/>
                  <a:ext cx="747634" cy="529928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+144,85%</a:t>
                  </a:r>
                </a:p>
              </p:txBody>
            </p:sp>
          </p:grpSp>
          <p:sp>
            <p:nvSpPr>
              <p:cNvPr id="7" name="CaixaDeTexto 109">
                <a:extLst>
                  <a:ext uri="{FF2B5EF4-FFF2-40B4-BE49-F238E27FC236}">
                    <a16:creationId xmlns:a16="http://schemas.microsoft.com/office/drawing/2014/main" id="{A151F3F0-3A8C-2649-9221-0BE30D0C06D6}"/>
                  </a:ext>
                </a:extLst>
              </p:cNvPr>
              <p:cNvSpPr txBox="1"/>
              <p:nvPr/>
            </p:nvSpPr>
            <p:spPr>
              <a:xfrm>
                <a:off x="698500" y="4457702"/>
                <a:ext cx="8229600" cy="1371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7138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6CBF1BE-C81B-E445-B778-BBEC658B34B3}"/>
              </a:ext>
            </a:extLst>
          </p:cNvPr>
          <p:cNvGrpSpPr/>
          <p:nvPr/>
        </p:nvGrpSpPr>
        <p:grpSpPr>
          <a:xfrm>
            <a:off x="1770552" y="59787"/>
            <a:ext cx="7922089" cy="6738425"/>
            <a:chOff x="0" y="0"/>
            <a:chExt cx="9144000" cy="4978390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29754770-60C8-9F49-8531-61A7E1081DEE}"/>
                </a:ext>
              </a:extLst>
            </p:cNvPr>
            <p:cNvGraphicFramePr/>
            <p:nvPr/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AF08BD3B-CB5A-FF4D-A9DE-471ED8504BAC}"/>
                </a:ext>
              </a:extLst>
            </p:cNvPr>
            <p:cNvGrpSpPr/>
            <p:nvPr/>
          </p:nvGrpSpPr>
          <p:grpSpPr>
            <a:xfrm>
              <a:off x="673100" y="4380273"/>
              <a:ext cx="8267700" cy="598117"/>
              <a:chOff x="673100" y="4380273"/>
              <a:chExt cx="8267700" cy="598117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DA1844B8-6555-5A4C-A7C6-DBA67D144CC5}"/>
                  </a:ext>
                </a:extLst>
              </p:cNvPr>
              <p:cNvGrpSpPr/>
              <p:nvPr/>
            </p:nvGrpSpPr>
            <p:grpSpPr>
              <a:xfrm>
                <a:off x="1017588" y="4592938"/>
                <a:ext cx="7624659" cy="182880"/>
                <a:chOff x="1017588" y="4592938"/>
                <a:chExt cx="75895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103B89C8-E43E-6E40-88B3-E553E8FFE67A}"/>
                    </a:ext>
                  </a:extLst>
                </p:cNvPr>
                <p:cNvSpPr/>
                <p:nvPr/>
              </p:nvSpPr>
              <p:spPr>
                <a:xfrm rot="-5400000">
                  <a:off x="1269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FC90837D-7F98-6B43-9B82-D5D3C366FE3D}"/>
                    </a:ext>
                  </a:extLst>
                </p:cNvPr>
                <p:cNvSpPr/>
                <p:nvPr/>
              </p:nvSpPr>
              <p:spPr>
                <a:xfrm rot="-5400000">
                  <a:off x="2031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349EBACC-6432-E044-A2C5-51B69E31A333}"/>
                    </a:ext>
                  </a:extLst>
                </p:cNvPr>
                <p:cNvSpPr/>
                <p:nvPr/>
              </p:nvSpPr>
              <p:spPr>
                <a:xfrm rot="-5400000">
                  <a:off x="2793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94651024-DB91-EC48-A26B-C6D62D1D2896}"/>
                    </a:ext>
                  </a:extLst>
                </p:cNvPr>
                <p:cNvSpPr/>
                <p:nvPr/>
              </p:nvSpPr>
              <p:spPr>
                <a:xfrm rot="-5400000">
                  <a:off x="3555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B6E4D073-FD74-0F44-B058-677957DE57F1}"/>
                    </a:ext>
                  </a:extLst>
                </p:cNvPr>
                <p:cNvSpPr/>
                <p:nvPr/>
              </p:nvSpPr>
              <p:spPr>
                <a:xfrm rot="-5400000">
                  <a:off x="4317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A113D9FE-CE3C-664C-B40E-6E6DC9FC899A}"/>
                    </a:ext>
                  </a:extLst>
                </p:cNvPr>
                <p:cNvSpPr/>
                <p:nvPr/>
              </p:nvSpPr>
              <p:spPr>
                <a:xfrm rot="-5400000">
                  <a:off x="5079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75E66C12-BCFD-E941-9EBB-7951CDC615E2}"/>
                    </a:ext>
                  </a:extLst>
                </p:cNvPr>
                <p:cNvSpPr/>
                <p:nvPr/>
              </p:nvSpPr>
              <p:spPr>
                <a:xfrm rot="-5400000">
                  <a:off x="5841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6E94F245-A671-CC41-B49E-02046C1ABBB7}"/>
                    </a:ext>
                  </a:extLst>
                </p:cNvPr>
                <p:cNvSpPr/>
                <p:nvPr/>
              </p:nvSpPr>
              <p:spPr>
                <a:xfrm rot="-5400000">
                  <a:off x="6603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9788F761-05A7-334A-99A4-3F9FFFEFEA46}"/>
                    </a:ext>
                  </a:extLst>
                </p:cNvPr>
                <p:cNvSpPr/>
                <p:nvPr/>
              </p:nvSpPr>
              <p:spPr>
                <a:xfrm rot="-5400000">
                  <a:off x="7365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2F682AFB-E699-AD43-B9E6-41F4B9D229E7}"/>
                    </a:ext>
                  </a:extLst>
                </p:cNvPr>
                <p:cNvSpPr/>
                <p:nvPr/>
              </p:nvSpPr>
              <p:spPr>
                <a:xfrm rot="-5400000">
                  <a:off x="8127048" y="4341478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4C7C65F7-5258-E24E-8BF0-26BAB63C9E7A}"/>
                  </a:ext>
                </a:extLst>
              </p:cNvPr>
              <p:cNvGrpSpPr/>
              <p:nvPr/>
            </p:nvGrpSpPr>
            <p:grpSpPr>
              <a:xfrm>
                <a:off x="1081381" y="4850792"/>
                <a:ext cx="7506428" cy="127598"/>
                <a:chOff x="1081381" y="4850803"/>
                <a:chExt cx="7471832" cy="466050"/>
              </a:xfrm>
            </p:grpSpPr>
            <p:sp>
              <p:nvSpPr>
                <p:cNvPr id="8" name="CaixaDeTexto 38">
                  <a:extLst>
                    <a:ext uri="{FF2B5EF4-FFF2-40B4-BE49-F238E27FC236}">
                      <a16:creationId xmlns:a16="http://schemas.microsoft.com/office/drawing/2014/main" id="{71B9CD4B-988F-424D-9D44-956E88942F4A}"/>
                    </a:ext>
                  </a:extLst>
                </p:cNvPr>
                <p:cNvSpPr txBox="1"/>
                <p:nvPr/>
              </p:nvSpPr>
              <p:spPr>
                <a:xfrm>
                  <a:off x="1081381" y="485080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+34,05%</a:t>
                  </a:r>
                </a:p>
              </p:txBody>
            </p:sp>
            <p:sp>
              <p:nvSpPr>
                <p:cNvPr id="9" name="CaixaDeTexto 39">
                  <a:extLst>
                    <a:ext uri="{FF2B5EF4-FFF2-40B4-BE49-F238E27FC236}">
                      <a16:creationId xmlns:a16="http://schemas.microsoft.com/office/drawing/2014/main" id="{2D7EF302-68F5-F547-9FC1-898FC41361D0}"/>
                    </a:ext>
                  </a:extLst>
                </p:cNvPr>
                <p:cNvSpPr txBox="1"/>
                <p:nvPr/>
              </p:nvSpPr>
              <p:spPr>
                <a:xfrm>
                  <a:off x="1843379" y="485542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-9,88%</a:t>
                  </a:r>
                </a:p>
              </p:txBody>
            </p:sp>
            <p:sp>
              <p:nvSpPr>
                <p:cNvPr id="10" name="CaixaDeTexto 40">
                  <a:extLst>
                    <a:ext uri="{FF2B5EF4-FFF2-40B4-BE49-F238E27FC236}">
                      <a16:creationId xmlns:a16="http://schemas.microsoft.com/office/drawing/2014/main" id="{C18DAC72-4E73-2E4E-8FB7-428352E1E1A5}"/>
                    </a:ext>
                  </a:extLst>
                </p:cNvPr>
                <p:cNvSpPr txBox="1"/>
                <p:nvPr/>
              </p:nvSpPr>
              <p:spPr>
                <a:xfrm>
                  <a:off x="2584214" y="4855422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+33,92%</a:t>
                  </a:r>
                </a:p>
              </p:txBody>
            </p:sp>
            <p:sp>
              <p:nvSpPr>
                <p:cNvPr id="11" name="CaixaDeTexto 41">
                  <a:extLst>
                    <a:ext uri="{FF2B5EF4-FFF2-40B4-BE49-F238E27FC236}">
                      <a16:creationId xmlns:a16="http://schemas.microsoft.com/office/drawing/2014/main" id="{CB854582-B557-9841-A6FE-644A472E6A60}"/>
                    </a:ext>
                  </a:extLst>
                </p:cNvPr>
                <p:cNvSpPr txBox="1"/>
                <p:nvPr/>
              </p:nvSpPr>
              <p:spPr>
                <a:xfrm>
                  <a:off x="3356797" y="485542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+2,01%</a:t>
                  </a:r>
                </a:p>
              </p:txBody>
            </p:sp>
            <p:sp>
              <p:nvSpPr>
                <p:cNvPr id="12" name="CaixaDeTexto 42">
                  <a:extLst>
                    <a:ext uri="{FF2B5EF4-FFF2-40B4-BE49-F238E27FC236}">
                      <a16:creationId xmlns:a16="http://schemas.microsoft.com/office/drawing/2014/main" id="{2FBCB859-E108-8442-BD31-B14B48D11ED8}"/>
                    </a:ext>
                  </a:extLst>
                </p:cNvPr>
                <p:cNvSpPr txBox="1"/>
                <p:nvPr/>
              </p:nvSpPr>
              <p:spPr>
                <a:xfrm>
                  <a:off x="4112447" y="485965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-0,12%</a:t>
                  </a:r>
                </a:p>
              </p:txBody>
            </p:sp>
            <p:sp>
              <p:nvSpPr>
                <p:cNvPr id="13" name="CaixaDeTexto 43">
                  <a:extLst>
                    <a:ext uri="{FF2B5EF4-FFF2-40B4-BE49-F238E27FC236}">
                      <a16:creationId xmlns:a16="http://schemas.microsoft.com/office/drawing/2014/main" id="{D6A14BEB-7C52-744F-8D38-5634A7E860BC}"/>
                    </a:ext>
                  </a:extLst>
                </p:cNvPr>
                <p:cNvSpPr txBox="1"/>
                <p:nvPr/>
              </p:nvSpPr>
              <p:spPr>
                <a:xfrm>
                  <a:off x="4857514" y="485330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+6,85%</a:t>
                  </a:r>
                </a:p>
              </p:txBody>
            </p:sp>
            <p:sp>
              <p:nvSpPr>
                <p:cNvPr id="14" name="CaixaDeTexto 44">
                  <a:extLst>
                    <a:ext uri="{FF2B5EF4-FFF2-40B4-BE49-F238E27FC236}">
                      <a16:creationId xmlns:a16="http://schemas.microsoft.com/office/drawing/2014/main" id="{E11C6DD2-4575-874D-9193-D759F2A07604}"/>
                    </a:ext>
                  </a:extLst>
                </p:cNvPr>
                <p:cNvSpPr txBox="1"/>
                <p:nvPr/>
              </p:nvSpPr>
              <p:spPr>
                <a:xfrm>
                  <a:off x="5623748" y="485753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-6,12%</a:t>
                  </a:r>
                </a:p>
              </p:txBody>
            </p:sp>
            <p:sp>
              <p:nvSpPr>
                <p:cNvPr id="15" name="CaixaDeTexto 45">
                  <a:extLst>
                    <a:ext uri="{FF2B5EF4-FFF2-40B4-BE49-F238E27FC236}">
                      <a16:creationId xmlns:a16="http://schemas.microsoft.com/office/drawing/2014/main" id="{AB968FF1-DF0B-1441-A903-8060C120A7E2}"/>
                    </a:ext>
                  </a:extLst>
                </p:cNvPr>
                <p:cNvSpPr txBox="1"/>
                <p:nvPr/>
              </p:nvSpPr>
              <p:spPr>
                <a:xfrm>
                  <a:off x="7120231" y="485118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+1,66%</a:t>
                  </a:r>
                </a:p>
              </p:txBody>
            </p:sp>
            <p:sp>
              <p:nvSpPr>
                <p:cNvPr id="16" name="CaixaDeTexto 46">
                  <a:extLst>
                    <a:ext uri="{FF2B5EF4-FFF2-40B4-BE49-F238E27FC236}">
                      <a16:creationId xmlns:a16="http://schemas.microsoft.com/office/drawing/2014/main" id="{A9C338D7-A865-9540-9DC9-48EDD3C884EF}"/>
                    </a:ext>
                  </a:extLst>
                </p:cNvPr>
                <p:cNvSpPr txBox="1"/>
                <p:nvPr/>
              </p:nvSpPr>
              <p:spPr>
                <a:xfrm>
                  <a:off x="6373048" y="485542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-2,27%</a:t>
                  </a:r>
                </a:p>
              </p:txBody>
            </p:sp>
            <p:sp>
              <p:nvSpPr>
                <p:cNvPr id="17" name="CaixaDeTexto 47">
                  <a:extLst>
                    <a:ext uri="{FF2B5EF4-FFF2-40B4-BE49-F238E27FC236}">
                      <a16:creationId xmlns:a16="http://schemas.microsoft.com/office/drawing/2014/main" id="{D86EFAE3-9987-6B4A-BC65-5476B724AD30}"/>
                    </a:ext>
                  </a:extLst>
                </p:cNvPr>
                <p:cNvSpPr txBox="1"/>
                <p:nvPr/>
              </p:nvSpPr>
              <p:spPr>
                <a:xfrm>
                  <a:off x="7865297" y="485542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+0,9%</a:t>
                  </a:r>
                </a:p>
              </p:txBody>
            </p:sp>
          </p:grpSp>
          <p:sp>
            <p:nvSpPr>
              <p:cNvPr id="7" name="CaixaDeTexto 48">
                <a:extLst>
                  <a:ext uri="{FF2B5EF4-FFF2-40B4-BE49-F238E27FC236}">
                    <a16:creationId xmlns:a16="http://schemas.microsoft.com/office/drawing/2014/main" id="{67E53341-0FD4-B142-B888-022579D00718}"/>
                  </a:ext>
                </a:extLst>
              </p:cNvPr>
              <p:cNvSpPr txBox="1"/>
              <p:nvPr/>
            </p:nvSpPr>
            <p:spPr>
              <a:xfrm>
                <a:off x="673100" y="4380273"/>
                <a:ext cx="8267700" cy="191399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 dirty="0"/>
                  <a:t>        </a:t>
                </a:r>
                <a:r>
                  <a:rPr lang="pt-BR" sz="800" dirty="0"/>
                  <a:t>2009.                       2010.                      2011.                      2012</a:t>
                </a:r>
                <a:r>
                  <a:rPr lang="pt-BR" sz="800" baseline="0" dirty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 dirty="0"/>
              </a:p>
            </p:txBody>
          </p:sp>
        </p:grpSp>
      </p:grpSp>
      <p:pic>
        <p:nvPicPr>
          <p:cNvPr id="28" name="Imagem 27">
            <a:extLst>
              <a:ext uri="{FF2B5EF4-FFF2-40B4-BE49-F238E27FC236}">
                <a16:creationId xmlns:a16="http://schemas.microsoft.com/office/drawing/2014/main" id="{9F7F24E4-033F-4AE5-AE30-A6C36924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151" y="2198544"/>
            <a:ext cx="5276979" cy="36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4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"/>
            <a:ext cx="12192000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u="sng" dirty="0">
                <a:latin typeface="Calibri" panose="020F0502020204030204" pitchFamily="34" charset="0"/>
              </a:rPr>
              <a:t>Retorno que o investimento em C&amp;T já proporcionou ao Brasil 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1" u="sng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u="sng" dirty="0">
                <a:latin typeface="Calibri" panose="020F0502020204030204" pitchFamily="34" charset="0"/>
              </a:rPr>
              <a:t>Universidades públicas e EMBRAPA: processo de fixação do nitrogênio (por meio de bactérias): E</a:t>
            </a:r>
            <a:r>
              <a:rPr lang="pt-BR" sz="2200" b="1" dirty="0">
                <a:latin typeface="Calibri" panose="020F0502020204030204" pitchFamily="34" charset="0"/>
              </a:rPr>
              <a:t>liminação de adubos nitrogenados e aumento grande na produtividade da soja:  R$ 15 bilhões/ano.</a:t>
            </a:r>
          </a:p>
          <a:p>
            <a:pPr>
              <a:lnSpc>
                <a:spcPct val="150000"/>
              </a:lnSpc>
            </a:pPr>
            <a:r>
              <a:rPr lang="pt-BR" sz="1200" b="1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latin typeface="Calibri" panose="020F0502020204030204" pitchFamily="34" charset="0"/>
              </a:rPr>
              <a:t>Petrobras e laboratórios em universidades: </a:t>
            </a:r>
            <a:r>
              <a:rPr lang="pt-BR" sz="2200" b="1" u="sng" dirty="0">
                <a:latin typeface="Calibri" panose="020F0502020204030204" pitchFamily="34" charset="0"/>
              </a:rPr>
              <a:t>exploração de petróleo em águas profundas e pelo êxito do </a:t>
            </a:r>
            <a:r>
              <a:rPr lang="pt-BR" sz="2200" b="1" u="sng" dirty="0" err="1">
                <a:latin typeface="Calibri" panose="020F0502020204030204" pitchFamily="34" charset="0"/>
              </a:rPr>
              <a:t>Pré</a:t>
            </a:r>
            <a:r>
              <a:rPr lang="pt-BR" sz="2200" b="1" u="sng" dirty="0">
                <a:latin typeface="Calibri" panose="020F0502020204030204" pitchFamily="34" charset="0"/>
              </a:rPr>
              <a:t>-Sal </a:t>
            </a:r>
            <a:r>
              <a:rPr lang="pt-BR" sz="2200" b="1" dirty="0">
                <a:latin typeface="Calibri" panose="020F0502020204030204" pitchFamily="34" charset="0"/>
              </a:rPr>
              <a:t>(54% da produção).  60 bilhões de reais/ano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latin typeface="Calibri" panose="020F0502020204030204" pitchFamily="34" charset="0"/>
              </a:rPr>
              <a:t>E</a:t>
            </a:r>
            <a:r>
              <a:rPr lang="pt-BR" sz="2200" b="1" u="sng" dirty="0">
                <a:latin typeface="Calibri" panose="020F0502020204030204" pitchFamily="34" charset="0"/>
              </a:rPr>
              <a:t>mpresas de forte protagonismo internacional</a:t>
            </a:r>
            <a:r>
              <a:rPr lang="pt-BR" sz="2200" b="1" dirty="0">
                <a:latin typeface="Calibri" panose="020F0502020204030204" pitchFamily="34" charset="0"/>
              </a:rPr>
              <a:t>, como a EMBRAER (carteira de  US $ 20 bi) , a EMBRACO e a WEG [universidades públicas: formação e inovação].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2200" b="1" u="sng" dirty="0">
                <a:latin typeface="Calibri" panose="020F0502020204030204" pitchFamily="34" charset="0"/>
              </a:rPr>
              <a:t>Saúde pública</a:t>
            </a:r>
            <a:r>
              <a:rPr lang="pt-BR" sz="2200" b="1" dirty="0">
                <a:latin typeface="Calibri" panose="020F0502020204030204" pitchFamily="34" charset="0"/>
              </a:rPr>
              <a:t>: melhoria da qualidade de vida dos brasileiros, com o </a:t>
            </a:r>
            <a:r>
              <a:rPr lang="pt-BR" sz="2200" b="1" u="sng" dirty="0">
                <a:latin typeface="Calibri" panose="020F0502020204030204" pitchFamily="34" charset="0"/>
              </a:rPr>
              <a:t>enfrentamento de epidemias emergentes e o aumento da expectativa de vida dos brasileiros (4 anos/década). </a:t>
            </a:r>
          </a:p>
          <a:p>
            <a:pPr>
              <a:lnSpc>
                <a:spcPct val="130000"/>
              </a:lnSpc>
            </a:pPr>
            <a:r>
              <a:rPr lang="pt-BR" sz="2200" b="1" dirty="0">
                <a:latin typeface="Calibri" panose="020F0502020204030204" pitchFamily="34" charset="0"/>
              </a:rPr>
              <a:t>     Ligação entre o vírus </a:t>
            </a:r>
            <a:r>
              <a:rPr lang="pt-BR" sz="2200" b="1" dirty="0" err="1">
                <a:latin typeface="Calibri" panose="020F0502020204030204" pitchFamily="34" charset="0"/>
              </a:rPr>
              <a:t>Zika</a:t>
            </a:r>
            <a:r>
              <a:rPr lang="pt-BR" sz="2200" b="1" dirty="0">
                <a:latin typeface="Calibri" panose="020F0502020204030204" pitchFamily="34" charset="0"/>
              </a:rPr>
              <a:t> e a microcefalia: trabalho pioneiro de pesquisadores brasileiros.</a:t>
            </a:r>
          </a:p>
        </p:txBody>
      </p:sp>
    </p:spTree>
    <p:extLst>
      <p:ext uri="{BB962C8B-B14F-4D97-AF65-F5344CB8AC3E}">
        <p14:creationId xmlns:p14="http://schemas.microsoft.com/office/powerpoint/2010/main" val="282377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5765A62-436D-4401-B971-80EA76EF30E0}"/>
              </a:ext>
            </a:extLst>
          </p:cNvPr>
          <p:cNvSpPr/>
          <p:nvPr/>
        </p:nvSpPr>
        <p:spPr>
          <a:xfrm>
            <a:off x="0" y="105234"/>
            <a:ext cx="12192000" cy="410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rgbClr val="222222"/>
                </a:solidFill>
              </a:rPr>
              <a:t>“Técnicas econométricas permitem avaliar o retorno de investimentos em pesquisa, considerando o tempo decorrido para os resultados maturarem.  Um estudo sobre os impactos da pesquisa na agricultura paulista, feito em 2017 pelo prof. Paulo Cidade de Araújo da ESALQ, concluiu que </a:t>
            </a:r>
            <a:r>
              <a:rPr lang="pt-BR" sz="2200" b="1" dirty="0">
                <a:solidFill>
                  <a:srgbClr val="FF0000"/>
                </a:solidFill>
              </a:rPr>
              <a:t>para cada R$ 1 aplicado pela FAPESP em pesquisa em agricultura e pecuária a produção do estado cresce entre R$ 10 e R$ 12 </a:t>
            </a:r>
            <a:r>
              <a:rPr lang="pt-BR" sz="2200" b="1" dirty="0">
                <a:solidFill>
                  <a:srgbClr val="222222"/>
                </a:solidFill>
              </a:rPr>
              <a:t>(</a:t>
            </a:r>
            <a:r>
              <a:rPr lang="pt-BR" sz="2200" b="1" dirty="0">
                <a:solidFill>
                  <a:srgbClr val="1155CC"/>
                </a:solidFill>
                <a:hlinkClick r:id="rId2"/>
              </a:rPr>
              <a:t>https://bit.ly/2Leuf76</a:t>
            </a:r>
            <a:r>
              <a:rPr lang="pt-BR" sz="2200" b="1" dirty="0">
                <a:solidFill>
                  <a:srgbClr val="222222"/>
                </a:solidFill>
              </a:rPr>
              <a:t>).  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rgbClr val="222222"/>
                </a:solidFill>
              </a:rPr>
              <a:t>Uma outra avaliação, feita sobre o programa de financiamento a pequenas empresas da FAPESP, o PIPE, mostrou que </a:t>
            </a:r>
            <a:r>
              <a:rPr lang="pt-BR" sz="2200" b="1" dirty="0">
                <a:solidFill>
                  <a:srgbClr val="FF0000"/>
                </a:solidFill>
              </a:rPr>
              <a:t>para cada R$ 1 aplicado pela fundação as empresas mobilizam mais R$ 11 em faturamento ou outras fontes</a:t>
            </a:r>
            <a:r>
              <a:rPr lang="pt-BR" sz="2200" b="1" dirty="0">
                <a:solidFill>
                  <a:srgbClr val="222222"/>
                </a:solidFill>
              </a:rPr>
              <a:t>.” [Brito Cruz]</a:t>
            </a:r>
            <a:endParaRPr lang="pt-BR" sz="22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2E4D3E8-CB81-4F87-93CE-C07C92C5A1D5}"/>
              </a:ext>
            </a:extLst>
          </p:cNvPr>
          <p:cNvSpPr/>
          <p:nvPr/>
        </p:nvSpPr>
        <p:spPr>
          <a:xfrm>
            <a:off x="0" y="4207767"/>
            <a:ext cx="1219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18/4/19 - Estudos socioeconômicos e ambientais - Lucro Social da Embrapa é de R$ 43,52 bi em 2018</a:t>
            </a:r>
          </a:p>
          <a:p>
            <a:endParaRPr lang="pt-BR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Para cada real aplicado na Embrapa em 2018, foram devolvidos R$12,16 para a sociedade. </a:t>
            </a: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Os dados são da última edição do seu Balanço Social, que apontou um lucro social de R$43,52bilhões no ano passado. Esse valor foi obtido a partir da análise do impacto econômico de 165 soluções tecnológicas e de cerca de 220 cultivares desenvolvidas pela Empresa.</a:t>
            </a:r>
            <a:endParaRPr lang="pt-B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7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25"/>
          <p:cNvSpPr>
            <a:spLocks noChangeArrowheads="1"/>
          </p:cNvSpPr>
          <p:nvPr/>
        </p:nvSpPr>
        <p:spPr bwMode="auto">
          <a:xfrm>
            <a:off x="2830260" y="854887"/>
            <a:ext cx="9144000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5000"/>
              </a:lnSpc>
              <a:buSzPts val="1100"/>
              <a:tabLst>
                <a:tab pos="180340" algn="l"/>
              </a:tabLst>
            </a:pPr>
            <a:r>
              <a:rPr lang="pt-BR" b="1" cap="small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Q64. </a:t>
            </a: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Sabendo que os recursos de qualquer governo são limitados, e que gastar mais com alguma coisa significa ter que gastar menos com outras, você acredita que o Governo deveria aumentar, manter ou diminuir os investimentos em investigação científica e tecnológica nos próximos anos?  </a:t>
            </a:r>
          </a:p>
          <a:p>
            <a:pPr algn="just">
              <a:lnSpc>
                <a:spcPct val="115000"/>
              </a:lnSpc>
              <a:buSzPts val="1100"/>
              <a:tabLst>
                <a:tab pos="180340" algn="l"/>
              </a:tabLst>
            </a:pPr>
            <a:endParaRPr lang="pt-BR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b="1" cap="small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2830260" y="2060848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30260" y="0"/>
            <a:ext cx="9144000" cy="477054"/>
          </a:xfrm>
          <a:prstGeom prst="rect">
            <a:avLst/>
          </a:prstGeom>
          <a:solidFill>
            <a:srgbClr val="27777D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Percepção pública da Ciência e Tecnologia no Brasil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034"/>
            <a:ext cx="2710406" cy="29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09" y="-174171"/>
            <a:ext cx="9051491" cy="7019469"/>
          </a:xfrm>
          <a:prstGeom prst="rect">
            <a:avLst/>
          </a:prstGeom>
          <a:noFill/>
        </p:spPr>
      </p:pic>
      <p:grpSp>
        <p:nvGrpSpPr>
          <p:cNvPr id="133" name="Group133"/>
          <p:cNvGrpSpPr/>
          <p:nvPr/>
        </p:nvGrpSpPr>
        <p:grpSpPr>
          <a:xfrm>
            <a:off x="3540760" y="6258560"/>
            <a:ext cx="6098540" cy="599441"/>
            <a:chOff x="2016760" y="6258559"/>
            <a:chExt cx="6098540" cy="599441"/>
          </a:xfrm>
        </p:grpSpPr>
        <p:pic>
          <p:nvPicPr>
            <p:cNvPr id="134" name="Image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760" y="6258559"/>
              <a:ext cx="1485900" cy="599441"/>
            </a:xfrm>
            <a:prstGeom prst="rect">
              <a:avLst/>
            </a:prstGeom>
            <a:noFill/>
          </p:spPr>
        </p:pic>
        <p:pic>
          <p:nvPicPr>
            <p:cNvPr id="135" name="Image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6258559"/>
              <a:ext cx="4914900" cy="599441"/>
            </a:xfrm>
            <a:prstGeom prst="rect">
              <a:avLst/>
            </a:prstGeom>
            <a:noFill/>
          </p:spPr>
        </p:pic>
      </p:grpSp>
      <p:sp>
        <p:nvSpPr>
          <p:cNvPr id="136" name="Text Box136"/>
          <p:cNvSpPr txBox="1"/>
          <p:nvPr/>
        </p:nvSpPr>
        <p:spPr>
          <a:xfrm rot="16200000">
            <a:off x="70980" y="3264155"/>
            <a:ext cx="4013260" cy="3283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2233"/>
              </a:lnSpc>
            </a:pPr>
            <a:r>
              <a:rPr lang="en-US" altLang="zh-CN" sz="2000" b="1" spc="-2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Investimento</a:t>
            </a:r>
            <a:r>
              <a:rPr lang="en-US" altLang="zh-CN" sz="2000" b="1" spc="6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4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em</a:t>
            </a:r>
            <a:r>
              <a:rPr lang="en-US" altLang="zh-CN" sz="2000" b="1" spc="-7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3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P&amp;D</a:t>
            </a:r>
            <a:r>
              <a:rPr lang="en-US" altLang="zh-CN" sz="2000" b="1" spc="-7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(%</a:t>
            </a:r>
            <a:r>
              <a:rPr lang="en-US" altLang="zh-CN" sz="2000" b="1" spc="-22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do </a:t>
            </a:r>
            <a:r>
              <a:rPr lang="en-US" altLang="zh-CN" sz="2000" b="1" spc="4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PIB)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137" name="Text Box137"/>
          <p:cNvSpPr txBox="1"/>
          <p:nvPr/>
        </p:nvSpPr>
        <p:spPr>
          <a:xfrm>
            <a:off x="8125460" y="4787900"/>
            <a:ext cx="1811020" cy="661720"/>
          </a:xfrm>
          <a:prstGeom prst="rect">
            <a:avLst/>
          </a:prstGeom>
          <a:ln w="10160">
            <a:solidFill>
              <a:srgbClr val="B2B2B2"/>
            </a:solidFill>
          </a:ln>
        </p:spPr>
        <p:txBody>
          <a:bodyPr wrap="square" lIns="0" tIns="0" rIns="0" rtlCol="0">
            <a:spAutoFit/>
          </a:bodyPr>
          <a:lstStyle/>
          <a:p>
            <a:pPr>
              <a:lnSpc>
                <a:spcPts val="534"/>
              </a:lnSpc>
            </a:pPr>
            <a:endParaRPr/>
          </a:p>
          <a:p>
            <a:pPr marL="490475">
              <a:lnSpc>
                <a:spcPts val="1338"/>
              </a:lnSpc>
            </a:pPr>
            <a:r>
              <a:rPr lang="en-US" altLang="zh-CN" sz="1200" b="1" spc="-3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Países</a:t>
            </a:r>
            <a:r>
              <a:rPr lang="en-US" altLang="zh-CN" sz="1200" b="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 com</a:t>
            </a:r>
            <a:endParaRPr lang="en-US" altLang="zh-CN" sz="1200">
              <a:latin typeface="Arial"/>
              <a:ea typeface="Arial"/>
              <a:cs typeface="Arial"/>
            </a:endParaRPr>
          </a:p>
          <a:p>
            <a:pPr marL="246380">
              <a:lnSpc>
                <a:spcPts val="1160"/>
              </a:lnSpc>
            </a:pPr>
            <a:r>
              <a:rPr lang="en-US" altLang="zh-CN" sz="1200" b="1" spc="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população</a:t>
            </a:r>
            <a:r>
              <a:rPr lang="en-US" altLang="zh-CN" sz="1200" b="1" spc="338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&gt; 30 M</a:t>
            </a:r>
            <a:endParaRPr lang="en-US" altLang="zh-CN" sz="1200">
              <a:latin typeface="Arial"/>
              <a:ea typeface="Arial"/>
              <a:cs typeface="Arial"/>
            </a:endParaRPr>
          </a:p>
          <a:p>
            <a:pPr marL="307340">
              <a:lnSpc>
                <a:spcPts val="1341"/>
              </a:lnSpc>
              <a:spcBef>
                <a:spcPts val="520"/>
              </a:spcBef>
            </a:pPr>
            <a:r>
              <a:rPr lang="en-US" altLang="zh-CN" sz="1200" b="1" spc="-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Dados:</a:t>
            </a:r>
            <a:r>
              <a:rPr lang="en-US" altLang="zh-CN" sz="1200" b="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b="1" spc="10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FMI</a:t>
            </a:r>
            <a:r>
              <a:rPr lang="en-US" altLang="zh-CN" sz="1200" b="1" spc="-19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b="1" spc="-5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2015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139" name="Text Box139"/>
          <p:cNvSpPr txBox="1"/>
          <p:nvPr/>
        </p:nvSpPr>
        <p:spPr>
          <a:xfrm>
            <a:off x="2314894" y="1281177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0" name="Text Box140"/>
          <p:cNvSpPr txBox="1"/>
          <p:nvPr/>
        </p:nvSpPr>
        <p:spPr>
          <a:xfrm>
            <a:off x="2314894" y="1814958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3,50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1" name="Text Box141"/>
          <p:cNvSpPr txBox="1"/>
          <p:nvPr/>
        </p:nvSpPr>
        <p:spPr>
          <a:xfrm>
            <a:off x="2314894" y="2356232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2" name="Text Box142"/>
          <p:cNvSpPr txBox="1"/>
          <p:nvPr/>
        </p:nvSpPr>
        <p:spPr>
          <a:xfrm>
            <a:off x="2314894" y="2888362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2,50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4" name="Text Box144"/>
          <p:cNvSpPr txBox="1"/>
          <p:nvPr/>
        </p:nvSpPr>
        <p:spPr>
          <a:xfrm>
            <a:off x="9290686" y="1682116"/>
            <a:ext cx="552831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Japão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5" name="Text Box145"/>
          <p:cNvSpPr txBox="1"/>
          <p:nvPr/>
        </p:nvSpPr>
        <p:spPr>
          <a:xfrm>
            <a:off x="9692896" y="2794763"/>
            <a:ext cx="415035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EUA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6" name="Text Box146"/>
          <p:cNvSpPr txBox="1"/>
          <p:nvPr/>
        </p:nvSpPr>
        <p:spPr>
          <a:xfrm>
            <a:off x="2314894" y="3421475"/>
            <a:ext cx="38346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7" name="Text Box147"/>
          <p:cNvSpPr txBox="1"/>
          <p:nvPr/>
        </p:nvSpPr>
        <p:spPr>
          <a:xfrm>
            <a:off x="2314894" y="3953892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1,50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8" name="Text Box148"/>
          <p:cNvSpPr txBox="1"/>
          <p:nvPr/>
        </p:nvSpPr>
        <p:spPr>
          <a:xfrm>
            <a:off x="3007360" y="3251582"/>
            <a:ext cx="532562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China</a:t>
            </a:r>
            <a:endParaRPr lang="en-US" altLang="zh-CN" sz="1400" dirty="0">
              <a:latin typeface="Arial"/>
              <a:ea typeface="Arial"/>
              <a:cs typeface="Arial"/>
            </a:endParaRPr>
          </a:p>
        </p:txBody>
      </p:sp>
      <p:sp>
        <p:nvSpPr>
          <p:cNvPr id="149" name="Text Box149"/>
          <p:cNvSpPr txBox="1"/>
          <p:nvPr/>
        </p:nvSpPr>
        <p:spPr>
          <a:xfrm>
            <a:off x="3058161" y="3464655"/>
            <a:ext cx="434313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b="1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2012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0" name="Text Box150"/>
          <p:cNvSpPr txBox="1"/>
          <p:nvPr/>
        </p:nvSpPr>
        <p:spPr>
          <a:xfrm>
            <a:off x="2856230" y="4044062"/>
            <a:ext cx="532562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China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1" name="Text Box151"/>
          <p:cNvSpPr txBox="1"/>
          <p:nvPr/>
        </p:nvSpPr>
        <p:spPr>
          <a:xfrm>
            <a:off x="2907031" y="4257422"/>
            <a:ext cx="434137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2007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2" name="Text Box152"/>
          <p:cNvSpPr txBox="1"/>
          <p:nvPr/>
        </p:nvSpPr>
        <p:spPr>
          <a:xfrm>
            <a:off x="3986276" y="3572511"/>
            <a:ext cx="1035736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Coréia</a:t>
            </a:r>
            <a:r>
              <a:rPr lang="en-US" altLang="zh-CN" sz="1400" b="1" spc="-7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1990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3" name="Text Box153"/>
          <p:cNvSpPr txBox="1"/>
          <p:nvPr/>
        </p:nvSpPr>
        <p:spPr>
          <a:xfrm>
            <a:off x="3948176" y="4188174"/>
            <a:ext cx="531842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b="1" dirty="0">
                <a:solidFill>
                  <a:srgbClr val="0C3613"/>
                </a:solidFill>
                <a:latin typeface="Arial"/>
                <a:ea typeface="Arial"/>
                <a:cs typeface="Arial"/>
              </a:rPr>
              <a:t>Brasil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4" name="Text Box154"/>
          <p:cNvSpPr txBox="1"/>
          <p:nvPr/>
        </p:nvSpPr>
        <p:spPr>
          <a:xfrm>
            <a:off x="6503416" y="4188207"/>
            <a:ext cx="781126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Espanha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5" name="Text Box155"/>
          <p:cNvSpPr txBox="1"/>
          <p:nvPr/>
        </p:nvSpPr>
        <p:spPr>
          <a:xfrm>
            <a:off x="8744333" y="3179446"/>
            <a:ext cx="88353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-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Alemanha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6" name="Text Box156"/>
          <p:cNvSpPr txBox="1"/>
          <p:nvPr/>
        </p:nvSpPr>
        <p:spPr>
          <a:xfrm>
            <a:off x="8505190" y="3612008"/>
            <a:ext cx="621462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França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7" name="Text Box157"/>
          <p:cNvSpPr txBox="1"/>
          <p:nvPr/>
        </p:nvSpPr>
        <p:spPr>
          <a:xfrm>
            <a:off x="9531098" y="3755485"/>
            <a:ext cx="684311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b="1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Canadá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8" name="Text Box158"/>
          <p:cNvSpPr txBox="1"/>
          <p:nvPr/>
        </p:nvSpPr>
        <p:spPr>
          <a:xfrm>
            <a:off x="8129017" y="3899917"/>
            <a:ext cx="532563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Reino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9" name="Text Box159"/>
          <p:cNvSpPr txBox="1"/>
          <p:nvPr/>
        </p:nvSpPr>
        <p:spPr>
          <a:xfrm>
            <a:off x="8146671" y="4112990"/>
            <a:ext cx="54252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b="1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Unido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0" name="Text Box160"/>
          <p:cNvSpPr txBox="1"/>
          <p:nvPr/>
        </p:nvSpPr>
        <p:spPr>
          <a:xfrm>
            <a:off x="2314894" y="4495547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1" name="Text Box161"/>
          <p:cNvSpPr txBox="1"/>
          <p:nvPr/>
        </p:nvSpPr>
        <p:spPr>
          <a:xfrm>
            <a:off x="4687570" y="4511041"/>
            <a:ext cx="621818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Rússia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2" name="Text Box162"/>
          <p:cNvSpPr txBox="1"/>
          <p:nvPr/>
        </p:nvSpPr>
        <p:spPr>
          <a:xfrm>
            <a:off x="7298691" y="4490467"/>
            <a:ext cx="439217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Itália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3" name="Text Box163"/>
          <p:cNvSpPr txBox="1"/>
          <p:nvPr/>
        </p:nvSpPr>
        <p:spPr>
          <a:xfrm>
            <a:off x="2699067" y="4819778"/>
            <a:ext cx="451308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India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4" name="Text Box164"/>
          <p:cNvSpPr txBox="1"/>
          <p:nvPr/>
        </p:nvSpPr>
        <p:spPr>
          <a:xfrm>
            <a:off x="2314894" y="5028660"/>
            <a:ext cx="38346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0,50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5" name="Text Box165"/>
          <p:cNvSpPr txBox="1"/>
          <p:nvPr/>
        </p:nvSpPr>
        <p:spPr>
          <a:xfrm>
            <a:off x="2658111" y="5275327"/>
            <a:ext cx="1036117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Coréia</a:t>
            </a:r>
            <a:r>
              <a:rPr lang="en-US" altLang="zh-CN" sz="1400" b="1" spc="-6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1976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6" name="Text Box166"/>
          <p:cNvSpPr txBox="1"/>
          <p:nvPr/>
        </p:nvSpPr>
        <p:spPr>
          <a:xfrm>
            <a:off x="3837687" y="5291202"/>
            <a:ext cx="641731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México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7" name="Text Box167"/>
          <p:cNvSpPr txBox="1"/>
          <p:nvPr/>
        </p:nvSpPr>
        <p:spPr>
          <a:xfrm>
            <a:off x="4531360" y="5268596"/>
            <a:ext cx="862736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Argentina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8" name="Text Box168"/>
          <p:cNvSpPr txBox="1"/>
          <p:nvPr/>
        </p:nvSpPr>
        <p:spPr>
          <a:xfrm>
            <a:off x="2314894" y="5561077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9" name="Text Box169"/>
          <p:cNvSpPr txBox="1"/>
          <p:nvPr/>
        </p:nvSpPr>
        <p:spPr>
          <a:xfrm>
            <a:off x="2635567" y="5724145"/>
            <a:ext cx="115774" cy="20011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227"/>
              </a:lnSpc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</a:t>
            </a:r>
            <a:endParaRPr lang="en-US" altLang="zh-CN" sz="1100">
              <a:latin typeface="Arial"/>
              <a:ea typeface="Arial"/>
              <a:cs typeface="Arial"/>
            </a:endParaRPr>
          </a:p>
        </p:txBody>
      </p:sp>
      <p:sp>
        <p:nvSpPr>
          <p:cNvPr id="170" name="Text Box170"/>
          <p:cNvSpPr txBox="1"/>
          <p:nvPr/>
        </p:nvSpPr>
        <p:spPr>
          <a:xfrm>
            <a:off x="3209544" y="5727765"/>
            <a:ext cx="7150558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5.000</a:t>
            </a:r>
            <a:r>
              <a:rPr lang="en-US" altLang="zh-CN" sz="1400" spc="156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10.000</a:t>
            </a:r>
            <a:r>
              <a:rPr lang="en-US" altLang="zh-CN" sz="1400" spc="109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15.000</a:t>
            </a:r>
            <a:r>
              <a:rPr lang="en-US" altLang="zh-CN" sz="1400" spc="116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20.000</a:t>
            </a:r>
            <a:r>
              <a:rPr lang="en-US" altLang="zh-CN" sz="1400" spc="108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25.000</a:t>
            </a:r>
            <a:r>
              <a:rPr lang="en-US" altLang="zh-CN" sz="1400" spc="109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30.000</a:t>
            </a:r>
            <a:r>
              <a:rPr lang="en-US" altLang="zh-CN" sz="1400" spc="116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35.000</a:t>
            </a:r>
            <a:r>
              <a:rPr lang="en-US" altLang="zh-CN" sz="1400" spc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40.000</a:t>
            </a:r>
            <a:r>
              <a:rPr lang="en-US" altLang="zh-CN" sz="1400" spc="116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45.000</a:t>
            </a:r>
            <a:r>
              <a:rPr lang="en-US" altLang="zh-CN" sz="1400" spc="108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50.000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71" name="Text Box171"/>
          <p:cNvSpPr txBox="1"/>
          <p:nvPr/>
        </p:nvSpPr>
        <p:spPr>
          <a:xfrm>
            <a:off x="5019929" y="6039833"/>
            <a:ext cx="2716926" cy="3283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2233"/>
              </a:lnSpc>
            </a:pPr>
            <a:r>
              <a:rPr lang="en-US" altLang="zh-CN" sz="2000" b="1" spc="3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PIB</a:t>
            </a:r>
            <a:r>
              <a:rPr lang="en-US" altLang="zh-CN" sz="2000" b="1" spc="-23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/</a:t>
            </a:r>
            <a:r>
              <a:rPr lang="en-US" altLang="zh-CN" sz="2000" b="1" spc="-1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capita</a:t>
            </a:r>
            <a:r>
              <a:rPr lang="en-US" altLang="zh-CN" sz="2000" b="1" spc="-1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(US$</a:t>
            </a:r>
            <a:r>
              <a:rPr lang="en-US" altLang="zh-CN" sz="2000" b="1" spc="-12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3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PPP)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172" name="Text Box172"/>
          <p:cNvSpPr txBox="1"/>
          <p:nvPr/>
        </p:nvSpPr>
        <p:spPr>
          <a:xfrm>
            <a:off x="3733420" y="6358637"/>
            <a:ext cx="5721883" cy="3889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2909"/>
              </a:lnSpc>
            </a:pPr>
            <a:r>
              <a:rPr lang="en-US" altLang="zh-CN" sz="2400" spc="-6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Política</a:t>
            </a:r>
            <a:r>
              <a:rPr lang="en-US" altLang="zh-CN" sz="2400" spc="25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de</a:t>
            </a:r>
            <a:r>
              <a:rPr lang="en-US" altLang="zh-CN" sz="2400" spc="7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spc="1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Estado:</a:t>
            </a:r>
            <a:r>
              <a:rPr lang="en-US" altLang="zh-CN" sz="2400" spc="6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C,T&amp;I + </a:t>
            </a:r>
            <a:r>
              <a:rPr lang="en-US" altLang="zh-CN" sz="2400" spc="1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industrial</a:t>
            </a:r>
            <a:endParaRPr lang="en-US" altLang="zh-CN" sz="2400">
              <a:latin typeface="Verdana"/>
              <a:ea typeface="Verdana"/>
              <a:cs typeface="Verdana"/>
            </a:endParaRPr>
          </a:p>
        </p:txBody>
      </p:sp>
      <p:sp>
        <p:nvSpPr>
          <p:cNvPr id="173" name="Text Box173"/>
          <p:cNvSpPr txBox="1"/>
          <p:nvPr/>
        </p:nvSpPr>
        <p:spPr>
          <a:xfrm>
            <a:off x="9891776" y="6563234"/>
            <a:ext cx="514250" cy="2129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>
              <a:lnSpc>
                <a:spcPts val="1338"/>
              </a:lnSpc>
            </a:pPr>
            <a:r>
              <a:rPr lang="en-US" altLang="zh-CN" sz="1200" b="1" spc="3" dirty="0">
                <a:solidFill>
                  <a:srgbClr val="A50021"/>
                </a:solidFill>
                <a:latin typeface="Arial"/>
                <a:ea typeface="Arial"/>
                <a:cs typeface="Arial"/>
              </a:rPr>
              <a:t>SMR-7</a:t>
            </a:r>
            <a:endParaRPr lang="en-US" altLang="zh-CN" sz="1200" dirty="0">
              <a:latin typeface="Arial"/>
              <a:ea typeface="Arial"/>
              <a:cs typeface="Arial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7509ED0-85BD-4CFD-8F04-B0E643DF3695}"/>
              </a:ext>
            </a:extLst>
          </p:cNvPr>
          <p:cNvSpPr/>
          <p:nvPr/>
        </p:nvSpPr>
        <p:spPr>
          <a:xfrm>
            <a:off x="4100580" y="3189784"/>
            <a:ext cx="133833" cy="13227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ext Box148">
            <a:extLst>
              <a:ext uri="{FF2B5EF4-FFF2-40B4-BE49-F238E27FC236}">
                <a16:creationId xmlns:a16="http://schemas.microsoft.com/office/drawing/2014/main" id="{BFC48310-68DF-487B-81FC-9866BD805A78}"/>
              </a:ext>
            </a:extLst>
          </p:cNvPr>
          <p:cNvSpPr txBox="1"/>
          <p:nvPr/>
        </p:nvSpPr>
        <p:spPr>
          <a:xfrm>
            <a:off x="4443738" y="2943358"/>
            <a:ext cx="532562" cy="456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China</a:t>
            </a:r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2017</a:t>
            </a:r>
            <a:endParaRPr lang="en-US" altLang="zh-CN" sz="1400" dirty="0">
              <a:latin typeface="Arial"/>
              <a:ea typeface="Arial"/>
              <a:cs typeface="Arial"/>
            </a:endParaRPr>
          </a:p>
        </p:txBody>
      </p:sp>
      <p:sp>
        <p:nvSpPr>
          <p:cNvPr id="45" name="Text Box99">
            <a:extLst>
              <a:ext uri="{FF2B5EF4-FFF2-40B4-BE49-F238E27FC236}">
                <a16:creationId xmlns:a16="http://schemas.microsoft.com/office/drawing/2014/main" id="{EA1624EF-8A2A-46D0-A282-04C08D875E55}"/>
              </a:ext>
            </a:extLst>
          </p:cNvPr>
          <p:cNvSpPr txBox="1"/>
          <p:nvPr/>
        </p:nvSpPr>
        <p:spPr>
          <a:xfrm>
            <a:off x="116114" y="32185"/>
            <a:ext cx="12075885" cy="4841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2000" b="1" dirty="0"/>
          </a:p>
          <a:p>
            <a:pPr marL="808672" indent="-808672" algn="l" rtl="0">
              <a:lnSpc>
                <a:spcPts val="4005"/>
              </a:lnSpc>
            </a:pPr>
            <a:r>
              <a:rPr lang="en-US" altLang="zh-CN" sz="2000" b="1" dirty="0">
                <a:latin typeface="Verdana"/>
                <a:ea typeface="Verdana"/>
                <a:cs typeface="Verdana"/>
              </a:rPr>
              <a:t> </a:t>
            </a:r>
            <a:r>
              <a:rPr lang="en-US" altLang="zh-CN" sz="2000" b="1" dirty="0" err="1">
                <a:latin typeface="Verdana"/>
                <a:ea typeface="Verdana"/>
                <a:cs typeface="Verdana"/>
              </a:rPr>
              <a:t>Correlação</a:t>
            </a:r>
            <a:r>
              <a:rPr lang="en-US" altLang="zh-CN" sz="2000" b="1" dirty="0">
                <a:latin typeface="Verdana"/>
                <a:ea typeface="Verdana"/>
                <a:cs typeface="Verdana"/>
              </a:rPr>
              <a:t> entre o</a:t>
            </a:r>
            <a:r>
              <a:rPr lang="en-US" altLang="zh-CN" sz="2000" b="1" spc="10" dirty="0">
                <a:latin typeface="Verdana"/>
                <a:ea typeface="Verdana"/>
                <a:cs typeface="Verdana"/>
              </a:rPr>
              <a:t>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desenvolvimento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econômico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dos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países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e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investimento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em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P&amp;D</a:t>
            </a:r>
            <a:endParaRPr lang="en-US" altLang="zh-CN" sz="20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0157B794-15CD-4E55-B6DD-F6B2CC85EE1B}"/>
              </a:ext>
            </a:extLst>
          </p:cNvPr>
          <p:cNvSpPr/>
          <p:nvPr/>
        </p:nvSpPr>
        <p:spPr>
          <a:xfrm>
            <a:off x="3538593" y="4413768"/>
            <a:ext cx="87398" cy="9506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833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967"/>
            <a:ext cx="5936776" cy="852870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33" y="-968992"/>
            <a:ext cx="6624379" cy="88301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9558" y="4585648"/>
            <a:ext cx="4899546" cy="772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9558" y="5951621"/>
            <a:ext cx="4899546" cy="739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519985" y="2967789"/>
            <a:ext cx="5315918" cy="478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389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2" y="-1610436"/>
            <a:ext cx="8834354" cy="12610327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2412460" y="311285"/>
            <a:ext cx="9727" cy="10603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56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DD4B2B6-0573-498A-90CB-CD8302D8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" y="-1806002"/>
            <a:ext cx="6020872" cy="87068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7B60F13-2926-4364-B28B-1C695AD22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20" y="0"/>
            <a:ext cx="517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9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4CCA719-676B-40D5-8721-641CCB668A8C}"/>
              </a:ext>
            </a:extLst>
          </p:cNvPr>
          <p:cNvSpPr/>
          <p:nvPr/>
        </p:nvSpPr>
        <p:spPr>
          <a:xfrm>
            <a:off x="0" y="-79653"/>
            <a:ext cx="12192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Relatório de Auditoria aprovado pelo TCU em 29/05/2019, com considerações sobre o Sistema Nacional de CT&amp;I.</a:t>
            </a:r>
          </a:p>
          <a:p>
            <a:pPr marL="457200" algn="ctr">
              <a:spcAft>
                <a:spcPts val="0"/>
              </a:spcAft>
            </a:pPr>
            <a:endParaRPr lang="pt-BR" sz="2200" b="1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pt-BR" sz="22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Neste acórdão recomenda-se: “</a:t>
            </a: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com fundamento no art. 250, inciso III, do Regimento Interno do TCU, à Casa Civil da Presidência da República, com base no Decreto 9.678/2019, Anexo I, art. 1º, inciso I, alínea ‘a’, e ao Ministério da Ciência, Tecnologia, Inovações e Telecomunicações que, em conjunto com os demais ministérios envolvidos com as políticas, programas e iniciativas de fomento à inovação no setor produtivo, e ouvidos os demais atores relevantes, como representantes da sociedade, do Congresso Nacional e de outras entidades públicas e privadas atuantes no tema, </a:t>
            </a:r>
            <a:r>
              <a:rPr lang="pt-BR" sz="2200" b="1" i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coordenem a elaboração de uma estratégia nacional de Ciência, Tecnologia e Inovação de longo prazo</a:t>
            </a: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cujo desenho contenha, no mínimo:</a:t>
            </a:r>
          </a:p>
          <a:p>
            <a:pPr marL="457200" algn="just">
              <a:spcAft>
                <a:spcPts val="0"/>
              </a:spcAft>
            </a:pP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i) definição de prioridades de Estado, fundamentadas em critérios objetivos; </a:t>
            </a:r>
          </a:p>
          <a:p>
            <a:pPr marL="457200" algn="just">
              <a:spcAft>
                <a:spcPts val="0"/>
              </a:spcAft>
            </a:pP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(</a:t>
            </a:r>
            <a:r>
              <a:rPr lang="pt-BR" sz="2200" b="1" i="1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ii</a:t>
            </a: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 objetivos mensuráveis, acompanhados de indicadores, metas e as respectivas áreas responsáveis; </a:t>
            </a:r>
          </a:p>
          <a:p>
            <a:pPr marL="457200" algn="just">
              <a:spcAft>
                <a:spcPts val="0"/>
              </a:spcAft>
            </a:pP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(</a:t>
            </a:r>
            <a:r>
              <a:rPr lang="pt-BR" sz="2200" b="1" i="1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iii</a:t>
            </a: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 desdobramento em planos de ação; </a:t>
            </a:r>
          </a:p>
          <a:p>
            <a:pPr marL="457200" algn="just">
              <a:spcAft>
                <a:spcPts val="0"/>
              </a:spcAft>
            </a:pP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(</a:t>
            </a:r>
            <a:r>
              <a:rPr lang="pt-BR" sz="2200" b="1" i="1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iv</a:t>
            </a: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 previsão de acompanhamento periódico durante sua execução; e </a:t>
            </a:r>
          </a:p>
          <a:p>
            <a:pPr marL="457200" algn="just">
              <a:spcAft>
                <a:spcPts val="0"/>
              </a:spcAft>
            </a:pPr>
            <a:r>
              <a:rPr lang="pt-BR" sz="2200" b="1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(v) metodologia de monitoramento e avaliação de resultados</a:t>
            </a:r>
            <a:r>
              <a:rPr lang="pt-BR" sz="2200" b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EB5100-BF69-446D-82F9-2A7B26EEAD60}"/>
              </a:ext>
            </a:extLst>
          </p:cNvPr>
          <p:cNvSpPr txBox="1"/>
          <p:nvPr/>
        </p:nvSpPr>
        <p:spPr>
          <a:xfrm>
            <a:off x="1674056" y="5992837"/>
            <a:ext cx="422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Necessidade de política para reposição de </a:t>
            </a:r>
          </a:p>
          <a:p>
            <a:r>
              <a:rPr lang="pt-BR" b="1" dirty="0">
                <a:solidFill>
                  <a:srgbClr val="002060"/>
                </a:solidFill>
              </a:rPr>
              <a:t>quadros técnicos e científicos qualificados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F4B6A0-A056-4588-983A-B50D6804101D}"/>
              </a:ext>
            </a:extLst>
          </p:cNvPr>
          <p:cNvSpPr txBox="1"/>
          <p:nvPr/>
        </p:nvSpPr>
        <p:spPr>
          <a:xfrm>
            <a:off x="8665699" y="6031076"/>
            <a:ext cx="218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Reunião do CCT</a:t>
            </a:r>
          </a:p>
        </p:txBody>
      </p:sp>
    </p:spTree>
    <p:extLst>
      <p:ext uri="{BB962C8B-B14F-4D97-AF65-F5344CB8AC3E}">
        <p14:creationId xmlns:p14="http://schemas.microsoft.com/office/powerpoint/2010/main" val="2381695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AD2634E-6303-42D2-BB4A-D0797A92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49" y="2598003"/>
            <a:ext cx="82341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Simplified Arabic Fixed" panose="02070309020205020404" pitchFamily="49" charset="-78"/>
              </a:rPr>
              <a:t>Muito obrigado!</a:t>
            </a:r>
          </a:p>
          <a:p>
            <a:pPr algn="ctr" eaLnBrk="1" hangingPunct="1">
              <a:defRPr/>
            </a:pPr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Simplified Arabic Fixed" panose="02070309020205020404" pitchFamily="49" charset="-78"/>
              </a:rPr>
              <a:t>ildeucastro@gmail.com</a:t>
            </a:r>
          </a:p>
        </p:txBody>
      </p:sp>
    </p:spTree>
    <p:extLst>
      <p:ext uri="{BB962C8B-B14F-4D97-AF65-F5344CB8AC3E}">
        <p14:creationId xmlns:p14="http://schemas.microsoft.com/office/powerpoint/2010/main" val="287891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FB264F-20F4-42A1-A724-59A7BC714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" y="1150137"/>
            <a:ext cx="12184812" cy="36933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0DE8B1B-8337-459A-8CA2-B2B495486CB1}"/>
              </a:ext>
            </a:extLst>
          </p:cNvPr>
          <p:cNvSpPr txBox="1"/>
          <p:nvPr/>
        </p:nvSpPr>
        <p:spPr>
          <a:xfrm>
            <a:off x="1519311" y="52894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478F0B-3CF4-421C-8428-1DD7EDC98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496" y="5474118"/>
            <a:ext cx="890019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https://revistapesquisa.fapesp.br/2018/12/14/financiamento-do-sistema-publico-de-educacao/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4F3617-3A17-4DD4-A83E-0F973251AE1A}"/>
              </a:ext>
            </a:extLst>
          </p:cNvPr>
          <p:cNvSpPr txBox="1"/>
          <p:nvPr/>
        </p:nvSpPr>
        <p:spPr>
          <a:xfrm>
            <a:off x="1772496" y="180927"/>
            <a:ext cx="9144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Investimento em educação pública pela origem dos recursos</a:t>
            </a:r>
          </a:p>
        </p:txBody>
      </p:sp>
    </p:spTree>
    <p:extLst>
      <p:ext uri="{BB962C8B-B14F-4D97-AF65-F5344CB8AC3E}">
        <p14:creationId xmlns:p14="http://schemas.microsoft.com/office/powerpoint/2010/main" val="292038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DF233D1-7C3A-4D4E-B1CF-4716A19D30C9}"/>
              </a:ext>
            </a:extLst>
          </p:cNvPr>
          <p:cNvGrpSpPr/>
          <p:nvPr/>
        </p:nvGrpSpPr>
        <p:grpSpPr>
          <a:xfrm>
            <a:off x="787791" y="0"/>
            <a:ext cx="10452295" cy="6738425"/>
            <a:chOff x="0" y="0"/>
            <a:chExt cx="9144000" cy="4953146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F0C71CED-6D5B-564F-ACFC-94559451479B}"/>
                </a:ext>
              </a:extLst>
            </p:cNvPr>
            <p:cNvGraphicFramePr/>
            <p:nvPr>
              <p:extLst/>
            </p:nvPr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929347B8-FDF5-C447-B9ED-6E1FDC4A5C94}"/>
                </a:ext>
              </a:extLst>
            </p:cNvPr>
            <p:cNvGrpSpPr/>
            <p:nvPr/>
          </p:nvGrpSpPr>
          <p:grpSpPr>
            <a:xfrm>
              <a:off x="736600" y="4495947"/>
              <a:ext cx="8229600" cy="457199"/>
              <a:chOff x="736600" y="4495955"/>
              <a:chExt cx="8229600" cy="497840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45D705E3-012E-1743-89EC-0FFA540623A0}"/>
                  </a:ext>
                </a:extLst>
              </p:cNvPr>
              <p:cNvGrpSpPr/>
              <p:nvPr/>
            </p:nvGrpSpPr>
            <p:grpSpPr>
              <a:xfrm>
                <a:off x="1066800" y="4648355"/>
                <a:ext cx="7589520" cy="182880"/>
                <a:chOff x="1066800" y="4648355"/>
                <a:chExt cx="75895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82A5A32B-B306-1040-9EE7-35C2EFD793C2}"/>
                    </a:ext>
                  </a:extLst>
                </p:cNvPr>
                <p:cNvSpPr/>
                <p:nvPr/>
              </p:nvSpPr>
              <p:spPr>
                <a:xfrm rot="-5400000">
                  <a:off x="1318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E3489895-6EDC-7242-80D1-A817374EE47B}"/>
                    </a:ext>
                  </a:extLst>
                </p:cNvPr>
                <p:cNvSpPr/>
                <p:nvPr/>
              </p:nvSpPr>
              <p:spPr>
                <a:xfrm rot="-5400000">
                  <a:off x="2080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883A71B8-B5E3-2E49-82B9-05AEC8353B79}"/>
                    </a:ext>
                  </a:extLst>
                </p:cNvPr>
                <p:cNvSpPr/>
                <p:nvPr/>
              </p:nvSpPr>
              <p:spPr>
                <a:xfrm rot="-5400000">
                  <a:off x="2842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1C6C514B-80CD-3544-A99C-9A9269299215}"/>
                    </a:ext>
                  </a:extLst>
                </p:cNvPr>
                <p:cNvSpPr/>
                <p:nvPr/>
              </p:nvSpPr>
              <p:spPr>
                <a:xfrm rot="-5400000">
                  <a:off x="3604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FC7B8862-9845-854A-A4EF-FE4409D76EFD}"/>
                    </a:ext>
                  </a:extLst>
                </p:cNvPr>
                <p:cNvSpPr/>
                <p:nvPr/>
              </p:nvSpPr>
              <p:spPr>
                <a:xfrm rot="-5400000">
                  <a:off x="4366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EF90E7B0-8F6B-1747-8AA2-2548F2C3330E}"/>
                    </a:ext>
                  </a:extLst>
                </p:cNvPr>
                <p:cNvSpPr/>
                <p:nvPr/>
              </p:nvSpPr>
              <p:spPr>
                <a:xfrm rot="-5400000">
                  <a:off x="5128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110DD421-E679-D647-BFEF-CE621CF5D559}"/>
                    </a:ext>
                  </a:extLst>
                </p:cNvPr>
                <p:cNvSpPr/>
                <p:nvPr/>
              </p:nvSpPr>
              <p:spPr>
                <a:xfrm rot="-5400000">
                  <a:off x="5890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4182E887-22F2-9E42-BAEC-28ACC4908396}"/>
                    </a:ext>
                  </a:extLst>
                </p:cNvPr>
                <p:cNvSpPr/>
                <p:nvPr/>
              </p:nvSpPr>
              <p:spPr>
                <a:xfrm rot="-5400000">
                  <a:off x="6652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5419C100-1479-974A-B88E-6E159ECD1E8D}"/>
                    </a:ext>
                  </a:extLst>
                </p:cNvPr>
                <p:cNvSpPr/>
                <p:nvPr/>
              </p:nvSpPr>
              <p:spPr>
                <a:xfrm rot="-5400000">
                  <a:off x="7414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45DF4479-3CF6-F448-A321-17B6D10FC91E}"/>
                    </a:ext>
                  </a:extLst>
                </p:cNvPr>
                <p:cNvSpPr/>
                <p:nvPr/>
              </p:nvSpPr>
              <p:spPr>
                <a:xfrm rot="-5400000">
                  <a:off x="8176260" y="4396895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sp>
            <p:nvSpPr>
              <p:cNvPr id="6" name="CaixaDeTexto 134">
                <a:extLst>
                  <a:ext uri="{FF2B5EF4-FFF2-40B4-BE49-F238E27FC236}">
                    <a16:creationId xmlns:a16="http://schemas.microsoft.com/office/drawing/2014/main" id="{822B8E84-730B-9146-B5BC-90220572FDAC}"/>
                  </a:ext>
                </a:extLst>
              </p:cNvPr>
              <p:cNvSpPr txBox="1"/>
              <p:nvPr/>
            </p:nvSpPr>
            <p:spPr>
              <a:xfrm>
                <a:off x="736600" y="4495955"/>
                <a:ext cx="8229600" cy="1371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C4A34F4C-16E3-044D-8C7C-34DB0BA4D4AE}"/>
                  </a:ext>
                </a:extLst>
              </p:cNvPr>
              <p:cNvGrpSpPr/>
              <p:nvPr/>
            </p:nvGrpSpPr>
            <p:grpSpPr>
              <a:xfrm>
                <a:off x="1130300" y="4902355"/>
                <a:ext cx="7543800" cy="91440"/>
                <a:chOff x="1130300" y="4902355"/>
                <a:chExt cx="7543800" cy="466050"/>
              </a:xfrm>
            </p:grpSpPr>
            <p:sp>
              <p:nvSpPr>
                <p:cNvPr id="8" name="CaixaDeTexto 136">
                  <a:extLst>
                    <a:ext uri="{FF2B5EF4-FFF2-40B4-BE49-F238E27FC236}">
                      <a16:creationId xmlns:a16="http://schemas.microsoft.com/office/drawing/2014/main" id="{D520F1F5-0670-304D-A91D-1B1EFE752D74}"/>
                    </a:ext>
                  </a:extLst>
                </p:cNvPr>
                <p:cNvSpPr txBox="1"/>
                <p:nvPr/>
              </p:nvSpPr>
              <p:spPr>
                <a:xfrm>
                  <a:off x="1130300" y="490235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-20,61%</a:t>
                  </a:r>
                </a:p>
              </p:txBody>
            </p:sp>
            <p:sp>
              <p:nvSpPr>
                <p:cNvPr id="9" name="CaixaDeTexto 137">
                  <a:extLst>
                    <a:ext uri="{FF2B5EF4-FFF2-40B4-BE49-F238E27FC236}">
                      <a16:creationId xmlns:a16="http://schemas.microsoft.com/office/drawing/2014/main" id="{DE639BC2-3AD6-2C4D-B6C0-F9FB908FDD70}"/>
                    </a:ext>
                  </a:extLst>
                </p:cNvPr>
                <p:cNvSpPr txBox="1"/>
                <p:nvPr/>
              </p:nvSpPr>
              <p:spPr>
                <a:xfrm>
                  <a:off x="1892298" y="490697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+21,57%</a:t>
                  </a:r>
                </a:p>
              </p:txBody>
            </p:sp>
            <p:sp>
              <p:nvSpPr>
                <p:cNvPr id="10" name="CaixaDeTexto 138">
                  <a:extLst>
                    <a:ext uri="{FF2B5EF4-FFF2-40B4-BE49-F238E27FC236}">
                      <a16:creationId xmlns:a16="http://schemas.microsoft.com/office/drawing/2014/main" id="{24BD301E-01EA-4D45-8FC0-DA8758007232}"/>
                    </a:ext>
                  </a:extLst>
                </p:cNvPr>
                <p:cNvSpPr txBox="1"/>
                <p:nvPr/>
              </p:nvSpPr>
              <p:spPr>
                <a:xfrm>
                  <a:off x="2633132" y="4906974"/>
                  <a:ext cx="770467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+65,3%</a:t>
                  </a:r>
                </a:p>
              </p:txBody>
            </p:sp>
            <p:sp>
              <p:nvSpPr>
                <p:cNvPr id="11" name="CaixaDeTexto 139">
                  <a:extLst>
                    <a:ext uri="{FF2B5EF4-FFF2-40B4-BE49-F238E27FC236}">
                      <a16:creationId xmlns:a16="http://schemas.microsoft.com/office/drawing/2014/main" id="{B40F7F9E-1529-0949-8376-7A52655FAF3A}"/>
                    </a:ext>
                  </a:extLst>
                </p:cNvPr>
                <p:cNvSpPr txBox="1"/>
                <p:nvPr/>
              </p:nvSpPr>
              <p:spPr>
                <a:xfrm>
                  <a:off x="3405716" y="4906972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+12,79%</a:t>
                  </a:r>
                </a:p>
              </p:txBody>
            </p:sp>
            <p:sp>
              <p:nvSpPr>
                <p:cNvPr id="12" name="CaixaDeTexto 140">
                  <a:extLst>
                    <a:ext uri="{FF2B5EF4-FFF2-40B4-BE49-F238E27FC236}">
                      <a16:creationId xmlns:a16="http://schemas.microsoft.com/office/drawing/2014/main" id="{B6AF8857-EA8C-C14A-8EB0-32EF40BF642E}"/>
                    </a:ext>
                  </a:extLst>
                </p:cNvPr>
                <p:cNvSpPr txBox="1"/>
                <p:nvPr/>
              </p:nvSpPr>
              <p:spPr>
                <a:xfrm>
                  <a:off x="4161366" y="491120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-61,81%</a:t>
                  </a:r>
                </a:p>
              </p:txBody>
            </p:sp>
            <p:sp>
              <p:nvSpPr>
                <p:cNvPr id="13" name="CaixaDeTexto 141">
                  <a:extLst>
                    <a:ext uri="{FF2B5EF4-FFF2-40B4-BE49-F238E27FC236}">
                      <a16:creationId xmlns:a16="http://schemas.microsoft.com/office/drawing/2014/main" id="{85E24D7A-67C6-6243-9D1B-2A450D96EB32}"/>
                    </a:ext>
                  </a:extLst>
                </p:cNvPr>
                <p:cNvSpPr txBox="1"/>
                <p:nvPr/>
              </p:nvSpPr>
              <p:spPr>
                <a:xfrm>
                  <a:off x="4906433" y="490485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-51,2%</a:t>
                  </a:r>
                </a:p>
              </p:txBody>
            </p:sp>
            <p:sp>
              <p:nvSpPr>
                <p:cNvPr id="14" name="CaixaDeTexto 142">
                  <a:extLst>
                    <a:ext uri="{FF2B5EF4-FFF2-40B4-BE49-F238E27FC236}">
                      <a16:creationId xmlns:a16="http://schemas.microsoft.com/office/drawing/2014/main" id="{511297C5-5E0F-6342-9C9E-75D73DC6A09B}"/>
                    </a:ext>
                  </a:extLst>
                </p:cNvPr>
                <p:cNvSpPr txBox="1"/>
                <p:nvPr/>
              </p:nvSpPr>
              <p:spPr>
                <a:xfrm>
                  <a:off x="5672667" y="4909089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-100%</a:t>
                  </a:r>
                </a:p>
              </p:txBody>
            </p:sp>
            <p:sp>
              <p:nvSpPr>
                <p:cNvPr id="15" name="CaixaDeTexto 143">
                  <a:extLst>
                    <a:ext uri="{FF2B5EF4-FFF2-40B4-BE49-F238E27FC236}">
                      <a16:creationId xmlns:a16="http://schemas.microsoft.com/office/drawing/2014/main" id="{FDA33C0C-33DA-904E-B864-5123F8A201DC}"/>
                    </a:ext>
                  </a:extLst>
                </p:cNvPr>
                <p:cNvSpPr txBox="1"/>
                <p:nvPr/>
              </p:nvSpPr>
              <p:spPr>
                <a:xfrm>
                  <a:off x="7169150" y="4902739"/>
                  <a:ext cx="755650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+234,53%</a:t>
                  </a:r>
                </a:p>
              </p:txBody>
            </p:sp>
            <p:sp>
              <p:nvSpPr>
                <p:cNvPr id="16" name="CaixaDeTexto 144">
                  <a:extLst>
                    <a:ext uri="{FF2B5EF4-FFF2-40B4-BE49-F238E27FC236}">
                      <a16:creationId xmlns:a16="http://schemas.microsoft.com/office/drawing/2014/main" id="{C7B0D7FB-F7EF-9A40-B064-FA56EE7829A0}"/>
                    </a:ext>
                  </a:extLst>
                </p:cNvPr>
                <p:cNvSpPr txBox="1"/>
                <p:nvPr/>
              </p:nvSpPr>
              <p:spPr>
                <a:xfrm>
                  <a:off x="6421967" y="4906972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</a:t>
                  </a:r>
                </a:p>
              </p:txBody>
            </p:sp>
            <p:sp>
              <p:nvSpPr>
                <p:cNvPr id="17" name="CaixaDeTexto 145">
                  <a:extLst>
                    <a:ext uri="{FF2B5EF4-FFF2-40B4-BE49-F238E27FC236}">
                      <a16:creationId xmlns:a16="http://schemas.microsoft.com/office/drawing/2014/main" id="{C84239BB-18AB-064B-9F67-9D97A1C52311}"/>
                    </a:ext>
                  </a:extLst>
                </p:cNvPr>
                <p:cNvSpPr txBox="1"/>
                <p:nvPr/>
              </p:nvSpPr>
              <p:spPr>
                <a:xfrm>
                  <a:off x="7914216" y="4906973"/>
                  <a:ext cx="759884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+100,42%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0399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732FC88-2813-453B-90DE-4AA441A72980}"/>
              </a:ext>
            </a:extLst>
          </p:cNvPr>
          <p:cNvGraphicFramePr/>
          <p:nvPr>
            <p:extLst/>
          </p:nvPr>
        </p:nvGraphicFramePr>
        <p:xfrm>
          <a:off x="1671637" y="0"/>
          <a:ext cx="92297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F65940C-1D0A-48D9-8E6B-1A6C217E2E9D}"/>
              </a:ext>
            </a:extLst>
          </p:cNvPr>
          <p:cNvSpPr txBox="1"/>
          <p:nvPr/>
        </p:nvSpPr>
        <p:spPr>
          <a:xfrm>
            <a:off x="10140989" y="1014413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P&amp;D (x100)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463F83-0006-40A1-BDBA-F21855A80341}"/>
              </a:ext>
            </a:extLst>
          </p:cNvPr>
          <p:cNvSpPr txBox="1"/>
          <p:nvPr/>
        </p:nvSpPr>
        <p:spPr>
          <a:xfrm>
            <a:off x="10281846" y="359044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PIB</a:t>
            </a:r>
          </a:p>
        </p:txBody>
      </p:sp>
    </p:spTree>
    <p:extLst>
      <p:ext uri="{BB962C8B-B14F-4D97-AF65-F5344CB8AC3E}">
        <p14:creationId xmlns:p14="http://schemas.microsoft.com/office/powerpoint/2010/main" val="377452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732FC88-2813-453B-90DE-4AA441A72980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0CE03CE-835A-443B-BE4C-B7DF5E98ECAA}"/>
              </a:ext>
            </a:extLst>
          </p:cNvPr>
          <p:cNvSpPr txBox="1"/>
          <p:nvPr/>
        </p:nvSpPr>
        <p:spPr>
          <a:xfrm>
            <a:off x="9525050" y="1571625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P&amp;D (x100)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798676-D37D-4845-A917-7E78C838ABD9}"/>
              </a:ext>
            </a:extLst>
          </p:cNvPr>
          <p:cNvSpPr txBox="1"/>
          <p:nvPr/>
        </p:nvSpPr>
        <p:spPr>
          <a:xfrm>
            <a:off x="9661144" y="454771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PIB</a:t>
            </a:r>
          </a:p>
        </p:txBody>
      </p:sp>
    </p:spTree>
    <p:extLst>
      <p:ext uri="{BB962C8B-B14F-4D97-AF65-F5344CB8AC3E}">
        <p14:creationId xmlns:p14="http://schemas.microsoft.com/office/powerpoint/2010/main" val="541514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732FC88-2813-453B-90DE-4AA441A72980}"/>
              </a:ext>
            </a:extLst>
          </p:cNvPr>
          <p:cNvGraphicFramePr/>
          <p:nvPr>
            <p:extLst/>
          </p:nvPr>
        </p:nvGraphicFramePr>
        <p:xfrm>
          <a:off x="1600199" y="0"/>
          <a:ext cx="941546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497E882-0962-4DE9-A5D9-443BC4D61E8C}"/>
              </a:ext>
            </a:extLst>
          </p:cNvPr>
          <p:cNvSpPr txBox="1"/>
          <p:nvPr/>
        </p:nvSpPr>
        <p:spPr>
          <a:xfrm>
            <a:off x="10283864" y="160020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P&amp;D (x100)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9A0E70-133F-49A6-B6B3-AA4CF107227E}"/>
              </a:ext>
            </a:extLst>
          </p:cNvPr>
          <p:cNvSpPr txBox="1"/>
          <p:nvPr/>
        </p:nvSpPr>
        <p:spPr>
          <a:xfrm>
            <a:off x="10353284" y="237601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PIB</a:t>
            </a:r>
          </a:p>
        </p:txBody>
      </p:sp>
    </p:spTree>
    <p:extLst>
      <p:ext uri="{BB962C8B-B14F-4D97-AF65-F5344CB8AC3E}">
        <p14:creationId xmlns:p14="http://schemas.microsoft.com/office/powerpoint/2010/main" val="161758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855640" y="5085184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359696" y="5085184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935760" y="5013176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012090" y="4939896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419528" y="4975900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818509" y="4939896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238931" y="4975900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587345" y="5003196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646464" y="4867888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>
            <a:stCxn id="4" idx="0"/>
            <a:endCxn id="5" idx="7"/>
          </p:cNvCxnSpPr>
          <p:nvPr/>
        </p:nvCxnSpPr>
        <p:spPr>
          <a:xfrm>
            <a:off x="2927649" y="5085185"/>
            <a:ext cx="554973" cy="10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431705" y="5047344"/>
            <a:ext cx="525147" cy="412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6491537" y="4923145"/>
            <a:ext cx="541645" cy="56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909313" y="4975901"/>
            <a:ext cx="554973" cy="10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322767" y="5001360"/>
            <a:ext cx="554973" cy="10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4666067" y="5003196"/>
            <a:ext cx="644872" cy="56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028860" y="5042158"/>
            <a:ext cx="554973" cy="10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7123800" y="4854240"/>
            <a:ext cx="594673" cy="974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7718472" y="4909801"/>
            <a:ext cx="1303855" cy="663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9094334" y="4939896"/>
            <a:ext cx="1128317" cy="4545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20.200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8976321" y="3710411"/>
            <a:ext cx="1314425" cy="4545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364.250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8544272" y="3573016"/>
            <a:ext cx="360040" cy="288032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9147733" y="5810959"/>
            <a:ext cx="1331640" cy="4545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224.000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7528325" y="4293097"/>
            <a:ext cx="1634105" cy="1517863"/>
          </a:xfrm>
          <a:prstGeom prst="line">
            <a:avLst/>
          </a:prstGeom>
          <a:ln w="28575">
            <a:solidFill>
              <a:srgbClr val="F1AD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8976321" y="2715207"/>
            <a:ext cx="1314425" cy="4545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166.600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56106" y="113539"/>
            <a:ext cx="2913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Nature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– </a:t>
            </a:r>
            <a:r>
              <a:rPr lang="pt-BR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September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2017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398188" y="4871360"/>
            <a:ext cx="1003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1056060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0FD47BE-0251-084E-8381-F354A9626AE1}"/>
              </a:ext>
            </a:extLst>
          </p:cNvPr>
          <p:cNvGrpSpPr/>
          <p:nvPr/>
        </p:nvGrpSpPr>
        <p:grpSpPr>
          <a:xfrm>
            <a:off x="1209821" y="0"/>
            <a:ext cx="8918917" cy="6485206"/>
            <a:chOff x="0" y="0"/>
            <a:chExt cx="9144000" cy="4903031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FDD794DA-BCCD-4843-9A7E-75B164F2C1DB}"/>
                </a:ext>
              </a:extLst>
            </p:cNvPr>
            <p:cNvGraphicFramePr/>
            <p:nvPr>
              <p:extLst/>
            </p:nvPr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230F21B-F44E-6A48-8D80-EED7E1D1933A}"/>
                </a:ext>
              </a:extLst>
            </p:cNvPr>
            <p:cNvGrpSpPr/>
            <p:nvPr/>
          </p:nvGrpSpPr>
          <p:grpSpPr>
            <a:xfrm>
              <a:off x="698500" y="4445829"/>
              <a:ext cx="8229600" cy="457202"/>
              <a:chOff x="698500" y="4445811"/>
              <a:chExt cx="8229600" cy="485140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6E3EC351-BE77-A049-B500-BC47B913C767}"/>
                  </a:ext>
                </a:extLst>
              </p:cNvPr>
              <p:cNvGrpSpPr/>
              <p:nvPr/>
            </p:nvGrpSpPr>
            <p:grpSpPr>
              <a:xfrm>
                <a:off x="1054100" y="4598211"/>
                <a:ext cx="7589520" cy="182880"/>
                <a:chOff x="1054100" y="4598211"/>
                <a:chExt cx="75895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5840F086-0AE9-5F4F-9826-0A7054D68307}"/>
                    </a:ext>
                  </a:extLst>
                </p:cNvPr>
                <p:cNvSpPr/>
                <p:nvPr/>
              </p:nvSpPr>
              <p:spPr>
                <a:xfrm rot="-5400000">
                  <a:off x="1305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E26A40FD-7C18-2B45-9C72-E63BD92A6F1C}"/>
                    </a:ext>
                  </a:extLst>
                </p:cNvPr>
                <p:cNvSpPr/>
                <p:nvPr/>
              </p:nvSpPr>
              <p:spPr>
                <a:xfrm rot="-5400000">
                  <a:off x="2067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5CDCF08F-5E82-DD45-A35D-A1A13C62C299}"/>
                    </a:ext>
                  </a:extLst>
                </p:cNvPr>
                <p:cNvSpPr/>
                <p:nvPr/>
              </p:nvSpPr>
              <p:spPr>
                <a:xfrm rot="-5400000">
                  <a:off x="2829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8B57C40C-EB0E-E54F-81BC-3D9F09FA28CB}"/>
                    </a:ext>
                  </a:extLst>
                </p:cNvPr>
                <p:cNvSpPr/>
                <p:nvPr/>
              </p:nvSpPr>
              <p:spPr>
                <a:xfrm rot="-5400000">
                  <a:off x="3591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B7A5E688-B0D2-EE45-803C-07636A50F3B7}"/>
                    </a:ext>
                  </a:extLst>
                </p:cNvPr>
                <p:cNvSpPr/>
                <p:nvPr/>
              </p:nvSpPr>
              <p:spPr>
                <a:xfrm rot="-5400000">
                  <a:off x="4353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FCA45A2D-C575-5741-A76D-5AAA64AF84CC}"/>
                    </a:ext>
                  </a:extLst>
                </p:cNvPr>
                <p:cNvSpPr/>
                <p:nvPr/>
              </p:nvSpPr>
              <p:spPr>
                <a:xfrm rot="-5400000">
                  <a:off x="5115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7131A2BC-305E-3542-A75A-64DEF91FCF5E}"/>
                    </a:ext>
                  </a:extLst>
                </p:cNvPr>
                <p:cNvSpPr/>
                <p:nvPr/>
              </p:nvSpPr>
              <p:spPr>
                <a:xfrm rot="-5400000">
                  <a:off x="5877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05D06053-E7DB-BE49-BC90-34647BFA3F0F}"/>
                    </a:ext>
                  </a:extLst>
                </p:cNvPr>
                <p:cNvSpPr/>
                <p:nvPr/>
              </p:nvSpPr>
              <p:spPr>
                <a:xfrm rot="-5400000">
                  <a:off x="6639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DB6AD731-B6B7-3840-B24E-73329512D63F}"/>
                    </a:ext>
                  </a:extLst>
                </p:cNvPr>
                <p:cNvSpPr/>
                <p:nvPr/>
              </p:nvSpPr>
              <p:spPr>
                <a:xfrm rot="-5400000">
                  <a:off x="7401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C1825094-F344-244C-AAEE-593BBE497768}"/>
                    </a:ext>
                  </a:extLst>
                </p:cNvPr>
                <p:cNvSpPr/>
                <p:nvPr/>
              </p:nvSpPr>
              <p:spPr>
                <a:xfrm rot="-5400000">
                  <a:off x="8163560" y="4346751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6D2BD87F-D539-034D-844B-F172B7E43060}"/>
                  </a:ext>
                </a:extLst>
              </p:cNvPr>
              <p:cNvGrpSpPr/>
              <p:nvPr/>
            </p:nvGrpSpPr>
            <p:grpSpPr>
              <a:xfrm>
                <a:off x="1092200" y="4839511"/>
                <a:ext cx="7471832" cy="91440"/>
                <a:chOff x="1092200" y="4839511"/>
                <a:chExt cx="7471832" cy="466050"/>
              </a:xfrm>
            </p:grpSpPr>
            <p:sp>
              <p:nvSpPr>
                <p:cNvPr id="8" name="CaixaDeTexto 27">
                  <a:extLst>
                    <a:ext uri="{FF2B5EF4-FFF2-40B4-BE49-F238E27FC236}">
                      <a16:creationId xmlns:a16="http://schemas.microsoft.com/office/drawing/2014/main" id="{28EFA442-3E9D-4848-8070-D8EB9D1283CC}"/>
                    </a:ext>
                  </a:extLst>
                </p:cNvPr>
                <p:cNvSpPr txBox="1"/>
                <p:nvPr/>
              </p:nvSpPr>
              <p:spPr>
                <a:xfrm>
                  <a:off x="1092200" y="483951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+9,48%</a:t>
                  </a:r>
                </a:p>
              </p:txBody>
            </p:sp>
            <p:sp>
              <p:nvSpPr>
                <p:cNvPr id="9" name="CaixaDeTexto 28">
                  <a:extLst>
                    <a:ext uri="{FF2B5EF4-FFF2-40B4-BE49-F238E27FC236}">
                      <a16:creationId xmlns:a16="http://schemas.microsoft.com/office/drawing/2014/main" id="{77CF2B23-A317-A545-A0FE-F81BFD9E4200}"/>
                    </a:ext>
                  </a:extLst>
                </p:cNvPr>
                <p:cNvSpPr txBox="1"/>
                <p:nvPr/>
              </p:nvSpPr>
              <p:spPr>
                <a:xfrm>
                  <a:off x="1854198" y="4844129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+6,28%</a:t>
                  </a:r>
                </a:p>
              </p:txBody>
            </p:sp>
            <p:sp>
              <p:nvSpPr>
                <p:cNvPr id="10" name="CaixaDeTexto 29">
                  <a:extLst>
                    <a:ext uri="{FF2B5EF4-FFF2-40B4-BE49-F238E27FC236}">
                      <a16:creationId xmlns:a16="http://schemas.microsoft.com/office/drawing/2014/main" id="{69352721-2CDF-5447-BAEC-8CA7F27273E3}"/>
                    </a:ext>
                  </a:extLst>
                </p:cNvPr>
                <p:cNvSpPr txBox="1"/>
                <p:nvPr/>
              </p:nvSpPr>
              <p:spPr>
                <a:xfrm>
                  <a:off x="2595033" y="484413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+29,6%</a:t>
                  </a:r>
                </a:p>
              </p:txBody>
            </p:sp>
            <p:sp>
              <p:nvSpPr>
                <p:cNvPr id="11" name="CaixaDeTexto 30">
                  <a:extLst>
                    <a:ext uri="{FF2B5EF4-FFF2-40B4-BE49-F238E27FC236}">
                      <a16:creationId xmlns:a16="http://schemas.microsoft.com/office/drawing/2014/main" id="{8A378FE3-59EF-1144-985C-D0170E6232A4}"/>
                    </a:ext>
                  </a:extLst>
                </p:cNvPr>
                <p:cNvSpPr txBox="1"/>
                <p:nvPr/>
              </p:nvSpPr>
              <p:spPr>
                <a:xfrm>
                  <a:off x="3367616" y="4844128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+29,12%</a:t>
                  </a:r>
                </a:p>
              </p:txBody>
            </p:sp>
            <p:sp>
              <p:nvSpPr>
                <p:cNvPr id="12" name="CaixaDeTexto 31">
                  <a:extLst>
                    <a:ext uri="{FF2B5EF4-FFF2-40B4-BE49-F238E27FC236}">
                      <a16:creationId xmlns:a16="http://schemas.microsoft.com/office/drawing/2014/main" id="{F58AE90A-22C2-0342-8CEC-CA4539A6A05C}"/>
                    </a:ext>
                  </a:extLst>
                </p:cNvPr>
                <p:cNvSpPr txBox="1"/>
                <p:nvPr/>
              </p:nvSpPr>
              <p:spPr>
                <a:xfrm>
                  <a:off x="4123266" y="484836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+0,14%</a:t>
                  </a:r>
                </a:p>
              </p:txBody>
            </p:sp>
            <p:sp>
              <p:nvSpPr>
                <p:cNvPr id="13" name="CaixaDeTexto 32">
                  <a:extLst>
                    <a:ext uri="{FF2B5EF4-FFF2-40B4-BE49-F238E27FC236}">
                      <a16:creationId xmlns:a16="http://schemas.microsoft.com/office/drawing/2014/main" id="{2B6D675C-232D-6C47-A315-0AEB347A1DE6}"/>
                    </a:ext>
                  </a:extLst>
                </p:cNvPr>
                <p:cNvSpPr txBox="1"/>
                <p:nvPr/>
              </p:nvSpPr>
              <p:spPr>
                <a:xfrm>
                  <a:off x="4868333" y="484201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-3,5%</a:t>
                  </a:r>
                </a:p>
              </p:txBody>
            </p:sp>
            <p:sp>
              <p:nvSpPr>
                <p:cNvPr id="14" name="CaixaDeTexto 33">
                  <a:extLst>
                    <a:ext uri="{FF2B5EF4-FFF2-40B4-BE49-F238E27FC236}">
                      <a16:creationId xmlns:a16="http://schemas.microsoft.com/office/drawing/2014/main" id="{4DDDD86D-111E-1F43-980F-B5C886061DEF}"/>
                    </a:ext>
                  </a:extLst>
                </p:cNvPr>
                <p:cNvSpPr txBox="1"/>
                <p:nvPr/>
              </p:nvSpPr>
              <p:spPr>
                <a:xfrm>
                  <a:off x="5634567" y="484624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-19,45%</a:t>
                  </a:r>
                </a:p>
              </p:txBody>
            </p:sp>
            <p:sp>
              <p:nvSpPr>
                <p:cNvPr id="15" name="CaixaDeTexto 34">
                  <a:extLst>
                    <a:ext uri="{FF2B5EF4-FFF2-40B4-BE49-F238E27FC236}">
                      <a16:creationId xmlns:a16="http://schemas.microsoft.com/office/drawing/2014/main" id="{299DC159-7901-F147-90A5-97820F665BAC}"/>
                    </a:ext>
                  </a:extLst>
                </p:cNvPr>
                <p:cNvSpPr txBox="1"/>
                <p:nvPr/>
              </p:nvSpPr>
              <p:spPr>
                <a:xfrm>
                  <a:off x="7131050" y="4839895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-16,48%</a:t>
                  </a:r>
                </a:p>
              </p:txBody>
            </p:sp>
            <p:sp>
              <p:nvSpPr>
                <p:cNvPr id="16" name="CaixaDeTexto 35">
                  <a:extLst>
                    <a:ext uri="{FF2B5EF4-FFF2-40B4-BE49-F238E27FC236}">
                      <a16:creationId xmlns:a16="http://schemas.microsoft.com/office/drawing/2014/main" id="{41B0AE0C-E43B-FE43-8E06-115EAE8EFA5F}"/>
                    </a:ext>
                  </a:extLst>
                </p:cNvPr>
                <p:cNvSpPr txBox="1"/>
                <p:nvPr/>
              </p:nvSpPr>
              <p:spPr>
                <a:xfrm>
                  <a:off x="6383867" y="4844128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-2,56%</a:t>
                  </a:r>
                </a:p>
              </p:txBody>
            </p:sp>
            <p:sp>
              <p:nvSpPr>
                <p:cNvPr id="17" name="CaixaDeTexto 36">
                  <a:extLst>
                    <a:ext uri="{FF2B5EF4-FFF2-40B4-BE49-F238E27FC236}">
                      <a16:creationId xmlns:a16="http://schemas.microsoft.com/office/drawing/2014/main" id="{669B69A0-848A-9944-8768-2ACE165B63F1}"/>
                    </a:ext>
                  </a:extLst>
                </p:cNvPr>
                <p:cNvSpPr txBox="1"/>
                <p:nvPr/>
              </p:nvSpPr>
              <p:spPr>
                <a:xfrm>
                  <a:off x="7876116" y="4844129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-7,24%</a:t>
                  </a:r>
                </a:p>
              </p:txBody>
            </p:sp>
          </p:grpSp>
          <p:sp>
            <p:nvSpPr>
              <p:cNvPr id="7" name="CaixaDeTexto 49">
                <a:extLst>
                  <a:ext uri="{FF2B5EF4-FFF2-40B4-BE49-F238E27FC236}">
                    <a16:creationId xmlns:a16="http://schemas.microsoft.com/office/drawing/2014/main" id="{BD4E4975-A700-2640-8ABD-576CF5EC148C}"/>
                  </a:ext>
                </a:extLst>
              </p:cNvPr>
              <p:cNvSpPr txBox="1"/>
              <p:nvPr/>
            </p:nvSpPr>
            <p:spPr>
              <a:xfrm>
                <a:off x="698500" y="4445811"/>
                <a:ext cx="8229600" cy="1371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478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7F3F3F-CFF6-4022-B127-681E448B7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6ACA59EB-B4B2-4AAD-9E60-B3345FDDE803}"/>
              </a:ext>
            </a:extLst>
          </p:cNvPr>
          <p:cNvSpPr/>
          <p:nvPr/>
        </p:nvSpPr>
        <p:spPr>
          <a:xfrm>
            <a:off x="6738424" y="39670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16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06EAA3A-2FBA-49ED-B9AF-8D1B3E40B3CF}"/>
              </a:ext>
            </a:extLst>
          </p:cNvPr>
          <p:cNvGraphicFramePr/>
          <p:nvPr>
            <p:extLst/>
          </p:nvPr>
        </p:nvGraphicFramePr>
        <p:xfrm>
          <a:off x="1589649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73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8CE546-4599-4D39-BE00-B0F49F345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102827"/>
              </p:ext>
            </p:extLst>
          </p:nvPr>
        </p:nvGraphicFramePr>
        <p:xfrm>
          <a:off x="1280159" y="0"/>
          <a:ext cx="955196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D75D213-E310-4B22-8944-3E2AA89B8EC2}"/>
              </a:ext>
            </a:extLst>
          </p:cNvPr>
          <p:cNvSpPr txBox="1"/>
          <p:nvPr/>
        </p:nvSpPr>
        <p:spPr>
          <a:xfrm>
            <a:off x="9566030" y="647113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70.000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CC00CB-0981-4028-9EBF-5FA3FEBD96E5}"/>
              </a:ext>
            </a:extLst>
          </p:cNvPr>
          <p:cNvSpPr txBox="1"/>
          <p:nvPr/>
        </p:nvSpPr>
        <p:spPr>
          <a:xfrm>
            <a:off x="2718972" y="502037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1.700.000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19E5CD-C757-45B6-8139-562197482736}"/>
              </a:ext>
            </a:extLst>
          </p:cNvPr>
          <p:cNvSpPr txBox="1"/>
          <p:nvPr/>
        </p:nvSpPr>
        <p:spPr>
          <a:xfrm>
            <a:off x="6458634" y="32443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1.400.000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221268-308B-465C-9C13-98807FD059A9}"/>
              </a:ext>
            </a:extLst>
          </p:cNvPr>
          <p:cNvSpPr txBox="1"/>
          <p:nvPr/>
        </p:nvSpPr>
        <p:spPr>
          <a:xfrm>
            <a:off x="1848729" y="520504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150.000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D6C085-C5A0-4348-ACFC-9C1827AD979A}"/>
              </a:ext>
            </a:extLst>
          </p:cNvPr>
          <p:cNvSpPr txBox="1"/>
          <p:nvPr/>
        </p:nvSpPr>
        <p:spPr>
          <a:xfrm>
            <a:off x="8458199" y="143255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360.000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B3C0F8-AA32-4C72-80BC-BC9210DB5C3B}"/>
              </a:ext>
            </a:extLst>
          </p:cNvPr>
          <p:cNvSpPr txBox="1"/>
          <p:nvPr/>
        </p:nvSpPr>
        <p:spPr>
          <a:xfrm>
            <a:off x="7584263" y="304978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350.000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957660-D801-4DD4-9B02-F5F5A72E3ADF}"/>
              </a:ext>
            </a:extLst>
          </p:cNvPr>
          <p:cNvSpPr txBox="1"/>
          <p:nvPr/>
        </p:nvSpPr>
        <p:spPr>
          <a:xfrm>
            <a:off x="3884167" y="502037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55.000</a:t>
            </a:r>
          </a:p>
        </p:txBody>
      </p:sp>
    </p:spTree>
    <p:extLst>
      <p:ext uri="{BB962C8B-B14F-4D97-AF65-F5344CB8AC3E}">
        <p14:creationId xmlns:p14="http://schemas.microsoft.com/office/powerpoint/2010/main" val="225221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CE497E5-0144-5446-945E-1092DBFD2A84}"/>
              </a:ext>
            </a:extLst>
          </p:cNvPr>
          <p:cNvGrpSpPr/>
          <p:nvPr/>
        </p:nvGrpSpPr>
        <p:grpSpPr>
          <a:xfrm>
            <a:off x="1348154" y="383344"/>
            <a:ext cx="9385495" cy="6355081"/>
            <a:chOff x="0" y="0"/>
            <a:chExt cx="9144000" cy="4920974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DA6566AC-660E-114F-9C04-1819B7BE5D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4069329"/>
                </p:ext>
              </p:extLst>
            </p:nvPr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8E5E6A6-3F56-DA49-9BF1-AD61193CB113}"/>
                </a:ext>
              </a:extLst>
            </p:cNvPr>
            <p:cNvGrpSpPr/>
            <p:nvPr/>
          </p:nvGrpSpPr>
          <p:grpSpPr>
            <a:xfrm>
              <a:off x="755650" y="4463772"/>
              <a:ext cx="8229600" cy="457202"/>
              <a:chOff x="755650" y="4463761"/>
              <a:chExt cx="8229600" cy="863599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2E6E9E28-B920-EE44-B3A0-95E778D5AC57}"/>
                  </a:ext>
                </a:extLst>
              </p:cNvPr>
              <p:cNvGrpSpPr/>
              <p:nvPr/>
            </p:nvGrpSpPr>
            <p:grpSpPr>
              <a:xfrm>
                <a:off x="1155701" y="4861310"/>
                <a:ext cx="7471832" cy="466050"/>
                <a:chOff x="1155701" y="4861310"/>
                <a:chExt cx="7471832" cy="466050"/>
              </a:xfrm>
            </p:grpSpPr>
            <p:sp>
              <p:nvSpPr>
                <p:cNvPr id="18" name="CaixaDeTexto 5">
                  <a:extLst>
                    <a:ext uri="{FF2B5EF4-FFF2-40B4-BE49-F238E27FC236}">
                      <a16:creationId xmlns:a16="http://schemas.microsoft.com/office/drawing/2014/main" id="{1AC343D6-9318-734E-9DF5-60C24201588B}"/>
                    </a:ext>
                  </a:extLst>
                </p:cNvPr>
                <p:cNvSpPr txBox="1"/>
                <p:nvPr/>
              </p:nvSpPr>
              <p:spPr>
                <a:xfrm>
                  <a:off x="1155701" y="486131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+19,38%</a:t>
                  </a:r>
                </a:p>
              </p:txBody>
            </p:sp>
            <p:sp>
              <p:nvSpPr>
                <p:cNvPr id="19" name="CaixaDeTexto 8">
                  <a:extLst>
                    <a:ext uri="{FF2B5EF4-FFF2-40B4-BE49-F238E27FC236}">
                      <a16:creationId xmlns:a16="http://schemas.microsoft.com/office/drawing/2014/main" id="{F012776B-485C-024E-B38A-C1166EAA4BC5}"/>
                    </a:ext>
                  </a:extLst>
                </p:cNvPr>
                <p:cNvSpPr txBox="1"/>
                <p:nvPr/>
              </p:nvSpPr>
              <p:spPr>
                <a:xfrm>
                  <a:off x="1917699" y="4865928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-6,72%</a:t>
                  </a:r>
                </a:p>
              </p:txBody>
            </p:sp>
            <p:sp>
              <p:nvSpPr>
                <p:cNvPr id="20" name="CaixaDeTexto 10">
                  <a:extLst>
                    <a:ext uri="{FF2B5EF4-FFF2-40B4-BE49-F238E27FC236}">
                      <a16:creationId xmlns:a16="http://schemas.microsoft.com/office/drawing/2014/main" id="{1BD13950-EF7B-E948-94AE-F48CA0EC69E9}"/>
                    </a:ext>
                  </a:extLst>
                </p:cNvPr>
                <p:cNvSpPr txBox="1"/>
                <p:nvPr/>
              </p:nvSpPr>
              <p:spPr>
                <a:xfrm>
                  <a:off x="2658534" y="4865929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+30,78%</a:t>
                  </a:r>
                </a:p>
              </p:txBody>
            </p:sp>
            <p:sp>
              <p:nvSpPr>
                <p:cNvPr id="21" name="CaixaDeTexto 18">
                  <a:extLst>
                    <a:ext uri="{FF2B5EF4-FFF2-40B4-BE49-F238E27FC236}">
                      <a16:creationId xmlns:a16="http://schemas.microsoft.com/office/drawing/2014/main" id="{E1D07B67-2D03-CD40-9220-79C4B516B59A}"/>
                    </a:ext>
                  </a:extLst>
                </p:cNvPr>
                <p:cNvSpPr txBox="1"/>
                <p:nvPr/>
              </p:nvSpPr>
              <p:spPr>
                <a:xfrm>
                  <a:off x="3431117" y="486592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+10,22%</a:t>
                  </a:r>
                </a:p>
              </p:txBody>
            </p:sp>
            <p:sp>
              <p:nvSpPr>
                <p:cNvPr id="22" name="CaixaDeTexto 19">
                  <a:extLst>
                    <a:ext uri="{FF2B5EF4-FFF2-40B4-BE49-F238E27FC236}">
                      <a16:creationId xmlns:a16="http://schemas.microsoft.com/office/drawing/2014/main" id="{2C3924D9-E8B5-494B-BB80-810302361498}"/>
                    </a:ext>
                  </a:extLst>
                </p:cNvPr>
                <p:cNvSpPr txBox="1"/>
                <p:nvPr/>
              </p:nvSpPr>
              <p:spPr>
                <a:xfrm>
                  <a:off x="4186767" y="487016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-3,56%</a:t>
                  </a:r>
                </a:p>
              </p:txBody>
            </p:sp>
            <p:sp>
              <p:nvSpPr>
                <p:cNvPr id="23" name="CaixaDeTexto 20">
                  <a:extLst>
                    <a:ext uri="{FF2B5EF4-FFF2-40B4-BE49-F238E27FC236}">
                      <a16:creationId xmlns:a16="http://schemas.microsoft.com/office/drawing/2014/main" id="{D72CDCA3-ED78-E942-A5AF-FB79A664340D}"/>
                    </a:ext>
                  </a:extLst>
                </p:cNvPr>
                <p:cNvSpPr txBox="1"/>
                <p:nvPr/>
              </p:nvSpPr>
              <p:spPr>
                <a:xfrm>
                  <a:off x="4931834" y="486381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-1,28%</a:t>
                  </a:r>
                </a:p>
              </p:txBody>
            </p:sp>
            <p:sp>
              <p:nvSpPr>
                <p:cNvPr id="24" name="CaixaDeTexto 21">
                  <a:extLst>
                    <a:ext uri="{FF2B5EF4-FFF2-40B4-BE49-F238E27FC236}">
                      <a16:creationId xmlns:a16="http://schemas.microsoft.com/office/drawing/2014/main" id="{B3F2A50A-D452-FF45-AD8E-DFB34AA61511}"/>
                    </a:ext>
                  </a:extLst>
                </p:cNvPr>
                <p:cNvSpPr txBox="1"/>
                <p:nvPr/>
              </p:nvSpPr>
              <p:spPr>
                <a:xfrm>
                  <a:off x="5698068" y="486804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-0,8%</a:t>
                  </a:r>
                </a:p>
              </p:txBody>
            </p:sp>
            <p:sp>
              <p:nvSpPr>
                <p:cNvPr id="25" name="CaixaDeTexto 22">
                  <a:extLst>
                    <a:ext uri="{FF2B5EF4-FFF2-40B4-BE49-F238E27FC236}">
                      <a16:creationId xmlns:a16="http://schemas.microsoft.com/office/drawing/2014/main" id="{41044716-75FC-D440-B2FF-F8753A213484}"/>
                    </a:ext>
                  </a:extLst>
                </p:cNvPr>
                <p:cNvSpPr txBox="1"/>
                <p:nvPr/>
              </p:nvSpPr>
              <p:spPr>
                <a:xfrm>
                  <a:off x="7194551" y="4861694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-17,45%</a:t>
                  </a:r>
                </a:p>
              </p:txBody>
            </p:sp>
            <p:sp>
              <p:nvSpPr>
                <p:cNvPr id="26" name="CaixaDeTexto 23">
                  <a:extLst>
                    <a:ext uri="{FF2B5EF4-FFF2-40B4-BE49-F238E27FC236}">
                      <a16:creationId xmlns:a16="http://schemas.microsoft.com/office/drawing/2014/main" id="{21F70550-52BB-5445-85D6-6506FFE00FD7}"/>
                    </a:ext>
                  </a:extLst>
                </p:cNvPr>
                <p:cNvSpPr txBox="1"/>
                <p:nvPr/>
              </p:nvSpPr>
              <p:spPr>
                <a:xfrm>
                  <a:off x="6447368" y="486592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+61,29%</a:t>
                  </a:r>
                </a:p>
              </p:txBody>
            </p:sp>
            <p:sp>
              <p:nvSpPr>
                <p:cNvPr id="27" name="CaixaDeTexto 24">
                  <a:extLst>
                    <a:ext uri="{FF2B5EF4-FFF2-40B4-BE49-F238E27FC236}">
                      <a16:creationId xmlns:a16="http://schemas.microsoft.com/office/drawing/2014/main" id="{1B0AC917-CBAB-334E-A784-7CC50D421B53}"/>
                    </a:ext>
                  </a:extLst>
                </p:cNvPr>
                <p:cNvSpPr txBox="1"/>
                <p:nvPr/>
              </p:nvSpPr>
              <p:spPr>
                <a:xfrm>
                  <a:off x="7939617" y="4865928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+10,58%</a:t>
                  </a:r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7B9665F1-6963-D24D-9278-DE89FE58F355}"/>
                  </a:ext>
                </a:extLst>
              </p:cNvPr>
              <p:cNvGrpSpPr/>
              <p:nvPr/>
            </p:nvGrpSpPr>
            <p:grpSpPr>
              <a:xfrm>
                <a:off x="755650" y="4463761"/>
                <a:ext cx="8229600" cy="383310"/>
                <a:chOff x="755650" y="4463761"/>
                <a:chExt cx="8229600" cy="383310"/>
              </a:xfrm>
            </p:grpSpPr>
            <p:sp>
              <p:nvSpPr>
                <p:cNvPr id="7" name="Colchete Esquerdo 6">
                  <a:extLst>
                    <a:ext uri="{FF2B5EF4-FFF2-40B4-BE49-F238E27FC236}">
                      <a16:creationId xmlns:a16="http://schemas.microsoft.com/office/drawing/2014/main" id="{9B372E45-6062-6248-8B3E-D6209C5B7DF3}"/>
                    </a:ext>
                  </a:extLst>
                </p:cNvPr>
                <p:cNvSpPr/>
                <p:nvPr/>
              </p:nvSpPr>
              <p:spPr>
                <a:xfrm rot="16200000">
                  <a:off x="1392384" y="4362736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8" name="Colchete Esquerdo 7">
                  <a:extLst>
                    <a:ext uri="{FF2B5EF4-FFF2-40B4-BE49-F238E27FC236}">
                      <a16:creationId xmlns:a16="http://schemas.microsoft.com/office/drawing/2014/main" id="{BF282935-2880-584A-BE23-E4F6C0AAE8D3}"/>
                    </a:ext>
                  </a:extLst>
                </p:cNvPr>
                <p:cNvSpPr/>
                <p:nvPr/>
              </p:nvSpPr>
              <p:spPr>
                <a:xfrm rot="16200000">
                  <a:off x="2147649" y="4360813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9" name="Colchete Esquerdo 8">
                  <a:extLst>
                    <a:ext uri="{FF2B5EF4-FFF2-40B4-BE49-F238E27FC236}">
                      <a16:creationId xmlns:a16="http://schemas.microsoft.com/office/drawing/2014/main" id="{C477D962-D726-6549-A4B8-8F6754C7F7B2}"/>
                    </a:ext>
                  </a:extLst>
                </p:cNvPr>
                <p:cNvSpPr/>
                <p:nvPr/>
              </p:nvSpPr>
              <p:spPr>
                <a:xfrm rot="16200000">
                  <a:off x="2903299" y="4365047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0" name="Colchete Esquerdo 9">
                  <a:extLst>
                    <a:ext uri="{FF2B5EF4-FFF2-40B4-BE49-F238E27FC236}">
                      <a16:creationId xmlns:a16="http://schemas.microsoft.com/office/drawing/2014/main" id="{A1BCAEBF-096D-1749-B9BE-220069406311}"/>
                    </a:ext>
                  </a:extLst>
                </p:cNvPr>
                <p:cNvSpPr/>
                <p:nvPr/>
              </p:nvSpPr>
              <p:spPr>
                <a:xfrm rot="16200000">
                  <a:off x="3661065" y="4360813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1" name="Colchete Esquerdo 10">
                  <a:extLst>
                    <a:ext uri="{FF2B5EF4-FFF2-40B4-BE49-F238E27FC236}">
                      <a16:creationId xmlns:a16="http://schemas.microsoft.com/office/drawing/2014/main" id="{F0C661E5-F070-3E4B-AA17-547CAE627A4A}"/>
                    </a:ext>
                  </a:extLst>
                </p:cNvPr>
                <p:cNvSpPr/>
                <p:nvPr/>
              </p:nvSpPr>
              <p:spPr>
                <a:xfrm rot="16200000">
                  <a:off x="4406131" y="4365046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2" name="Colchete Esquerdo 11">
                  <a:extLst>
                    <a:ext uri="{FF2B5EF4-FFF2-40B4-BE49-F238E27FC236}">
                      <a16:creationId xmlns:a16="http://schemas.microsoft.com/office/drawing/2014/main" id="{7CD74184-090C-DE4F-800D-FF485C7E70F9}"/>
                    </a:ext>
                  </a:extLst>
                </p:cNvPr>
                <p:cNvSpPr/>
                <p:nvPr/>
              </p:nvSpPr>
              <p:spPr>
                <a:xfrm rot="16200000">
                  <a:off x="5163898" y="4360813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3" name="Colchete Esquerdo 12">
                  <a:extLst>
                    <a:ext uri="{FF2B5EF4-FFF2-40B4-BE49-F238E27FC236}">
                      <a16:creationId xmlns:a16="http://schemas.microsoft.com/office/drawing/2014/main" id="{0097B467-09B6-2D4F-B91F-C662C5552AC9}"/>
                    </a:ext>
                  </a:extLst>
                </p:cNvPr>
                <p:cNvSpPr/>
                <p:nvPr/>
              </p:nvSpPr>
              <p:spPr>
                <a:xfrm rot="16200000">
                  <a:off x="5919548" y="4365047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4" name="Colchete Esquerdo 13">
                  <a:extLst>
                    <a:ext uri="{FF2B5EF4-FFF2-40B4-BE49-F238E27FC236}">
                      <a16:creationId xmlns:a16="http://schemas.microsoft.com/office/drawing/2014/main" id="{09669411-38E6-8C46-BEEC-0620FC0590EF}"/>
                    </a:ext>
                  </a:extLst>
                </p:cNvPr>
                <p:cNvSpPr/>
                <p:nvPr/>
              </p:nvSpPr>
              <p:spPr>
                <a:xfrm rot="16200000">
                  <a:off x="6675198" y="4358697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5" name="Colchete Esquerdo 14">
                  <a:extLst>
                    <a:ext uri="{FF2B5EF4-FFF2-40B4-BE49-F238E27FC236}">
                      <a16:creationId xmlns:a16="http://schemas.microsoft.com/office/drawing/2014/main" id="{79D54B86-7D7E-CD4A-A586-F1B15EA07387}"/>
                    </a:ext>
                  </a:extLst>
                </p:cNvPr>
                <p:cNvSpPr/>
                <p:nvPr/>
              </p:nvSpPr>
              <p:spPr>
                <a:xfrm rot="16200000">
                  <a:off x="7430848" y="4362930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6" name="Colchete Esquerdo 15">
                  <a:extLst>
                    <a:ext uri="{FF2B5EF4-FFF2-40B4-BE49-F238E27FC236}">
                      <a16:creationId xmlns:a16="http://schemas.microsoft.com/office/drawing/2014/main" id="{C6E61331-F5F7-8846-BC25-69501C6CD0F3}"/>
                    </a:ext>
                  </a:extLst>
                </p:cNvPr>
                <p:cNvSpPr/>
                <p:nvPr/>
              </p:nvSpPr>
              <p:spPr>
                <a:xfrm rot="16200000">
                  <a:off x="8165333" y="4356580"/>
                  <a:ext cx="230909" cy="733139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7" name="CaixaDeTexto 60">
                  <a:extLst>
                    <a:ext uri="{FF2B5EF4-FFF2-40B4-BE49-F238E27FC236}">
                      <a16:creationId xmlns:a16="http://schemas.microsoft.com/office/drawing/2014/main" id="{618878CC-34E4-4A4A-8126-D8B11F81AE7B}"/>
                    </a:ext>
                  </a:extLst>
                </p:cNvPr>
                <p:cNvSpPr txBox="1"/>
                <p:nvPr/>
              </p:nvSpPr>
              <p:spPr>
                <a:xfrm>
                  <a:off x="755650" y="4463761"/>
                  <a:ext cx="8229600" cy="13716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800" baseline="0"/>
                    <a:t>        </a:t>
                  </a:r>
                  <a:r>
                    <a:rPr lang="pt-BR" sz="800"/>
                    <a:t>2009.                       2010.                      2011.                      2012</a:t>
                  </a:r>
                  <a:r>
                    <a:rPr lang="pt-BR" sz="800" baseline="0"/>
                    <a:t>                        2013                        2014                        2015                        2016                       2017                         2018                       2019</a:t>
                  </a:r>
                  <a:endParaRPr lang="pt-BR" sz="8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145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CF43CD8-599A-854C-94B4-6785C8D0793F}"/>
              </a:ext>
            </a:extLst>
          </p:cNvPr>
          <p:cNvGrpSpPr/>
          <p:nvPr/>
        </p:nvGrpSpPr>
        <p:grpSpPr>
          <a:xfrm>
            <a:off x="295422" y="0"/>
            <a:ext cx="10958732" cy="6710289"/>
            <a:chOff x="0" y="0"/>
            <a:chExt cx="9144000" cy="4917653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D86EAC27-2544-184D-AB63-D02127F47E3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866143"/>
                </p:ext>
              </p:extLst>
            </p:nvPr>
          </p:nvGraphicFramePr>
          <p:xfrm>
            <a:off x="0" y="0"/>
            <a:ext cx="9144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7CED2581-8D9B-7046-A510-1C80ABF6756F}"/>
                </a:ext>
              </a:extLst>
            </p:cNvPr>
            <p:cNvGrpSpPr/>
            <p:nvPr/>
          </p:nvGrpSpPr>
          <p:grpSpPr>
            <a:xfrm>
              <a:off x="749300" y="4460453"/>
              <a:ext cx="8229600" cy="457200"/>
              <a:chOff x="749300" y="4460453"/>
              <a:chExt cx="8229600" cy="872450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D3755A32-B82B-9949-8731-8CECB901679B}"/>
                  </a:ext>
                </a:extLst>
              </p:cNvPr>
              <p:cNvGrpSpPr/>
              <p:nvPr/>
            </p:nvGrpSpPr>
            <p:grpSpPr>
              <a:xfrm>
                <a:off x="1079500" y="4612853"/>
                <a:ext cx="7589520" cy="228600"/>
                <a:chOff x="1079500" y="4612853"/>
                <a:chExt cx="7589520" cy="228600"/>
              </a:xfrm>
            </p:grpSpPr>
            <p:sp>
              <p:nvSpPr>
                <p:cNvPr id="18" name="Colchete Esquerdo 17">
                  <a:extLst>
                    <a:ext uri="{FF2B5EF4-FFF2-40B4-BE49-F238E27FC236}">
                      <a16:creationId xmlns:a16="http://schemas.microsoft.com/office/drawing/2014/main" id="{784858F1-0CE0-D341-99EA-E5ADAF8A9E2C}"/>
                    </a:ext>
                  </a:extLst>
                </p:cNvPr>
                <p:cNvSpPr/>
                <p:nvPr/>
              </p:nvSpPr>
              <p:spPr>
                <a:xfrm rot="-5400000">
                  <a:off x="2092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19" name="Colchete Esquerdo 18">
                  <a:extLst>
                    <a:ext uri="{FF2B5EF4-FFF2-40B4-BE49-F238E27FC236}">
                      <a16:creationId xmlns:a16="http://schemas.microsoft.com/office/drawing/2014/main" id="{3EA27B35-43DF-7F4E-AC99-B000A408A0F4}"/>
                    </a:ext>
                  </a:extLst>
                </p:cNvPr>
                <p:cNvSpPr/>
                <p:nvPr/>
              </p:nvSpPr>
              <p:spPr>
                <a:xfrm rot="-5400000">
                  <a:off x="2854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3E9E382A-A295-5B4A-8193-CEC18474A93A}"/>
                    </a:ext>
                  </a:extLst>
                </p:cNvPr>
                <p:cNvSpPr/>
                <p:nvPr/>
              </p:nvSpPr>
              <p:spPr>
                <a:xfrm rot="-5400000">
                  <a:off x="3616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78C4F6C3-1078-7E49-81A6-EC255B0E1CA0}"/>
                    </a:ext>
                  </a:extLst>
                </p:cNvPr>
                <p:cNvSpPr/>
                <p:nvPr/>
              </p:nvSpPr>
              <p:spPr>
                <a:xfrm rot="-5400000">
                  <a:off x="4378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53761345-9284-7D48-B9F1-D21DF591B01E}"/>
                    </a:ext>
                  </a:extLst>
                </p:cNvPr>
                <p:cNvSpPr/>
                <p:nvPr/>
              </p:nvSpPr>
              <p:spPr>
                <a:xfrm rot="-5400000">
                  <a:off x="5140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1439DCAC-D328-4D44-96EA-F247233B515C}"/>
                    </a:ext>
                  </a:extLst>
                </p:cNvPr>
                <p:cNvSpPr/>
                <p:nvPr/>
              </p:nvSpPr>
              <p:spPr>
                <a:xfrm rot="-5400000">
                  <a:off x="5902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EE14907C-433C-5945-BA14-355696E251F2}"/>
                    </a:ext>
                  </a:extLst>
                </p:cNvPr>
                <p:cNvSpPr/>
                <p:nvPr/>
              </p:nvSpPr>
              <p:spPr>
                <a:xfrm rot="-5400000">
                  <a:off x="6664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E2446612-CD08-1548-A47C-C98C471FC2B9}"/>
                    </a:ext>
                  </a:extLst>
                </p:cNvPr>
                <p:cNvSpPr/>
                <p:nvPr/>
              </p:nvSpPr>
              <p:spPr>
                <a:xfrm rot="-5400000">
                  <a:off x="7426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DD28C4A3-7ADD-0B4A-8115-8850304D7B12}"/>
                    </a:ext>
                  </a:extLst>
                </p:cNvPr>
                <p:cNvSpPr/>
                <p:nvPr/>
              </p:nvSpPr>
              <p:spPr>
                <a:xfrm rot="-5400000">
                  <a:off x="8188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F1D40AD9-D804-5C4A-8123-1D933C3F3F53}"/>
                    </a:ext>
                  </a:extLst>
                </p:cNvPr>
                <p:cNvSpPr/>
                <p:nvPr/>
              </p:nvSpPr>
              <p:spPr>
                <a:xfrm rot="-5400000">
                  <a:off x="1330960" y="4361393"/>
                  <a:ext cx="228600" cy="73152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sp>
            <p:nvSpPr>
              <p:cNvPr id="6" name="CaixaDeTexto 96">
                <a:extLst>
                  <a:ext uri="{FF2B5EF4-FFF2-40B4-BE49-F238E27FC236}">
                    <a16:creationId xmlns:a16="http://schemas.microsoft.com/office/drawing/2014/main" id="{CF9E51F5-BD84-2947-947F-E572361913DA}"/>
                  </a:ext>
                </a:extLst>
              </p:cNvPr>
              <p:cNvSpPr txBox="1"/>
              <p:nvPr/>
            </p:nvSpPr>
            <p:spPr>
              <a:xfrm>
                <a:off x="749300" y="4460453"/>
                <a:ext cx="8229600" cy="1371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aseline="0"/>
                  <a:t>        </a:t>
                </a:r>
                <a:r>
                  <a:rPr lang="pt-BR" sz="800"/>
                  <a:t>2009.                       2010.                      2011.                      2012</a:t>
                </a:r>
                <a:r>
                  <a:rPr lang="pt-BR" sz="800" baseline="0"/>
                  <a:t>                        2013                        2014                        2015                        2016                       2017                         2018                       2019</a:t>
                </a:r>
                <a:endParaRPr lang="pt-BR" sz="800"/>
              </a:p>
            </p:txBody>
          </p:sp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C9A88D4B-7F4E-AB46-A741-E7979FE41512}"/>
                  </a:ext>
                </a:extLst>
              </p:cNvPr>
              <p:cNvGrpSpPr/>
              <p:nvPr/>
            </p:nvGrpSpPr>
            <p:grpSpPr>
              <a:xfrm>
                <a:off x="1143000" y="4866853"/>
                <a:ext cx="7471832" cy="466050"/>
                <a:chOff x="1143000" y="4866853"/>
                <a:chExt cx="7471832" cy="466050"/>
              </a:xfrm>
            </p:grpSpPr>
            <p:sp>
              <p:nvSpPr>
                <p:cNvPr id="8" name="CaixaDeTexto 98">
                  <a:extLst>
                    <a:ext uri="{FF2B5EF4-FFF2-40B4-BE49-F238E27FC236}">
                      <a16:creationId xmlns:a16="http://schemas.microsoft.com/office/drawing/2014/main" id="{02AF88AE-240C-674F-B936-AD31521FE463}"/>
                    </a:ext>
                  </a:extLst>
                </p:cNvPr>
                <p:cNvSpPr txBox="1"/>
                <p:nvPr/>
              </p:nvSpPr>
              <p:spPr>
                <a:xfrm>
                  <a:off x="1143000" y="486685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+8,79%</a:t>
                  </a:r>
                </a:p>
              </p:txBody>
            </p:sp>
            <p:sp>
              <p:nvSpPr>
                <p:cNvPr id="9" name="CaixaDeTexto 99">
                  <a:extLst>
                    <a:ext uri="{FF2B5EF4-FFF2-40B4-BE49-F238E27FC236}">
                      <a16:creationId xmlns:a16="http://schemas.microsoft.com/office/drawing/2014/main" id="{64AFE752-BEC8-2E49-A0D1-CD8089919702}"/>
                    </a:ext>
                  </a:extLst>
                </p:cNvPr>
                <p:cNvSpPr txBox="1"/>
                <p:nvPr/>
              </p:nvSpPr>
              <p:spPr>
                <a:xfrm>
                  <a:off x="1904998" y="487147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+3,91%</a:t>
                  </a:r>
                </a:p>
              </p:txBody>
            </p:sp>
            <p:sp>
              <p:nvSpPr>
                <p:cNvPr id="10" name="CaixaDeTexto 100">
                  <a:extLst>
                    <a:ext uri="{FF2B5EF4-FFF2-40B4-BE49-F238E27FC236}">
                      <a16:creationId xmlns:a16="http://schemas.microsoft.com/office/drawing/2014/main" id="{0EFA08A8-2522-064F-9034-CA15BCC524F6}"/>
                    </a:ext>
                  </a:extLst>
                </p:cNvPr>
                <p:cNvSpPr txBox="1"/>
                <p:nvPr/>
              </p:nvSpPr>
              <p:spPr>
                <a:xfrm>
                  <a:off x="2645832" y="4871472"/>
                  <a:ext cx="770467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+9,89%</a:t>
                  </a:r>
                </a:p>
              </p:txBody>
            </p:sp>
            <p:sp>
              <p:nvSpPr>
                <p:cNvPr id="11" name="CaixaDeTexto 101">
                  <a:extLst>
                    <a:ext uri="{FF2B5EF4-FFF2-40B4-BE49-F238E27FC236}">
                      <a16:creationId xmlns:a16="http://schemas.microsoft.com/office/drawing/2014/main" id="{D366797E-D824-4547-8C36-C5ABEA1CC8F6}"/>
                    </a:ext>
                  </a:extLst>
                </p:cNvPr>
                <p:cNvSpPr txBox="1"/>
                <p:nvPr/>
              </p:nvSpPr>
              <p:spPr>
                <a:xfrm>
                  <a:off x="3418416" y="487147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+14,46%</a:t>
                  </a:r>
                </a:p>
              </p:txBody>
            </p:sp>
            <p:sp>
              <p:nvSpPr>
                <p:cNvPr id="12" name="CaixaDeTexto 102">
                  <a:extLst>
                    <a:ext uri="{FF2B5EF4-FFF2-40B4-BE49-F238E27FC236}">
                      <a16:creationId xmlns:a16="http://schemas.microsoft.com/office/drawing/2014/main" id="{23F28447-340A-AA48-AB63-E0600FDB9958}"/>
                    </a:ext>
                  </a:extLst>
                </p:cNvPr>
                <p:cNvSpPr txBox="1"/>
                <p:nvPr/>
              </p:nvSpPr>
              <p:spPr>
                <a:xfrm>
                  <a:off x="4174066" y="487570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+5%</a:t>
                  </a:r>
                </a:p>
              </p:txBody>
            </p:sp>
            <p:sp>
              <p:nvSpPr>
                <p:cNvPr id="13" name="CaixaDeTexto 103">
                  <a:extLst>
                    <a:ext uri="{FF2B5EF4-FFF2-40B4-BE49-F238E27FC236}">
                      <a16:creationId xmlns:a16="http://schemas.microsoft.com/office/drawing/2014/main" id="{40F5AB2F-6B12-5948-80D7-7095A7E36E23}"/>
                    </a:ext>
                  </a:extLst>
                </p:cNvPr>
                <p:cNvSpPr txBox="1"/>
                <p:nvPr/>
              </p:nvSpPr>
              <p:spPr>
                <a:xfrm>
                  <a:off x="4919133" y="4869353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+7,73%</a:t>
                  </a:r>
                </a:p>
              </p:txBody>
            </p:sp>
            <p:sp>
              <p:nvSpPr>
                <p:cNvPr id="14" name="CaixaDeTexto 104">
                  <a:extLst>
                    <a:ext uri="{FF2B5EF4-FFF2-40B4-BE49-F238E27FC236}">
                      <a16:creationId xmlns:a16="http://schemas.microsoft.com/office/drawing/2014/main" id="{61FA63E3-5556-1349-B17D-8A3D4230D1AB}"/>
                    </a:ext>
                  </a:extLst>
                </p:cNvPr>
                <p:cNvSpPr txBox="1"/>
                <p:nvPr/>
              </p:nvSpPr>
              <p:spPr>
                <a:xfrm>
                  <a:off x="5685367" y="487358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+8,02%</a:t>
                  </a:r>
                </a:p>
              </p:txBody>
            </p:sp>
            <p:sp>
              <p:nvSpPr>
                <p:cNvPr id="15" name="CaixaDeTexto 105">
                  <a:extLst>
                    <a:ext uri="{FF2B5EF4-FFF2-40B4-BE49-F238E27FC236}">
                      <a16:creationId xmlns:a16="http://schemas.microsoft.com/office/drawing/2014/main" id="{325627CA-0D38-C04A-96C5-6EB25B93EBAB}"/>
                    </a:ext>
                  </a:extLst>
                </p:cNvPr>
                <p:cNvSpPr txBox="1"/>
                <p:nvPr/>
              </p:nvSpPr>
              <p:spPr>
                <a:xfrm>
                  <a:off x="7181850" y="4867237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+2,11%</a:t>
                  </a:r>
                </a:p>
              </p:txBody>
            </p:sp>
            <p:sp>
              <p:nvSpPr>
                <p:cNvPr id="16" name="CaixaDeTexto 106">
                  <a:extLst>
                    <a:ext uri="{FF2B5EF4-FFF2-40B4-BE49-F238E27FC236}">
                      <a16:creationId xmlns:a16="http://schemas.microsoft.com/office/drawing/2014/main" id="{2279F8B6-648F-5847-96E4-5B0133EA946E}"/>
                    </a:ext>
                  </a:extLst>
                </p:cNvPr>
                <p:cNvSpPr txBox="1"/>
                <p:nvPr/>
              </p:nvSpPr>
              <p:spPr>
                <a:xfrm>
                  <a:off x="6434667" y="4871470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+58,16%</a:t>
                  </a:r>
                </a:p>
              </p:txBody>
            </p:sp>
            <p:sp>
              <p:nvSpPr>
                <p:cNvPr id="17" name="CaixaDeTexto 107">
                  <a:extLst>
                    <a:ext uri="{FF2B5EF4-FFF2-40B4-BE49-F238E27FC236}">
                      <a16:creationId xmlns:a16="http://schemas.microsoft.com/office/drawing/2014/main" id="{22A4F109-89EB-1C44-9C9D-DE0E75250291}"/>
                    </a:ext>
                  </a:extLst>
                </p:cNvPr>
                <p:cNvSpPr txBox="1"/>
                <p:nvPr/>
              </p:nvSpPr>
              <p:spPr>
                <a:xfrm>
                  <a:off x="7926916" y="4871471"/>
                  <a:ext cx="687916" cy="45720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100"/>
                    <a:t>-16,05%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59252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1882</Words>
  <Application>Microsoft Office PowerPoint</Application>
  <PresentationFormat>Widescreen</PresentationFormat>
  <Paragraphs>395</Paragraphs>
  <Slides>40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1" baseType="lpstr">
      <vt:lpstr>MS Mincho</vt:lpstr>
      <vt:lpstr>MS PGothic</vt:lpstr>
      <vt:lpstr>arial</vt:lpstr>
      <vt:lpstr>arial</vt:lpstr>
      <vt:lpstr>Calibri</vt:lpstr>
      <vt:lpstr>Calibri Light</vt:lpstr>
      <vt:lpstr>Simplified Arabic Fixed</vt:lpstr>
      <vt:lpstr>Tahoma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Ildeu</dc:creator>
  <cp:lastModifiedBy>Ildeu</cp:lastModifiedBy>
  <cp:revision>414</cp:revision>
  <dcterms:created xsi:type="dcterms:W3CDTF">2017-10-08T15:01:45Z</dcterms:created>
  <dcterms:modified xsi:type="dcterms:W3CDTF">2019-07-17T10:22:36Z</dcterms:modified>
</cp:coreProperties>
</file>