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1" r:id="rId2"/>
    <p:sldId id="265" r:id="rId3"/>
    <p:sldId id="306" r:id="rId4"/>
    <p:sldId id="309" r:id="rId5"/>
    <p:sldId id="310" r:id="rId6"/>
    <p:sldId id="311" r:id="rId7"/>
    <p:sldId id="313" r:id="rId8"/>
    <p:sldId id="314" r:id="rId9"/>
    <p:sldId id="315" r:id="rId10"/>
    <p:sldId id="316" r:id="rId11"/>
    <p:sldId id="312" r:id="rId12"/>
    <p:sldId id="317" r:id="rId13"/>
    <p:sldId id="320" r:id="rId14"/>
    <p:sldId id="321" r:id="rId15"/>
    <p:sldId id="318" r:id="rId16"/>
    <p:sldId id="319" r:id="rId17"/>
    <p:sldId id="305" r:id="rId18"/>
    <p:sldId id="322" r:id="rId19"/>
    <p:sldId id="272" r:id="rId20"/>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A812"/>
    <a:srgbClr val="090B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94660"/>
  </p:normalViewPr>
  <p:slideViewPr>
    <p:cSldViewPr snapToGrid="0">
      <p:cViewPr varScale="1">
        <p:scale>
          <a:sx n="92" d="100"/>
          <a:sy n="92" d="100"/>
        </p:scale>
        <p:origin x="498" y="9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 de título">
    <p:spTree>
      <p:nvGrpSpPr>
        <p:cNvPr id="1" name=""/>
        <p:cNvGrpSpPr/>
        <p:nvPr/>
      </p:nvGrpSpPr>
      <p:grpSpPr>
        <a:xfrm>
          <a:off x="0" y="0"/>
          <a:ext cx="0" cy="0"/>
          <a:chOff x="0" y="0"/>
          <a:chExt cx="0" cy="0"/>
        </a:xfrm>
      </p:grpSpPr>
      <p:pic>
        <p:nvPicPr>
          <p:cNvPr id="7" name="Image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01386" y="5744936"/>
            <a:ext cx="4229100" cy="952500"/>
          </a:xfrm>
          <a:prstGeom prst="rect">
            <a:avLst/>
          </a:prstGeom>
        </p:spPr>
      </p:pic>
      <p:sp>
        <p:nvSpPr>
          <p:cNvPr id="8" name="Retângulo 7"/>
          <p:cNvSpPr/>
          <p:nvPr userDrawn="1"/>
        </p:nvSpPr>
        <p:spPr>
          <a:xfrm>
            <a:off x="1571625" y="-1"/>
            <a:ext cx="9048751" cy="65315"/>
          </a:xfrm>
          <a:prstGeom prst="rect">
            <a:avLst/>
          </a:prstGeom>
          <a:solidFill>
            <a:srgbClr val="E5A8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9" name="Conector reto 8"/>
          <p:cNvCxnSpPr/>
          <p:nvPr userDrawn="1"/>
        </p:nvCxnSpPr>
        <p:spPr>
          <a:xfrm>
            <a:off x="1558925" y="734788"/>
            <a:ext cx="907415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6183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e conteúdo">
    <p:spTree>
      <p:nvGrpSpPr>
        <p:cNvPr id="1" name=""/>
        <p:cNvGrpSpPr/>
        <p:nvPr/>
      </p:nvGrpSpPr>
      <p:grpSpPr>
        <a:xfrm>
          <a:off x="0" y="0"/>
          <a:ext cx="0" cy="0"/>
          <a:chOff x="0" y="0"/>
          <a:chExt cx="0" cy="0"/>
        </a:xfrm>
      </p:grpSpPr>
    </p:spTree>
    <p:extLst>
      <p:ext uri="{BB962C8B-B14F-4D97-AF65-F5344CB8AC3E}">
        <p14:creationId xmlns:p14="http://schemas.microsoft.com/office/powerpoint/2010/main" val="800629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1_Título 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609600" y="152400"/>
            <a:ext cx="10972800" cy="990600"/>
          </a:xfrm>
          <a:prstGeom prst="rect">
            <a:avLst/>
          </a:prstGeom>
        </p:spPr>
        <p:txBody>
          <a:bodyPr/>
          <a:lstStyle/>
          <a:p>
            <a:r>
              <a:rPr kumimoji="0" lang="pt-BR"/>
              <a:t>Clique para editar o título mestre</a:t>
            </a:r>
            <a:endParaRPr kumimoji="0" lang="en-US"/>
          </a:p>
        </p:txBody>
      </p:sp>
      <p:sp>
        <p:nvSpPr>
          <p:cNvPr id="4" name="Espaço Reservado para Data 3"/>
          <p:cNvSpPr>
            <a:spLocks noGrp="1"/>
          </p:cNvSpPr>
          <p:nvPr>
            <p:ph type="dt" sz="half" idx="10"/>
          </p:nvPr>
        </p:nvSpPr>
        <p:spPr>
          <a:xfrm>
            <a:off x="8534400" y="6356351"/>
            <a:ext cx="3052064" cy="365760"/>
          </a:xfrm>
          <a:prstGeom prst="rect">
            <a:avLst/>
          </a:prstGeom>
        </p:spPr>
        <p:txBody>
          <a:bodyPr/>
          <a:lstStyle/>
          <a:p>
            <a:fld id="{08A2C56C-1097-4D7E-BC47-1070AE7BAAA1}" type="datetimeFigureOut">
              <a:rPr lang="pt-BR" smtClean="0"/>
              <a:t>17/10/2019</a:t>
            </a:fld>
            <a:endParaRPr lang="pt-BR" dirty="0"/>
          </a:p>
        </p:txBody>
      </p:sp>
      <p:sp>
        <p:nvSpPr>
          <p:cNvPr id="5" name="Espaço Reservado para Rodapé 4"/>
          <p:cNvSpPr>
            <a:spLocks noGrp="1"/>
          </p:cNvSpPr>
          <p:nvPr>
            <p:ph type="ftr" sz="quarter" idx="11"/>
          </p:nvPr>
        </p:nvSpPr>
        <p:spPr>
          <a:xfrm>
            <a:off x="3864864" y="6356351"/>
            <a:ext cx="4673600" cy="365760"/>
          </a:xfrm>
          <a:prstGeom prst="rect">
            <a:avLst/>
          </a:prstGeom>
        </p:spPr>
        <p:txBody>
          <a:bodyPr/>
          <a:lstStyle/>
          <a:p>
            <a:endParaRPr lang="pt-BR" dirty="0"/>
          </a:p>
        </p:txBody>
      </p:sp>
      <p:sp>
        <p:nvSpPr>
          <p:cNvPr id="6" name="Espaço Reservado para Número de Slide 5"/>
          <p:cNvSpPr>
            <a:spLocks noGrp="1"/>
          </p:cNvSpPr>
          <p:nvPr>
            <p:ph type="sldNum" sz="quarter" idx="12"/>
          </p:nvPr>
        </p:nvSpPr>
        <p:spPr>
          <a:xfrm>
            <a:off x="816864" y="6356351"/>
            <a:ext cx="2641600" cy="365760"/>
          </a:xfrm>
          <a:prstGeom prst="rect">
            <a:avLst/>
          </a:prstGeom>
        </p:spPr>
        <p:txBody>
          <a:bodyPr/>
          <a:lstStyle/>
          <a:p>
            <a:fld id="{51AE82F4-E0F7-4858-A079-AD7576B014ED}" type="slidenum">
              <a:rPr lang="pt-BR" smtClean="0"/>
              <a:t>‹nº›</a:t>
            </a:fld>
            <a:endParaRPr lang="pt-BR" dirty="0"/>
          </a:p>
        </p:txBody>
      </p:sp>
      <p:sp>
        <p:nvSpPr>
          <p:cNvPr id="8" name="Espaço Reservado para Conteúdo 7"/>
          <p:cNvSpPr>
            <a:spLocks noGrp="1"/>
          </p:cNvSpPr>
          <p:nvPr>
            <p:ph sz="quarter" idx="1"/>
          </p:nvPr>
        </p:nvSpPr>
        <p:spPr>
          <a:xfrm>
            <a:off x="609600" y="1219200"/>
            <a:ext cx="10972800" cy="4937760"/>
          </a:xfrm>
          <a:prstGeom prst="rect">
            <a:avLst/>
          </a:prstGeom>
        </p:spPr>
        <p:txBody>
          <a:body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Tree>
    <p:extLst>
      <p:ext uri="{BB962C8B-B14F-4D97-AF65-F5344CB8AC3E}">
        <p14:creationId xmlns:p14="http://schemas.microsoft.com/office/powerpoint/2010/main" val="171418451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1165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504" userDrawn="1">
          <p15:clr>
            <a:srgbClr val="F26B43"/>
          </p15:clr>
        </p15:guide>
        <p15:guide id="2" pos="6698" userDrawn="1">
          <p15:clr>
            <a:srgbClr val="F26B43"/>
          </p15:clr>
        </p15:guide>
        <p15:guide id="3" pos="982"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www.stf.jus.br/jurisprudencia/IT/frame.asp?SEQ=363370&amp;PROCESSO=3367&amp;CLASSE=ADI&amp;cod_classe=504&amp;ORIGEM=IT&amp;RECURSO=0&amp;TIP_JULGAMENTO=M&amp;EMENTA=2225"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www.stf.jus.br/jurisprudencia/IT/frame.asp?PROCESSO=22503&amp;CLASSE=MS&amp;cod_classe=376&amp;ORIGEM=IT&amp;RECURSO=0&amp;TIP_JULGAMENTO=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2" name="Imagem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67220" y="2618023"/>
            <a:ext cx="3657561" cy="1621954"/>
          </a:xfrm>
          <a:prstGeom prst="rect">
            <a:avLst/>
          </a:prstGeom>
        </p:spPr>
      </p:pic>
      <p:sp>
        <p:nvSpPr>
          <p:cNvPr id="3" name="CaixaDeTexto 2"/>
          <p:cNvSpPr txBox="1"/>
          <p:nvPr/>
        </p:nvSpPr>
        <p:spPr>
          <a:xfrm>
            <a:off x="2549610" y="4930572"/>
            <a:ext cx="7092779" cy="1200329"/>
          </a:xfrm>
          <a:prstGeom prst="rect">
            <a:avLst/>
          </a:prstGeom>
          <a:noFill/>
        </p:spPr>
        <p:txBody>
          <a:bodyPr wrap="square" rtlCol="0">
            <a:spAutoFit/>
          </a:bodyPr>
          <a:lstStyle/>
          <a:p>
            <a:pPr algn="ctr"/>
            <a:r>
              <a:rPr lang="pt-BR" sz="2400" b="1" dirty="0" smtClean="0">
                <a:solidFill>
                  <a:schemeClr val="bg1"/>
                </a:solidFill>
                <a:ea typeface="Adobe Myungjo Std M" panose="02020600000000000000" pitchFamily="18" charset="-128"/>
              </a:rPr>
              <a:t>Comissão de Constituição e Justiça</a:t>
            </a:r>
          </a:p>
          <a:p>
            <a:pPr algn="ctr"/>
            <a:r>
              <a:rPr lang="pt-BR" sz="2400" b="1" dirty="0" smtClean="0">
                <a:solidFill>
                  <a:schemeClr val="bg1"/>
                </a:solidFill>
                <a:ea typeface="Adobe Myungjo Std M" panose="02020600000000000000" pitchFamily="18" charset="-128"/>
              </a:rPr>
              <a:t>17 de outubro de 2019</a:t>
            </a:r>
          </a:p>
          <a:p>
            <a:pPr algn="ctr"/>
            <a:r>
              <a:rPr lang="pt-BR" sz="2400" b="1" dirty="0" smtClean="0">
                <a:solidFill>
                  <a:schemeClr val="bg1"/>
                </a:solidFill>
                <a:ea typeface="Adobe Myungjo Std M" panose="02020600000000000000" pitchFamily="18" charset="-128"/>
              </a:rPr>
              <a:t>Prof. Diego </a:t>
            </a:r>
            <a:r>
              <a:rPr lang="pt-BR" sz="2400" b="1" dirty="0">
                <a:solidFill>
                  <a:schemeClr val="bg1"/>
                </a:solidFill>
                <a:ea typeface="Adobe Myungjo Std M" panose="02020600000000000000" pitchFamily="18" charset="-128"/>
              </a:rPr>
              <a:t>Monteiro </a:t>
            </a:r>
            <a:r>
              <a:rPr lang="pt-BR" sz="2400" b="1" dirty="0" smtClean="0">
                <a:solidFill>
                  <a:schemeClr val="bg1"/>
                </a:solidFill>
                <a:ea typeface="Adobe Myungjo Std M" panose="02020600000000000000" pitchFamily="18" charset="-128"/>
              </a:rPr>
              <a:t>Cherulli</a:t>
            </a:r>
          </a:p>
        </p:txBody>
      </p:sp>
    </p:spTree>
    <p:extLst>
      <p:ext uri="{BB962C8B-B14F-4D97-AF65-F5344CB8AC3E}">
        <p14:creationId xmlns:p14="http://schemas.microsoft.com/office/powerpoint/2010/main" val="41993242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Image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386" y="5744936"/>
            <a:ext cx="4229100" cy="952500"/>
          </a:xfrm>
          <a:prstGeom prst="rect">
            <a:avLst/>
          </a:prstGeom>
        </p:spPr>
      </p:pic>
      <p:sp>
        <p:nvSpPr>
          <p:cNvPr id="2" name="CaixaDeTexto 1"/>
          <p:cNvSpPr txBox="1"/>
          <p:nvPr/>
        </p:nvSpPr>
        <p:spPr>
          <a:xfrm>
            <a:off x="588433" y="800099"/>
            <a:ext cx="11015133" cy="5447645"/>
          </a:xfrm>
          <a:prstGeom prst="rect">
            <a:avLst/>
          </a:prstGeom>
          <a:noFill/>
        </p:spPr>
        <p:txBody>
          <a:bodyPr wrap="square" rtlCol="0">
            <a:spAutoFit/>
          </a:bodyPr>
          <a:lstStyle/>
          <a:p>
            <a:pPr marL="285750" indent="-285750">
              <a:buFont typeface="Arial" panose="020B0604020202020204" pitchFamily="34" charset="0"/>
              <a:buChar char="•"/>
            </a:pPr>
            <a:r>
              <a:rPr lang="pt-BR" dirty="0" smtClean="0"/>
              <a:t>Mais uma causa é a proposta para o </a:t>
            </a:r>
            <a:r>
              <a:rPr lang="pt-BR" dirty="0"/>
              <a:t>art. 10 da PEC paralela (PEC 133/2019), o qual está em conflito direto com o inciso II do § 2º do art. 23 da PEC 6/2019 ao dispor que a cota por dependente será de vinte pontos percentuais no caso de menor de 18 </a:t>
            </a:r>
            <a:r>
              <a:rPr lang="pt-BR" dirty="0" smtClean="0"/>
              <a:t>anos. Assim fundamentou o relator:</a:t>
            </a:r>
          </a:p>
          <a:p>
            <a:pPr marL="285750" indent="-285750">
              <a:buFont typeface="Arial" panose="020B0604020202020204" pitchFamily="34" charset="0"/>
              <a:buChar char="•"/>
            </a:pPr>
            <a:endParaRPr lang="pt-BR" dirty="0"/>
          </a:p>
          <a:p>
            <a:pPr marL="982663" lvl="0"/>
            <a:r>
              <a:rPr lang="pt-BR" sz="1500" i="1" dirty="0"/>
              <a:t>Pensão por morte </a:t>
            </a:r>
            <a:endParaRPr lang="pt-BR" sz="1500" dirty="0"/>
          </a:p>
          <a:p>
            <a:pPr marL="982663"/>
            <a:r>
              <a:rPr lang="pt-BR" sz="1500" i="1" dirty="0"/>
              <a:t>No tocante à pensão por morte, havia proposto que o tema fosse tratado na PEC Paralela. Seria dado status constitucional à previsão de uma portaria do Poder Executivo assegurando que nenhum pensionista receberia menos que o salário mínimo, </a:t>
            </a:r>
            <a:r>
              <a:rPr lang="pt-BR" sz="1500" b="1" i="1" dirty="0"/>
              <a:t>e a cota de 10% por dependente seria dobrada quando o dependente fosse menor idade.</a:t>
            </a:r>
            <a:r>
              <a:rPr lang="pt-BR" sz="1500" i="1" dirty="0"/>
              <a:t> </a:t>
            </a:r>
            <a:endParaRPr lang="pt-BR" sz="1500" dirty="0"/>
          </a:p>
          <a:p>
            <a:pPr marL="982663"/>
            <a:r>
              <a:rPr lang="pt-BR" sz="1500" i="1" dirty="0"/>
              <a:t>Mantenho esta última previsão na PEC Paralela, mas diante das emendas apresentadas pelos pares minha convicção evoluiu quanto à pensão abaixo do salário mínimo. Este tema sai da PEC Paralela e proponho que seja suprimido já no âmbito desta PEC 6. Este é o instrumento mais seguro para assegurar a mudança que pretendemos. </a:t>
            </a:r>
            <a:endParaRPr lang="pt-BR" sz="1500" dirty="0"/>
          </a:p>
          <a:p>
            <a:pPr marL="982663"/>
            <a:r>
              <a:rPr lang="pt-BR" sz="1500" i="1" dirty="0"/>
              <a:t>Desta forma, nenhuma pensão do INSS será abaixo do salário mínimo, em qualquer caso. A diferença em relação ao desenho anterior proposto no relatório é de R$ 10 bilhões em 10 anos, montante pequeno diante do impacto total da PEC 6 e das inovações para a arrecadação da PEC Paralela</a:t>
            </a:r>
            <a:r>
              <a:rPr lang="pt-BR" sz="1500" i="1" dirty="0" smtClean="0"/>
              <a:t>.</a:t>
            </a:r>
          </a:p>
          <a:p>
            <a:pPr marL="982663"/>
            <a:endParaRPr lang="pt-BR" dirty="0"/>
          </a:p>
          <a:p>
            <a:pPr marL="285750" indent="-285750">
              <a:buFont typeface="Arial" panose="020B0604020202020204" pitchFamily="34" charset="0"/>
              <a:buChar char="•"/>
            </a:pPr>
            <a:r>
              <a:rPr lang="pt-BR" dirty="0" smtClean="0"/>
              <a:t>Ou seja, na PEC 6/2019 o Congresso está aprovando que a cota será indistintamente de 10%, mesmo possuindo fundamentos suficientes para declarar a ilegitimidade desta norma constitucional que está sendo aprovada e que será, posteriormente, objeto de nova rediscussão por meio de PEC Paralela, instrumento utilizado para corrigir as injustiças </a:t>
            </a:r>
            <a:r>
              <a:rPr lang="pt-BR" b="1" u="sng" dirty="0" smtClean="0"/>
              <a:t>RECONHECIDAS</a:t>
            </a:r>
            <a:r>
              <a:rPr lang="pt-BR" dirty="0" smtClean="0"/>
              <a:t> da PEC 6/2019.</a:t>
            </a:r>
          </a:p>
          <a:p>
            <a:pPr marL="285750" indent="-285750">
              <a:buFont typeface="Arial" panose="020B0604020202020204" pitchFamily="34" charset="0"/>
              <a:buChar char="•"/>
            </a:pPr>
            <a:endParaRPr lang="pt-BR" dirty="0"/>
          </a:p>
          <a:p>
            <a:pPr marL="285750" indent="-285750">
              <a:buFont typeface="Arial" panose="020B0604020202020204" pitchFamily="34" charset="0"/>
              <a:buChar char="•"/>
            </a:pPr>
            <a:endParaRPr lang="pt-BR" dirty="0" smtClean="0"/>
          </a:p>
        </p:txBody>
      </p:sp>
      <p:sp>
        <p:nvSpPr>
          <p:cNvPr id="5" name="CaixaDeTexto 4"/>
          <p:cNvSpPr txBox="1"/>
          <p:nvPr/>
        </p:nvSpPr>
        <p:spPr>
          <a:xfrm>
            <a:off x="1558925" y="201874"/>
            <a:ext cx="9048751" cy="461665"/>
          </a:xfrm>
          <a:prstGeom prst="rect">
            <a:avLst/>
          </a:prstGeom>
          <a:noFill/>
        </p:spPr>
        <p:txBody>
          <a:bodyPr wrap="square" rtlCol="0">
            <a:spAutoFit/>
          </a:bodyPr>
          <a:lstStyle/>
          <a:p>
            <a:r>
              <a:rPr lang="pt-BR" sz="2400" b="1" dirty="0" smtClean="0">
                <a:solidFill>
                  <a:srgbClr val="E5A812"/>
                </a:solidFill>
              </a:rPr>
              <a:t>PEC PARALELA</a:t>
            </a:r>
            <a:r>
              <a:rPr lang="pt-BR" sz="2400" b="1" dirty="0" smtClean="0">
                <a:solidFill>
                  <a:schemeClr val="bg1">
                    <a:lumMod val="75000"/>
                  </a:schemeClr>
                </a:solidFill>
              </a:rPr>
              <a:t>/ CAUSAS DE INCONSTITUCIONALIDADE FORMAL</a:t>
            </a:r>
            <a:endParaRPr lang="pt-BR" sz="2400" b="1" dirty="0">
              <a:solidFill>
                <a:schemeClr val="bg1">
                  <a:lumMod val="75000"/>
                </a:schemeClr>
              </a:solidFill>
            </a:endParaRPr>
          </a:p>
        </p:txBody>
      </p:sp>
      <p:sp>
        <p:nvSpPr>
          <p:cNvPr id="7" name="Retângulo 6"/>
          <p:cNvSpPr/>
          <p:nvPr/>
        </p:nvSpPr>
        <p:spPr>
          <a:xfrm>
            <a:off x="1571625" y="-1"/>
            <a:ext cx="9048751" cy="65315"/>
          </a:xfrm>
          <a:prstGeom prst="rect">
            <a:avLst/>
          </a:prstGeom>
          <a:solidFill>
            <a:srgbClr val="E5A8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8" name="Conector reto 7"/>
          <p:cNvCxnSpPr/>
          <p:nvPr/>
        </p:nvCxnSpPr>
        <p:spPr>
          <a:xfrm>
            <a:off x="1558925" y="734788"/>
            <a:ext cx="907415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57486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aixaDeTexto 1"/>
          <p:cNvSpPr txBox="1"/>
          <p:nvPr/>
        </p:nvSpPr>
        <p:spPr>
          <a:xfrm>
            <a:off x="491067" y="943622"/>
            <a:ext cx="11015133" cy="5755422"/>
          </a:xfrm>
          <a:prstGeom prst="rect">
            <a:avLst/>
          </a:prstGeom>
          <a:noFill/>
        </p:spPr>
        <p:txBody>
          <a:bodyPr wrap="square" rtlCol="0">
            <a:spAutoFit/>
          </a:bodyPr>
          <a:lstStyle/>
          <a:p>
            <a:pPr marL="285750" indent="-285750">
              <a:buFont typeface="Arial" panose="020B0604020202020204" pitchFamily="34" charset="0"/>
              <a:buChar char="•"/>
            </a:pPr>
            <a:r>
              <a:rPr lang="pt-BR" dirty="0"/>
              <a:t>O</a:t>
            </a:r>
            <a:r>
              <a:rPr lang="pt-BR" dirty="0" smtClean="0"/>
              <a:t> </a:t>
            </a:r>
            <a:r>
              <a:rPr lang="pt-BR" dirty="0"/>
              <a:t>entendimento até então do Supremo Tribunal Federal é no sentido de que somente é possível suprimir termos da proposta quando a parte suprimida for </a:t>
            </a:r>
            <a:r>
              <a:rPr lang="pt-BR" b="1" u="sng" dirty="0"/>
              <a:t>materialmente </a:t>
            </a:r>
            <a:r>
              <a:rPr lang="pt-BR" b="1" u="sng" dirty="0" smtClean="0"/>
              <a:t>autônoma.</a:t>
            </a:r>
          </a:p>
          <a:p>
            <a:pPr marL="285750" indent="-285750">
              <a:buFont typeface="Arial" panose="020B0604020202020204" pitchFamily="34" charset="0"/>
              <a:buChar char="•"/>
            </a:pPr>
            <a:endParaRPr lang="pt-BR" b="1" u="sng" dirty="0" smtClean="0"/>
          </a:p>
          <a:p>
            <a:pPr marL="1060450"/>
            <a:r>
              <a:rPr lang="pt-BR" sz="1400" i="1" dirty="0"/>
              <a:t>AÇÃO DIRETA DE INCONSTITUCIONALIDADE. CONTRIBUIÇÃO PROVISÓRIA SOBRE MOVIMENTAÇÃO OU TRANSMISSÃO DE VALORES E DE CRÉDITOS E DIREITOS DE NATUREZA FINANCEIRA-CPMF (ART. 75 E PARÁGRAFOS, ACRESCENTADOS AO ADCT PELA EMENDA CONSTITUCIONAL Nº 21, DE 18 DE MARÇO DE 1999). 1 - O início da tramitação da proposta de emenda no Senado Federal está em harmonia com o disposto no art. 60, inciso I da Constituição Federal, que confere poder de iniciativa a ambas as Casas Legislativas. </a:t>
            </a:r>
            <a:r>
              <a:rPr lang="pt-BR" sz="1400" b="1" i="1" dirty="0"/>
              <a:t>2 </a:t>
            </a:r>
            <a:r>
              <a:rPr lang="pt-BR" sz="1400" b="1" i="1" dirty="0" smtClean="0"/>
              <a:t>-Proposta </a:t>
            </a:r>
            <a:r>
              <a:rPr lang="pt-BR" sz="1400" b="1" i="1" dirty="0"/>
              <a:t>de emenda que, votada e aprovada no Senado Federal, sofreu alteração na Câmara dos Deputados, tendo sido promulgada sem que tivesse retornado à Casa iniciadora para nova votação quanto à parte objeto de modificação.</a:t>
            </a:r>
            <a:r>
              <a:rPr lang="pt-BR" sz="1400" i="1" dirty="0"/>
              <a:t> Inexistência de ofensa ao art. 60, § 2º da Constituição Federal no tocante à alteração implementada no § 1º do art. 75 do ADCT, que </a:t>
            </a:r>
            <a:r>
              <a:rPr lang="pt-BR" sz="1400" b="1" i="1" dirty="0"/>
              <a:t>não importou em mudança substancial do sentido daquilo que foi aprovado no Senado Federal.</a:t>
            </a:r>
            <a:r>
              <a:rPr lang="pt-BR" sz="1400" i="1" dirty="0"/>
              <a:t> </a:t>
            </a:r>
            <a:r>
              <a:rPr lang="pt-BR" sz="1400" b="1" i="1" dirty="0"/>
              <a:t>Ofensa existente quanto ao § 3º do novo art. 75 do ADCT, tendo em vista que a expressão suprimida pela Câmara dos Deputados não tinha autonomia em relação à primeira parte do dispositivo, motivo pelo qual a supressão implementada pela Câmara dos Deputados deveria ter dado azo ao retorno da proposta ao Senado Federal, para nova apreciação, visando ao cumprimento do disposto no § 2º do art. 60 da Carta Política.</a:t>
            </a:r>
            <a:r>
              <a:rPr lang="pt-BR" sz="1400" i="1" dirty="0"/>
              <a:t> 3 -  Repristinação das Leis </a:t>
            </a:r>
            <a:r>
              <a:rPr lang="pt-BR" sz="1400" i="1" dirty="0" err="1"/>
              <a:t>nºs</a:t>
            </a:r>
            <a:r>
              <a:rPr lang="pt-BR" sz="1400" i="1" dirty="0"/>
              <a:t> 9.311/96 e 9.539/97, sendo irrelevante o desajuste gramatical representado pela utilização do vocábulo “prorrogada” no caput do art. 75 do ADCT, a revelar objetivo de repristinação de leis temporárias, não vedada pela Constituição. 4 - Rejeição, também, das alegações de confisco de rendimentos, redução de salários, bitributação e ofensa aos princípios da isonomia e da legalidade. 5 -   Ação direta julgada procedente em parte para, confirmando a medida cautelar concedida, declarar a inconstitucionalidade do § 3º do art. 75 do ADCT, incluído pela Emenda Constitucional nº 21, de 18 de março de 1999.</a:t>
            </a:r>
            <a:endParaRPr lang="pt-BR" sz="1400" dirty="0"/>
          </a:p>
          <a:p>
            <a:pPr marL="285750" indent="-285750">
              <a:buFont typeface="Arial" panose="020B0604020202020204" pitchFamily="34" charset="0"/>
              <a:buChar char="•"/>
            </a:pPr>
            <a:endParaRPr lang="pt-BR" b="1" u="sng" dirty="0"/>
          </a:p>
          <a:p>
            <a:pPr marL="285750" indent="-285750">
              <a:buFont typeface="Arial" panose="020B0604020202020204" pitchFamily="34" charset="0"/>
              <a:buChar char="•"/>
            </a:pPr>
            <a:endParaRPr lang="pt-BR" b="1" u="sng" dirty="0"/>
          </a:p>
          <a:p>
            <a:r>
              <a:rPr lang="pt-BR" dirty="0" smtClean="0"/>
              <a:t>Não </a:t>
            </a:r>
            <a:r>
              <a:rPr lang="pt-BR" dirty="0"/>
              <a:t>precisa ser reapreciada pela Câmara dos Deputados expressão suprimida pelo Senado Federal em texto de projeto que, na redação remanescente, aprovada de ambas as Casas do Congresso, não perdeu sentido normativo.</a:t>
            </a:r>
          </a:p>
          <a:p>
            <a:r>
              <a:rPr lang="pt-BR" dirty="0"/>
              <a:t>[</a:t>
            </a:r>
            <a:r>
              <a:rPr lang="pt-BR" b="1" dirty="0">
                <a:hlinkClick r:id="rId2"/>
              </a:rPr>
              <a:t>ADI 3.367</a:t>
            </a:r>
            <a:r>
              <a:rPr lang="pt-BR" dirty="0"/>
              <a:t>, rel. min. Cezar </a:t>
            </a:r>
            <a:r>
              <a:rPr lang="pt-BR" dirty="0" err="1"/>
              <a:t>Peluso</a:t>
            </a:r>
            <a:r>
              <a:rPr lang="pt-BR" dirty="0"/>
              <a:t>, j. 13-4-2005, P, </a:t>
            </a:r>
            <a:r>
              <a:rPr lang="pt-BR" i="1" dirty="0"/>
              <a:t>DJ</a:t>
            </a:r>
            <a:r>
              <a:rPr lang="pt-BR" dirty="0"/>
              <a:t> de 22-9-2006.]</a:t>
            </a:r>
            <a:endParaRPr lang="pt-BR" dirty="0" smtClean="0"/>
          </a:p>
        </p:txBody>
      </p:sp>
      <p:sp>
        <p:nvSpPr>
          <p:cNvPr id="5" name="CaixaDeTexto 4"/>
          <p:cNvSpPr txBox="1"/>
          <p:nvPr/>
        </p:nvSpPr>
        <p:spPr>
          <a:xfrm>
            <a:off x="1558925" y="201874"/>
            <a:ext cx="9048751" cy="461665"/>
          </a:xfrm>
          <a:prstGeom prst="rect">
            <a:avLst/>
          </a:prstGeom>
          <a:noFill/>
        </p:spPr>
        <p:txBody>
          <a:bodyPr wrap="square" rtlCol="0">
            <a:spAutoFit/>
          </a:bodyPr>
          <a:lstStyle/>
          <a:p>
            <a:r>
              <a:rPr lang="pt-BR" sz="2400" b="1" dirty="0" smtClean="0">
                <a:solidFill>
                  <a:srgbClr val="E5A812"/>
                </a:solidFill>
              </a:rPr>
              <a:t>PEC PARALELA</a:t>
            </a:r>
            <a:r>
              <a:rPr lang="pt-BR" sz="2400" b="1" dirty="0" smtClean="0">
                <a:solidFill>
                  <a:schemeClr val="bg1">
                    <a:lumMod val="75000"/>
                  </a:schemeClr>
                </a:solidFill>
              </a:rPr>
              <a:t>/ VEDAÇÕES ÀS SUPRESSÕES DE TEXTO DE PEC</a:t>
            </a:r>
            <a:endParaRPr lang="pt-BR" sz="2400" b="1" dirty="0">
              <a:solidFill>
                <a:schemeClr val="bg1">
                  <a:lumMod val="75000"/>
                </a:schemeClr>
              </a:solidFill>
            </a:endParaRPr>
          </a:p>
        </p:txBody>
      </p:sp>
      <p:pic>
        <p:nvPicPr>
          <p:cNvPr id="6" name="Imagem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1386" y="5744936"/>
            <a:ext cx="4229100" cy="952500"/>
          </a:xfrm>
          <a:prstGeom prst="rect">
            <a:avLst/>
          </a:prstGeom>
        </p:spPr>
      </p:pic>
      <p:sp>
        <p:nvSpPr>
          <p:cNvPr id="7" name="Retângulo 6"/>
          <p:cNvSpPr/>
          <p:nvPr/>
        </p:nvSpPr>
        <p:spPr>
          <a:xfrm>
            <a:off x="1571625" y="-1"/>
            <a:ext cx="9048751" cy="65315"/>
          </a:xfrm>
          <a:prstGeom prst="rect">
            <a:avLst/>
          </a:prstGeom>
          <a:solidFill>
            <a:srgbClr val="E5A8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8" name="Conector reto 7"/>
          <p:cNvCxnSpPr/>
          <p:nvPr/>
        </p:nvCxnSpPr>
        <p:spPr>
          <a:xfrm>
            <a:off x="1558925" y="734788"/>
            <a:ext cx="907415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75772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aixaDeTexto 1"/>
          <p:cNvSpPr txBox="1"/>
          <p:nvPr/>
        </p:nvSpPr>
        <p:spPr>
          <a:xfrm>
            <a:off x="491067" y="943622"/>
            <a:ext cx="11015133" cy="3416320"/>
          </a:xfrm>
          <a:prstGeom prst="rect">
            <a:avLst/>
          </a:prstGeom>
          <a:noFill/>
        </p:spPr>
        <p:txBody>
          <a:bodyPr wrap="square" rtlCol="0">
            <a:spAutoFit/>
          </a:bodyPr>
          <a:lstStyle/>
          <a:p>
            <a:r>
              <a:rPr lang="pt-BR" dirty="0" smtClean="0"/>
              <a:t>Não </a:t>
            </a:r>
            <a:r>
              <a:rPr lang="pt-BR" dirty="0"/>
              <a:t>precisa ser reapreciada pela Câmara dos Deputados expressão suprimida pelo Senado Federal em texto de projeto que, na redação remanescente, aprovada de ambas as Casas do Congresso, não perdeu sentido normativo.</a:t>
            </a:r>
          </a:p>
          <a:p>
            <a:r>
              <a:rPr lang="pt-BR" dirty="0"/>
              <a:t>[</a:t>
            </a:r>
            <a:r>
              <a:rPr lang="pt-BR" b="1" dirty="0"/>
              <a:t>ADI 3.367</a:t>
            </a:r>
            <a:r>
              <a:rPr lang="pt-BR" dirty="0"/>
              <a:t>, rel. min. Cezar </a:t>
            </a:r>
            <a:r>
              <a:rPr lang="pt-BR" dirty="0" err="1"/>
              <a:t>Peluso</a:t>
            </a:r>
            <a:r>
              <a:rPr lang="pt-BR" dirty="0"/>
              <a:t>, j. 13-4-2005, P, </a:t>
            </a:r>
            <a:r>
              <a:rPr lang="pt-BR" i="1" dirty="0"/>
              <a:t>DJ</a:t>
            </a:r>
            <a:r>
              <a:rPr lang="pt-BR" dirty="0"/>
              <a:t> de 22-9-2006</a:t>
            </a:r>
            <a:r>
              <a:rPr lang="pt-BR" dirty="0" smtClean="0"/>
              <a:t>.]</a:t>
            </a:r>
          </a:p>
          <a:p>
            <a:endParaRPr lang="pt-BR" dirty="0"/>
          </a:p>
          <a:p>
            <a:endParaRPr lang="pt-BR" dirty="0" smtClean="0"/>
          </a:p>
          <a:p>
            <a:pPr marL="285750" indent="-285750">
              <a:buFont typeface="Arial" panose="020B0604020202020204" pitchFamily="34" charset="0"/>
              <a:buChar char="•"/>
            </a:pPr>
            <a:r>
              <a:rPr lang="pt-BR" dirty="0"/>
              <a:t>Analisando o referido julgado, percebe-se que o entendimento da Suprema Corte foi no sentido </a:t>
            </a:r>
            <a:r>
              <a:rPr lang="pt-BR" dirty="0" smtClean="0"/>
              <a:t>de: </a:t>
            </a:r>
          </a:p>
          <a:p>
            <a:pPr marL="982663"/>
            <a:r>
              <a:rPr lang="pt-BR" dirty="0" smtClean="0"/>
              <a:t/>
            </a:r>
            <a:br>
              <a:rPr lang="pt-BR" dirty="0" smtClean="0"/>
            </a:br>
            <a:r>
              <a:rPr lang="pt-BR" dirty="0" smtClean="0"/>
              <a:t>(</a:t>
            </a:r>
            <a:r>
              <a:rPr lang="pt-BR" dirty="0"/>
              <a:t>a) considerar que a alteração substancial do texto deve exigir o retorno à casa iniciadora e </a:t>
            </a:r>
            <a:endParaRPr lang="pt-BR" dirty="0" smtClean="0"/>
          </a:p>
          <a:p>
            <a:pPr marL="982663"/>
            <a:endParaRPr lang="pt-BR" dirty="0"/>
          </a:p>
          <a:p>
            <a:pPr marL="982663"/>
            <a:r>
              <a:rPr lang="pt-BR" dirty="0" smtClean="0"/>
              <a:t>(</a:t>
            </a:r>
            <a:r>
              <a:rPr lang="pt-BR" dirty="0"/>
              <a:t>b) a supressão sem retorno à casa iniciadora somente é possível desde que a disposição suprimida tenha autonomia em relação ao dispositivo, ou seja, sua supressão não altera o sentido e a vontade da norma.</a:t>
            </a:r>
          </a:p>
          <a:p>
            <a:endParaRPr lang="pt-BR" dirty="0" smtClean="0"/>
          </a:p>
        </p:txBody>
      </p:sp>
      <p:sp>
        <p:nvSpPr>
          <p:cNvPr id="5" name="CaixaDeTexto 4"/>
          <p:cNvSpPr txBox="1"/>
          <p:nvPr/>
        </p:nvSpPr>
        <p:spPr>
          <a:xfrm>
            <a:off x="1558925" y="201874"/>
            <a:ext cx="9048751" cy="461665"/>
          </a:xfrm>
          <a:prstGeom prst="rect">
            <a:avLst/>
          </a:prstGeom>
          <a:noFill/>
        </p:spPr>
        <p:txBody>
          <a:bodyPr wrap="square" rtlCol="0">
            <a:spAutoFit/>
          </a:bodyPr>
          <a:lstStyle/>
          <a:p>
            <a:r>
              <a:rPr lang="pt-BR" sz="2400" b="1" dirty="0" smtClean="0">
                <a:solidFill>
                  <a:srgbClr val="E5A812"/>
                </a:solidFill>
              </a:rPr>
              <a:t>PEC PARALELA</a:t>
            </a:r>
            <a:r>
              <a:rPr lang="pt-BR" sz="2400" b="1" dirty="0" smtClean="0">
                <a:solidFill>
                  <a:schemeClr val="bg1">
                    <a:lumMod val="75000"/>
                  </a:schemeClr>
                </a:solidFill>
              </a:rPr>
              <a:t>/ VEDAÇÕES ÀS SUPRESSÕES DE TEXTO DE PEC</a:t>
            </a:r>
            <a:endParaRPr lang="pt-BR" sz="2400" b="1" dirty="0">
              <a:solidFill>
                <a:schemeClr val="bg1">
                  <a:lumMod val="75000"/>
                </a:schemeClr>
              </a:solidFill>
            </a:endParaRPr>
          </a:p>
        </p:txBody>
      </p:sp>
      <p:pic>
        <p:nvPicPr>
          <p:cNvPr id="6" name="Image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386" y="5744936"/>
            <a:ext cx="4229100" cy="952500"/>
          </a:xfrm>
          <a:prstGeom prst="rect">
            <a:avLst/>
          </a:prstGeom>
        </p:spPr>
      </p:pic>
      <p:sp>
        <p:nvSpPr>
          <p:cNvPr id="7" name="Retângulo 6"/>
          <p:cNvSpPr/>
          <p:nvPr/>
        </p:nvSpPr>
        <p:spPr>
          <a:xfrm>
            <a:off x="1571625" y="-1"/>
            <a:ext cx="9048751" cy="65315"/>
          </a:xfrm>
          <a:prstGeom prst="rect">
            <a:avLst/>
          </a:prstGeom>
          <a:solidFill>
            <a:srgbClr val="E5A8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8" name="Conector reto 7"/>
          <p:cNvCxnSpPr/>
          <p:nvPr/>
        </p:nvCxnSpPr>
        <p:spPr>
          <a:xfrm>
            <a:off x="1558925" y="734788"/>
            <a:ext cx="907415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73864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aixaDeTexto 1"/>
          <p:cNvSpPr txBox="1"/>
          <p:nvPr/>
        </p:nvSpPr>
        <p:spPr>
          <a:xfrm>
            <a:off x="491067" y="943622"/>
            <a:ext cx="11015133" cy="5632311"/>
          </a:xfrm>
          <a:prstGeom prst="rect">
            <a:avLst/>
          </a:prstGeom>
          <a:noFill/>
        </p:spPr>
        <p:txBody>
          <a:bodyPr wrap="square" rtlCol="0">
            <a:spAutoFit/>
          </a:bodyPr>
          <a:lstStyle/>
          <a:p>
            <a:pPr marL="285750" indent="-285750">
              <a:buFont typeface="Arial" panose="020B0604020202020204" pitchFamily="34" charset="0"/>
              <a:buChar char="•"/>
            </a:pPr>
            <a:r>
              <a:rPr lang="pt-BR" dirty="0" smtClean="0"/>
              <a:t>Emenda 52 </a:t>
            </a:r>
            <a:r>
              <a:rPr lang="pt-BR" dirty="0"/>
              <a:t>- Senadora </a:t>
            </a:r>
            <a:r>
              <a:rPr lang="pt-BR" dirty="0" err="1"/>
              <a:t>Eliziane</a:t>
            </a:r>
            <a:r>
              <a:rPr lang="pt-BR" dirty="0"/>
              <a:t> Gama (CIDADANIA/MA): </a:t>
            </a:r>
          </a:p>
          <a:p>
            <a:r>
              <a:rPr lang="pt-BR" b="1" dirty="0"/>
              <a:t>Teor:</a:t>
            </a:r>
            <a:r>
              <a:rPr lang="pt-BR" dirty="0"/>
              <a:t> Suprima-se o parágrafo único do art. 203 da Constituição, na forma da redação dada pelo art. 1º da Proposta de Emenda à Constituição (PEC) no 6, de 2019. </a:t>
            </a:r>
          </a:p>
          <a:p>
            <a:r>
              <a:rPr lang="pt-BR" b="1" dirty="0"/>
              <a:t>Resumo: suprime totalmente as alterações em torno do Benefício de Prestação Continuada da Assistência Social.</a:t>
            </a:r>
            <a:r>
              <a:rPr lang="pt-BR" dirty="0"/>
              <a:t> </a:t>
            </a:r>
          </a:p>
          <a:p>
            <a:pPr marL="285750" indent="-285750">
              <a:buFont typeface="Arial" panose="020B0604020202020204" pitchFamily="34" charset="0"/>
              <a:buChar char="•"/>
            </a:pPr>
            <a:endParaRPr lang="pt-BR" dirty="0" smtClean="0"/>
          </a:p>
          <a:p>
            <a:pPr marL="285750" lvl="0" indent="-285750">
              <a:buFont typeface="Arial" panose="020B0604020202020204" pitchFamily="34" charset="0"/>
              <a:buChar char="•"/>
            </a:pPr>
            <a:r>
              <a:rPr lang="pt-BR" dirty="0" smtClean="0"/>
              <a:t>Emenda 197 </a:t>
            </a:r>
            <a:r>
              <a:rPr lang="pt-BR" dirty="0"/>
              <a:t>- Senador Rogério Carvalho (PT/SE):</a:t>
            </a:r>
          </a:p>
          <a:p>
            <a:r>
              <a:rPr lang="pt-BR" b="1" dirty="0"/>
              <a:t>Teor:</a:t>
            </a:r>
            <a:r>
              <a:rPr lang="pt-BR" dirty="0"/>
              <a:t> Suprima-se, por conexão de mérito, os §§8º e 9º, do art. 8º dos Atos das Disposições Constitucionais Transitórias - ADCT, dado pelo art. 2º da Proposta de Emenda Constitucional nº 6, de 2019.</a:t>
            </a:r>
          </a:p>
          <a:p>
            <a:r>
              <a:rPr lang="pt-BR" b="1" dirty="0"/>
              <a:t>Resumo:</a:t>
            </a:r>
            <a:r>
              <a:rPr lang="pt-BR" dirty="0"/>
              <a:t> Suprime a vedação à acumulação da reparação mensal oriunda de anistia com proventos de aposentadoria e suprime que o reajuste anual da reparação mensal não poderia ultrapassar o limite máximo estabelecido para o RGPS</a:t>
            </a:r>
            <a:r>
              <a:rPr lang="pt-BR" dirty="0" smtClean="0"/>
              <a:t>.</a:t>
            </a:r>
          </a:p>
          <a:p>
            <a:endParaRPr lang="pt-BR" dirty="0"/>
          </a:p>
          <a:p>
            <a:pPr marL="285750" lvl="0" indent="-285750">
              <a:buFont typeface="Arial" panose="020B0604020202020204" pitchFamily="34" charset="0"/>
              <a:buChar char="•"/>
            </a:pPr>
            <a:r>
              <a:rPr lang="pt-BR" dirty="0" smtClean="0"/>
              <a:t>Emenda 494 – Senador Tasso Jereissati (MDB/CE)</a:t>
            </a:r>
          </a:p>
          <a:p>
            <a:pPr lvl="0"/>
            <a:r>
              <a:rPr lang="pt-BR" dirty="0" smtClean="0"/>
              <a:t>Teor</a:t>
            </a:r>
            <a:r>
              <a:rPr lang="pt-BR" dirty="0"/>
              <a:t>: Suprima-se a expressão “, no âmbito da União” do § 1º-B do art. 149 da Constituição Federal introduzido pelo art. 1º da PEC nº 6, de 2019.</a:t>
            </a:r>
          </a:p>
          <a:p>
            <a:r>
              <a:rPr lang="pt-BR" b="1" dirty="0"/>
              <a:t>Resumo:</a:t>
            </a:r>
            <a:r>
              <a:rPr lang="pt-BR" dirty="0"/>
              <a:t> Permite a cobrança da contribuição extraordinária pelos Estados, DF e Municípios como medida de equalização do déficit, </a:t>
            </a:r>
            <a:r>
              <a:rPr lang="pt-BR" b="1" dirty="0"/>
              <a:t>alterando o sentido da norma ao estender relação jurídica aos entes federativos.</a:t>
            </a:r>
          </a:p>
          <a:p>
            <a:endParaRPr lang="pt-BR" b="1" dirty="0"/>
          </a:p>
          <a:p>
            <a:endParaRPr lang="pt-BR" dirty="0"/>
          </a:p>
          <a:p>
            <a:pPr marL="285750" indent="-285750">
              <a:buFont typeface="Arial" panose="020B0604020202020204" pitchFamily="34" charset="0"/>
              <a:buChar char="•"/>
            </a:pPr>
            <a:endParaRPr lang="pt-BR" dirty="0" smtClean="0"/>
          </a:p>
        </p:txBody>
      </p:sp>
      <p:sp>
        <p:nvSpPr>
          <p:cNvPr id="5" name="CaixaDeTexto 4"/>
          <p:cNvSpPr txBox="1"/>
          <p:nvPr/>
        </p:nvSpPr>
        <p:spPr>
          <a:xfrm>
            <a:off x="1558925" y="201874"/>
            <a:ext cx="9048751" cy="461665"/>
          </a:xfrm>
          <a:prstGeom prst="rect">
            <a:avLst/>
          </a:prstGeom>
          <a:noFill/>
        </p:spPr>
        <p:txBody>
          <a:bodyPr wrap="square" rtlCol="0">
            <a:spAutoFit/>
          </a:bodyPr>
          <a:lstStyle/>
          <a:p>
            <a:r>
              <a:rPr lang="pt-BR" sz="2400" b="1" dirty="0" smtClean="0">
                <a:solidFill>
                  <a:srgbClr val="E5A812"/>
                </a:solidFill>
              </a:rPr>
              <a:t>PEC PARALELA</a:t>
            </a:r>
            <a:r>
              <a:rPr lang="pt-BR" sz="2400" b="1" dirty="0" smtClean="0">
                <a:solidFill>
                  <a:schemeClr val="bg1">
                    <a:lumMod val="75000"/>
                  </a:schemeClr>
                </a:solidFill>
              </a:rPr>
              <a:t>/ EXEMPLOS</a:t>
            </a:r>
            <a:endParaRPr lang="pt-BR" sz="2400" b="1" dirty="0">
              <a:solidFill>
                <a:schemeClr val="bg1">
                  <a:lumMod val="75000"/>
                </a:schemeClr>
              </a:solidFill>
            </a:endParaRPr>
          </a:p>
        </p:txBody>
      </p:sp>
      <p:pic>
        <p:nvPicPr>
          <p:cNvPr id="6" name="Image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386" y="5744936"/>
            <a:ext cx="4229100" cy="952500"/>
          </a:xfrm>
          <a:prstGeom prst="rect">
            <a:avLst/>
          </a:prstGeom>
        </p:spPr>
      </p:pic>
      <p:sp>
        <p:nvSpPr>
          <p:cNvPr id="7" name="Retângulo 6"/>
          <p:cNvSpPr/>
          <p:nvPr/>
        </p:nvSpPr>
        <p:spPr>
          <a:xfrm>
            <a:off x="1571625" y="-1"/>
            <a:ext cx="9048751" cy="65315"/>
          </a:xfrm>
          <a:prstGeom prst="rect">
            <a:avLst/>
          </a:prstGeom>
          <a:solidFill>
            <a:srgbClr val="E5A8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8" name="Conector reto 7"/>
          <p:cNvCxnSpPr/>
          <p:nvPr/>
        </p:nvCxnSpPr>
        <p:spPr>
          <a:xfrm>
            <a:off x="1558925" y="734788"/>
            <a:ext cx="907415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599735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aixaDeTexto 1"/>
          <p:cNvSpPr txBox="1"/>
          <p:nvPr/>
        </p:nvSpPr>
        <p:spPr>
          <a:xfrm>
            <a:off x="491067" y="943622"/>
            <a:ext cx="11015133" cy="1477328"/>
          </a:xfrm>
          <a:prstGeom prst="rect">
            <a:avLst/>
          </a:prstGeom>
          <a:noFill/>
        </p:spPr>
        <p:txBody>
          <a:bodyPr wrap="square" rtlCol="0">
            <a:spAutoFit/>
          </a:bodyPr>
          <a:lstStyle/>
          <a:p>
            <a:pPr lvl="0"/>
            <a:r>
              <a:rPr lang="pt-BR" b="1" dirty="0" smtClean="0"/>
              <a:t>494 </a:t>
            </a:r>
            <a:r>
              <a:rPr lang="pt-BR" b="1" dirty="0"/>
              <a:t>- Teor:</a:t>
            </a:r>
            <a:r>
              <a:rPr lang="pt-BR" dirty="0"/>
              <a:t> Suprima-se a expressão “, no âmbito da União” do § 1º-B do art. 149 da Constituição Federal introduzido pelo art. 1º da PEC nº 6, de 2019.</a:t>
            </a:r>
          </a:p>
          <a:p>
            <a:r>
              <a:rPr lang="pt-BR" b="1" dirty="0"/>
              <a:t>Resumo:</a:t>
            </a:r>
            <a:r>
              <a:rPr lang="pt-BR" dirty="0"/>
              <a:t> Permite a cobrança da contribuição extraordinária pelos Estados, DF e Municípios como medida de equalização do déficit, alterando o sentido da norma ao estender relação jurídica aos entes federativos.</a:t>
            </a:r>
          </a:p>
          <a:p>
            <a:endParaRPr lang="pt-BR" dirty="0" smtClean="0"/>
          </a:p>
        </p:txBody>
      </p:sp>
      <p:sp>
        <p:nvSpPr>
          <p:cNvPr id="5" name="CaixaDeTexto 4"/>
          <p:cNvSpPr txBox="1"/>
          <p:nvPr/>
        </p:nvSpPr>
        <p:spPr>
          <a:xfrm>
            <a:off x="1558925" y="201874"/>
            <a:ext cx="9048751" cy="461665"/>
          </a:xfrm>
          <a:prstGeom prst="rect">
            <a:avLst/>
          </a:prstGeom>
          <a:noFill/>
        </p:spPr>
        <p:txBody>
          <a:bodyPr wrap="square" rtlCol="0">
            <a:spAutoFit/>
          </a:bodyPr>
          <a:lstStyle/>
          <a:p>
            <a:r>
              <a:rPr lang="pt-BR" sz="2400" b="1" dirty="0" smtClean="0">
                <a:solidFill>
                  <a:srgbClr val="E5A812"/>
                </a:solidFill>
              </a:rPr>
              <a:t>PEC PARALELA</a:t>
            </a:r>
            <a:r>
              <a:rPr lang="pt-BR" sz="2400" b="1" dirty="0" smtClean="0">
                <a:solidFill>
                  <a:schemeClr val="bg1">
                    <a:lumMod val="75000"/>
                  </a:schemeClr>
                </a:solidFill>
              </a:rPr>
              <a:t>/ EXEMPLOS</a:t>
            </a:r>
            <a:endParaRPr lang="pt-BR" sz="2400" b="1" dirty="0">
              <a:solidFill>
                <a:schemeClr val="bg1">
                  <a:lumMod val="75000"/>
                </a:schemeClr>
              </a:solidFill>
            </a:endParaRPr>
          </a:p>
        </p:txBody>
      </p:sp>
      <p:pic>
        <p:nvPicPr>
          <p:cNvPr id="6" name="Image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386" y="5744936"/>
            <a:ext cx="4229100" cy="952500"/>
          </a:xfrm>
          <a:prstGeom prst="rect">
            <a:avLst/>
          </a:prstGeom>
        </p:spPr>
      </p:pic>
      <p:sp>
        <p:nvSpPr>
          <p:cNvPr id="7" name="Retângulo 6"/>
          <p:cNvSpPr/>
          <p:nvPr/>
        </p:nvSpPr>
        <p:spPr>
          <a:xfrm>
            <a:off x="1571625" y="-1"/>
            <a:ext cx="9048751" cy="65315"/>
          </a:xfrm>
          <a:prstGeom prst="rect">
            <a:avLst/>
          </a:prstGeom>
          <a:solidFill>
            <a:srgbClr val="E5A8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8" name="Conector reto 7"/>
          <p:cNvCxnSpPr/>
          <p:nvPr/>
        </p:nvCxnSpPr>
        <p:spPr>
          <a:xfrm>
            <a:off x="1558925" y="734788"/>
            <a:ext cx="907415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4740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aixaDeTexto 1"/>
          <p:cNvSpPr txBox="1"/>
          <p:nvPr/>
        </p:nvSpPr>
        <p:spPr>
          <a:xfrm>
            <a:off x="491067" y="943622"/>
            <a:ext cx="11015133" cy="5078313"/>
          </a:xfrm>
          <a:prstGeom prst="rect">
            <a:avLst/>
          </a:prstGeom>
          <a:noFill/>
        </p:spPr>
        <p:txBody>
          <a:bodyPr wrap="square" rtlCol="0">
            <a:spAutoFit/>
          </a:bodyPr>
          <a:lstStyle/>
          <a:p>
            <a:pPr marL="285750" indent="-285750">
              <a:buFont typeface="Arial" panose="020B0604020202020204" pitchFamily="34" charset="0"/>
              <a:buChar char="•"/>
            </a:pPr>
            <a:r>
              <a:rPr lang="pt-BR" dirty="0"/>
              <a:t>O artigo 135 do Regimento Comum do Congresso Nacional, estabelecido pela Resolução do Congresso Nacional nº 1, de 1970, impõe proibitivo sobre emendas de redação pela Casa revisora que venham a alterar o sentido da proposição. Caso altere, exige o retorno à Casa iniciadora.</a:t>
            </a:r>
          </a:p>
          <a:p>
            <a:pPr marL="1074738"/>
            <a:r>
              <a:rPr lang="pt-BR" i="1" dirty="0" smtClean="0"/>
              <a:t>TÍTULO </a:t>
            </a:r>
            <a:r>
              <a:rPr lang="pt-BR" i="1" dirty="0"/>
              <a:t>VI</a:t>
            </a:r>
            <a:endParaRPr lang="pt-BR" dirty="0"/>
          </a:p>
          <a:p>
            <a:pPr marL="1074738"/>
            <a:r>
              <a:rPr lang="pt-BR" i="1" dirty="0"/>
              <a:t>DAS DISPOSIÇÕES COMUNS SOBRE O PROCESSO LEGISLATIVO</a:t>
            </a:r>
            <a:endParaRPr lang="pt-BR" dirty="0"/>
          </a:p>
          <a:p>
            <a:pPr marL="1074738"/>
            <a:r>
              <a:rPr lang="pt-BR" i="1" dirty="0"/>
              <a:t>CAPÍTULO I</a:t>
            </a:r>
            <a:endParaRPr lang="pt-BR" dirty="0"/>
          </a:p>
          <a:p>
            <a:pPr marL="1074738"/>
            <a:r>
              <a:rPr lang="pt-BR" i="1" dirty="0"/>
              <a:t>Art. 135. A retificação de incorreções de linguagem, feita pela Câmara revisora, </a:t>
            </a:r>
            <a:r>
              <a:rPr lang="pt-BR" b="1" i="1" u="sng" dirty="0"/>
              <a:t>desde que não altere o sentido da proposição</a:t>
            </a:r>
            <a:r>
              <a:rPr lang="pt-BR" i="1" dirty="0"/>
              <a:t>, não constitui emenda que exija sua volta à Câmara iniciadora. (Grifo nosso).</a:t>
            </a:r>
            <a:endParaRPr lang="pt-BR" dirty="0"/>
          </a:p>
          <a:p>
            <a:pPr marL="1074738"/>
            <a:endParaRPr lang="pt-BR" dirty="0" smtClean="0"/>
          </a:p>
          <a:p>
            <a:pPr marL="285750" indent="-285750">
              <a:buFont typeface="Arial" panose="020B0604020202020204" pitchFamily="34" charset="0"/>
              <a:buChar char="•"/>
            </a:pPr>
            <a:r>
              <a:rPr lang="pt-BR" dirty="0"/>
              <a:t>Esta mesma interpretação também foi conferida pelo então Ministro SEPÚLVEDA PERTENCE, em seu voto na Ação Direta de Inconstitucionalidade nº 3.472, onde afirmou:</a:t>
            </a:r>
          </a:p>
          <a:p>
            <a:pPr marL="1074738"/>
            <a:r>
              <a:rPr lang="pt-BR" i="1" dirty="0" smtClean="0"/>
              <a:t>“(...) </a:t>
            </a:r>
            <a:r>
              <a:rPr lang="pt-BR" i="1" dirty="0"/>
              <a:t>se a inovação aprovada pela Casa revisora altera, </a:t>
            </a:r>
            <a:r>
              <a:rPr lang="pt-BR" b="1" i="1" dirty="0"/>
              <a:t>não apenas a forma da elocução, mas o conteúdo significativo da proposta da Câmara de origem</a:t>
            </a:r>
            <a:r>
              <a:rPr lang="pt-BR" i="1" dirty="0"/>
              <a:t>, é inválida a promulgação do texto modificado, antes que o aceite, em dois turnos, o Plenário de origem: é o que se dá, </a:t>
            </a:r>
            <a:r>
              <a:rPr lang="pt-BR" b="1" i="1" dirty="0"/>
              <a:t>seja que transforme em outra</a:t>
            </a:r>
            <a:r>
              <a:rPr lang="pt-BR" i="1" dirty="0"/>
              <a:t>, em qualquer dos seus elementos de identificação, a hipótese normativa ou a sanção, seja quando se lhe suprima proposição acessória, que </a:t>
            </a:r>
            <a:r>
              <a:rPr lang="pt-BR" b="1" i="1" dirty="0"/>
              <a:t>implique modificar a significação normativa do texto remanescente</a:t>
            </a:r>
            <a:r>
              <a:rPr lang="pt-BR" i="1" dirty="0"/>
              <a:t>. (...)”</a:t>
            </a:r>
            <a:r>
              <a:rPr lang="pt-BR" dirty="0"/>
              <a:t>(Grifos nossos).</a:t>
            </a:r>
          </a:p>
          <a:p>
            <a:endParaRPr lang="pt-BR" dirty="0" smtClean="0"/>
          </a:p>
        </p:txBody>
      </p:sp>
      <p:sp>
        <p:nvSpPr>
          <p:cNvPr id="5" name="CaixaDeTexto 4"/>
          <p:cNvSpPr txBox="1"/>
          <p:nvPr/>
        </p:nvSpPr>
        <p:spPr>
          <a:xfrm>
            <a:off x="1558925" y="201874"/>
            <a:ext cx="9048751" cy="461665"/>
          </a:xfrm>
          <a:prstGeom prst="rect">
            <a:avLst/>
          </a:prstGeom>
          <a:noFill/>
        </p:spPr>
        <p:txBody>
          <a:bodyPr wrap="square" rtlCol="0">
            <a:spAutoFit/>
          </a:bodyPr>
          <a:lstStyle/>
          <a:p>
            <a:r>
              <a:rPr lang="pt-BR" sz="2400" b="1" dirty="0" smtClean="0">
                <a:solidFill>
                  <a:srgbClr val="E5A812"/>
                </a:solidFill>
              </a:rPr>
              <a:t>PEC PARALELA</a:t>
            </a:r>
            <a:r>
              <a:rPr lang="pt-BR" sz="2400" b="1" dirty="0" smtClean="0">
                <a:solidFill>
                  <a:schemeClr val="bg1">
                    <a:lumMod val="75000"/>
                  </a:schemeClr>
                </a:solidFill>
              </a:rPr>
              <a:t>/ VEDAÇÕES ÀS EMENDAS DE REDAÇÃO</a:t>
            </a:r>
            <a:endParaRPr lang="pt-BR" sz="2400" b="1" dirty="0">
              <a:solidFill>
                <a:schemeClr val="bg1">
                  <a:lumMod val="75000"/>
                </a:schemeClr>
              </a:solidFill>
            </a:endParaRPr>
          </a:p>
        </p:txBody>
      </p:sp>
      <p:pic>
        <p:nvPicPr>
          <p:cNvPr id="6" name="Image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386" y="5744936"/>
            <a:ext cx="4229100" cy="952500"/>
          </a:xfrm>
          <a:prstGeom prst="rect">
            <a:avLst/>
          </a:prstGeom>
        </p:spPr>
      </p:pic>
      <p:sp>
        <p:nvSpPr>
          <p:cNvPr id="7" name="Retângulo 6"/>
          <p:cNvSpPr/>
          <p:nvPr/>
        </p:nvSpPr>
        <p:spPr>
          <a:xfrm>
            <a:off x="1571625" y="-1"/>
            <a:ext cx="9048751" cy="65315"/>
          </a:xfrm>
          <a:prstGeom prst="rect">
            <a:avLst/>
          </a:prstGeom>
          <a:solidFill>
            <a:srgbClr val="E5A8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8" name="Conector reto 7"/>
          <p:cNvCxnSpPr/>
          <p:nvPr/>
        </p:nvCxnSpPr>
        <p:spPr>
          <a:xfrm>
            <a:off x="1558925" y="734788"/>
            <a:ext cx="907415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233676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aixaDeTexto 1"/>
          <p:cNvSpPr txBox="1"/>
          <p:nvPr/>
        </p:nvSpPr>
        <p:spPr>
          <a:xfrm>
            <a:off x="491067" y="943622"/>
            <a:ext cx="11015133" cy="2862322"/>
          </a:xfrm>
          <a:prstGeom prst="rect">
            <a:avLst/>
          </a:prstGeom>
          <a:noFill/>
        </p:spPr>
        <p:txBody>
          <a:bodyPr wrap="square" rtlCol="0">
            <a:spAutoFit/>
          </a:bodyPr>
          <a:lstStyle/>
          <a:p>
            <a:pPr marL="285750" lvl="0" indent="-285750">
              <a:buFont typeface="Arial" panose="020B0604020202020204" pitchFamily="34" charset="0"/>
              <a:buChar char="•"/>
            </a:pPr>
            <a:r>
              <a:rPr lang="pt-BR" dirty="0"/>
              <a:t>Emenda 374 - Senador Renan Calheiros (MDB/AL):</a:t>
            </a:r>
          </a:p>
          <a:p>
            <a:r>
              <a:rPr lang="pt-BR" b="1" dirty="0"/>
              <a:t>Teor:</a:t>
            </a:r>
            <a:r>
              <a:rPr lang="pt-BR" dirty="0"/>
              <a:t> Dê-se a seguinte redação ao §12 do Artigo 201 da Constituição Federal, alterado pela PEC 06, de 2019: </a:t>
            </a:r>
            <a:r>
              <a:rPr lang="pt-BR" i="1" dirty="0"/>
              <a:t>§ 12. A lei instituirá sistema especial de inclusão previdenciária, com alíquotas diferenciadas, para atender aos trabalhadores de baixa renda, aos que se encontram em situação de informalidade, e àqueles sem renda própria que se dediquem exclusivamente ao trabalho doméstico no âmbito de sua residência, desde que pertencentes a famílias de baixa renda.</a:t>
            </a:r>
            <a:endParaRPr lang="pt-BR" dirty="0"/>
          </a:p>
          <a:p>
            <a:r>
              <a:rPr lang="pt-BR" b="1" dirty="0"/>
              <a:t>Resumo:</a:t>
            </a:r>
            <a:r>
              <a:rPr lang="pt-BR" dirty="0"/>
              <a:t> Substitui o termo “A lei instituirá” no lugar de “poderá instituir” e inclui a expressão “aos que se encontram em situação de informalidade”.</a:t>
            </a:r>
          </a:p>
          <a:p>
            <a:r>
              <a:rPr lang="pt-BR" b="1" dirty="0"/>
              <a:t>Comentários:</a:t>
            </a:r>
            <a:r>
              <a:rPr lang="pt-BR" dirty="0"/>
              <a:t> </a:t>
            </a:r>
            <a:r>
              <a:rPr lang="pt-BR" b="1" dirty="0"/>
              <a:t>Trata-se de emenda que altera o sentido da proposição, pois a expressão </a:t>
            </a:r>
            <a:r>
              <a:rPr lang="pt-BR" dirty="0"/>
              <a:t>“aos que se encontram em situação de informalidade” não é “meramente didático-explicativa” à expressão “trabalhadores de baixa renda”. </a:t>
            </a:r>
          </a:p>
        </p:txBody>
      </p:sp>
      <p:sp>
        <p:nvSpPr>
          <p:cNvPr id="5" name="CaixaDeTexto 4"/>
          <p:cNvSpPr txBox="1"/>
          <p:nvPr/>
        </p:nvSpPr>
        <p:spPr>
          <a:xfrm>
            <a:off x="1558925" y="201874"/>
            <a:ext cx="9048751" cy="461665"/>
          </a:xfrm>
          <a:prstGeom prst="rect">
            <a:avLst/>
          </a:prstGeom>
          <a:noFill/>
        </p:spPr>
        <p:txBody>
          <a:bodyPr wrap="square" rtlCol="0">
            <a:spAutoFit/>
          </a:bodyPr>
          <a:lstStyle/>
          <a:p>
            <a:r>
              <a:rPr lang="pt-BR" sz="2400" b="1" dirty="0" smtClean="0">
                <a:solidFill>
                  <a:srgbClr val="E5A812"/>
                </a:solidFill>
              </a:rPr>
              <a:t>PEC PARALELA</a:t>
            </a:r>
            <a:r>
              <a:rPr lang="pt-BR" sz="2400" b="1" dirty="0" smtClean="0">
                <a:solidFill>
                  <a:schemeClr val="bg1">
                    <a:lumMod val="75000"/>
                  </a:schemeClr>
                </a:solidFill>
              </a:rPr>
              <a:t>/ EXEMPLOS</a:t>
            </a:r>
            <a:endParaRPr lang="pt-BR" sz="2400" b="1" dirty="0">
              <a:solidFill>
                <a:schemeClr val="bg1">
                  <a:lumMod val="75000"/>
                </a:schemeClr>
              </a:solidFill>
            </a:endParaRPr>
          </a:p>
        </p:txBody>
      </p:sp>
      <p:pic>
        <p:nvPicPr>
          <p:cNvPr id="6" name="Image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386" y="5744936"/>
            <a:ext cx="4229100" cy="952500"/>
          </a:xfrm>
          <a:prstGeom prst="rect">
            <a:avLst/>
          </a:prstGeom>
        </p:spPr>
      </p:pic>
      <p:sp>
        <p:nvSpPr>
          <p:cNvPr id="7" name="Retângulo 6"/>
          <p:cNvSpPr/>
          <p:nvPr/>
        </p:nvSpPr>
        <p:spPr>
          <a:xfrm>
            <a:off x="1571625" y="-1"/>
            <a:ext cx="9048751" cy="65315"/>
          </a:xfrm>
          <a:prstGeom prst="rect">
            <a:avLst/>
          </a:prstGeom>
          <a:solidFill>
            <a:srgbClr val="E5A8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8" name="Conector reto 7"/>
          <p:cNvCxnSpPr/>
          <p:nvPr/>
        </p:nvCxnSpPr>
        <p:spPr>
          <a:xfrm>
            <a:off x="1558925" y="734788"/>
            <a:ext cx="907415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32756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386" y="5744936"/>
            <a:ext cx="4229100" cy="952500"/>
          </a:xfrm>
          <a:prstGeom prst="rect">
            <a:avLst/>
          </a:prstGeom>
        </p:spPr>
      </p:pic>
      <p:sp>
        <p:nvSpPr>
          <p:cNvPr id="2" name="CaixaDeTexto 1"/>
          <p:cNvSpPr txBox="1"/>
          <p:nvPr/>
        </p:nvSpPr>
        <p:spPr>
          <a:xfrm>
            <a:off x="550333" y="800099"/>
            <a:ext cx="11116734" cy="4524315"/>
          </a:xfrm>
          <a:prstGeom prst="rect">
            <a:avLst/>
          </a:prstGeom>
          <a:noFill/>
        </p:spPr>
        <p:txBody>
          <a:bodyPr wrap="square" rtlCol="0">
            <a:spAutoFit/>
          </a:bodyPr>
          <a:lstStyle/>
          <a:p>
            <a:pPr marL="285750" indent="-285750" algn="just">
              <a:buFont typeface="Arial" panose="020B0604020202020204" pitchFamily="34" charset="0"/>
              <a:buChar char="•"/>
            </a:pPr>
            <a:r>
              <a:rPr lang="pt-BR" dirty="0" smtClean="0"/>
              <a:t>A PEC Paralela não se trata de promulgação fatiada, pois seu conteúdo não foi suprimido da PEC principal;</a:t>
            </a:r>
          </a:p>
          <a:p>
            <a:pPr marL="285750" indent="-285750" algn="just">
              <a:buFont typeface="Arial" panose="020B0604020202020204" pitchFamily="34" charset="0"/>
              <a:buChar char="•"/>
            </a:pPr>
            <a:endParaRPr lang="pt-BR" dirty="0"/>
          </a:p>
          <a:p>
            <a:pPr marL="285750" indent="-285750" algn="just">
              <a:buFont typeface="Arial" panose="020B0604020202020204" pitchFamily="34" charset="0"/>
              <a:buChar char="•"/>
            </a:pPr>
            <a:r>
              <a:rPr lang="pt-BR" dirty="0" smtClean="0"/>
              <a:t>É vedada a rediscussão, na mesma sessão legislativa, de matérias rejeitadas de PEC;</a:t>
            </a:r>
          </a:p>
          <a:p>
            <a:pPr marL="285750" indent="-285750" algn="just">
              <a:buFont typeface="Arial" panose="020B0604020202020204" pitchFamily="34" charset="0"/>
              <a:buChar char="•"/>
            </a:pPr>
            <a:endParaRPr lang="pt-BR" dirty="0"/>
          </a:p>
          <a:p>
            <a:pPr marL="285750" indent="-285750" algn="just">
              <a:buFont typeface="Arial" panose="020B0604020202020204" pitchFamily="34" charset="0"/>
              <a:buChar char="•"/>
            </a:pPr>
            <a:r>
              <a:rPr lang="pt-BR" dirty="0" smtClean="0"/>
              <a:t>A PEC 6/2019, nos pontos rediscutidos pela PEC paralela (133/2019), não guarda legitimidade jurídica, social e constitucional, podendo ser inquinada de inconstitucionalidade no STF;</a:t>
            </a:r>
          </a:p>
          <a:p>
            <a:pPr marL="285750" indent="-285750" algn="just">
              <a:buFont typeface="Arial" panose="020B0604020202020204" pitchFamily="34" charset="0"/>
              <a:buChar char="•"/>
            </a:pPr>
            <a:endParaRPr lang="pt-BR" dirty="0"/>
          </a:p>
          <a:p>
            <a:pPr marL="285750" indent="-285750" algn="just">
              <a:buFont typeface="Arial" panose="020B0604020202020204" pitchFamily="34" charset="0"/>
              <a:buChar char="•"/>
            </a:pPr>
            <a:r>
              <a:rPr lang="pt-BR" dirty="0" smtClean="0"/>
              <a:t> A aprovação, na PEC 6/2019, de matérias sabidamente equivocadas ou que confessadamente estão em desacordo com a realidade brasileira, retira a legitimidade da norma constitucional;</a:t>
            </a:r>
          </a:p>
          <a:p>
            <a:pPr marL="285750" indent="-285750" algn="just">
              <a:buFont typeface="Arial" panose="020B0604020202020204" pitchFamily="34" charset="0"/>
              <a:buChar char="•"/>
            </a:pPr>
            <a:endParaRPr lang="pt-BR" dirty="0"/>
          </a:p>
          <a:p>
            <a:pPr marL="285750" indent="-285750" algn="just">
              <a:buFont typeface="Arial" panose="020B0604020202020204" pitchFamily="34" charset="0"/>
              <a:buChar char="•"/>
            </a:pPr>
            <a:r>
              <a:rPr lang="pt-BR" dirty="0" smtClean="0"/>
              <a:t>Essa forma de tratamento da PEC paralela como uma via de solução de matérias ilegítimas aprovadas abre um perigosíssimo precedente que desnatura a proteção conferida pelo Art. 60, em especial aquela prevista no § 5°;</a:t>
            </a:r>
          </a:p>
          <a:p>
            <a:pPr marL="285750" indent="-285750" algn="just">
              <a:buFont typeface="Arial" panose="020B0604020202020204" pitchFamily="34" charset="0"/>
              <a:buChar char="•"/>
            </a:pPr>
            <a:endParaRPr lang="pt-BR" dirty="0"/>
          </a:p>
          <a:p>
            <a:pPr marL="285750" indent="-285750" algn="just">
              <a:buFont typeface="Arial" panose="020B0604020202020204" pitchFamily="34" charset="0"/>
              <a:buChar char="•"/>
            </a:pPr>
            <a:r>
              <a:rPr lang="pt-BR" dirty="0" smtClean="0"/>
              <a:t>A PEC 6/2019 deveria ser aprovada por inteiro, retornando à Câmara para acerto do texto nos pontos ilegítimos, sem  prejuízo da tramitação da PEC Paralela para apreciação dos temas que não importem em aprovação confessada de norma ilegítima.</a:t>
            </a:r>
          </a:p>
        </p:txBody>
      </p:sp>
      <p:sp>
        <p:nvSpPr>
          <p:cNvPr id="5" name="CaixaDeTexto 4"/>
          <p:cNvSpPr txBox="1"/>
          <p:nvPr/>
        </p:nvSpPr>
        <p:spPr>
          <a:xfrm>
            <a:off x="1571625" y="207813"/>
            <a:ext cx="9061450" cy="461665"/>
          </a:xfrm>
          <a:prstGeom prst="rect">
            <a:avLst/>
          </a:prstGeom>
          <a:noFill/>
        </p:spPr>
        <p:txBody>
          <a:bodyPr wrap="square" rtlCol="0">
            <a:spAutoFit/>
          </a:bodyPr>
          <a:lstStyle/>
          <a:p>
            <a:r>
              <a:rPr lang="pt-BR" sz="2400" b="1" dirty="0">
                <a:solidFill>
                  <a:srgbClr val="E5A812"/>
                </a:solidFill>
              </a:rPr>
              <a:t>PEC PARALELA </a:t>
            </a:r>
            <a:r>
              <a:rPr lang="pt-BR" sz="2400" b="1" dirty="0" smtClean="0">
                <a:solidFill>
                  <a:schemeClr val="bg1">
                    <a:lumMod val="75000"/>
                  </a:schemeClr>
                </a:solidFill>
              </a:rPr>
              <a:t>/ CONCLUSÃO: ILEGITIMIDADE JURÍDICA</a:t>
            </a:r>
            <a:endParaRPr lang="pt-BR" sz="2400" b="1" dirty="0">
              <a:solidFill>
                <a:schemeClr val="bg1">
                  <a:lumMod val="75000"/>
                </a:schemeClr>
              </a:solidFill>
            </a:endParaRPr>
          </a:p>
        </p:txBody>
      </p:sp>
      <p:sp>
        <p:nvSpPr>
          <p:cNvPr id="7" name="Retângulo 6"/>
          <p:cNvSpPr/>
          <p:nvPr/>
        </p:nvSpPr>
        <p:spPr>
          <a:xfrm>
            <a:off x="1571625" y="-1"/>
            <a:ext cx="9048751" cy="65315"/>
          </a:xfrm>
          <a:prstGeom prst="rect">
            <a:avLst/>
          </a:prstGeom>
          <a:solidFill>
            <a:srgbClr val="E5A8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8" name="Conector reto 7"/>
          <p:cNvCxnSpPr/>
          <p:nvPr/>
        </p:nvCxnSpPr>
        <p:spPr>
          <a:xfrm>
            <a:off x="1558925" y="734788"/>
            <a:ext cx="907415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65036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386" y="5744936"/>
            <a:ext cx="4229100" cy="952500"/>
          </a:xfrm>
          <a:prstGeom prst="rect">
            <a:avLst/>
          </a:prstGeom>
        </p:spPr>
      </p:pic>
      <p:sp>
        <p:nvSpPr>
          <p:cNvPr id="2" name="CaixaDeTexto 1"/>
          <p:cNvSpPr txBox="1"/>
          <p:nvPr/>
        </p:nvSpPr>
        <p:spPr>
          <a:xfrm>
            <a:off x="550333" y="800099"/>
            <a:ext cx="11116734" cy="3970318"/>
          </a:xfrm>
          <a:prstGeom prst="rect">
            <a:avLst/>
          </a:prstGeom>
          <a:noFill/>
        </p:spPr>
        <p:txBody>
          <a:bodyPr wrap="square" rtlCol="0">
            <a:spAutoFit/>
          </a:bodyPr>
          <a:lstStyle/>
          <a:p>
            <a:pPr algn="ctr"/>
            <a:endParaRPr lang="pt-BR" dirty="0" smtClean="0"/>
          </a:p>
          <a:p>
            <a:pPr algn="ctr"/>
            <a:endParaRPr lang="pt-BR" dirty="0"/>
          </a:p>
          <a:p>
            <a:pPr algn="ctr"/>
            <a:endParaRPr lang="pt-BR" dirty="0" smtClean="0"/>
          </a:p>
          <a:p>
            <a:pPr algn="ctr"/>
            <a:endParaRPr lang="pt-BR" dirty="0"/>
          </a:p>
          <a:p>
            <a:pPr algn="ctr"/>
            <a:endParaRPr lang="pt-BR" dirty="0" smtClean="0"/>
          </a:p>
          <a:p>
            <a:pPr algn="ctr"/>
            <a:r>
              <a:rPr lang="pt-BR" dirty="0" smtClean="0"/>
              <a:t>OBRIGADO!</a:t>
            </a:r>
          </a:p>
          <a:p>
            <a:pPr algn="ctr"/>
            <a:endParaRPr lang="pt-BR" dirty="0" smtClean="0"/>
          </a:p>
          <a:p>
            <a:pPr algn="ctr"/>
            <a:endParaRPr lang="pt-BR" dirty="0"/>
          </a:p>
          <a:p>
            <a:pPr algn="ctr"/>
            <a:endParaRPr lang="pt-BR" dirty="0" smtClean="0"/>
          </a:p>
          <a:p>
            <a:pPr algn="ctr"/>
            <a:r>
              <a:rPr lang="pt-BR" dirty="0" smtClean="0"/>
              <a:t>Diego Monteiro Cherulli</a:t>
            </a:r>
          </a:p>
          <a:p>
            <a:pPr algn="ctr"/>
            <a:endParaRPr lang="pt-BR" dirty="0"/>
          </a:p>
          <a:p>
            <a:pPr algn="ctr"/>
            <a:r>
              <a:rPr lang="pt-BR" dirty="0" smtClean="0"/>
              <a:t>diego@cherulliecavalcanti.adv.br</a:t>
            </a:r>
          </a:p>
          <a:p>
            <a:pPr algn="ctr"/>
            <a:endParaRPr lang="pt-BR" dirty="0" smtClean="0"/>
          </a:p>
          <a:p>
            <a:pPr algn="ctr"/>
            <a:r>
              <a:rPr lang="pt-BR" dirty="0" smtClean="0"/>
              <a:t>(061) 3081-0433 ou 9 9819-0433</a:t>
            </a:r>
          </a:p>
        </p:txBody>
      </p:sp>
      <p:sp>
        <p:nvSpPr>
          <p:cNvPr id="5" name="CaixaDeTexto 4"/>
          <p:cNvSpPr txBox="1"/>
          <p:nvPr/>
        </p:nvSpPr>
        <p:spPr>
          <a:xfrm>
            <a:off x="1571625" y="207813"/>
            <a:ext cx="9061450" cy="461665"/>
          </a:xfrm>
          <a:prstGeom prst="rect">
            <a:avLst/>
          </a:prstGeom>
          <a:noFill/>
        </p:spPr>
        <p:txBody>
          <a:bodyPr wrap="square" rtlCol="0">
            <a:spAutoFit/>
          </a:bodyPr>
          <a:lstStyle/>
          <a:p>
            <a:r>
              <a:rPr lang="pt-BR" sz="2400" b="1" dirty="0">
                <a:solidFill>
                  <a:srgbClr val="E5A812"/>
                </a:solidFill>
              </a:rPr>
              <a:t>PEC PARALELA </a:t>
            </a:r>
            <a:r>
              <a:rPr lang="pt-BR" sz="2400" b="1" dirty="0" smtClean="0">
                <a:solidFill>
                  <a:schemeClr val="bg1">
                    <a:lumMod val="75000"/>
                  </a:schemeClr>
                </a:solidFill>
              </a:rPr>
              <a:t>/ CONCLUSÃO: ILEGITIMIDADE JURÍDICA</a:t>
            </a:r>
            <a:endParaRPr lang="pt-BR" sz="2400" b="1" dirty="0">
              <a:solidFill>
                <a:schemeClr val="bg1">
                  <a:lumMod val="75000"/>
                </a:schemeClr>
              </a:solidFill>
            </a:endParaRPr>
          </a:p>
        </p:txBody>
      </p:sp>
      <p:sp>
        <p:nvSpPr>
          <p:cNvPr id="7" name="Retângulo 6"/>
          <p:cNvSpPr/>
          <p:nvPr/>
        </p:nvSpPr>
        <p:spPr>
          <a:xfrm>
            <a:off x="1571625" y="-1"/>
            <a:ext cx="9048751" cy="65315"/>
          </a:xfrm>
          <a:prstGeom prst="rect">
            <a:avLst/>
          </a:prstGeom>
          <a:solidFill>
            <a:srgbClr val="E5A8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8" name="Conector reto 7"/>
          <p:cNvCxnSpPr/>
          <p:nvPr/>
        </p:nvCxnSpPr>
        <p:spPr>
          <a:xfrm>
            <a:off x="1558925" y="734788"/>
            <a:ext cx="907415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09315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54593" y="-12356"/>
            <a:ext cx="6922008" cy="6858000"/>
          </a:xfrm>
          <a:prstGeom prst="rect">
            <a:avLst/>
          </a:prstGeom>
        </p:spPr>
      </p:pic>
      <p:sp>
        <p:nvSpPr>
          <p:cNvPr id="3" name="Retângulo 1"/>
          <p:cNvSpPr/>
          <p:nvPr/>
        </p:nvSpPr>
        <p:spPr>
          <a:xfrm>
            <a:off x="0" y="102978"/>
            <a:ext cx="5354595" cy="2718487"/>
          </a:xfrm>
          <a:custGeom>
            <a:avLst/>
            <a:gdLst>
              <a:gd name="connsiteX0" fmla="*/ 0 w 5354595"/>
              <a:gd name="connsiteY0" fmla="*/ 0 h 1985319"/>
              <a:gd name="connsiteX1" fmla="*/ 5354595 w 5354595"/>
              <a:gd name="connsiteY1" fmla="*/ 0 h 1985319"/>
              <a:gd name="connsiteX2" fmla="*/ 5354595 w 5354595"/>
              <a:gd name="connsiteY2" fmla="*/ 1985319 h 1985319"/>
              <a:gd name="connsiteX3" fmla="*/ 0 w 5354595"/>
              <a:gd name="connsiteY3" fmla="*/ 1985319 h 1985319"/>
              <a:gd name="connsiteX4" fmla="*/ 0 w 5354595"/>
              <a:gd name="connsiteY4" fmla="*/ 0 h 1985319"/>
              <a:gd name="connsiteX0" fmla="*/ 0 w 5354595"/>
              <a:gd name="connsiteY0" fmla="*/ 0 h 1985319"/>
              <a:gd name="connsiteX1" fmla="*/ 5354595 w 5354595"/>
              <a:gd name="connsiteY1" fmla="*/ 0 h 1985319"/>
              <a:gd name="connsiteX2" fmla="*/ 5354595 w 5354595"/>
              <a:gd name="connsiteY2" fmla="*/ 1985319 h 1985319"/>
              <a:gd name="connsiteX3" fmla="*/ 0 w 5354595"/>
              <a:gd name="connsiteY3" fmla="*/ 1985319 h 1985319"/>
              <a:gd name="connsiteX4" fmla="*/ 0 w 5354595"/>
              <a:gd name="connsiteY4" fmla="*/ 0 h 1985319"/>
              <a:gd name="connsiteX0" fmla="*/ 0 w 5354595"/>
              <a:gd name="connsiteY0" fmla="*/ 0 h 2718487"/>
              <a:gd name="connsiteX1" fmla="*/ 5354595 w 5354595"/>
              <a:gd name="connsiteY1" fmla="*/ 0 h 2718487"/>
              <a:gd name="connsiteX2" fmla="*/ 5354595 w 5354595"/>
              <a:gd name="connsiteY2" fmla="*/ 2718487 h 2718487"/>
              <a:gd name="connsiteX3" fmla="*/ 0 w 5354595"/>
              <a:gd name="connsiteY3" fmla="*/ 1985319 h 2718487"/>
              <a:gd name="connsiteX4" fmla="*/ 0 w 5354595"/>
              <a:gd name="connsiteY4" fmla="*/ 0 h 27184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54595" h="2718487">
                <a:moveTo>
                  <a:pt x="0" y="0"/>
                </a:moveTo>
                <a:lnTo>
                  <a:pt x="5354595" y="0"/>
                </a:lnTo>
                <a:lnTo>
                  <a:pt x="5354595" y="2718487"/>
                </a:lnTo>
                <a:lnTo>
                  <a:pt x="0" y="1985319"/>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4" name="Retângulo 1"/>
          <p:cNvSpPr/>
          <p:nvPr/>
        </p:nvSpPr>
        <p:spPr>
          <a:xfrm>
            <a:off x="-1" y="-8238"/>
            <a:ext cx="5354595" cy="2718487"/>
          </a:xfrm>
          <a:custGeom>
            <a:avLst/>
            <a:gdLst>
              <a:gd name="connsiteX0" fmla="*/ 0 w 5354595"/>
              <a:gd name="connsiteY0" fmla="*/ 0 h 1985319"/>
              <a:gd name="connsiteX1" fmla="*/ 5354595 w 5354595"/>
              <a:gd name="connsiteY1" fmla="*/ 0 h 1985319"/>
              <a:gd name="connsiteX2" fmla="*/ 5354595 w 5354595"/>
              <a:gd name="connsiteY2" fmla="*/ 1985319 h 1985319"/>
              <a:gd name="connsiteX3" fmla="*/ 0 w 5354595"/>
              <a:gd name="connsiteY3" fmla="*/ 1985319 h 1985319"/>
              <a:gd name="connsiteX4" fmla="*/ 0 w 5354595"/>
              <a:gd name="connsiteY4" fmla="*/ 0 h 1985319"/>
              <a:gd name="connsiteX0" fmla="*/ 0 w 5354595"/>
              <a:gd name="connsiteY0" fmla="*/ 0 h 1985319"/>
              <a:gd name="connsiteX1" fmla="*/ 5354595 w 5354595"/>
              <a:gd name="connsiteY1" fmla="*/ 0 h 1985319"/>
              <a:gd name="connsiteX2" fmla="*/ 5354595 w 5354595"/>
              <a:gd name="connsiteY2" fmla="*/ 1985319 h 1985319"/>
              <a:gd name="connsiteX3" fmla="*/ 0 w 5354595"/>
              <a:gd name="connsiteY3" fmla="*/ 1985319 h 1985319"/>
              <a:gd name="connsiteX4" fmla="*/ 0 w 5354595"/>
              <a:gd name="connsiteY4" fmla="*/ 0 h 1985319"/>
              <a:gd name="connsiteX0" fmla="*/ 0 w 5354595"/>
              <a:gd name="connsiteY0" fmla="*/ 0 h 2718487"/>
              <a:gd name="connsiteX1" fmla="*/ 5354595 w 5354595"/>
              <a:gd name="connsiteY1" fmla="*/ 0 h 2718487"/>
              <a:gd name="connsiteX2" fmla="*/ 5354595 w 5354595"/>
              <a:gd name="connsiteY2" fmla="*/ 2718487 h 2718487"/>
              <a:gd name="connsiteX3" fmla="*/ 0 w 5354595"/>
              <a:gd name="connsiteY3" fmla="*/ 1985319 h 2718487"/>
              <a:gd name="connsiteX4" fmla="*/ 0 w 5354595"/>
              <a:gd name="connsiteY4" fmla="*/ 0 h 271848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54595" h="2718487">
                <a:moveTo>
                  <a:pt x="0" y="0"/>
                </a:moveTo>
                <a:lnTo>
                  <a:pt x="5354595" y="0"/>
                </a:lnTo>
                <a:lnTo>
                  <a:pt x="5354595" y="2718487"/>
                </a:lnTo>
                <a:lnTo>
                  <a:pt x="0" y="1985319"/>
                </a:lnTo>
                <a:lnTo>
                  <a:pt x="0" y="0"/>
                </a:lnTo>
                <a:close/>
              </a:path>
            </a:pathLst>
          </a:custGeom>
          <a:solidFill>
            <a:srgbClr val="090B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5" name="Retângulo 1"/>
          <p:cNvSpPr/>
          <p:nvPr/>
        </p:nvSpPr>
        <p:spPr>
          <a:xfrm rot="10800000">
            <a:off x="-2" y="2080055"/>
            <a:ext cx="5354595" cy="4777947"/>
          </a:xfrm>
          <a:custGeom>
            <a:avLst/>
            <a:gdLst>
              <a:gd name="connsiteX0" fmla="*/ 0 w 5354595"/>
              <a:gd name="connsiteY0" fmla="*/ 0 h 1985319"/>
              <a:gd name="connsiteX1" fmla="*/ 5354595 w 5354595"/>
              <a:gd name="connsiteY1" fmla="*/ 0 h 1985319"/>
              <a:gd name="connsiteX2" fmla="*/ 5354595 w 5354595"/>
              <a:gd name="connsiteY2" fmla="*/ 1985319 h 1985319"/>
              <a:gd name="connsiteX3" fmla="*/ 0 w 5354595"/>
              <a:gd name="connsiteY3" fmla="*/ 1985319 h 1985319"/>
              <a:gd name="connsiteX4" fmla="*/ 0 w 5354595"/>
              <a:gd name="connsiteY4" fmla="*/ 0 h 1985319"/>
              <a:gd name="connsiteX0" fmla="*/ 0 w 5354595"/>
              <a:gd name="connsiteY0" fmla="*/ 0 h 1985319"/>
              <a:gd name="connsiteX1" fmla="*/ 5354595 w 5354595"/>
              <a:gd name="connsiteY1" fmla="*/ 0 h 1985319"/>
              <a:gd name="connsiteX2" fmla="*/ 5354595 w 5354595"/>
              <a:gd name="connsiteY2" fmla="*/ 1985319 h 1985319"/>
              <a:gd name="connsiteX3" fmla="*/ 0 w 5354595"/>
              <a:gd name="connsiteY3" fmla="*/ 1985319 h 1985319"/>
              <a:gd name="connsiteX4" fmla="*/ 0 w 5354595"/>
              <a:gd name="connsiteY4" fmla="*/ 0 h 1985319"/>
              <a:gd name="connsiteX0" fmla="*/ 0 w 5354595"/>
              <a:gd name="connsiteY0" fmla="*/ 0 h 2718487"/>
              <a:gd name="connsiteX1" fmla="*/ 5354595 w 5354595"/>
              <a:gd name="connsiteY1" fmla="*/ 0 h 2718487"/>
              <a:gd name="connsiteX2" fmla="*/ 5354595 w 5354595"/>
              <a:gd name="connsiteY2" fmla="*/ 2718487 h 2718487"/>
              <a:gd name="connsiteX3" fmla="*/ 0 w 5354595"/>
              <a:gd name="connsiteY3" fmla="*/ 1985319 h 2718487"/>
              <a:gd name="connsiteX4" fmla="*/ 0 w 5354595"/>
              <a:gd name="connsiteY4" fmla="*/ 0 h 2718487"/>
              <a:gd name="connsiteX0" fmla="*/ 0 w 5354595"/>
              <a:gd name="connsiteY0" fmla="*/ 2059459 h 4777946"/>
              <a:gd name="connsiteX1" fmla="*/ 5346357 w 5354595"/>
              <a:gd name="connsiteY1" fmla="*/ 0 h 4777946"/>
              <a:gd name="connsiteX2" fmla="*/ 5354595 w 5354595"/>
              <a:gd name="connsiteY2" fmla="*/ 4777946 h 4777946"/>
              <a:gd name="connsiteX3" fmla="*/ 0 w 5354595"/>
              <a:gd name="connsiteY3" fmla="*/ 4044778 h 4777946"/>
              <a:gd name="connsiteX4" fmla="*/ 0 w 5354595"/>
              <a:gd name="connsiteY4" fmla="*/ 2059459 h 4777946"/>
              <a:gd name="connsiteX0" fmla="*/ 8238 w 5354595"/>
              <a:gd name="connsiteY0" fmla="*/ 0 h 4777947"/>
              <a:gd name="connsiteX1" fmla="*/ 5346357 w 5354595"/>
              <a:gd name="connsiteY1" fmla="*/ 1 h 4777947"/>
              <a:gd name="connsiteX2" fmla="*/ 5354595 w 5354595"/>
              <a:gd name="connsiteY2" fmla="*/ 4777947 h 4777947"/>
              <a:gd name="connsiteX3" fmla="*/ 0 w 5354595"/>
              <a:gd name="connsiteY3" fmla="*/ 4044779 h 4777947"/>
              <a:gd name="connsiteX4" fmla="*/ 8238 w 5354595"/>
              <a:gd name="connsiteY4" fmla="*/ 0 h 4777947"/>
              <a:gd name="connsiteX0" fmla="*/ 8238 w 5354595"/>
              <a:gd name="connsiteY0" fmla="*/ 0 h 4777947"/>
              <a:gd name="connsiteX1" fmla="*/ 5354595 w 5354595"/>
              <a:gd name="connsiteY1" fmla="*/ 1 h 4777947"/>
              <a:gd name="connsiteX2" fmla="*/ 5354595 w 5354595"/>
              <a:gd name="connsiteY2" fmla="*/ 4777947 h 4777947"/>
              <a:gd name="connsiteX3" fmla="*/ 0 w 5354595"/>
              <a:gd name="connsiteY3" fmla="*/ 4044779 h 4777947"/>
              <a:gd name="connsiteX4" fmla="*/ 8238 w 5354595"/>
              <a:gd name="connsiteY4" fmla="*/ 0 h 47779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54595" h="4777947">
                <a:moveTo>
                  <a:pt x="8238" y="0"/>
                </a:moveTo>
                <a:lnTo>
                  <a:pt x="5354595" y="1"/>
                </a:lnTo>
                <a:lnTo>
                  <a:pt x="5354595" y="4777947"/>
                </a:lnTo>
                <a:lnTo>
                  <a:pt x="0" y="4044779"/>
                </a:lnTo>
                <a:lnTo>
                  <a:pt x="8238" y="0"/>
                </a:lnTo>
                <a:close/>
              </a:path>
            </a:pathLst>
          </a:custGeom>
          <a:solidFill>
            <a:srgbClr val="E5A8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p>
        </p:txBody>
      </p:sp>
      <p:sp>
        <p:nvSpPr>
          <p:cNvPr id="6" name="CaixaDeTexto 5"/>
          <p:cNvSpPr txBox="1"/>
          <p:nvPr/>
        </p:nvSpPr>
        <p:spPr>
          <a:xfrm>
            <a:off x="306774" y="2934100"/>
            <a:ext cx="4924254" cy="3323987"/>
          </a:xfrm>
          <a:prstGeom prst="rect">
            <a:avLst/>
          </a:prstGeom>
          <a:noFill/>
        </p:spPr>
        <p:txBody>
          <a:bodyPr wrap="square" rtlCol="0">
            <a:spAutoFit/>
          </a:bodyPr>
          <a:lstStyle/>
          <a:p>
            <a:r>
              <a:rPr lang="pt-BR" sz="1400" b="1" dirty="0">
                <a:solidFill>
                  <a:schemeClr val="bg1"/>
                </a:solidFill>
              </a:rPr>
              <a:t>Instituto Brasileiro de Direito Previdenciário (IBDP)</a:t>
            </a:r>
            <a:r>
              <a:rPr lang="pt-BR" sz="1400" dirty="0">
                <a:solidFill>
                  <a:schemeClr val="bg1"/>
                </a:solidFill>
              </a:rPr>
              <a:t/>
            </a:r>
            <a:br>
              <a:rPr lang="pt-BR" sz="1400" dirty="0">
                <a:solidFill>
                  <a:schemeClr val="bg1"/>
                </a:solidFill>
              </a:rPr>
            </a:br>
            <a:r>
              <a:rPr lang="pt-BR" sz="1400" dirty="0">
                <a:solidFill>
                  <a:schemeClr val="bg1"/>
                </a:solidFill>
              </a:rPr>
              <a:t>Rua Nunes Machado, 68, 7º </a:t>
            </a:r>
            <a:r>
              <a:rPr lang="pt-BR" sz="1400" dirty="0" smtClean="0">
                <a:solidFill>
                  <a:schemeClr val="bg1"/>
                </a:solidFill>
              </a:rPr>
              <a:t>andar - </a:t>
            </a:r>
            <a:r>
              <a:rPr lang="pt-BR" sz="1400" dirty="0">
                <a:solidFill>
                  <a:schemeClr val="bg1"/>
                </a:solidFill>
              </a:rPr>
              <a:t>Sala 706 – Edifício The Five</a:t>
            </a:r>
            <a:br>
              <a:rPr lang="pt-BR" sz="1400" dirty="0">
                <a:solidFill>
                  <a:schemeClr val="bg1"/>
                </a:solidFill>
              </a:rPr>
            </a:br>
            <a:r>
              <a:rPr lang="pt-BR" sz="1400" dirty="0">
                <a:solidFill>
                  <a:schemeClr val="bg1"/>
                </a:solidFill>
              </a:rPr>
              <a:t>Bairro: </a:t>
            </a:r>
            <a:r>
              <a:rPr lang="pt-BR" sz="1400" dirty="0" smtClean="0">
                <a:solidFill>
                  <a:schemeClr val="bg1"/>
                </a:solidFill>
              </a:rPr>
              <a:t>Centro - Curitiba </a:t>
            </a:r>
            <a:r>
              <a:rPr lang="pt-BR" sz="1400" dirty="0">
                <a:solidFill>
                  <a:schemeClr val="bg1"/>
                </a:solidFill>
              </a:rPr>
              <a:t>– </a:t>
            </a:r>
            <a:r>
              <a:rPr lang="pt-BR" sz="1400" dirty="0" smtClean="0">
                <a:solidFill>
                  <a:schemeClr val="bg1"/>
                </a:solidFill>
              </a:rPr>
              <a:t>PR - CEP 80250-000</a:t>
            </a:r>
          </a:p>
          <a:p>
            <a:endParaRPr lang="pt-BR" sz="1400" dirty="0">
              <a:solidFill>
                <a:schemeClr val="bg1"/>
              </a:solidFill>
            </a:endParaRPr>
          </a:p>
          <a:p>
            <a:r>
              <a:rPr lang="pt-BR" sz="1400" b="1" dirty="0" smtClean="0">
                <a:solidFill>
                  <a:schemeClr val="bg1"/>
                </a:solidFill>
              </a:rPr>
              <a:t>Eventos </a:t>
            </a:r>
            <a:r>
              <a:rPr lang="pt-BR" sz="1400" b="1" dirty="0">
                <a:solidFill>
                  <a:schemeClr val="bg1"/>
                </a:solidFill>
              </a:rPr>
              <a:t>e cursos</a:t>
            </a:r>
            <a:r>
              <a:rPr lang="pt-BR" sz="1400" b="1" dirty="0" smtClean="0">
                <a:solidFill>
                  <a:schemeClr val="bg1"/>
                </a:solidFill>
              </a:rPr>
              <a:t>:</a:t>
            </a:r>
            <a:br>
              <a:rPr lang="pt-BR" sz="1400" b="1" dirty="0" smtClean="0">
                <a:solidFill>
                  <a:schemeClr val="bg1"/>
                </a:solidFill>
              </a:rPr>
            </a:br>
            <a:r>
              <a:rPr lang="pt-BR" sz="1400" dirty="0" smtClean="0">
                <a:solidFill>
                  <a:schemeClr val="bg1"/>
                </a:solidFill>
              </a:rPr>
              <a:t>(</a:t>
            </a:r>
            <a:r>
              <a:rPr lang="pt-BR" sz="1400" dirty="0">
                <a:solidFill>
                  <a:schemeClr val="bg1"/>
                </a:solidFill>
              </a:rPr>
              <a:t>41) 99678-5957 ou pelo e-mail eventos@ibdp.org.br</a:t>
            </a:r>
            <a:br>
              <a:rPr lang="pt-BR" sz="1400" dirty="0">
                <a:solidFill>
                  <a:schemeClr val="bg1"/>
                </a:solidFill>
              </a:rPr>
            </a:br>
            <a:r>
              <a:rPr lang="pt-BR" sz="1400" b="1" dirty="0">
                <a:solidFill>
                  <a:schemeClr val="bg1"/>
                </a:solidFill>
              </a:rPr>
              <a:t>Administrativo:</a:t>
            </a:r>
            <a:r>
              <a:rPr lang="pt-BR" sz="1400" dirty="0">
                <a:solidFill>
                  <a:schemeClr val="bg1"/>
                </a:solidFill>
              </a:rPr>
              <a:t> </a:t>
            </a:r>
            <a:r>
              <a:rPr lang="pt-BR" sz="1400" dirty="0" smtClean="0">
                <a:solidFill>
                  <a:schemeClr val="bg1"/>
                </a:solidFill>
              </a:rPr>
              <a:t/>
            </a:r>
            <a:br>
              <a:rPr lang="pt-BR" sz="1400" dirty="0" smtClean="0">
                <a:solidFill>
                  <a:schemeClr val="bg1"/>
                </a:solidFill>
              </a:rPr>
            </a:br>
            <a:r>
              <a:rPr lang="pt-BR" sz="1400" dirty="0" smtClean="0">
                <a:solidFill>
                  <a:schemeClr val="bg1"/>
                </a:solidFill>
              </a:rPr>
              <a:t>(</a:t>
            </a:r>
            <a:r>
              <a:rPr lang="pt-BR" sz="1400" dirty="0">
                <a:solidFill>
                  <a:schemeClr val="bg1"/>
                </a:solidFill>
              </a:rPr>
              <a:t>41) 99927-2806 ou pelo e-mail ibdp@ibdp.org.br</a:t>
            </a:r>
            <a:br>
              <a:rPr lang="pt-BR" sz="1400" dirty="0">
                <a:solidFill>
                  <a:schemeClr val="bg1"/>
                </a:solidFill>
              </a:rPr>
            </a:br>
            <a:r>
              <a:rPr lang="pt-BR" sz="1400" b="1" dirty="0">
                <a:solidFill>
                  <a:schemeClr val="bg1"/>
                </a:solidFill>
              </a:rPr>
              <a:t>Comunicação:</a:t>
            </a:r>
            <a:r>
              <a:rPr lang="pt-BR" sz="1400" dirty="0">
                <a:solidFill>
                  <a:schemeClr val="bg1"/>
                </a:solidFill>
              </a:rPr>
              <a:t> (41) </a:t>
            </a:r>
            <a:r>
              <a:rPr lang="pt-BR" sz="1400" dirty="0" smtClean="0">
                <a:solidFill>
                  <a:schemeClr val="bg1"/>
                </a:solidFill>
              </a:rPr>
              <a:t>99924-6656</a:t>
            </a:r>
          </a:p>
          <a:p>
            <a:r>
              <a:rPr lang="pt-BR" sz="1400" dirty="0">
                <a:solidFill>
                  <a:schemeClr val="bg1"/>
                </a:solidFill>
              </a:rPr>
              <a:t/>
            </a:r>
            <a:br>
              <a:rPr lang="pt-BR" sz="1400" dirty="0">
                <a:solidFill>
                  <a:schemeClr val="bg1"/>
                </a:solidFill>
              </a:rPr>
            </a:br>
            <a:r>
              <a:rPr lang="pt-BR" sz="1400" b="1" dirty="0">
                <a:solidFill>
                  <a:schemeClr val="bg1"/>
                </a:solidFill>
              </a:rPr>
              <a:t>Horário de atendimento:</a:t>
            </a:r>
            <a:r>
              <a:rPr lang="pt-BR" sz="1400" dirty="0">
                <a:solidFill>
                  <a:schemeClr val="bg1"/>
                </a:solidFill>
              </a:rPr>
              <a:t/>
            </a:r>
            <a:br>
              <a:rPr lang="pt-BR" sz="1400" dirty="0">
                <a:solidFill>
                  <a:schemeClr val="bg1"/>
                </a:solidFill>
              </a:rPr>
            </a:br>
            <a:r>
              <a:rPr lang="pt-BR" sz="1400" dirty="0">
                <a:solidFill>
                  <a:schemeClr val="bg1"/>
                </a:solidFill>
              </a:rPr>
              <a:t>Segunda a sexta das 9h às 18h</a:t>
            </a:r>
            <a:r>
              <a:rPr lang="pt-BR" sz="1400" dirty="0" smtClean="0">
                <a:solidFill>
                  <a:schemeClr val="bg1"/>
                </a:solidFill>
              </a:rPr>
              <a:t>.</a:t>
            </a:r>
          </a:p>
          <a:p>
            <a:endParaRPr lang="pt-BR" sz="1400" dirty="0" smtClean="0">
              <a:solidFill>
                <a:schemeClr val="bg1"/>
              </a:solidFill>
            </a:endParaRPr>
          </a:p>
          <a:p>
            <a:endParaRPr lang="pt-BR" sz="1400" dirty="0">
              <a:solidFill>
                <a:schemeClr val="bg1"/>
              </a:solidFill>
            </a:endParaRPr>
          </a:p>
          <a:p>
            <a:pPr algn="ctr"/>
            <a:r>
              <a:rPr lang="pt-BR" sz="1400" b="1" dirty="0" smtClean="0">
                <a:solidFill>
                  <a:schemeClr val="bg1"/>
                </a:solidFill>
              </a:rPr>
              <a:t>WWW.IBDP.ORG.BR</a:t>
            </a:r>
            <a:endParaRPr lang="pt-BR" sz="1400" b="1" dirty="0">
              <a:solidFill>
                <a:schemeClr val="bg1"/>
              </a:solidFill>
            </a:endParaRPr>
          </a:p>
        </p:txBody>
      </p:sp>
      <p:pic>
        <p:nvPicPr>
          <p:cNvPr id="7" name="Imagem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4719" y="491801"/>
            <a:ext cx="3200400" cy="1419225"/>
          </a:xfrm>
          <a:prstGeom prst="rect">
            <a:avLst/>
          </a:prstGeom>
        </p:spPr>
      </p:pic>
    </p:spTree>
    <p:extLst>
      <p:ext uri="{BB962C8B-B14F-4D97-AF65-F5344CB8AC3E}">
        <p14:creationId xmlns:p14="http://schemas.microsoft.com/office/powerpoint/2010/main" val="2505665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aixaDeTexto 1"/>
          <p:cNvSpPr txBox="1"/>
          <p:nvPr/>
        </p:nvSpPr>
        <p:spPr>
          <a:xfrm>
            <a:off x="1533526" y="1936140"/>
            <a:ext cx="9074150" cy="3139321"/>
          </a:xfrm>
          <a:prstGeom prst="rect">
            <a:avLst/>
          </a:prstGeom>
          <a:noFill/>
        </p:spPr>
        <p:txBody>
          <a:bodyPr wrap="square" rtlCol="0">
            <a:spAutoFit/>
          </a:bodyPr>
          <a:lstStyle/>
          <a:p>
            <a:pPr marL="285750" indent="-285750" algn="just">
              <a:buFont typeface="Arial" panose="020B0604020202020204" pitchFamily="34" charset="0"/>
              <a:buChar char="•"/>
            </a:pPr>
            <a:r>
              <a:rPr lang="pt-BR" dirty="0" smtClean="0"/>
              <a:t>A PEC paralela tem a intenção de rediscutir alguns pontos da PEC 6/2019 e, ao mesmo tempo, acertar algumas inconsistências.</a:t>
            </a:r>
          </a:p>
          <a:p>
            <a:pPr marL="285750" indent="-285750" algn="just">
              <a:buFont typeface="Arial" panose="020B0604020202020204" pitchFamily="34" charset="0"/>
              <a:buChar char="•"/>
            </a:pPr>
            <a:endParaRPr lang="pt-BR" dirty="0"/>
          </a:p>
          <a:p>
            <a:pPr marL="285750" indent="-285750" algn="just">
              <a:buFont typeface="Arial" panose="020B0604020202020204" pitchFamily="34" charset="0"/>
              <a:buChar char="•"/>
            </a:pPr>
            <a:r>
              <a:rPr lang="pt-BR" dirty="0" smtClean="0"/>
              <a:t>Outro fundamento de sua criação é o apelo pela aprovação urgente da PEC 6/2019 e a impossibilidade temporal de retorno à Câmara, como apelo do mercado e para atingir as metas econômicas projetadas pelo governo.</a:t>
            </a:r>
          </a:p>
          <a:p>
            <a:pPr marL="285750" indent="-285750" algn="just">
              <a:buFont typeface="Arial" panose="020B0604020202020204" pitchFamily="34" charset="0"/>
              <a:buChar char="•"/>
            </a:pPr>
            <a:endParaRPr lang="pt-BR" dirty="0"/>
          </a:p>
          <a:p>
            <a:pPr marL="285750" indent="-285750" algn="just">
              <a:buFont typeface="Arial" panose="020B0604020202020204" pitchFamily="34" charset="0"/>
              <a:buChar char="•"/>
            </a:pPr>
            <a:r>
              <a:rPr lang="pt-BR" dirty="0" smtClean="0"/>
              <a:t>Porém, neste afã atribulado pela pressa, alguns vícios ressoam acerca da legitimidade e das formalidades que a cercam.</a:t>
            </a:r>
          </a:p>
          <a:p>
            <a:pPr marL="285750" indent="-285750" algn="just">
              <a:buFont typeface="Arial" panose="020B0604020202020204" pitchFamily="34" charset="0"/>
              <a:buChar char="•"/>
            </a:pPr>
            <a:endParaRPr lang="pt-BR" dirty="0"/>
          </a:p>
          <a:p>
            <a:pPr marL="285750" indent="-285750" algn="just">
              <a:buFont typeface="Arial" panose="020B0604020202020204" pitchFamily="34" charset="0"/>
              <a:buChar char="•"/>
            </a:pPr>
            <a:endParaRPr lang="pt-BR" dirty="0" smtClean="0"/>
          </a:p>
        </p:txBody>
      </p:sp>
      <p:sp>
        <p:nvSpPr>
          <p:cNvPr id="5" name="CaixaDeTexto 4"/>
          <p:cNvSpPr txBox="1"/>
          <p:nvPr/>
        </p:nvSpPr>
        <p:spPr>
          <a:xfrm>
            <a:off x="1558925" y="201874"/>
            <a:ext cx="9048751" cy="461665"/>
          </a:xfrm>
          <a:prstGeom prst="rect">
            <a:avLst/>
          </a:prstGeom>
          <a:noFill/>
        </p:spPr>
        <p:txBody>
          <a:bodyPr wrap="square" rtlCol="0">
            <a:spAutoFit/>
          </a:bodyPr>
          <a:lstStyle/>
          <a:p>
            <a:r>
              <a:rPr lang="pt-BR" sz="2400" b="1" dirty="0" smtClean="0">
                <a:solidFill>
                  <a:srgbClr val="E5A812"/>
                </a:solidFill>
              </a:rPr>
              <a:t>PEC PARALELA</a:t>
            </a:r>
            <a:r>
              <a:rPr lang="pt-BR" sz="2400" b="1" dirty="0" smtClean="0">
                <a:solidFill>
                  <a:schemeClr val="bg1">
                    <a:lumMod val="75000"/>
                  </a:schemeClr>
                </a:solidFill>
              </a:rPr>
              <a:t>/ IDEÁRIO DA CRIAÇÃO</a:t>
            </a:r>
            <a:endParaRPr lang="pt-BR" sz="2400" b="1" dirty="0">
              <a:solidFill>
                <a:schemeClr val="bg1">
                  <a:lumMod val="75000"/>
                </a:schemeClr>
              </a:solidFill>
            </a:endParaRPr>
          </a:p>
        </p:txBody>
      </p:sp>
      <p:pic>
        <p:nvPicPr>
          <p:cNvPr id="6" name="Image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386" y="5744936"/>
            <a:ext cx="4229100" cy="952500"/>
          </a:xfrm>
          <a:prstGeom prst="rect">
            <a:avLst/>
          </a:prstGeom>
        </p:spPr>
      </p:pic>
      <p:sp>
        <p:nvSpPr>
          <p:cNvPr id="7" name="Retângulo 6"/>
          <p:cNvSpPr/>
          <p:nvPr/>
        </p:nvSpPr>
        <p:spPr>
          <a:xfrm>
            <a:off x="1571625" y="-1"/>
            <a:ext cx="9048751" cy="65315"/>
          </a:xfrm>
          <a:prstGeom prst="rect">
            <a:avLst/>
          </a:prstGeom>
          <a:solidFill>
            <a:srgbClr val="E5A8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8" name="Conector reto 7"/>
          <p:cNvCxnSpPr/>
          <p:nvPr/>
        </p:nvCxnSpPr>
        <p:spPr>
          <a:xfrm>
            <a:off x="1558925" y="734788"/>
            <a:ext cx="907415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8464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aixaDeTexto 1"/>
          <p:cNvSpPr txBox="1"/>
          <p:nvPr/>
        </p:nvSpPr>
        <p:spPr>
          <a:xfrm>
            <a:off x="491067" y="943622"/>
            <a:ext cx="11015133" cy="4801314"/>
          </a:xfrm>
          <a:prstGeom prst="rect">
            <a:avLst/>
          </a:prstGeom>
          <a:noFill/>
        </p:spPr>
        <p:txBody>
          <a:bodyPr wrap="square" rtlCol="0">
            <a:spAutoFit/>
          </a:bodyPr>
          <a:lstStyle/>
          <a:p>
            <a:pPr marL="285750" indent="-285750">
              <a:buFont typeface="Arial" panose="020B0604020202020204" pitchFamily="34" charset="0"/>
              <a:buChar char="•"/>
            </a:pPr>
            <a:r>
              <a:rPr lang="pt-BR" dirty="0"/>
              <a:t>Quanto às propostas de emenda à constituição, não há distinção entre a Casa iniciadora e a Casa revisora. Nesta hipótese, por se tratar de processo legislativo </a:t>
            </a:r>
            <a:r>
              <a:rPr lang="pt-BR" b="1" u="sng" dirty="0"/>
              <a:t>mais solene</a:t>
            </a:r>
            <a:r>
              <a:rPr lang="pt-BR" dirty="0"/>
              <a:t>, a promulgação da proposta deve obter a concordância de ambas as Casas. Este é o disposto no § 2º do art. 60 da Constituição, que dispõe:</a:t>
            </a:r>
          </a:p>
          <a:p>
            <a:pPr marL="1074738"/>
            <a:endParaRPr lang="pt-BR" i="1" dirty="0" smtClean="0"/>
          </a:p>
          <a:p>
            <a:pPr marL="1074738"/>
            <a:r>
              <a:rPr lang="pt-BR" i="1" dirty="0" smtClean="0"/>
              <a:t>Art</a:t>
            </a:r>
            <a:r>
              <a:rPr lang="pt-BR" i="1" dirty="0"/>
              <a:t>. 60 A Constituição poderá ser emendada mediante proposta:</a:t>
            </a:r>
            <a:endParaRPr lang="pt-BR" dirty="0"/>
          </a:p>
          <a:p>
            <a:pPr marL="1074738"/>
            <a:r>
              <a:rPr lang="pt-BR" i="1" dirty="0"/>
              <a:t>(...)</a:t>
            </a:r>
            <a:endParaRPr lang="pt-BR" dirty="0"/>
          </a:p>
          <a:p>
            <a:pPr marL="1074738"/>
            <a:r>
              <a:rPr lang="pt-BR" i="1" dirty="0"/>
              <a:t>§ 2º A proposta será discutida e votada em cada Casa do Congresso Nacional, em dois turnos, considerando-se aprovada se obtiver, em ambos, três quintos dos votos dos respectivos membros.</a:t>
            </a:r>
            <a:endParaRPr lang="pt-BR" dirty="0"/>
          </a:p>
          <a:p>
            <a:endParaRPr lang="pt-BR" dirty="0" smtClean="0"/>
          </a:p>
          <a:p>
            <a:pPr marL="285750" indent="-285750">
              <a:buFont typeface="Arial" panose="020B0604020202020204" pitchFamily="34" charset="0"/>
              <a:buChar char="•"/>
            </a:pPr>
            <a:r>
              <a:rPr lang="pt-BR" dirty="0" smtClean="0"/>
              <a:t>Em </a:t>
            </a:r>
            <a:r>
              <a:rPr lang="pt-BR" dirty="0"/>
              <a:t>se tratando de emenda à constituição, o Supremo Tribunal Federal firmou interpretação no sentido de que também se aplica o sistema bicameral puro. Este foi, inclusive, o posicionamento do então Ministro SEPÚLVEDA </a:t>
            </a:r>
            <a:r>
              <a:rPr lang="pt-BR" dirty="0" smtClean="0"/>
              <a:t>PERTENCE </a:t>
            </a:r>
            <a:r>
              <a:rPr lang="pt-BR" dirty="0"/>
              <a:t>em seu voto </a:t>
            </a:r>
            <a:r>
              <a:rPr lang="pt-BR" dirty="0" smtClean="0"/>
              <a:t>na </a:t>
            </a:r>
            <a:r>
              <a:rPr lang="pt-BR" dirty="0"/>
              <a:t>Ação Direta de Inconstitucionalidade nº </a:t>
            </a:r>
            <a:r>
              <a:rPr lang="pt-BR" dirty="0" smtClean="0"/>
              <a:t>3.472.</a:t>
            </a:r>
          </a:p>
          <a:p>
            <a:endParaRPr lang="pt-BR" dirty="0"/>
          </a:p>
          <a:p>
            <a:endParaRPr lang="pt-BR" dirty="0" smtClean="0"/>
          </a:p>
          <a:p>
            <a:pPr marL="285750" indent="-285750">
              <a:buFont typeface="Arial" panose="020B0604020202020204" pitchFamily="34" charset="0"/>
              <a:buChar char="•"/>
            </a:pPr>
            <a:r>
              <a:rPr lang="pt-BR" dirty="0" smtClean="0"/>
              <a:t>O </a:t>
            </a:r>
            <a:r>
              <a:rPr lang="pt-BR" dirty="0"/>
              <a:t>sistema bicameral puro pode ocasionar o efeito </a:t>
            </a:r>
            <a:r>
              <a:rPr lang="pt-BR" i="1" dirty="0" err="1"/>
              <a:t>ping-pong</a:t>
            </a:r>
            <a:r>
              <a:rPr lang="pt-BR" dirty="0"/>
              <a:t>, ou seja, a proposta será enviada de uma Casa para outra até que ambas tenham consenso sobre um mesmo e único texto</a:t>
            </a:r>
            <a:r>
              <a:rPr lang="pt-BR" dirty="0" smtClean="0"/>
              <a:t>.</a:t>
            </a:r>
          </a:p>
          <a:p>
            <a:endParaRPr lang="pt-BR" dirty="0"/>
          </a:p>
        </p:txBody>
      </p:sp>
      <p:sp>
        <p:nvSpPr>
          <p:cNvPr id="5" name="CaixaDeTexto 4"/>
          <p:cNvSpPr txBox="1"/>
          <p:nvPr/>
        </p:nvSpPr>
        <p:spPr>
          <a:xfrm>
            <a:off x="1558925" y="201874"/>
            <a:ext cx="9048751" cy="461665"/>
          </a:xfrm>
          <a:prstGeom prst="rect">
            <a:avLst/>
          </a:prstGeom>
          <a:noFill/>
        </p:spPr>
        <p:txBody>
          <a:bodyPr wrap="square" rtlCol="0">
            <a:spAutoFit/>
          </a:bodyPr>
          <a:lstStyle/>
          <a:p>
            <a:r>
              <a:rPr lang="pt-BR" sz="2400" b="1" dirty="0" smtClean="0">
                <a:solidFill>
                  <a:srgbClr val="E5A812"/>
                </a:solidFill>
              </a:rPr>
              <a:t>PEC PARALELA</a:t>
            </a:r>
            <a:r>
              <a:rPr lang="pt-BR" sz="2400" b="1" dirty="0" smtClean="0">
                <a:solidFill>
                  <a:schemeClr val="bg1">
                    <a:lumMod val="75000"/>
                  </a:schemeClr>
                </a:solidFill>
              </a:rPr>
              <a:t>/ SISTEMA BICAMERAL PURO</a:t>
            </a:r>
            <a:endParaRPr lang="pt-BR" sz="2400" b="1" dirty="0">
              <a:solidFill>
                <a:schemeClr val="bg1">
                  <a:lumMod val="75000"/>
                </a:schemeClr>
              </a:solidFill>
            </a:endParaRPr>
          </a:p>
        </p:txBody>
      </p:sp>
      <p:pic>
        <p:nvPicPr>
          <p:cNvPr id="6" name="Image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386" y="5744936"/>
            <a:ext cx="4229100" cy="952500"/>
          </a:xfrm>
          <a:prstGeom prst="rect">
            <a:avLst/>
          </a:prstGeom>
        </p:spPr>
      </p:pic>
      <p:sp>
        <p:nvSpPr>
          <p:cNvPr id="7" name="Retângulo 6"/>
          <p:cNvSpPr/>
          <p:nvPr/>
        </p:nvSpPr>
        <p:spPr>
          <a:xfrm>
            <a:off x="1571625" y="-1"/>
            <a:ext cx="9048751" cy="65315"/>
          </a:xfrm>
          <a:prstGeom prst="rect">
            <a:avLst/>
          </a:prstGeom>
          <a:solidFill>
            <a:srgbClr val="E5A8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8" name="Conector reto 7"/>
          <p:cNvCxnSpPr/>
          <p:nvPr/>
        </p:nvCxnSpPr>
        <p:spPr>
          <a:xfrm>
            <a:off x="1558925" y="734788"/>
            <a:ext cx="907415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72574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aixaDeTexto 1"/>
          <p:cNvSpPr txBox="1"/>
          <p:nvPr/>
        </p:nvSpPr>
        <p:spPr>
          <a:xfrm>
            <a:off x="491067" y="943622"/>
            <a:ext cx="11015133" cy="4524315"/>
          </a:xfrm>
          <a:prstGeom prst="rect">
            <a:avLst/>
          </a:prstGeom>
          <a:noFill/>
        </p:spPr>
        <p:txBody>
          <a:bodyPr wrap="square" rtlCol="0">
            <a:spAutoFit/>
          </a:bodyPr>
          <a:lstStyle/>
          <a:p>
            <a:pPr marL="285750" indent="-285750">
              <a:buFont typeface="Arial" panose="020B0604020202020204" pitchFamily="34" charset="0"/>
              <a:buChar char="•"/>
            </a:pPr>
            <a:r>
              <a:rPr lang="pt-BR" dirty="0" smtClean="0"/>
              <a:t>Esta </a:t>
            </a:r>
            <a:r>
              <a:rPr lang="pt-BR" dirty="0"/>
              <a:t>sistemática do processo legislativo tem fundamento na </a:t>
            </a:r>
            <a:r>
              <a:rPr lang="pt-BR" b="1" u="sng" dirty="0"/>
              <a:t>proteção e perenidade da Constituição</a:t>
            </a:r>
            <a:r>
              <a:rPr lang="pt-BR" dirty="0"/>
              <a:t>, não se permitindo emendas constitucionais açodadas ou que venham a retirar da Carta Magna brasileira a força jurídica que </a:t>
            </a:r>
            <a:r>
              <a:rPr lang="pt-BR" b="1" u="sng" dirty="0"/>
              <a:t>deve impor respeito e obediência sociais</a:t>
            </a:r>
            <a:r>
              <a:rPr lang="pt-BR" dirty="0"/>
              <a:t>. Afinal, uma constituição facilmente emendada perde sua razão de ser como norma máxima</a:t>
            </a:r>
            <a:r>
              <a:rPr lang="pt-BR" dirty="0" smtClean="0"/>
              <a:t>.</a:t>
            </a:r>
          </a:p>
          <a:p>
            <a:pPr marL="285750" indent="-285750">
              <a:buFont typeface="Arial" panose="020B0604020202020204" pitchFamily="34" charset="0"/>
              <a:buChar char="•"/>
            </a:pPr>
            <a:endParaRPr lang="pt-BR" dirty="0"/>
          </a:p>
          <a:p>
            <a:pPr algn="ctr"/>
            <a:r>
              <a:rPr lang="pt-BR" b="1" dirty="0" smtClean="0"/>
              <a:t>PEC PARALELA E PROMULGAÇÃO FATIADA</a:t>
            </a:r>
            <a:endParaRPr lang="pt-BR" b="1" dirty="0"/>
          </a:p>
          <a:p>
            <a:pPr marL="285750" indent="-285750" algn="just">
              <a:buFont typeface="Arial" panose="020B0604020202020204" pitchFamily="34" charset="0"/>
              <a:buChar char="•"/>
            </a:pPr>
            <a:endParaRPr lang="pt-BR" dirty="0" smtClean="0"/>
          </a:p>
          <a:p>
            <a:pPr marL="285750" indent="-285750" algn="just">
              <a:buFont typeface="Arial" panose="020B0604020202020204" pitchFamily="34" charset="0"/>
              <a:buChar char="•"/>
            </a:pPr>
            <a:r>
              <a:rPr lang="pt-BR" dirty="0" smtClean="0"/>
              <a:t>É um instrumento criado pelo Congresso Nacional no </a:t>
            </a:r>
            <a:r>
              <a:rPr lang="pt-BR" dirty="0"/>
              <a:t>qual, havendo concordância de ambas as Casas, partes de uma proposta de emenda à Constituição são </a:t>
            </a:r>
            <a:r>
              <a:rPr lang="pt-BR" dirty="0" smtClean="0"/>
              <a:t>aprovadas. </a:t>
            </a:r>
            <a:r>
              <a:rPr lang="pt-BR" dirty="0"/>
              <a:t>As demais disposições são enviadas ao arquivo ou passam a compor um instrumento </a:t>
            </a:r>
            <a:r>
              <a:rPr lang="pt-BR" dirty="0" smtClean="0"/>
              <a:t>chamado </a:t>
            </a:r>
            <a:r>
              <a:rPr lang="pt-BR" dirty="0"/>
              <a:t>de “PEC paralela”, no qual matérias em que se tenha divergência ou não tenham consenso passam a </a:t>
            </a:r>
            <a:r>
              <a:rPr lang="pt-BR" b="1" u="sng" dirty="0"/>
              <a:t>tramitar separadamente</a:t>
            </a:r>
            <a:r>
              <a:rPr lang="pt-BR" dirty="0" smtClean="0"/>
              <a:t>.</a:t>
            </a:r>
          </a:p>
          <a:p>
            <a:pPr marL="285750" indent="-285750" algn="just">
              <a:buFont typeface="Arial" panose="020B0604020202020204" pitchFamily="34" charset="0"/>
              <a:buChar char="•"/>
            </a:pPr>
            <a:endParaRPr lang="pt-BR" dirty="0"/>
          </a:p>
          <a:p>
            <a:pPr marL="285750" indent="-285750" algn="just">
              <a:buFont typeface="Arial" panose="020B0604020202020204" pitchFamily="34" charset="0"/>
              <a:buChar char="•"/>
            </a:pPr>
            <a:r>
              <a:rPr lang="pt-BR" dirty="0" smtClean="0"/>
              <a:t>Não é caso da PEC 133/2019, pois esta </a:t>
            </a:r>
            <a:r>
              <a:rPr lang="pt-BR" b="1" u="sng" dirty="0" smtClean="0"/>
              <a:t>contém matérias que estão sendo rediscutidas na mesma sessão legislativa.</a:t>
            </a:r>
            <a:endParaRPr lang="pt-BR" b="1" u="sng" dirty="0"/>
          </a:p>
          <a:p>
            <a:pPr marL="285750" indent="-285750" algn="just">
              <a:buFont typeface="Arial" panose="020B0604020202020204" pitchFamily="34" charset="0"/>
              <a:buChar char="•"/>
            </a:pPr>
            <a:endParaRPr lang="pt-BR" dirty="0"/>
          </a:p>
          <a:p>
            <a:pPr marL="285750" indent="-285750" algn="just">
              <a:buFont typeface="Arial" panose="020B0604020202020204" pitchFamily="34" charset="0"/>
              <a:buChar char="•"/>
            </a:pPr>
            <a:endParaRPr lang="pt-BR" dirty="0" smtClean="0"/>
          </a:p>
        </p:txBody>
      </p:sp>
      <p:sp>
        <p:nvSpPr>
          <p:cNvPr id="5" name="CaixaDeTexto 4"/>
          <p:cNvSpPr txBox="1"/>
          <p:nvPr/>
        </p:nvSpPr>
        <p:spPr>
          <a:xfrm>
            <a:off x="1558925" y="201874"/>
            <a:ext cx="9048751" cy="461665"/>
          </a:xfrm>
          <a:prstGeom prst="rect">
            <a:avLst/>
          </a:prstGeom>
          <a:noFill/>
        </p:spPr>
        <p:txBody>
          <a:bodyPr wrap="square" rtlCol="0">
            <a:spAutoFit/>
          </a:bodyPr>
          <a:lstStyle/>
          <a:p>
            <a:r>
              <a:rPr lang="pt-BR" sz="2400" b="1" dirty="0" smtClean="0">
                <a:solidFill>
                  <a:srgbClr val="E5A812"/>
                </a:solidFill>
              </a:rPr>
              <a:t>PEC PARALELA</a:t>
            </a:r>
            <a:r>
              <a:rPr lang="pt-BR" sz="2400" b="1" dirty="0" smtClean="0">
                <a:solidFill>
                  <a:schemeClr val="bg1">
                    <a:lumMod val="75000"/>
                  </a:schemeClr>
                </a:solidFill>
              </a:rPr>
              <a:t>/ ILEGITIMIDADE SOCIAL E JURÍDICA</a:t>
            </a:r>
            <a:endParaRPr lang="pt-BR" sz="2400" b="1" dirty="0">
              <a:solidFill>
                <a:schemeClr val="bg1">
                  <a:lumMod val="75000"/>
                </a:schemeClr>
              </a:solidFill>
            </a:endParaRPr>
          </a:p>
        </p:txBody>
      </p:sp>
      <p:pic>
        <p:nvPicPr>
          <p:cNvPr id="6" name="Image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386" y="5744936"/>
            <a:ext cx="4229100" cy="952500"/>
          </a:xfrm>
          <a:prstGeom prst="rect">
            <a:avLst/>
          </a:prstGeom>
        </p:spPr>
      </p:pic>
      <p:sp>
        <p:nvSpPr>
          <p:cNvPr id="7" name="Retângulo 6"/>
          <p:cNvSpPr/>
          <p:nvPr/>
        </p:nvSpPr>
        <p:spPr>
          <a:xfrm>
            <a:off x="1571625" y="-1"/>
            <a:ext cx="9048751" cy="65315"/>
          </a:xfrm>
          <a:prstGeom prst="rect">
            <a:avLst/>
          </a:prstGeom>
          <a:solidFill>
            <a:srgbClr val="E5A8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8" name="Conector reto 7"/>
          <p:cNvCxnSpPr/>
          <p:nvPr/>
        </p:nvCxnSpPr>
        <p:spPr>
          <a:xfrm>
            <a:off x="1558925" y="734788"/>
            <a:ext cx="907415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9059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aixaDeTexto 1"/>
          <p:cNvSpPr txBox="1"/>
          <p:nvPr/>
        </p:nvSpPr>
        <p:spPr>
          <a:xfrm>
            <a:off x="491067" y="943622"/>
            <a:ext cx="11015133" cy="5078313"/>
          </a:xfrm>
          <a:prstGeom prst="rect">
            <a:avLst/>
          </a:prstGeom>
          <a:noFill/>
        </p:spPr>
        <p:txBody>
          <a:bodyPr wrap="square" rtlCol="0">
            <a:spAutoFit/>
          </a:bodyPr>
          <a:lstStyle/>
          <a:p>
            <a:pPr marL="285750" indent="-285750">
              <a:buFont typeface="Arial" panose="020B0604020202020204" pitchFamily="34" charset="0"/>
              <a:buChar char="•"/>
            </a:pPr>
            <a:r>
              <a:rPr lang="pt-BR" dirty="0"/>
              <a:t>E</a:t>
            </a:r>
            <a:r>
              <a:rPr lang="pt-BR" dirty="0" smtClean="0"/>
              <a:t>sta </a:t>
            </a:r>
            <a:r>
              <a:rPr lang="pt-BR" dirty="0"/>
              <a:t>artimanha do processo legislativo encontra óbices no § 5º do art. 60 da Constituição, o qual veda, </a:t>
            </a:r>
            <a:r>
              <a:rPr lang="pt-BR" b="1" u="sng" dirty="0"/>
              <a:t>na mesma sessão legislativa</a:t>
            </a:r>
            <a:r>
              <a:rPr lang="pt-BR" dirty="0"/>
              <a:t>, nova proposição de emenda à constituição quando anterior houver sido rejeitada ou havida por prejudicada. </a:t>
            </a:r>
            <a:endParaRPr lang="pt-BR" dirty="0" smtClean="0"/>
          </a:p>
          <a:p>
            <a:pPr marL="1074738"/>
            <a:r>
              <a:rPr lang="pt-BR" i="1" dirty="0" smtClean="0"/>
              <a:t>Art</a:t>
            </a:r>
            <a:r>
              <a:rPr lang="pt-BR" i="1" dirty="0"/>
              <a:t>. 60 (...)</a:t>
            </a:r>
            <a:endParaRPr lang="pt-BR" dirty="0"/>
          </a:p>
          <a:p>
            <a:pPr marL="1074738"/>
            <a:r>
              <a:rPr lang="pt-BR" i="1" dirty="0"/>
              <a:t>§ 5º A matéria constante de proposta de emenda </a:t>
            </a:r>
            <a:r>
              <a:rPr lang="pt-BR" b="1" i="1" dirty="0"/>
              <a:t>rejeitada</a:t>
            </a:r>
            <a:r>
              <a:rPr lang="pt-BR" i="1" dirty="0"/>
              <a:t> ou </a:t>
            </a:r>
            <a:r>
              <a:rPr lang="pt-BR" b="1" i="1" dirty="0"/>
              <a:t>havida por prejudicada</a:t>
            </a:r>
            <a:r>
              <a:rPr lang="pt-BR" i="1" dirty="0"/>
              <a:t> não pode ser objeto de nova proposta na mesma sessão </a:t>
            </a:r>
            <a:r>
              <a:rPr lang="pt-BR" i="1" dirty="0" smtClean="0"/>
              <a:t>legislativa.</a:t>
            </a:r>
            <a:endParaRPr lang="pt-BR" dirty="0"/>
          </a:p>
          <a:p>
            <a:pPr marL="1074738"/>
            <a:endParaRPr lang="pt-BR" dirty="0"/>
          </a:p>
          <a:p>
            <a:pPr marL="285750" indent="-285750">
              <a:buFont typeface="Arial" panose="020B0604020202020204" pitchFamily="34" charset="0"/>
              <a:buChar char="•"/>
            </a:pPr>
            <a:r>
              <a:rPr lang="pt-BR" dirty="0"/>
              <a:t>Sessão Legislativa ordinária é o período de atividade normal do Congresso a cada ano, de 2 de fevereiro a 17 de julho e de 1º de agosto a 22 de dezembro.</a:t>
            </a:r>
          </a:p>
          <a:p>
            <a:pPr marL="285750" indent="-285750" algn="just">
              <a:buFont typeface="Arial" panose="020B0604020202020204" pitchFamily="34" charset="0"/>
              <a:buChar char="•"/>
            </a:pPr>
            <a:endParaRPr lang="pt-BR" dirty="0"/>
          </a:p>
          <a:p>
            <a:pPr marL="285750" indent="-285750" algn="just">
              <a:buFont typeface="Arial" panose="020B0604020202020204" pitchFamily="34" charset="0"/>
              <a:buChar char="•"/>
            </a:pPr>
            <a:r>
              <a:rPr lang="pt-BR" dirty="0"/>
              <a:t>Ao dispor sobre “a matéria constante de proposta de emenda”, o legislador constitucional originário </a:t>
            </a:r>
            <a:r>
              <a:rPr lang="pt-BR" b="1" dirty="0"/>
              <a:t>estabeleceu vedação ampla</a:t>
            </a:r>
            <a:r>
              <a:rPr lang="pt-BR" dirty="0"/>
              <a:t>. Pretende o referido dispositivo vedar que a constituição seja uma </a:t>
            </a:r>
            <a:r>
              <a:rPr lang="pt-BR" b="1" u="sng" dirty="0"/>
              <a:t>colcha de retalhos de desejos políticos</a:t>
            </a:r>
            <a:r>
              <a:rPr lang="pt-BR" dirty="0"/>
              <a:t>, considerada sua natureza perene e estável</a:t>
            </a:r>
            <a:r>
              <a:rPr lang="pt-BR" dirty="0" smtClean="0"/>
              <a:t>. </a:t>
            </a:r>
            <a:r>
              <a:rPr lang="pt-BR" dirty="0"/>
              <a:t>Ou seja, se a matéria constante no processo legislativo for rejeitada ou havida por prejudicada, não poderá retornar ao debate legislativo na mesma sessão legislativa.</a:t>
            </a:r>
          </a:p>
          <a:p>
            <a:pPr marL="285750" indent="-285750" algn="just">
              <a:buFont typeface="Arial" panose="020B0604020202020204" pitchFamily="34" charset="0"/>
              <a:buChar char="•"/>
            </a:pPr>
            <a:endParaRPr lang="pt-BR" dirty="0" smtClean="0"/>
          </a:p>
          <a:p>
            <a:pPr marL="285750" indent="-285750" algn="just">
              <a:buFont typeface="Arial" panose="020B0604020202020204" pitchFamily="34" charset="0"/>
              <a:buChar char="•"/>
            </a:pPr>
            <a:r>
              <a:rPr lang="pt-BR" dirty="0" smtClean="0"/>
              <a:t>É uma norma reguladora do processo legislativo constitucional, um dos componentes do </a:t>
            </a:r>
            <a:r>
              <a:rPr lang="pt-BR" i="1" dirty="0" smtClean="0"/>
              <a:t>firewall</a:t>
            </a:r>
            <a:r>
              <a:rPr lang="pt-BR" dirty="0" smtClean="0"/>
              <a:t> constitucional.</a:t>
            </a:r>
          </a:p>
          <a:p>
            <a:pPr marL="285750" indent="-285750" algn="just">
              <a:buFont typeface="Arial" panose="020B0604020202020204" pitchFamily="34" charset="0"/>
              <a:buChar char="•"/>
            </a:pPr>
            <a:endParaRPr lang="pt-BR" dirty="0"/>
          </a:p>
          <a:p>
            <a:pPr marL="285750" indent="-285750" algn="just">
              <a:buFont typeface="Arial" panose="020B0604020202020204" pitchFamily="34" charset="0"/>
              <a:buChar char="•"/>
            </a:pPr>
            <a:endParaRPr lang="pt-BR" dirty="0" smtClean="0"/>
          </a:p>
        </p:txBody>
      </p:sp>
      <p:sp>
        <p:nvSpPr>
          <p:cNvPr id="5" name="CaixaDeTexto 4"/>
          <p:cNvSpPr txBox="1"/>
          <p:nvPr/>
        </p:nvSpPr>
        <p:spPr>
          <a:xfrm>
            <a:off x="1558925" y="201874"/>
            <a:ext cx="9048751" cy="461665"/>
          </a:xfrm>
          <a:prstGeom prst="rect">
            <a:avLst/>
          </a:prstGeom>
          <a:noFill/>
        </p:spPr>
        <p:txBody>
          <a:bodyPr wrap="square" rtlCol="0">
            <a:spAutoFit/>
          </a:bodyPr>
          <a:lstStyle/>
          <a:p>
            <a:r>
              <a:rPr lang="pt-BR" sz="2400" b="1" dirty="0" smtClean="0">
                <a:solidFill>
                  <a:srgbClr val="E5A812"/>
                </a:solidFill>
              </a:rPr>
              <a:t>PEC PARALELA</a:t>
            </a:r>
            <a:r>
              <a:rPr lang="pt-BR" sz="2400" b="1" dirty="0" smtClean="0">
                <a:solidFill>
                  <a:schemeClr val="bg1">
                    <a:lumMod val="75000"/>
                  </a:schemeClr>
                </a:solidFill>
              </a:rPr>
              <a:t>/ ÓBICES DA PEC PARALELA</a:t>
            </a:r>
            <a:endParaRPr lang="pt-BR" sz="2400" b="1" dirty="0">
              <a:solidFill>
                <a:schemeClr val="bg1">
                  <a:lumMod val="75000"/>
                </a:schemeClr>
              </a:solidFill>
            </a:endParaRPr>
          </a:p>
        </p:txBody>
      </p:sp>
      <p:pic>
        <p:nvPicPr>
          <p:cNvPr id="6" name="Image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386" y="5744936"/>
            <a:ext cx="4229100" cy="952500"/>
          </a:xfrm>
          <a:prstGeom prst="rect">
            <a:avLst/>
          </a:prstGeom>
        </p:spPr>
      </p:pic>
      <p:sp>
        <p:nvSpPr>
          <p:cNvPr id="7" name="Retângulo 6"/>
          <p:cNvSpPr/>
          <p:nvPr/>
        </p:nvSpPr>
        <p:spPr>
          <a:xfrm>
            <a:off x="1571625" y="-1"/>
            <a:ext cx="9048751" cy="65315"/>
          </a:xfrm>
          <a:prstGeom prst="rect">
            <a:avLst/>
          </a:prstGeom>
          <a:solidFill>
            <a:srgbClr val="E5A8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8" name="Conector reto 7"/>
          <p:cNvCxnSpPr/>
          <p:nvPr/>
        </p:nvCxnSpPr>
        <p:spPr>
          <a:xfrm>
            <a:off x="1558925" y="734788"/>
            <a:ext cx="907415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170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aixaDeTexto 1"/>
          <p:cNvSpPr txBox="1"/>
          <p:nvPr/>
        </p:nvSpPr>
        <p:spPr>
          <a:xfrm>
            <a:off x="491067" y="943622"/>
            <a:ext cx="11015133" cy="4524315"/>
          </a:xfrm>
          <a:prstGeom prst="rect">
            <a:avLst/>
          </a:prstGeom>
          <a:noFill/>
        </p:spPr>
        <p:txBody>
          <a:bodyPr wrap="square" rtlCol="0">
            <a:spAutoFit/>
          </a:bodyPr>
          <a:lstStyle/>
          <a:p>
            <a:pPr marL="285750" indent="-285750">
              <a:buFont typeface="Arial" panose="020B0604020202020204" pitchFamily="34" charset="0"/>
              <a:buChar char="•"/>
            </a:pPr>
            <a:r>
              <a:rPr lang="pt-BR" dirty="0"/>
              <a:t>Não pode, também, o Poder Legislativo interpretar o referido dispositivo Constitucional a </a:t>
            </a:r>
            <a:r>
              <a:rPr lang="pt-BR" i="1" dirty="0"/>
              <a:t>bel</a:t>
            </a:r>
            <a:r>
              <a:rPr lang="pt-BR" dirty="0"/>
              <a:t> prazer político, pois estar-se-ia </a:t>
            </a:r>
            <a:r>
              <a:rPr lang="pt-BR" b="1" u="sng" dirty="0"/>
              <a:t>permitindo que o destinatário da ordem de vedação possa estabelecer interpretações a si favoráveis </a:t>
            </a:r>
            <a:r>
              <a:rPr lang="pt-BR" dirty="0"/>
              <a:t>de norma restritiva de conduta. </a:t>
            </a:r>
            <a:endParaRPr lang="pt-BR" dirty="0" smtClean="0"/>
          </a:p>
          <a:p>
            <a:pPr marL="285750" indent="-285750">
              <a:buFont typeface="Arial" panose="020B0604020202020204" pitchFamily="34" charset="0"/>
              <a:buChar char="•"/>
            </a:pPr>
            <a:endParaRPr lang="pt-BR" dirty="0"/>
          </a:p>
          <a:p>
            <a:pPr marL="285750" indent="-285750">
              <a:buFont typeface="Arial" panose="020B0604020202020204" pitchFamily="34" charset="0"/>
              <a:buChar char="•"/>
            </a:pPr>
            <a:r>
              <a:rPr lang="pt-BR" dirty="0"/>
              <a:t>Sobre a interpretação hermenêutica desse dispositivo, cumpre estabelece a premissa de que não se trata de norma restritiva de direito, mas uma norma processual de conduta legislativa. </a:t>
            </a:r>
            <a:endParaRPr lang="pt-BR" dirty="0" smtClean="0"/>
          </a:p>
          <a:p>
            <a:pPr marL="285750" indent="-285750">
              <a:buFont typeface="Arial" panose="020B0604020202020204" pitchFamily="34" charset="0"/>
              <a:buChar char="•"/>
            </a:pPr>
            <a:endParaRPr lang="pt-BR" dirty="0" smtClean="0"/>
          </a:p>
          <a:p>
            <a:pPr marL="1074738"/>
            <a:r>
              <a:rPr lang="pt-BR" i="1" dirty="0"/>
              <a:t>Não ocorre contrariedade ao § 5º do art. 60 da Constituição na medida em que o presidente da Câmara dos Deputados, autoridade coatora, aplica dispositivo regimental adequado e declara prejudicada a proposição que tiver substitutivo aprovado, e não rejeitado, ressalvados os destaques (art. 163, V). É de ver-se, pois, que tendo a Câmara dos Deputados apenas rejeitado o substitutivo, e não o projeto que veio por mensagem do Poder Executivo, não se cuida de aplicar a norma do art. 60, § 5º, da Constituição. Por isso mesmo, afastada a rejeição do substitutivo, nada impede que se prossiga na votação do projeto originário. </a:t>
            </a:r>
            <a:r>
              <a:rPr lang="pt-BR" b="1" i="1" dirty="0"/>
              <a:t>O que não pode ser votado na mesma sessão legislativa é a emenda rejeitada ou havida por prejudicada, e não o substitutivo que é uma subespécie do projeto originariamente proposto</a:t>
            </a:r>
            <a:r>
              <a:rPr lang="pt-BR" i="1" dirty="0" smtClean="0"/>
              <a:t>. [</a:t>
            </a:r>
            <a:r>
              <a:rPr lang="pt-BR" b="1" i="1" dirty="0">
                <a:hlinkClick r:id="rId2"/>
              </a:rPr>
              <a:t>MS 22.503</a:t>
            </a:r>
            <a:r>
              <a:rPr lang="pt-BR" i="1" dirty="0"/>
              <a:t>, rel. min. Marco Aurélio, j. 8-5-1996, P, DJ de 6-6-1997</a:t>
            </a:r>
            <a:r>
              <a:rPr lang="pt-BR" i="1" dirty="0" smtClean="0"/>
              <a:t>.]</a:t>
            </a:r>
            <a:endParaRPr lang="pt-BR" i="1" dirty="0"/>
          </a:p>
        </p:txBody>
      </p:sp>
      <p:sp>
        <p:nvSpPr>
          <p:cNvPr id="5" name="CaixaDeTexto 4"/>
          <p:cNvSpPr txBox="1"/>
          <p:nvPr/>
        </p:nvSpPr>
        <p:spPr>
          <a:xfrm>
            <a:off x="1558925" y="201874"/>
            <a:ext cx="9048751" cy="461665"/>
          </a:xfrm>
          <a:prstGeom prst="rect">
            <a:avLst/>
          </a:prstGeom>
          <a:noFill/>
        </p:spPr>
        <p:txBody>
          <a:bodyPr wrap="square" rtlCol="0">
            <a:spAutoFit/>
          </a:bodyPr>
          <a:lstStyle/>
          <a:p>
            <a:r>
              <a:rPr lang="pt-BR" sz="2400" b="1" dirty="0" smtClean="0">
                <a:solidFill>
                  <a:srgbClr val="E5A812"/>
                </a:solidFill>
              </a:rPr>
              <a:t>PEC PARALELA</a:t>
            </a:r>
            <a:r>
              <a:rPr lang="pt-BR" sz="2400" b="1" dirty="0" smtClean="0">
                <a:solidFill>
                  <a:schemeClr val="bg1">
                    <a:lumMod val="75000"/>
                  </a:schemeClr>
                </a:solidFill>
              </a:rPr>
              <a:t>/ VEDAÇÕES AO PODER DE INTERPRETAR</a:t>
            </a:r>
            <a:endParaRPr lang="pt-BR" sz="2400" b="1" dirty="0">
              <a:solidFill>
                <a:schemeClr val="bg1">
                  <a:lumMod val="75000"/>
                </a:schemeClr>
              </a:solidFill>
            </a:endParaRPr>
          </a:p>
        </p:txBody>
      </p:sp>
      <p:pic>
        <p:nvPicPr>
          <p:cNvPr id="6" name="Imagem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1386" y="5744936"/>
            <a:ext cx="4229100" cy="952500"/>
          </a:xfrm>
          <a:prstGeom prst="rect">
            <a:avLst/>
          </a:prstGeom>
        </p:spPr>
      </p:pic>
      <p:sp>
        <p:nvSpPr>
          <p:cNvPr id="7" name="Retângulo 6"/>
          <p:cNvSpPr/>
          <p:nvPr/>
        </p:nvSpPr>
        <p:spPr>
          <a:xfrm>
            <a:off x="1571625" y="-1"/>
            <a:ext cx="9048751" cy="65315"/>
          </a:xfrm>
          <a:prstGeom prst="rect">
            <a:avLst/>
          </a:prstGeom>
          <a:solidFill>
            <a:srgbClr val="E5A8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8" name="Conector reto 7"/>
          <p:cNvCxnSpPr/>
          <p:nvPr/>
        </p:nvCxnSpPr>
        <p:spPr>
          <a:xfrm>
            <a:off x="1558925" y="734788"/>
            <a:ext cx="907415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57967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aixaDeTexto 1"/>
          <p:cNvSpPr txBox="1"/>
          <p:nvPr/>
        </p:nvSpPr>
        <p:spPr>
          <a:xfrm>
            <a:off x="491067" y="943622"/>
            <a:ext cx="11015133" cy="4524315"/>
          </a:xfrm>
          <a:prstGeom prst="rect">
            <a:avLst/>
          </a:prstGeom>
          <a:noFill/>
        </p:spPr>
        <p:txBody>
          <a:bodyPr wrap="square" rtlCol="0">
            <a:spAutoFit/>
          </a:bodyPr>
          <a:lstStyle/>
          <a:p>
            <a:pPr marL="285750" indent="-285750">
              <a:buFont typeface="Arial" panose="020B0604020202020204" pitchFamily="34" charset="0"/>
              <a:buChar char="•"/>
            </a:pPr>
            <a:r>
              <a:rPr lang="pt-BR" dirty="0" smtClean="0"/>
              <a:t>Uma dessas causas é a </a:t>
            </a:r>
            <a:r>
              <a:rPr lang="pt-BR" dirty="0"/>
              <a:t>proposta que acompanha a PEC paralela (PEC 133/2019) onde se pretende a redução do tempo de contribuição </a:t>
            </a:r>
            <a:r>
              <a:rPr lang="pt-BR" dirty="0" smtClean="0"/>
              <a:t>do homem de </a:t>
            </a:r>
            <a:r>
              <a:rPr lang="pt-BR" dirty="0"/>
              <a:t>20 para 15 anos, proposto pelo art. 11 nos seguintes termos</a:t>
            </a:r>
            <a:r>
              <a:rPr lang="pt-BR" dirty="0" smtClean="0"/>
              <a:t>:</a:t>
            </a:r>
          </a:p>
          <a:p>
            <a:pPr marL="285750" indent="-285750">
              <a:buFont typeface="Arial" panose="020B0604020202020204" pitchFamily="34" charset="0"/>
              <a:buChar char="•"/>
            </a:pPr>
            <a:endParaRPr lang="pt-BR" dirty="0"/>
          </a:p>
          <a:p>
            <a:pPr marL="982663"/>
            <a:r>
              <a:rPr lang="pt-BR" i="1" dirty="0"/>
              <a:t>Art. 11. Até que lei disponha sobre o tempo de contribuição a que se refere o inciso I do § 7º do art. 201 da Constituição Federal, o tempo de contribuição do segurado homem filiado ao Regime Geral de Previdência Social, de que trata o caput do art. 19 da Emenda Constitucional nº ..., de 2019, será reduzido em cinco anos.</a:t>
            </a:r>
            <a:endParaRPr lang="pt-BR" dirty="0"/>
          </a:p>
          <a:p>
            <a:pPr marL="982663"/>
            <a:endParaRPr lang="pt-BR" dirty="0" smtClean="0"/>
          </a:p>
          <a:p>
            <a:r>
              <a:rPr lang="pt-BR" dirty="0" smtClean="0"/>
              <a:t>Tal </a:t>
            </a:r>
            <a:r>
              <a:rPr lang="pt-BR" dirty="0"/>
              <a:t>norma conflita, diretamente, com o disposto no art. 19 da PEC 6/2019, a qual assim encontra-se normatizada:</a:t>
            </a:r>
          </a:p>
          <a:p>
            <a:endParaRPr lang="pt-BR" i="1" dirty="0" smtClean="0"/>
          </a:p>
          <a:p>
            <a:pPr marL="982663"/>
            <a:r>
              <a:rPr lang="pt-BR" i="1" dirty="0" smtClean="0"/>
              <a:t>Art</a:t>
            </a:r>
            <a:r>
              <a:rPr lang="pt-BR" i="1" dirty="0"/>
              <a:t>. 19. Até que lei disponha sobre o tempo de contribuição a que se refere o inciso I do § 7º do art. 201 da Constituição Federal, o segurado filiado ao Regime Geral de Previdência Social após a data de entrada em vigor desta Emenda Constitucional será aposentado aos sessenta e dois anos de idade, se mulher, sessenta e cinco anos de idade, se homem, quinze anos de tempo de contribuição, se mulher, e vinte anos de tempo de contribuição, se homem.</a:t>
            </a:r>
            <a:endParaRPr lang="pt-BR" dirty="0"/>
          </a:p>
          <a:p>
            <a:endParaRPr lang="pt-BR" dirty="0" smtClean="0"/>
          </a:p>
        </p:txBody>
      </p:sp>
      <p:sp>
        <p:nvSpPr>
          <p:cNvPr id="5" name="CaixaDeTexto 4"/>
          <p:cNvSpPr txBox="1"/>
          <p:nvPr/>
        </p:nvSpPr>
        <p:spPr>
          <a:xfrm>
            <a:off x="1558925" y="201874"/>
            <a:ext cx="9048751" cy="461665"/>
          </a:xfrm>
          <a:prstGeom prst="rect">
            <a:avLst/>
          </a:prstGeom>
          <a:noFill/>
        </p:spPr>
        <p:txBody>
          <a:bodyPr wrap="square" rtlCol="0">
            <a:spAutoFit/>
          </a:bodyPr>
          <a:lstStyle/>
          <a:p>
            <a:r>
              <a:rPr lang="pt-BR" sz="2400" b="1" dirty="0" smtClean="0">
                <a:solidFill>
                  <a:srgbClr val="E5A812"/>
                </a:solidFill>
              </a:rPr>
              <a:t>PEC PARALELA</a:t>
            </a:r>
            <a:r>
              <a:rPr lang="pt-BR" sz="2400" b="1" dirty="0" smtClean="0">
                <a:solidFill>
                  <a:schemeClr val="bg1">
                    <a:lumMod val="75000"/>
                  </a:schemeClr>
                </a:solidFill>
              </a:rPr>
              <a:t>/ CAUSAS DE INCONSTITUCIONALIDADE FORMAL</a:t>
            </a:r>
            <a:endParaRPr lang="pt-BR" sz="2400" b="1" dirty="0">
              <a:solidFill>
                <a:schemeClr val="bg1">
                  <a:lumMod val="75000"/>
                </a:schemeClr>
              </a:solidFill>
            </a:endParaRPr>
          </a:p>
        </p:txBody>
      </p:sp>
      <p:pic>
        <p:nvPicPr>
          <p:cNvPr id="6" name="Image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386" y="5744936"/>
            <a:ext cx="4229100" cy="952500"/>
          </a:xfrm>
          <a:prstGeom prst="rect">
            <a:avLst/>
          </a:prstGeom>
        </p:spPr>
      </p:pic>
      <p:sp>
        <p:nvSpPr>
          <p:cNvPr id="7" name="Retângulo 6"/>
          <p:cNvSpPr/>
          <p:nvPr/>
        </p:nvSpPr>
        <p:spPr>
          <a:xfrm>
            <a:off x="1571625" y="-1"/>
            <a:ext cx="9048751" cy="65315"/>
          </a:xfrm>
          <a:prstGeom prst="rect">
            <a:avLst/>
          </a:prstGeom>
          <a:solidFill>
            <a:srgbClr val="E5A8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8" name="Conector reto 7"/>
          <p:cNvCxnSpPr/>
          <p:nvPr/>
        </p:nvCxnSpPr>
        <p:spPr>
          <a:xfrm>
            <a:off x="1558925" y="734788"/>
            <a:ext cx="907415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8310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Image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386" y="5744936"/>
            <a:ext cx="4229100" cy="952500"/>
          </a:xfrm>
          <a:prstGeom prst="rect">
            <a:avLst/>
          </a:prstGeom>
        </p:spPr>
      </p:pic>
      <p:sp>
        <p:nvSpPr>
          <p:cNvPr id="2" name="CaixaDeTexto 1"/>
          <p:cNvSpPr txBox="1"/>
          <p:nvPr/>
        </p:nvSpPr>
        <p:spPr>
          <a:xfrm>
            <a:off x="491067" y="943622"/>
            <a:ext cx="11015133" cy="4247317"/>
          </a:xfrm>
          <a:prstGeom prst="rect">
            <a:avLst/>
          </a:prstGeom>
          <a:noFill/>
        </p:spPr>
        <p:txBody>
          <a:bodyPr wrap="square" rtlCol="0">
            <a:spAutoFit/>
          </a:bodyPr>
          <a:lstStyle/>
          <a:p>
            <a:pPr marL="285750" indent="-285750">
              <a:buFont typeface="Arial" panose="020B0604020202020204" pitchFamily="34" charset="0"/>
              <a:buChar char="•"/>
            </a:pPr>
            <a:r>
              <a:rPr lang="pt-BR" dirty="0" smtClean="0"/>
              <a:t>Por </a:t>
            </a:r>
            <a:r>
              <a:rPr lang="pt-BR" dirty="0"/>
              <a:t>óbvio, há um conflito de normas e da mais profunda concepção hermenêutica das referidas disposições constitucionais, ao passo que o art. 11 da PEC paralela, de forma tácita, rejeita o disposto no art. 19 da PEC 6/2019</a:t>
            </a:r>
            <a:r>
              <a:rPr lang="pt-BR" dirty="0" smtClean="0"/>
              <a:t>.</a:t>
            </a:r>
          </a:p>
          <a:p>
            <a:pPr marL="285750" indent="-285750">
              <a:buFont typeface="Arial" panose="020B0604020202020204" pitchFamily="34" charset="0"/>
              <a:buChar char="•"/>
            </a:pPr>
            <a:endParaRPr lang="pt-BR" i="1" dirty="0"/>
          </a:p>
          <a:p>
            <a:pPr marL="285750" indent="-285750">
              <a:buFont typeface="Arial" panose="020B0604020202020204" pitchFamily="34" charset="0"/>
              <a:buChar char="•"/>
            </a:pPr>
            <a:r>
              <a:rPr lang="pt-BR" dirty="0"/>
              <a:t>Tal fato é corroborado pelo voto do relator na CCJ, Senador Tasso Jereissati, onde afirma que</a:t>
            </a:r>
            <a:r>
              <a:rPr lang="pt-BR" dirty="0" smtClean="0"/>
              <a:t>:</a:t>
            </a:r>
          </a:p>
          <a:p>
            <a:endParaRPr lang="pt-BR" dirty="0"/>
          </a:p>
          <a:p>
            <a:pPr marL="1074738"/>
            <a:r>
              <a:rPr lang="pt-BR" i="1" dirty="0"/>
              <a:t>8. Outras emendas </a:t>
            </a:r>
            <a:endParaRPr lang="pt-BR" dirty="0"/>
          </a:p>
          <a:p>
            <a:pPr marL="1074738"/>
            <a:r>
              <a:rPr lang="pt-BR" i="1" dirty="0"/>
              <a:t>Outras emendas tratam de temas já acolhidos total ou parcialmente no relatório, como a supressão das mudanças no Beneficio de Prestação Continuada (BPC) ou regra mais favorável para a aposentadoria dos trabalhadores expostos a agentes nocivos. É o caso também daquelas que pedem a inclusão de Estados, Distrito Federal e Municípios na Reforma, tema fundador da PEC Paralela, </a:t>
            </a:r>
            <a:r>
              <a:rPr lang="pt-BR" b="1" i="1" dirty="0"/>
              <a:t>que por sua vez também já trata da redução do tempo mínimo para aposentadoria a 15 anos para os homens que entrarão no mercado de trabalho</a:t>
            </a:r>
            <a:r>
              <a:rPr lang="pt-BR" b="1" i="1" dirty="0" smtClean="0"/>
              <a:t>.</a:t>
            </a:r>
          </a:p>
          <a:p>
            <a:pPr marL="1074738"/>
            <a:endParaRPr lang="pt-BR" b="1" i="1" dirty="0"/>
          </a:p>
          <a:p>
            <a:pPr marL="285750" indent="-285750">
              <a:buFont typeface="Arial" panose="020B0604020202020204" pitchFamily="34" charset="0"/>
              <a:buChar char="•"/>
            </a:pPr>
            <a:r>
              <a:rPr lang="pt-BR" dirty="0" smtClean="0"/>
              <a:t>Trata-se de </a:t>
            </a:r>
            <a:r>
              <a:rPr lang="pt-BR" dirty="0"/>
              <a:t>expressa, embora de forma tácita, negação de validade – rejeição – de norma constitucional.</a:t>
            </a:r>
            <a:endParaRPr lang="pt-BR" b="1" dirty="0" smtClean="0"/>
          </a:p>
        </p:txBody>
      </p:sp>
      <p:sp>
        <p:nvSpPr>
          <p:cNvPr id="5" name="CaixaDeTexto 4"/>
          <p:cNvSpPr txBox="1"/>
          <p:nvPr/>
        </p:nvSpPr>
        <p:spPr>
          <a:xfrm>
            <a:off x="1558925" y="201874"/>
            <a:ext cx="9048751" cy="461665"/>
          </a:xfrm>
          <a:prstGeom prst="rect">
            <a:avLst/>
          </a:prstGeom>
          <a:noFill/>
        </p:spPr>
        <p:txBody>
          <a:bodyPr wrap="square" rtlCol="0">
            <a:spAutoFit/>
          </a:bodyPr>
          <a:lstStyle/>
          <a:p>
            <a:r>
              <a:rPr lang="pt-BR" sz="2400" b="1" dirty="0" smtClean="0">
                <a:solidFill>
                  <a:srgbClr val="E5A812"/>
                </a:solidFill>
              </a:rPr>
              <a:t>PEC PARALELA</a:t>
            </a:r>
            <a:r>
              <a:rPr lang="pt-BR" sz="2400" b="1" dirty="0" smtClean="0">
                <a:solidFill>
                  <a:schemeClr val="bg1">
                    <a:lumMod val="75000"/>
                  </a:schemeClr>
                </a:solidFill>
              </a:rPr>
              <a:t>/ CAUSAS DE INCONSTITUCIONALIDADE FORMAL</a:t>
            </a:r>
            <a:endParaRPr lang="pt-BR" sz="2400" b="1" dirty="0">
              <a:solidFill>
                <a:schemeClr val="bg1">
                  <a:lumMod val="75000"/>
                </a:schemeClr>
              </a:solidFill>
            </a:endParaRPr>
          </a:p>
        </p:txBody>
      </p:sp>
      <p:sp>
        <p:nvSpPr>
          <p:cNvPr id="7" name="Retângulo 6"/>
          <p:cNvSpPr/>
          <p:nvPr/>
        </p:nvSpPr>
        <p:spPr>
          <a:xfrm>
            <a:off x="1571625" y="-1"/>
            <a:ext cx="9048751" cy="65315"/>
          </a:xfrm>
          <a:prstGeom prst="rect">
            <a:avLst/>
          </a:prstGeom>
          <a:solidFill>
            <a:srgbClr val="E5A8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8" name="Conector reto 7"/>
          <p:cNvCxnSpPr/>
          <p:nvPr/>
        </p:nvCxnSpPr>
        <p:spPr>
          <a:xfrm>
            <a:off x="1558925" y="734788"/>
            <a:ext cx="907415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8844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Imagem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386" y="5744936"/>
            <a:ext cx="4229100" cy="952500"/>
          </a:xfrm>
          <a:prstGeom prst="rect">
            <a:avLst/>
          </a:prstGeom>
        </p:spPr>
      </p:pic>
      <p:sp>
        <p:nvSpPr>
          <p:cNvPr id="2" name="CaixaDeTexto 1"/>
          <p:cNvSpPr txBox="1"/>
          <p:nvPr/>
        </p:nvSpPr>
        <p:spPr>
          <a:xfrm>
            <a:off x="575733" y="2086622"/>
            <a:ext cx="11015133" cy="2585323"/>
          </a:xfrm>
          <a:prstGeom prst="rect">
            <a:avLst/>
          </a:prstGeom>
          <a:noFill/>
        </p:spPr>
        <p:txBody>
          <a:bodyPr wrap="square" rtlCol="0">
            <a:spAutoFit/>
          </a:bodyPr>
          <a:lstStyle/>
          <a:p>
            <a:pPr marL="285750" indent="-285750">
              <a:buFont typeface="Arial" panose="020B0604020202020204" pitchFamily="34" charset="0"/>
              <a:buChar char="•"/>
            </a:pPr>
            <a:r>
              <a:rPr lang="pt-BR" dirty="0" smtClean="0"/>
              <a:t>Outra causa é a proposta tendente a introduzir a reforma aos Estados, DF e Municípios por meio da PEC Paralela.</a:t>
            </a:r>
          </a:p>
          <a:p>
            <a:pPr marL="285750" indent="-285750">
              <a:buFont typeface="Arial" panose="020B0604020202020204" pitchFamily="34" charset="0"/>
              <a:buChar char="•"/>
            </a:pPr>
            <a:endParaRPr lang="pt-BR" dirty="0"/>
          </a:p>
          <a:p>
            <a:pPr marL="285750" indent="-285750">
              <a:buFont typeface="Arial" panose="020B0604020202020204" pitchFamily="34" charset="0"/>
              <a:buChar char="•"/>
            </a:pPr>
            <a:r>
              <a:rPr lang="pt-BR" dirty="0" smtClean="0"/>
              <a:t>A PEC 6/2019 trouxe em seu texto original que a reforma seria aplicado a todos os entes federados. Na Câmara, porém, esta disposição foi rejeitada e somente os servidores federais passariam a ser atingidos.</a:t>
            </a:r>
          </a:p>
          <a:p>
            <a:pPr marL="285750" indent="-285750">
              <a:buFont typeface="Arial" panose="020B0604020202020204" pitchFamily="34" charset="0"/>
              <a:buChar char="•"/>
            </a:pPr>
            <a:endParaRPr lang="pt-BR" dirty="0"/>
          </a:p>
          <a:p>
            <a:pPr marL="285750" indent="-285750">
              <a:buFont typeface="Arial" panose="020B0604020202020204" pitchFamily="34" charset="0"/>
              <a:buChar char="•"/>
            </a:pPr>
            <a:r>
              <a:rPr lang="pt-BR" dirty="0" smtClean="0"/>
              <a:t>Ocorre que, na mesma sessão legislativa, a PEC 133/2019 está propondo matéria de PEC rejeitada, o que é vedado pelo art. 60, §5°, da C.F.</a:t>
            </a:r>
          </a:p>
          <a:p>
            <a:pPr marL="285750" indent="-285750">
              <a:buFont typeface="Arial" panose="020B0604020202020204" pitchFamily="34" charset="0"/>
              <a:buChar char="•"/>
            </a:pPr>
            <a:endParaRPr lang="pt-BR" dirty="0"/>
          </a:p>
          <a:p>
            <a:pPr marL="285750" indent="-285750">
              <a:buFont typeface="Arial" panose="020B0604020202020204" pitchFamily="34" charset="0"/>
              <a:buChar char="•"/>
            </a:pPr>
            <a:endParaRPr lang="pt-BR" dirty="0" smtClean="0"/>
          </a:p>
        </p:txBody>
      </p:sp>
      <p:sp>
        <p:nvSpPr>
          <p:cNvPr id="5" name="CaixaDeTexto 4"/>
          <p:cNvSpPr txBox="1"/>
          <p:nvPr/>
        </p:nvSpPr>
        <p:spPr>
          <a:xfrm>
            <a:off x="1558925" y="201874"/>
            <a:ext cx="9048751" cy="461665"/>
          </a:xfrm>
          <a:prstGeom prst="rect">
            <a:avLst/>
          </a:prstGeom>
          <a:noFill/>
        </p:spPr>
        <p:txBody>
          <a:bodyPr wrap="square" rtlCol="0">
            <a:spAutoFit/>
          </a:bodyPr>
          <a:lstStyle/>
          <a:p>
            <a:r>
              <a:rPr lang="pt-BR" sz="2400" b="1" dirty="0" smtClean="0">
                <a:solidFill>
                  <a:srgbClr val="E5A812"/>
                </a:solidFill>
              </a:rPr>
              <a:t>PEC PARALELA</a:t>
            </a:r>
            <a:r>
              <a:rPr lang="pt-BR" sz="2400" b="1" dirty="0" smtClean="0">
                <a:solidFill>
                  <a:schemeClr val="bg1">
                    <a:lumMod val="75000"/>
                  </a:schemeClr>
                </a:solidFill>
              </a:rPr>
              <a:t>/ CAUSAS DE INCONSTITUCIONALIDADE FORMAL</a:t>
            </a:r>
            <a:endParaRPr lang="pt-BR" sz="2400" b="1" dirty="0">
              <a:solidFill>
                <a:schemeClr val="bg1">
                  <a:lumMod val="75000"/>
                </a:schemeClr>
              </a:solidFill>
            </a:endParaRPr>
          </a:p>
        </p:txBody>
      </p:sp>
      <p:sp>
        <p:nvSpPr>
          <p:cNvPr id="7" name="Retângulo 6"/>
          <p:cNvSpPr/>
          <p:nvPr/>
        </p:nvSpPr>
        <p:spPr>
          <a:xfrm>
            <a:off x="1571625" y="-1"/>
            <a:ext cx="9048751" cy="65315"/>
          </a:xfrm>
          <a:prstGeom prst="rect">
            <a:avLst/>
          </a:prstGeom>
          <a:solidFill>
            <a:srgbClr val="E5A81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cxnSp>
        <p:nvCxnSpPr>
          <p:cNvPr id="8" name="Conector reto 7"/>
          <p:cNvCxnSpPr/>
          <p:nvPr/>
        </p:nvCxnSpPr>
        <p:spPr>
          <a:xfrm>
            <a:off x="1558925" y="734788"/>
            <a:ext cx="9074150"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3023482"/>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defRPr dirty="0" smtClean="0">
            <a:latin typeface="Adobe Myungjo Std M" panose="02020600000000000000" pitchFamily="18" charset="-128"/>
            <a:ea typeface="Adobe Myungjo Std M" panose="02020600000000000000" pitchFamily="18"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854</TotalTime>
  <Words>2583</Words>
  <Application>Microsoft Office PowerPoint</Application>
  <PresentationFormat>Widescreen</PresentationFormat>
  <Paragraphs>157</Paragraphs>
  <Slides>19</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19</vt:i4>
      </vt:variant>
    </vt:vector>
  </HeadingPairs>
  <TitlesOfParts>
    <vt:vector size="24" baseType="lpstr">
      <vt:lpstr>Adobe Myungjo Std M</vt:lpstr>
      <vt:lpstr>Arial</vt:lpstr>
      <vt:lpstr>Calibri</vt:lpstr>
      <vt:lpstr>Calibri Light</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DESKTOP</dc:creator>
  <cp:lastModifiedBy>Leandro Martins Zingaro</cp:lastModifiedBy>
  <cp:revision>73</cp:revision>
  <dcterms:created xsi:type="dcterms:W3CDTF">2017-10-25T12:46:50Z</dcterms:created>
  <dcterms:modified xsi:type="dcterms:W3CDTF">2019-10-17T12:03:12Z</dcterms:modified>
</cp:coreProperties>
</file>