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53" r:id="rId2"/>
    <p:sldId id="292" r:id="rId3"/>
    <p:sldId id="293" r:id="rId4"/>
    <p:sldId id="365" r:id="rId5"/>
    <p:sldId id="366" r:id="rId6"/>
    <p:sldId id="378" r:id="rId7"/>
    <p:sldId id="387" r:id="rId8"/>
    <p:sldId id="393" r:id="rId9"/>
    <p:sldId id="380" r:id="rId10"/>
    <p:sldId id="394" r:id="rId11"/>
    <p:sldId id="396" r:id="rId12"/>
    <p:sldId id="399" r:id="rId13"/>
    <p:sldId id="398" r:id="rId14"/>
    <p:sldId id="401" r:id="rId15"/>
    <p:sldId id="405" r:id="rId16"/>
    <p:sldId id="402" r:id="rId17"/>
    <p:sldId id="403" r:id="rId18"/>
    <p:sldId id="410" r:id="rId19"/>
    <p:sldId id="369" r:id="rId20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94660"/>
  </p:normalViewPr>
  <p:slideViewPr>
    <p:cSldViewPr>
      <p:cViewPr varScale="1">
        <p:scale>
          <a:sx n="68" d="100"/>
          <a:sy n="68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A1873-DBA7-404B-8D90-C22B74D2C042}" type="datetimeFigureOut">
              <a:rPr lang="pt-BR" smtClean="0"/>
              <a:t>07/10/2013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343FB-77BA-41F5-8F58-92576C327BA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4D3103E-0CB0-4978-AD3E-7A5D9245243F}" type="datetimeFigureOut">
              <a:rPr lang="pt-BR"/>
              <a:pPr>
                <a:defRPr/>
              </a:pPr>
              <a:t>07/10/2013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DF2F62F-BBB0-4EAD-B741-669446522D0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69705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Unite_Long_Eng_white"/>
          <p:cNvPicPr>
            <a:picLocks noChangeAspect="1" noChangeArrowheads="1"/>
          </p:cNvPicPr>
          <p:nvPr userDrawn="1"/>
        </p:nvPicPr>
        <p:blipFill>
          <a:blip r:embed="rId2" cstate="print"/>
          <a:srcRect b="34836"/>
          <a:stretch>
            <a:fillRect/>
          </a:stretch>
        </p:blipFill>
        <p:spPr bwMode="auto">
          <a:xfrm>
            <a:off x="3667125" y="6318250"/>
            <a:ext cx="17684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B99C6-8B03-4A06-9388-52DA4FE8D5A2}" type="datetimeFigureOut">
              <a:rPr lang="pt-BR"/>
              <a:pPr>
                <a:defRPr/>
              </a:pPr>
              <a:t>07/10/2013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A64D9-F28A-48B4-A8F3-D38EE7B7EC7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E038E-6645-4BCC-8E07-156D9DEA20FC}" type="datetimeFigureOut">
              <a:rPr lang="pt-BR"/>
              <a:pPr>
                <a:defRPr/>
              </a:pPr>
              <a:t>07/10/2013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2389C-4E19-4FBE-8852-FDCFBB17E65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8DC29-5FB6-40B2-B57D-D9C21CC9C714}" type="datetimeFigureOut">
              <a:rPr lang="pt-BR"/>
              <a:pPr>
                <a:defRPr/>
              </a:pPr>
              <a:t>07/10/2013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5A39C-C78F-43FE-A35A-768281B09CB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80F6F-26E7-4790-A107-D6DDA18FF4BA}" type="datetimeFigureOut">
              <a:rPr lang="pt-BR"/>
              <a:pPr>
                <a:defRPr/>
              </a:pPr>
              <a:t>07/10/2013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06909-03C2-421B-8DED-6BAA3AFC792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E1F8E-B6C6-4A1F-B66B-C2A56F0069F9}" type="datetimeFigureOut">
              <a:rPr lang="pt-BR"/>
              <a:pPr>
                <a:defRPr/>
              </a:pPr>
              <a:t>07/10/2013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450BB-D3CA-4A0C-8321-12D217C0035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6A3F2-930C-4D68-8360-FB18DB898868}" type="datetimeFigureOut">
              <a:rPr lang="pt-BR"/>
              <a:pPr>
                <a:defRPr/>
              </a:pPr>
              <a:t>07/10/2013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3ED65-4EDE-4FCE-90C9-D4BBFF50B36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88DE2-0457-4C8E-97A7-6058061D9B72}" type="datetimeFigureOut">
              <a:rPr lang="pt-BR"/>
              <a:pPr>
                <a:defRPr/>
              </a:pPr>
              <a:t>07/10/2013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9FF35-292A-46EA-8C55-5D38D54ED01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A4F81-6233-4846-970B-8AB595DD3850}" type="datetimeFigureOut">
              <a:rPr lang="pt-BR"/>
              <a:pPr>
                <a:defRPr/>
              </a:pPr>
              <a:t>07/10/2013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3135F-F7BA-437C-8D57-63BEF86A91E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77960-0124-4101-999F-145C8CD95F6B}" type="datetimeFigureOut">
              <a:rPr lang="pt-BR"/>
              <a:pPr>
                <a:defRPr/>
              </a:pPr>
              <a:t>07/10/2013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F66F5-2FD9-4AF2-8BE2-D68549CA23A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72E59-CF9D-4E05-9872-9FB217E3C7C8}" type="datetimeFigureOut">
              <a:rPr lang="pt-BR"/>
              <a:pPr>
                <a:defRPr/>
              </a:pPr>
              <a:t>07/10/2013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A1595-FA01-480A-B8F0-3F59EEE0565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A1AB7-D56C-406B-A454-71593C5C2E3F}" type="datetimeFigureOut">
              <a:rPr lang="pt-BR"/>
              <a:pPr>
                <a:defRPr/>
              </a:pPr>
              <a:t>07/10/2013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FCB98-F237-45B7-A371-6CCE1AE60BA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772816"/>
            <a:ext cx="8229600" cy="435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1DF6BD3-02E1-427C-B0DE-FF87E619C36E}" type="datetimeFigureOut">
              <a:rPr lang="pt-BR"/>
              <a:pPr>
                <a:defRPr/>
              </a:pPr>
              <a:t>07/10/2013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33B2BA-D0BF-42D3-B0D5-F076B4738C9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pic>
        <p:nvPicPr>
          <p:cNvPr id="1030" name="Picture 15" descr="Unite_Long_Eng_white"/>
          <p:cNvPicPr>
            <a:picLocks noChangeAspect="1" noChangeArrowheads="1"/>
          </p:cNvPicPr>
          <p:nvPr/>
        </p:nvPicPr>
        <p:blipFill>
          <a:blip r:embed="rId13" cstate="print"/>
          <a:srcRect b="34836"/>
          <a:stretch>
            <a:fillRect/>
          </a:stretch>
        </p:blipFill>
        <p:spPr bwMode="auto">
          <a:xfrm>
            <a:off x="6943725" y="6299200"/>
            <a:ext cx="17684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logocampanha_ho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7375" y="6264275"/>
            <a:ext cx="13398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52320" y="29804"/>
            <a:ext cx="1656184" cy="172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108520" y="5517232"/>
            <a:ext cx="9252520" cy="151216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-108520" y="0"/>
            <a:ext cx="9252520" cy="19168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433388"/>
            <a:ext cx="57531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 smtClean="0"/>
              <a:t>A Desigualdade no Campo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60851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pt-BR" dirty="0" smtClean="0">
              <a:latin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Arial" charset="0"/>
                <a:cs typeface="Arial" charset="0"/>
              </a:rPr>
              <a:t>De acordo com o Censo Demográfico 2010, as crianças e adolescentes brasileiros que vivem nas zonas rurais são as mais afetadas pelas desigualdades que atingem a educação.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816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Falta de escolas 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60851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latin typeface="Arial" charset="0"/>
                <a:cs typeface="Arial" charset="0"/>
              </a:rPr>
              <a:t>São vários fatores que contribuem para a esta situação. Um dos principais é a </a:t>
            </a:r>
            <a:r>
              <a:rPr lang="pt-BR" b="1" dirty="0" smtClean="0">
                <a:latin typeface="Arial" charset="0"/>
                <a:cs typeface="Arial" charset="0"/>
              </a:rPr>
              <a:t>falta de escolas </a:t>
            </a:r>
            <a:r>
              <a:rPr lang="pt-BR" dirty="0" smtClean="0">
                <a:latin typeface="Arial" charset="0"/>
                <a:cs typeface="Arial" charset="0"/>
              </a:rPr>
              <a:t>para atender essas crianças. </a:t>
            </a:r>
            <a:br>
              <a:rPr lang="pt-BR" dirty="0" smtClean="0">
                <a:latin typeface="Arial" charset="0"/>
                <a:cs typeface="Arial" charset="0"/>
              </a:rPr>
            </a:br>
            <a:endParaRPr lang="pt-BR" dirty="0" smtClean="0">
              <a:latin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Arial" charset="0"/>
                <a:cs typeface="Arial" charset="0"/>
              </a:rPr>
              <a:t>De acordo com dados de estudo publicado pelo Ipea em 2012, nos últimos anos registrou-se </a:t>
            </a:r>
            <a:r>
              <a:rPr lang="pt-BR" b="1" dirty="0" smtClean="0">
                <a:latin typeface="Arial" charset="0"/>
                <a:cs typeface="Arial" charset="0"/>
              </a:rPr>
              <a:t>processo acelerado de fechamento de escolas do campo. </a:t>
            </a:r>
          </a:p>
          <a:p>
            <a:pPr marL="0" indent="0">
              <a:buNone/>
            </a:pPr>
            <a:endParaRPr lang="pt-BR" dirty="0" smtClean="0">
              <a:latin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Arial" charset="0"/>
              <a:cs typeface="Arial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775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Fechamento de escolas 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608512"/>
          </a:xfrm>
        </p:spPr>
        <p:txBody>
          <a:bodyPr/>
          <a:lstStyle/>
          <a:p>
            <a:pPr marL="0" indent="0">
              <a:buNone/>
            </a:pPr>
            <a:endParaRPr lang="pt-BR" dirty="0" smtClean="0">
              <a:latin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Arial" charset="0"/>
                <a:cs typeface="Arial" charset="0"/>
              </a:rPr>
              <a:t>O ritmo de fechamento das escolas do campo tem sido maior do que o da diminuição do número de alunos matriculados na educação básica que residem no campo. </a:t>
            </a: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Arial" charset="0"/>
              <a:cs typeface="Arial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81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Fechamento de escolas 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6085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pt-BR" dirty="0" smtClean="0">
              <a:latin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charset="0"/>
                <a:cs typeface="Arial" charset="0"/>
              </a:rPr>
              <a:t>Só entre 2009 e 2010, </a:t>
            </a:r>
            <a:r>
              <a:rPr lang="pt-BR" b="1" dirty="0" smtClean="0">
                <a:latin typeface="Arial" charset="0"/>
                <a:cs typeface="Arial" charset="0"/>
              </a:rPr>
              <a:t>3.630 escolas </a:t>
            </a:r>
            <a:r>
              <a:rPr lang="pt-BR" dirty="0" smtClean="0">
                <a:latin typeface="Arial" charset="0"/>
                <a:cs typeface="Arial" charset="0"/>
              </a:rPr>
              <a:t>rurais foram </a:t>
            </a:r>
            <a:r>
              <a:rPr lang="pt-BR" b="1" dirty="0" smtClean="0">
                <a:latin typeface="Arial" charset="0"/>
                <a:cs typeface="Arial" charset="0"/>
              </a:rPr>
              <a:t>fechadas</a:t>
            </a:r>
            <a:r>
              <a:rPr lang="pt-BR" dirty="0" smtClean="0">
                <a:latin typeface="Arial" charset="0"/>
                <a:cs typeface="Arial" charset="0"/>
              </a:rPr>
              <a:t> em todo o país. </a:t>
            </a:r>
          </a:p>
          <a:p>
            <a:pPr marL="0" indent="0">
              <a:buNone/>
            </a:pPr>
            <a:endParaRPr lang="pt-BR" dirty="0" smtClean="0">
              <a:latin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charset="0"/>
                <a:cs typeface="Arial" charset="0"/>
              </a:rPr>
              <a:t>Entre 2002 a 2010, o meio rural perdeu </a:t>
            </a:r>
            <a:r>
              <a:rPr lang="pt-BR" b="1" dirty="0" smtClean="0">
                <a:latin typeface="Arial" charset="0"/>
                <a:cs typeface="Arial" charset="0"/>
              </a:rPr>
              <a:t>27.709</a:t>
            </a:r>
            <a:r>
              <a:rPr lang="pt-BR" dirty="0" smtClean="0">
                <a:latin typeface="Arial" charset="0"/>
                <a:cs typeface="Arial" charset="0"/>
              </a:rPr>
              <a:t> escolas. 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pt-BR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pt-BR" dirty="0" smtClean="0">
              <a:latin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Arial" charset="0"/>
              <a:cs typeface="Arial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545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Dificuldade de acesso 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60851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sz="2800" dirty="0" smtClean="0">
                <a:latin typeface="Arial" charset="0"/>
                <a:cs typeface="Arial" charset="0"/>
              </a:rPr>
              <a:t>Outro problema enfrentado pelos alunos do campo é a dificuldade do acesso às escolas. Segundo análise do Ipea feita com base nos dados do Censo Escolar 2010, </a:t>
            </a:r>
            <a:r>
              <a:rPr lang="pt-BR" sz="2800" b="1" dirty="0" smtClean="0">
                <a:latin typeface="Arial" charset="0"/>
                <a:cs typeface="Arial" charset="0"/>
              </a:rPr>
              <a:t>cerca de 2,7 milhões de crianças e adolescentes se deslocam diariamente do campo até as cidades para estudar</a:t>
            </a:r>
            <a:r>
              <a:rPr lang="pt-BR" sz="2800" dirty="0" smtClean="0">
                <a:latin typeface="Arial" charset="0"/>
                <a:cs typeface="Arial" charset="0"/>
              </a:rPr>
              <a:t>. </a:t>
            </a:r>
            <a:br>
              <a:rPr lang="pt-BR" sz="2800" dirty="0" smtClean="0">
                <a:latin typeface="Arial" charset="0"/>
                <a:cs typeface="Arial" charset="0"/>
              </a:rPr>
            </a:br>
            <a:endParaRPr lang="pt-BR" dirty="0" smtClean="0">
              <a:latin typeface="Arial" charset="0"/>
              <a:cs typeface="Arial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158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Dificuldade de acesso 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60851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latin typeface="Arial" charset="0"/>
                <a:cs typeface="Arial" charset="0"/>
              </a:rPr>
              <a:t>O Censo Escolar 2009 mostrou que </a:t>
            </a:r>
            <a:r>
              <a:rPr lang="pt-BR" b="1" dirty="0" smtClean="0">
                <a:latin typeface="Arial" charset="0"/>
                <a:cs typeface="Arial" charset="0"/>
              </a:rPr>
              <a:t>65% dos alunos</a:t>
            </a:r>
            <a:r>
              <a:rPr lang="pt-BR" dirty="0" smtClean="0">
                <a:latin typeface="Arial" charset="0"/>
                <a:cs typeface="Arial" charset="0"/>
              </a:rPr>
              <a:t> matriculados em escolas do campo </a:t>
            </a:r>
            <a:r>
              <a:rPr lang="pt-BR" b="1" dirty="0" smtClean="0">
                <a:latin typeface="Arial" charset="0"/>
                <a:cs typeface="Arial" charset="0"/>
              </a:rPr>
              <a:t>não são atendidos por transporte escolar público</a:t>
            </a:r>
            <a:r>
              <a:rPr lang="pt-BR" dirty="0" smtClean="0">
                <a:latin typeface="Arial" charset="0"/>
                <a:cs typeface="Arial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endParaRPr lang="pt-BR" dirty="0">
              <a:latin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Arial" charset="0"/>
                <a:cs typeface="Arial" charset="0"/>
              </a:rPr>
              <a:t>Cerca de </a:t>
            </a:r>
            <a:r>
              <a:rPr lang="pt-BR" b="1" dirty="0" smtClean="0">
                <a:latin typeface="Arial" charset="0"/>
                <a:cs typeface="Arial" charset="0"/>
              </a:rPr>
              <a:t>10% </a:t>
            </a:r>
            <a:r>
              <a:rPr lang="pt-BR" dirty="0" smtClean="0">
                <a:latin typeface="Arial" charset="0"/>
                <a:cs typeface="Arial" charset="0"/>
              </a:rPr>
              <a:t>dos estudantes que vivem em zonas rurais levam </a:t>
            </a:r>
            <a:r>
              <a:rPr lang="pt-BR" b="1" dirty="0" smtClean="0">
                <a:latin typeface="Arial" charset="0"/>
                <a:cs typeface="Arial" charset="0"/>
              </a:rPr>
              <a:t>mais de uma hora para chegar à escola todos os dias</a:t>
            </a:r>
            <a:r>
              <a:rPr lang="pt-BR" dirty="0" smtClean="0"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3507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Precariedade  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60851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sz="2800" dirty="0" smtClean="0">
                <a:latin typeface="Arial" charset="0"/>
                <a:cs typeface="Arial" charset="0"/>
              </a:rPr>
              <a:t>Além de haver cada vez menos escolas no campo, as que existem apresentam condições precárias de infraestrutura. Em 2010, segundo o estudo do Ipea:</a:t>
            </a:r>
          </a:p>
          <a:p>
            <a:pPr marL="0" indent="0">
              <a:buNone/>
            </a:pPr>
            <a:r>
              <a:rPr lang="pt-BR" sz="2800" b="1" dirty="0" smtClean="0">
                <a:latin typeface="Arial" charset="0"/>
                <a:cs typeface="Arial" charset="0"/>
              </a:rPr>
              <a:t>16,5% das escolas do campo não possuíam energia elétrica;</a:t>
            </a:r>
          </a:p>
          <a:p>
            <a:pPr marL="0" indent="0">
              <a:buNone/>
            </a:pPr>
            <a:r>
              <a:rPr lang="pt-BR" sz="2800" b="1" dirty="0" smtClean="0">
                <a:latin typeface="Arial" charset="0"/>
                <a:cs typeface="Arial" charset="0"/>
              </a:rPr>
              <a:t>14,8 não tinham cozinha para merenda;</a:t>
            </a:r>
          </a:p>
          <a:p>
            <a:pPr marL="0" indent="0">
              <a:buNone/>
            </a:pPr>
            <a:r>
              <a:rPr lang="pt-BR" sz="2800" b="1" dirty="0" smtClean="0">
                <a:latin typeface="Arial" charset="0"/>
                <a:cs typeface="Arial" charset="0"/>
              </a:rPr>
              <a:t>14,1% não possuíam esgoto;</a:t>
            </a:r>
          </a:p>
          <a:p>
            <a:pPr marL="0" indent="0">
              <a:buNone/>
            </a:pPr>
            <a:r>
              <a:rPr lang="pt-BR" sz="2800" b="1" dirty="0" smtClean="0">
                <a:latin typeface="Arial" charset="0"/>
                <a:cs typeface="Arial" charset="0"/>
              </a:rPr>
              <a:t>11% não ofereciam banheiros aos alunos. </a:t>
            </a:r>
          </a:p>
          <a:p>
            <a:pPr>
              <a:buFont typeface="Arial" pitchFamily="34" charset="0"/>
              <a:buChar char="•"/>
            </a:pPr>
            <a:endParaRPr lang="pt-BR" sz="2800" b="1" dirty="0" smtClean="0">
              <a:latin typeface="Arial" charset="0"/>
              <a:cs typeface="Arial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395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Professores 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6085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pt-BR" sz="2800" dirty="0" smtClean="0">
              <a:latin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sz="2800" dirty="0">
              <a:latin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charset="0"/>
                <a:cs typeface="Arial" charset="0"/>
              </a:rPr>
              <a:t>Atualmente existem 342.845 professores atuando no campo, </a:t>
            </a:r>
            <a:r>
              <a:rPr lang="pt-BR" sz="2800" b="1" dirty="0" smtClean="0">
                <a:latin typeface="Arial" charset="0"/>
                <a:cs typeface="Arial" charset="0"/>
              </a:rPr>
              <a:t>sendo que 47% deste total (160.317) não possuem ensino superior. </a:t>
            </a:r>
            <a:br>
              <a:rPr lang="pt-BR" sz="2800" b="1" dirty="0" smtClean="0">
                <a:latin typeface="Arial" charset="0"/>
                <a:cs typeface="Arial" charset="0"/>
              </a:rPr>
            </a:br>
            <a:endParaRPr lang="pt-BR" sz="2800" b="1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pt-BR" sz="2800" dirty="0" smtClean="0">
              <a:latin typeface="Arial" charset="0"/>
              <a:cs typeface="Arial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7128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Trabalho infantil 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6085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/>
              <a:t>De </a:t>
            </a:r>
            <a:r>
              <a:rPr lang="pt-BR" sz="2800" dirty="0"/>
              <a:t>acordo com a Pnad/2009, </a:t>
            </a:r>
            <a:r>
              <a:rPr lang="pt-BR" sz="2800" b="1" dirty="0"/>
              <a:t>cerca de 4,3 milhões de crianças e adolescentes de 5 a 17 anos de idade trabalham no país em média 26,3 horas semanais – um contingente quase equivalente à população da Costa Rica. </a:t>
            </a:r>
            <a:r>
              <a:rPr lang="pt-BR" sz="2800" dirty="0"/>
              <a:t>Além de tirar as crianças da escola, o trabalho afeta seu rendimento escolar, que é inferior ao das crianças que só estudam. </a:t>
            </a:r>
            <a:endParaRPr lang="pt-BR" sz="2800" dirty="0" smtClean="0">
              <a:latin typeface="Arial" charset="0"/>
              <a:cs typeface="Arial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390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108520" y="5517232"/>
            <a:ext cx="9252520" cy="151216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-108520" y="0"/>
            <a:ext cx="9252520" cy="19168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433388"/>
            <a:ext cx="57531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endParaRPr lang="pt-BR" sz="2800" dirty="0">
              <a:latin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charset="0"/>
                <a:cs typeface="Arial" charset="0"/>
              </a:rPr>
              <a:t>Desde </a:t>
            </a:r>
            <a:r>
              <a:rPr lang="pt-BR" sz="2800" b="1" dirty="0" smtClean="0">
                <a:latin typeface="Arial" charset="0"/>
                <a:cs typeface="Arial" charset="0"/>
              </a:rPr>
              <a:t>2010</a:t>
            </a:r>
            <a:r>
              <a:rPr lang="pt-BR" sz="2800" dirty="0" smtClean="0">
                <a:latin typeface="Arial" charset="0"/>
                <a:cs typeface="Arial" charset="0"/>
              </a:rPr>
              <a:t>, o escritório do UNICEF no Brasil participa da iniciativa global </a:t>
            </a:r>
            <a:r>
              <a:rPr lang="pt-BR" sz="2800" i="1" dirty="0" smtClean="0">
                <a:latin typeface="Arial" charset="0"/>
                <a:cs typeface="Arial" charset="0"/>
              </a:rPr>
              <a:t>Out </a:t>
            </a:r>
            <a:r>
              <a:rPr lang="pt-BR" sz="2800" i="1" dirty="0" err="1" smtClean="0">
                <a:latin typeface="Arial" charset="0"/>
                <a:cs typeface="Arial" charset="0"/>
              </a:rPr>
              <a:t>of</a:t>
            </a:r>
            <a:r>
              <a:rPr lang="pt-BR" sz="2800" i="1" dirty="0" smtClean="0">
                <a:latin typeface="Arial" charset="0"/>
                <a:cs typeface="Arial" charset="0"/>
              </a:rPr>
              <a:t> </a:t>
            </a:r>
            <a:r>
              <a:rPr lang="pt-BR" sz="2800" i="1" dirty="0" err="1" smtClean="0">
                <a:latin typeface="Arial" charset="0"/>
                <a:cs typeface="Arial" charset="0"/>
              </a:rPr>
              <a:t>School</a:t>
            </a:r>
            <a:r>
              <a:rPr lang="pt-BR" sz="2800" i="1" dirty="0" smtClean="0">
                <a:latin typeface="Arial" charset="0"/>
                <a:cs typeface="Arial" charset="0"/>
              </a:rPr>
              <a:t> </a:t>
            </a:r>
            <a:r>
              <a:rPr lang="pt-BR" sz="2800" i="1" dirty="0" err="1" smtClean="0">
                <a:latin typeface="Arial" charset="0"/>
                <a:cs typeface="Arial" charset="0"/>
              </a:rPr>
              <a:t>Children</a:t>
            </a:r>
            <a:r>
              <a:rPr lang="pt-BR" sz="2800" i="1" dirty="0" smtClean="0">
                <a:latin typeface="Arial" charset="0"/>
                <a:cs typeface="Arial" charset="0"/>
              </a:rPr>
              <a:t> </a:t>
            </a:r>
            <a:r>
              <a:rPr lang="pt-BR" sz="2800" dirty="0" smtClean="0">
                <a:latin typeface="Arial" charset="0"/>
                <a:cs typeface="Arial" charset="0"/>
              </a:rPr>
              <a:t>– Pelas Crianças Fora da Escola.</a:t>
            </a:r>
          </a:p>
          <a:p>
            <a:pPr marL="0" indent="0">
              <a:buNone/>
            </a:pPr>
            <a:endParaRPr lang="pt-BR" sz="2800" dirty="0" smtClean="0">
              <a:latin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>
                <a:latin typeface="Arial" charset="0"/>
                <a:cs typeface="Arial" charset="0"/>
              </a:rPr>
              <a:t>No </a:t>
            </a:r>
            <a:r>
              <a:rPr lang="pt-BR" sz="2800" b="1" dirty="0">
                <a:latin typeface="Arial" charset="0"/>
                <a:cs typeface="Arial" charset="0"/>
              </a:rPr>
              <a:t>Brasil</a:t>
            </a:r>
            <a:r>
              <a:rPr lang="pt-BR" sz="2800" dirty="0">
                <a:latin typeface="Arial" charset="0"/>
                <a:cs typeface="Arial" charset="0"/>
              </a:rPr>
              <a:t>, a iniciativa “Fora da Escola não Pode!” vem sendo desenvolvida em parceria com a Campanha Nacional pelo Direito à Educação.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800" dirty="0" smtClean="0">
              <a:latin typeface="Arial" charset="0"/>
              <a:cs typeface="Arial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Histórico</a:t>
            </a:r>
            <a:endParaRPr lang="pt-B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t-BR" sz="2800" dirty="0" smtClean="0">
                <a:latin typeface="Arial" charset="0"/>
                <a:cs typeface="Arial" charset="0"/>
              </a:rPr>
              <a:t>A superação da exclusão escolar requer o compromisso de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múltiplos atores</a:t>
            </a:r>
            <a:r>
              <a:rPr lang="pt-BR" sz="2800" dirty="0" smtClean="0">
                <a:latin typeface="Arial" charset="0"/>
                <a:cs typeface="Arial" charset="0"/>
              </a:rPr>
              <a:t>. O projeto procura envolver gestores dos três níveis de governo da área de educação e de outras políticas sociais, como também atores da sociedade civil e de outras instituições. </a:t>
            </a:r>
            <a:r>
              <a:rPr lang="pt-BR" sz="2800" b="1" dirty="0" smtClean="0">
                <a:latin typeface="Arial" charset="0"/>
                <a:cs typeface="Arial" charset="0"/>
              </a:rPr>
              <a:t>Esta audiência pública é fruto deste esforço.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O projeto</a:t>
            </a:r>
            <a:endParaRPr lang="pt-B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18448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677864"/>
            <a:ext cx="4330824" cy="5493899"/>
          </a:xfrm>
        </p:spPr>
        <p:txBody>
          <a:bodyPr/>
          <a:lstStyle/>
          <a:p>
            <a:pPr marL="0" indent="0">
              <a:buNone/>
            </a:pPr>
            <a:r>
              <a:rPr lang="pt-BR" sz="2500" dirty="0" smtClean="0"/>
              <a:t>Em 2012, lançamos o relatório </a:t>
            </a:r>
            <a:r>
              <a:rPr lang="pt-BR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Todas as Crianças na Escola em 2015</a:t>
            </a:r>
            <a:r>
              <a:rPr lang="pt-BR" sz="2500" dirty="0" smtClean="0"/>
              <a:t>, </a:t>
            </a:r>
            <a:br>
              <a:rPr lang="pt-BR" sz="2500" dirty="0" smtClean="0"/>
            </a:br>
            <a:r>
              <a:rPr lang="pt-BR" sz="2500" dirty="0" smtClean="0"/>
              <a:t>com uma análise de quem são as crianças e os adolescentes fora da escola e em risco de exclusão e dos principais gargalos e barreiras que impedem que eles estejam na escola e, uma vez nela, tenham assegurado o seu direito de permanecer estudando e de progredir nos estudos. </a:t>
            </a:r>
            <a:endParaRPr lang="pt-BR" sz="25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3458" t="10093" r="32050" b="6330"/>
          <a:stretch>
            <a:fillRect/>
          </a:stretch>
        </p:blipFill>
        <p:spPr bwMode="auto">
          <a:xfrm>
            <a:off x="4932040" y="656724"/>
            <a:ext cx="4392488" cy="59869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22768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229" y="1424351"/>
            <a:ext cx="4618856" cy="3960440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 smtClean="0"/>
              <a:t>Em maio de 2013, lançamos o </a:t>
            </a:r>
            <a:r>
              <a:rPr lang="pt-B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Fora da Escola Não Pode! O Desafio da </a:t>
            </a:r>
            <a:br>
              <a:rPr lang="pt-B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Exclusão Escolar</a:t>
            </a:r>
            <a:r>
              <a:rPr lang="pt-BR" sz="2800" dirty="0" smtClean="0"/>
              <a:t>, </a:t>
            </a:r>
            <a:br>
              <a:rPr lang="pt-BR" sz="2800" dirty="0" smtClean="0"/>
            </a:br>
            <a:r>
              <a:rPr lang="pt-BR" sz="2800" dirty="0" smtClean="0"/>
              <a:t>também em parceria com o Unicef e com o apoio da Undime. </a:t>
            </a:r>
            <a:endParaRPr lang="pt-B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063"/>
          <a:stretch>
            <a:fillRect/>
          </a:stretch>
        </p:blipFill>
        <p:spPr bwMode="auto">
          <a:xfrm>
            <a:off x="5001490" y="655413"/>
            <a:ext cx="4248472" cy="59276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/>
              <a:t>A exclusão escolar no Brasil</a:t>
            </a:r>
            <a:endParaRPr lang="pt-BR" sz="32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57" t="17094" r="14954" b="19699"/>
          <a:stretch/>
        </p:blipFill>
        <p:spPr>
          <a:xfrm>
            <a:off x="179512" y="1772816"/>
            <a:ext cx="7448337" cy="42746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Quem está fora da escola no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charset="0"/>
                <a:cs typeface="Arial" charset="0"/>
              </a:rPr>
              <a:t>Em um estudo sobre os investimentos necessários para implementar a ampliação da obrigatoriedade do ensino dos 4 aos 17 anos, estima-se que as redes públicas precisariam absorver um contingente de </a:t>
            </a:r>
            <a:r>
              <a:rPr lang="pt-BR" sz="3600" b="1" dirty="0" smtClean="0">
                <a:latin typeface="Arial" charset="0"/>
                <a:cs typeface="Arial" charset="0"/>
              </a:rPr>
              <a:t>3,96 milhões de alunos</a:t>
            </a:r>
            <a:r>
              <a:rPr lang="pt-BR" dirty="0" smtClean="0">
                <a:latin typeface="Arial" charset="0"/>
                <a:cs typeface="Arial" charset="0"/>
              </a:rPr>
              <a:t>, levando em conta dados da </a:t>
            </a:r>
            <a:r>
              <a:rPr lang="pt-BR" dirty="0" err="1" smtClean="0">
                <a:latin typeface="Arial" charset="0"/>
                <a:cs typeface="Arial" charset="0"/>
              </a:rPr>
              <a:t>Pnad</a:t>
            </a:r>
            <a:r>
              <a:rPr lang="pt-BR" dirty="0" smtClean="0">
                <a:latin typeface="Arial" charset="0"/>
                <a:cs typeface="Arial" charset="0"/>
              </a:rPr>
              <a:t> 2008.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Quem está fora da escola no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sz="2800" dirty="0" smtClean="0"/>
              <a:t>A maioria das crianças e adolescentes excluídos se concentra nas regiões Norte e Nordeste (áreas com mais altos índices de pobreza e menores taxas de escolaridade).</a:t>
            </a:r>
          </a:p>
          <a:p>
            <a:pPr marL="0" indent="0">
              <a:buNone/>
            </a:pPr>
            <a:r>
              <a:rPr lang="pt-BR" b="1" dirty="0" smtClean="0"/>
              <a:t>Fora da escola (6 a 14 anos)</a:t>
            </a:r>
          </a:p>
          <a:p>
            <a:pPr marL="0" indent="0">
              <a:buNone/>
            </a:pPr>
            <a:r>
              <a:rPr lang="pt-BR" b="1" dirty="0" smtClean="0"/>
              <a:t>Sul: 2,5% </a:t>
            </a:r>
          </a:p>
          <a:p>
            <a:pPr marL="0" indent="0">
              <a:buNone/>
            </a:pPr>
            <a:r>
              <a:rPr lang="pt-BR" b="1" dirty="0" smtClean="0"/>
              <a:t>Nordeste: 3,1%</a:t>
            </a:r>
          </a:p>
          <a:p>
            <a:pPr marL="0" indent="0">
              <a:buNone/>
            </a:pPr>
            <a:r>
              <a:rPr lang="pt-BR" b="1" dirty="0" smtClean="0"/>
              <a:t>Norte: 6,1%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4663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Quem está fora da escola no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70911"/>
            <a:ext cx="8229600" cy="4608512"/>
          </a:xfrm>
        </p:spPr>
        <p:txBody>
          <a:bodyPr/>
          <a:lstStyle/>
          <a:p>
            <a:pPr marL="0" indent="0">
              <a:buNone/>
            </a:pPr>
            <a:endParaRPr lang="pt-BR" dirty="0">
              <a:latin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Arial" charset="0"/>
                <a:cs typeface="Arial" charset="0"/>
              </a:rPr>
              <a:t>Crianças e adolescentes mais </a:t>
            </a:r>
            <a:br>
              <a:rPr lang="pt-BR" dirty="0" smtClean="0">
                <a:latin typeface="Arial" charset="0"/>
                <a:cs typeface="Arial" charset="0"/>
              </a:rPr>
            </a:br>
            <a:r>
              <a:rPr lang="pt-BR" dirty="0" smtClean="0">
                <a:latin typeface="Arial" charset="0"/>
                <a:cs typeface="Arial" charset="0"/>
              </a:rPr>
              <a:t>atingidos pela exclusão escolar no Brasil:</a:t>
            </a:r>
            <a:endParaRPr lang="pt-BR" dirty="0">
              <a:latin typeface="Arial" charset="0"/>
              <a:cs typeface="Arial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pt-BR" sz="2800" b="1" dirty="0" smtClean="0">
                <a:latin typeface="Arial" charset="0"/>
                <a:cs typeface="Arial" charset="0"/>
              </a:rPr>
              <a:t>Os que moram no campo</a:t>
            </a:r>
          </a:p>
          <a:p>
            <a:pPr marL="571500" indent="-571500">
              <a:buFont typeface="+mj-lt"/>
              <a:buAutoNum type="romanUcPeriod"/>
            </a:pPr>
            <a:r>
              <a:rPr lang="pt-BR" sz="2800" b="1" dirty="0" smtClean="0">
                <a:latin typeface="Arial" charset="0"/>
                <a:cs typeface="Arial" charset="0"/>
              </a:rPr>
              <a:t>Negros</a:t>
            </a:r>
          </a:p>
          <a:p>
            <a:pPr marL="571500" indent="-571500">
              <a:buFont typeface="+mj-lt"/>
              <a:buAutoNum type="romanUcPeriod"/>
            </a:pPr>
            <a:r>
              <a:rPr lang="pt-BR" sz="2800" b="1" dirty="0" smtClean="0">
                <a:latin typeface="Arial" charset="0"/>
                <a:cs typeface="Arial" charset="0"/>
              </a:rPr>
              <a:t>Indígenas</a:t>
            </a:r>
          </a:p>
          <a:p>
            <a:pPr marL="571500" indent="-571500">
              <a:buFont typeface="+mj-lt"/>
              <a:buAutoNum type="romanUcPeriod"/>
            </a:pPr>
            <a:r>
              <a:rPr lang="pt-BR" sz="2800" b="1" dirty="0" smtClean="0">
                <a:latin typeface="Arial" charset="0"/>
                <a:cs typeface="Arial" charset="0"/>
              </a:rPr>
              <a:t>Pobres</a:t>
            </a:r>
          </a:p>
          <a:p>
            <a:pPr marL="571500" indent="-571500">
              <a:buFont typeface="+mj-lt"/>
              <a:buAutoNum type="romanUcPeriod"/>
            </a:pPr>
            <a:r>
              <a:rPr lang="pt-BR" sz="2800" b="1" dirty="0" smtClean="0">
                <a:latin typeface="Arial" charset="0"/>
                <a:cs typeface="Arial" charset="0"/>
              </a:rPr>
              <a:t>Os sob o risco de violência e exploração</a:t>
            </a:r>
          </a:p>
          <a:p>
            <a:pPr marL="571500" indent="-571500">
              <a:buFont typeface="+mj-lt"/>
              <a:buAutoNum type="romanUcPeriod"/>
            </a:pPr>
            <a:r>
              <a:rPr lang="pt-BR" sz="2800" b="1" dirty="0" smtClean="0">
                <a:latin typeface="Arial" charset="0"/>
                <a:cs typeface="Arial" charset="0"/>
              </a:rPr>
              <a:t>Com deficiência</a:t>
            </a:r>
          </a:p>
        </p:txBody>
      </p:sp>
      <p:sp>
        <p:nvSpPr>
          <p:cNvPr id="4" name="Retângulo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641</Words>
  <Application>Microsoft Office PowerPoint</Application>
  <PresentationFormat>Apresentação na tela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Slide 1</vt:lpstr>
      <vt:lpstr>Histórico</vt:lpstr>
      <vt:lpstr>O projeto</vt:lpstr>
      <vt:lpstr>Slide 4</vt:lpstr>
      <vt:lpstr>Slide 5</vt:lpstr>
      <vt:lpstr>A exclusão escolar no Brasil</vt:lpstr>
      <vt:lpstr>Quem está fora da escola no Brasil</vt:lpstr>
      <vt:lpstr>Quem está fora da escola no Brasil</vt:lpstr>
      <vt:lpstr>Quem está fora da escola no Brasil</vt:lpstr>
      <vt:lpstr>A Desigualdade no Campo</vt:lpstr>
      <vt:lpstr>Falta de escolas </vt:lpstr>
      <vt:lpstr>Fechamento de escolas </vt:lpstr>
      <vt:lpstr>Fechamento de escolas </vt:lpstr>
      <vt:lpstr>Dificuldade de acesso </vt:lpstr>
      <vt:lpstr>Dificuldade de acesso </vt:lpstr>
      <vt:lpstr>Precariedade  </vt:lpstr>
      <vt:lpstr>Professores </vt:lpstr>
      <vt:lpstr>Trabalho infantil 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mbauer</dc:creator>
  <cp:lastModifiedBy>angomes</cp:lastModifiedBy>
  <cp:revision>185</cp:revision>
  <dcterms:created xsi:type="dcterms:W3CDTF">2011-05-05T17:18:09Z</dcterms:created>
  <dcterms:modified xsi:type="dcterms:W3CDTF">2013-10-07T13:51:31Z</dcterms:modified>
</cp:coreProperties>
</file>