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 Light Bold" panose="020B0604020202020204" charset="0"/>
      <p:regular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Open Sans Bold" panose="020B0806030504020204" charset="0"/>
      <p:regular r:id="rId31"/>
    </p:embeddedFont>
    <p:embeddedFont>
      <p:font typeface="Open Sans Extra Bold" panose="020B0604020202020204" charset="0"/>
      <p:regular r:id="rId32"/>
    </p:embeddedFont>
    <p:embeddedFont>
      <p:font typeface="Open Sans Light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117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Campanha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1075" y="-479000"/>
            <a:ext cx="7776879" cy="8513657"/>
          </a:xfrm>
          <a:custGeom>
            <a:avLst/>
            <a:gdLst/>
            <a:ahLst/>
            <a:cxnLst/>
            <a:rect l="l" t="t" r="r" b="b"/>
            <a:pathLst>
              <a:path w="7776879" h="8513657">
                <a:moveTo>
                  <a:pt x="0" y="0"/>
                </a:moveTo>
                <a:lnTo>
                  <a:pt x="7776879" y="0"/>
                </a:lnTo>
                <a:lnTo>
                  <a:pt x="7776879" y="8513657"/>
                </a:lnTo>
                <a:lnTo>
                  <a:pt x="0" y="8513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82" r="-9082" b="-990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8390255"/>
            <a:ext cx="1807909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 defesa dos pequenos produtores de cerveja, cachaça e vinho.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102544"/>
            <a:ext cx="16230600" cy="1455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1"/>
              </a:lnSpc>
              <a:spcBef>
                <a:spcPct val="0"/>
              </a:spcBef>
            </a:pPr>
            <a:r>
              <a:rPr lang="en-US" sz="4193" b="1">
                <a:solidFill>
                  <a:srgbClr val="E0E0E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Chequem as informações e votem com</a:t>
            </a:r>
          </a:p>
          <a:p>
            <a:pPr algn="ctr">
              <a:lnSpc>
                <a:spcPts val="5871"/>
              </a:lnSpc>
              <a:spcBef>
                <a:spcPct val="0"/>
              </a:spcBef>
            </a:pPr>
            <a:r>
              <a:rPr lang="en-US" sz="4193" b="1">
                <a:solidFill>
                  <a:srgbClr val="E0E0E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responsabilidade social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56099" y="2250084"/>
            <a:ext cx="15375801" cy="352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2"/>
              </a:lnSpc>
              <a:spcBef>
                <a:spcPct val="0"/>
              </a:spcBef>
            </a:pPr>
            <a:r>
              <a:rPr lang="en-US" sz="5009" b="1">
                <a:solidFill>
                  <a:srgbClr val="E0E0E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Solicitamos ao Senado Federal o acolhimento da emenda de proteção às bebidas produzidas por pequenos produtores (n° 1.368), apresentada pelo Senador André Amaral (União/PB).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583" y="1028700"/>
            <a:ext cx="17842737" cy="6479368"/>
          </a:xfrm>
          <a:custGeom>
            <a:avLst/>
            <a:gdLst/>
            <a:ahLst/>
            <a:cxnLst/>
            <a:rect l="l" t="t" r="r" b="b"/>
            <a:pathLst>
              <a:path w="17842737" h="6479368">
                <a:moveTo>
                  <a:pt x="0" y="0"/>
                </a:moveTo>
                <a:lnTo>
                  <a:pt x="17842737" y="0"/>
                </a:lnTo>
                <a:lnTo>
                  <a:pt x="17842737" y="6479368"/>
                </a:lnTo>
                <a:lnTo>
                  <a:pt x="0" y="647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4" r="-3394" b="-25782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72605" y="858816"/>
            <a:ext cx="11837868" cy="8056507"/>
          </a:xfrm>
          <a:custGeom>
            <a:avLst/>
            <a:gdLst/>
            <a:ahLst/>
            <a:cxnLst/>
            <a:rect l="l" t="t" r="r" b="b"/>
            <a:pathLst>
              <a:path w="11837868" h="8056507">
                <a:moveTo>
                  <a:pt x="0" y="0"/>
                </a:moveTo>
                <a:lnTo>
                  <a:pt x="11837868" y="0"/>
                </a:lnTo>
                <a:lnTo>
                  <a:pt x="11837868" y="8056507"/>
                </a:lnTo>
                <a:lnTo>
                  <a:pt x="0" y="80565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771681"/>
            <a:ext cx="16230600" cy="3080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1"/>
              </a:lnSpc>
            </a:pPr>
            <a:r>
              <a:rPr lang="en-US" sz="585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“Indústrias brasileiras de bebidas e agricultores  geram emprego e renda para brasileiros”.</a:t>
            </a:r>
          </a:p>
        </p:txBody>
      </p:sp>
      <p:sp>
        <p:nvSpPr>
          <p:cNvPr id="3" name="Freeform 3"/>
          <p:cNvSpPr/>
          <p:nvPr/>
        </p:nvSpPr>
        <p:spPr>
          <a:xfrm rot="172316">
            <a:off x="214963" y="224155"/>
            <a:ext cx="17465366" cy="9018480"/>
          </a:xfrm>
          <a:custGeom>
            <a:avLst/>
            <a:gdLst/>
            <a:ahLst/>
            <a:cxnLst/>
            <a:rect l="l" t="t" r="r" b="b"/>
            <a:pathLst>
              <a:path w="17465366" h="9018480">
                <a:moveTo>
                  <a:pt x="0" y="0"/>
                </a:moveTo>
                <a:lnTo>
                  <a:pt x="17465365" y="0"/>
                </a:lnTo>
                <a:lnTo>
                  <a:pt x="17465365" y="9018480"/>
                </a:lnTo>
                <a:lnTo>
                  <a:pt x="0" y="9018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79527"/>
            <a:ext cx="15370834" cy="9999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4"/>
              </a:lnSpc>
            </a:pPr>
            <a:endParaRPr/>
          </a:p>
          <a:p>
            <a:pPr algn="ctr">
              <a:lnSpc>
                <a:spcPts val="6964"/>
              </a:lnSpc>
            </a:pPr>
            <a:r>
              <a:rPr lang="en-US" sz="4974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1.847 cervejarias</a:t>
            </a:r>
          </a:p>
          <a:p>
            <a:pPr algn="ctr">
              <a:lnSpc>
                <a:spcPts val="6964"/>
              </a:lnSpc>
            </a:pPr>
            <a:r>
              <a:rPr lang="en-US" sz="4974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1.217 cachaçarias</a:t>
            </a:r>
          </a:p>
          <a:p>
            <a:pPr algn="ctr">
              <a:lnSpc>
                <a:spcPts val="6964"/>
              </a:lnSpc>
            </a:pPr>
            <a:r>
              <a:rPr lang="en-US" sz="4974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890 vinícolas</a:t>
            </a:r>
          </a:p>
          <a:p>
            <a:pPr algn="ctr">
              <a:lnSpc>
                <a:spcPts val="6964"/>
              </a:lnSpc>
            </a:pPr>
            <a:r>
              <a:rPr lang="en-US" sz="4974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120 agricultores de lúpulo</a:t>
            </a:r>
          </a:p>
          <a:p>
            <a:pPr algn="ctr">
              <a:lnSpc>
                <a:spcPts val="6964"/>
              </a:lnSpc>
            </a:pPr>
            <a:r>
              <a:rPr lang="en-US" sz="4974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900 agricultores de cevada e trigo</a:t>
            </a:r>
          </a:p>
          <a:p>
            <a:pPr algn="ctr">
              <a:lnSpc>
                <a:spcPts val="6701"/>
              </a:lnSpc>
            </a:pPr>
            <a:endParaRPr lang="en-US" sz="4974" b="1">
              <a:solidFill>
                <a:srgbClr val="FEFEFE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8033"/>
              </a:lnSpc>
            </a:pPr>
            <a:r>
              <a:rPr lang="en-US" sz="5738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Somos quase de 5.000 pequenas indústrias e pequenos agricultores de insumos de bebidas no Brasil.</a:t>
            </a:r>
          </a:p>
          <a:p>
            <a:pPr algn="ctr">
              <a:lnSpc>
                <a:spcPts val="6841"/>
              </a:lnSpc>
            </a:pPr>
            <a:endParaRPr lang="en-US" sz="5738" b="1">
              <a:solidFill>
                <a:srgbClr val="FEFEFE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5090" y="1697592"/>
            <a:ext cx="17437819" cy="7710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6"/>
              </a:lnSpc>
            </a:pPr>
            <a:r>
              <a:rPr lang="en-US" sz="466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Excelentíssimas Senadoras e Senadores  </a:t>
            </a:r>
          </a:p>
          <a:p>
            <a:pPr algn="ctr">
              <a:lnSpc>
                <a:spcPts val="6536"/>
              </a:lnSpc>
            </a:pPr>
            <a:r>
              <a:rPr lang="en-US" sz="466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 muito bem representam os interesses do Brasil.</a:t>
            </a:r>
          </a:p>
          <a:p>
            <a:pPr algn="ctr">
              <a:lnSpc>
                <a:spcPts val="6536"/>
              </a:lnSpc>
            </a:pPr>
            <a:endParaRPr lang="en-US" sz="4668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536"/>
              </a:lnSpc>
            </a:pPr>
            <a:endParaRPr lang="en-US" sz="4668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7376"/>
              </a:lnSpc>
            </a:pPr>
            <a:r>
              <a:rPr lang="en-US" sz="526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Quem merece proteção?</a:t>
            </a:r>
          </a:p>
          <a:p>
            <a:pPr algn="ctr">
              <a:lnSpc>
                <a:spcPts val="7236"/>
              </a:lnSpc>
            </a:pPr>
            <a:r>
              <a:rPr lang="en-US" sz="516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-As 5.000 pequenas indústrias e agricultores de insumos para as bebidas brasileiras.</a:t>
            </a:r>
          </a:p>
          <a:p>
            <a:pPr algn="ctr">
              <a:lnSpc>
                <a:spcPts val="6536"/>
              </a:lnSpc>
            </a:pPr>
            <a:endParaRPr lang="en-US" sz="5168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536"/>
              </a:lnSpc>
            </a:pPr>
            <a:endParaRPr lang="en-US" sz="5168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06746" y="1721189"/>
            <a:ext cx="10784418" cy="8223118"/>
          </a:xfrm>
          <a:custGeom>
            <a:avLst/>
            <a:gdLst/>
            <a:ahLst/>
            <a:cxnLst/>
            <a:rect l="l" t="t" r="r" b="b"/>
            <a:pathLst>
              <a:path w="10784418" h="8223118">
                <a:moveTo>
                  <a:pt x="0" y="0"/>
                </a:moveTo>
                <a:lnTo>
                  <a:pt x="10784417" y="0"/>
                </a:lnTo>
                <a:lnTo>
                  <a:pt x="10784417" y="8223118"/>
                </a:lnTo>
                <a:lnTo>
                  <a:pt x="0" y="8223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56810" y="227665"/>
            <a:ext cx="12868275" cy="149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79"/>
              </a:lnSpc>
            </a:pPr>
            <a:r>
              <a:rPr lang="en-US" sz="8699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Cerveja é Gastronomia!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69836" y="0"/>
            <a:ext cx="7719933" cy="10239835"/>
          </a:xfrm>
          <a:custGeom>
            <a:avLst/>
            <a:gdLst/>
            <a:ahLst/>
            <a:cxnLst/>
            <a:rect l="l" t="t" r="r" b="b"/>
            <a:pathLst>
              <a:path w="7719933" h="10239835">
                <a:moveTo>
                  <a:pt x="0" y="0"/>
                </a:moveTo>
                <a:lnTo>
                  <a:pt x="7719933" y="0"/>
                </a:lnTo>
                <a:lnTo>
                  <a:pt x="7719933" y="10239835"/>
                </a:lnTo>
                <a:lnTo>
                  <a:pt x="0" y="10239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86964" y="2990850"/>
            <a:ext cx="6699836" cy="3025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79"/>
              </a:lnSpc>
            </a:pPr>
            <a:r>
              <a:rPr lang="en-US" sz="8699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Cerveja</a:t>
            </a:r>
            <a:r>
              <a:rPr lang="en-US" sz="86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é</a:t>
            </a:r>
          </a:p>
          <a:p>
            <a:pPr algn="ctr">
              <a:lnSpc>
                <a:spcPts val="12179"/>
              </a:lnSpc>
            </a:pPr>
            <a:r>
              <a:rPr lang="en-US" sz="86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Agricultura!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373" t="143" b="143"/>
          <a:stretch>
            <a:fillRect/>
          </a:stretch>
        </p:blipFill>
        <p:spPr>
          <a:xfrm>
            <a:off x="11294831" y="115387"/>
            <a:ext cx="5694856" cy="1017161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93897" y="1225697"/>
            <a:ext cx="10013383" cy="7440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2"/>
              </a:lnSpc>
            </a:pPr>
            <a:r>
              <a:rPr lang="en-US" sz="313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Depoimento de</a:t>
            </a:r>
          </a:p>
          <a:p>
            <a:pPr algn="ctr">
              <a:lnSpc>
                <a:spcPts val="4382"/>
              </a:lnSpc>
            </a:pPr>
            <a:r>
              <a:rPr lang="en-US" sz="313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Guilherme Uzeda</a:t>
            </a:r>
          </a:p>
          <a:p>
            <a:pPr algn="ctr">
              <a:lnSpc>
                <a:spcPts val="4382"/>
              </a:lnSpc>
            </a:pPr>
            <a:r>
              <a:rPr lang="en-US" sz="313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Cerveja Híbrida</a:t>
            </a:r>
          </a:p>
          <a:p>
            <a:pPr algn="ctr">
              <a:lnSpc>
                <a:spcPts val="4382"/>
              </a:lnSpc>
            </a:pPr>
            <a:r>
              <a:rPr lang="en-US" sz="313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Lauro de Freitas - BA</a:t>
            </a:r>
          </a:p>
          <a:p>
            <a:pPr algn="ctr">
              <a:lnSpc>
                <a:spcPts val="5943"/>
              </a:lnSpc>
            </a:pPr>
            <a:endParaRPr lang="en-US" sz="3130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943"/>
              </a:lnSpc>
            </a:pPr>
            <a:r>
              <a:rPr lang="en-US" sz="424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Exmos.  Senadores é vital para o futuro do setor , o acolhimento da emenda de proteção aos pequenos produtores de bebidas (n° 1.368), apresentada pelo Senador André Amaral (União/PB).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12510" y="180975"/>
            <a:ext cx="796070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EFEFE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SAÚDE! </a:t>
            </a:r>
          </a:p>
        </p:txBody>
      </p:sp>
      <p:sp>
        <p:nvSpPr>
          <p:cNvPr id="3" name="Freeform 3"/>
          <p:cNvSpPr/>
          <p:nvPr/>
        </p:nvSpPr>
        <p:spPr>
          <a:xfrm>
            <a:off x="4975607" y="1714500"/>
            <a:ext cx="8336786" cy="7800929"/>
          </a:xfrm>
          <a:custGeom>
            <a:avLst/>
            <a:gdLst/>
            <a:ahLst/>
            <a:cxnLst/>
            <a:rect l="l" t="t" r="r" b="b"/>
            <a:pathLst>
              <a:path w="8336786" h="7800929">
                <a:moveTo>
                  <a:pt x="0" y="0"/>
                </a:moveTo>
                <a:lnTo>
                  <a:pt x="8336786" y="0"/>
                </a:lnTo>
                <a:lnTo>
                  <a:pt x="8336786" y="7800929"/>
                </a:lnTo>
                <a:lnTo>
                  <a:pt x="0" y="780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0" r="-28" b="-5554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56444" cy="12605350"/>
          </a:xfrm>
          <a:custGeom>
            <a:avLst/>
            <a:gdLst/>
            <a:ahLst/>
            <a:cxnLst/>
            <a:rect l="l" t="t" r="r" b="b"/>
            <a:pathLst>
              <a:path w="18756444" h="12605350">
                <a:moveTo>
                  <a:pt x="0" y="0"/>
                </a:moveTo>
                <a:lnTo>
                  <a:pt x="18756444" y="0"/>
                </a:lnTo>
                <a:lnTo>
                  <a:pt x="18756444" y="12605350"/>
                </a:lnTo>
                <a:lnTo>
                  <a:pt x="0" y="1260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792" b="-4774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839863" y="234093"/>
            <a:ext cx="19668755" cy="96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7"/>
              </a:lnSpc>
            </a:pPr>
            <a:r>
              <a:rPr lang="en-US" sz="5626" b="1">
                <a:solidFill>
                  <a:srgbClr val="FEFEFE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O orgulho da Cerveja Brasileira em números 2023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6442" y="1846934"/>
            <a:ext cx="17056145" cy="7681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49"/>
              </a:lnSpc>
              <a:spcBef>
                <a:spcPct val="0"/>
              </a:spcBef>
            </a:pPr>
            <a:r>
              <a:rPr lang="en-US" sz="3632" b="1" spc="36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3o MAIOR PRODUTOR DE CERVEJA DO MUNDO</a:t>
            </a:r>
          </a:p>
          <a:p>
            <a:pPr algn="l">
              <a:lnSpc>
                <a:spcPts val="5449"/>
              </a:lnSpc>
              <a:spcBef>
                <a:spcPct val="0"/>
              </a:spcBef>
            </a:pPr>
            <a:endParaRPr lang="en-US" sz="3632" b="1" spc="36">
              <a:solidFill>
                <a:srgbClr val="0000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5449"/>
              </a:lnSpc>
              <a:spcBef>
                <a:spcPct val="0"/>
              </a:spcBef>
            </a:pPr>
            <a:r>
              <a:rPr lang="en-US" sz="3632" b="1" spc="36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+ DE 2 MILHÕES DE EMPREGOS DIRETOS, INDIRETOS E INDUZIDOS</a:t>
            </a:r>
          </a:p>
          <a:p>
            <a:pPr algn="l">
              <a:lnSpc>
                <a:spcPts val="5449"/>
              </a:lnSpc>
              <a:spcBef>
                <a:spcPct val="0"/>
              </a:spcBef>
            </a:pPr>
            <a:endParaRPr lang="en-US" sz="3632" b="1" spc="36">
              <a:solidFill>
                <a:srgbClr val="0000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5449"/>
              </a:lnSpc>
              <a:spcBef>
                <a:spcPct val="0"/>
              </a:spcBef>
            </a:pPr>
            <a:r>
              <a:rPr lang="en-US" sz="3632" b="1" spc="36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1.847 CERVEJARIAS</a:t>
            </a:r>
          </a:p>
          <a:p>
            <a:pPr algn="l">
              <a:lnSpc>
                <a:spcPts val="5449"/>
              </a:lnSpc>
              <a:spcBef>
                <a:spcPct val="0"/>
              </a:spcBef>
            </a:pPr>
            <a:endParaRPr lang="en-US" sz="3632" b="1" spc="36">
              <a:solidFill>
                <a:srgbClr val="0000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5449"/>
              </a:lnSpc>
              <a:spcBef>
                <a:spcPct val="0"/>
              </a:spcBef>
            </a:pPr>
            <a:r>
              <a:rPr lang="en-US" sz="3632" b="1" spc="36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+ 15 BILHÕES DE LITROS PRODUZIDOS</a:t>
            </a:r>
          </a:p>
          <a:p>
            <a:pPr algn="l">
              <a:lnSpc>
                <a:spcPts val="5449"/>
              </a:lnSpc>
              <a:spcBef>
                <a:spcPct val="0"/>
              </a:spcBef>
            </a:pPr>
            <a:endParaRPr lang="en-US" sz="3632" b="1" spc="36">
              <a:solidFill>
                <a:srgbClr val="0000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5449"/>
              </a:lnSpc>
              <a:spcBef>
                <a:spcPct val="0"/>
              </a:spcBef>
            </a:pPr>
            <a:r>
              <a:rPr lang="en-US" sz="3632" b="1" spc="36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 2% DO PIB NACIONAL</a:t>
            </a:r>
          </a:p>
          <a:p>
            <a:pPr algn="l">
              <a:lnSpc>
                <a:spcPts val="5449"/>
              </a:lnSpc>
              <a:spcBef>
                <a:spcPct val="0"/>
              </a:spcBef>
            </a:pPr>
            <a:endParaRPr lang="en-US" sz="3632" b="1" spc="36">
              <a:solidFill>
                <a:srgbClr val="0000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5449"/>
              </a:lnSpc>
              <a:spcBef>
                <a:spcPct val="0"/>
              </a:spcBef>
            </a:pPr>
            <a:r>
              <a:rPr lang="en-US" sz="3632" b="1" spc="36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+ DE R$ 50 BILHÕES EM IMPOSTOS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177" y="2719831"/>
            <a:ext cx="17403645" cy="7200758"/>
          </a:xfrm>
          <a:custGeom>
            <a:avLst/>
            <a:gdLst/>
            <a:ahLst/>
            <a:cxnLst/>
            <a:rect l="l" t="t" r="r" b="b"/>
            <a:pathLst>
              <a:path w="17403645" h="7200758">
                <a:moveTo>
                  <a:pt x="0" y="0"/>
                </a:moveTo>
                <a:lnTo>
                  <a:pt x="17403646" y="0"/>
                </a:lnTo>
                <a:lnTo>
                  <a:pt x="17403646" y="7200758"/>
                </a:lnTo>
                <a:lnTo>
                  <a:pt x="0" y="7200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4212" y="216853"/>
            <a:ext cx="18033788" cy="214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1.847 cervejarias no Brasil.</a:t>
            </a:r>
          </a:p>
          <a:p>
            <a:pPr algn="ctr">
              <a:lnSpc>
                <a:spcPts val="8679"/>
              </a:lnSpc>
            </a:pPr>
            <a:r>
              <a:rPr lang="en-US" sz="6199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Crescimento exponencial ano após ano!</a:t>
            </a:r>
            <a:r>
              <a:rPr lang="en-US" sz="6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68340" y="650109"/>
            <a:ext cx="11092201" cy="8608191"/>
          </a:xfrm>
          <a:custGeom>
            <a:avLst/>
            <a:gdLst/>
            <a:ahLst/>
            <a:cxnLst/>
            <a:rect l="l" t="t" r="r" b="b"/>
            <a:pathLst>
              <a:path w="11092201" h="8608191">
                <a:moveTo>
                  <a:pt x="0" y="0"/>
                </a:moveTo>
                <a:lnTo>
                  <a:pt x="11092201" y="0"/>
                </a:lnTo>
                <a:lnTo>
                  <a:pt x="11092201" y="8608191"/>
                </a:lnTo>
                <a:lnTo>
                  <a:pt x="0" y="8608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3" r="-2013" b="-27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8274" y="677958"/>
            <a:ext cx="5262120" cy="851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8"/>
              </a:lnSpc>
            </a:pPr>
            <a:r>
              <a:rPr lang="en-US" sz="5506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em cada 7 municípios no Brasil tem 1 cervejaria  registrada.</a:t>
            </a:r>
          </a:p>
          <a:p>
            <a:pPr algn="ctr">
              <a:lnSpc>
                <a:spcPts val="7708"/>
              </a:lnSpc>
            </a:pPr>
            <a:endParaRPr lang="en-US" sz="5506" b="1">
              <a:solidFill>
                <a:srgbClr val="FEFEFE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0" lvl="0" indent="0" algn="ctr">
              <a:lnSpc>
                <a:spcPts val="7148"/>
              </a:lnSpc>
              <a:spcBef>
                <a:spcPct val="0"/>
              </a:spcBef>
            </a:pPr>
            <a:r>
              <a:rPr lang="en-US" sz="5106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Cervejarias instaladas nos 26 estados + DF</a:t>
            </a:r>
            <a:r>
              <a:rPr lang="en-US" sz="510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4611" y="1165781"/>
            <a:ext cx="7432975" cy="704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7"/>
              </a:lnSpc>
            </a:pPr>
            <a:r>
              <a:rPr lang="en-US" sz="572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Produzimos cervejas únicas com frutas brasileiras e com muita inovação. E que só podem ser achadas no Brasil.</a:t>
            </a:r>
          </a:p>
        </p:txBody>
      </p:sp>
      <p:sp>
        <p:nvSpPr>
          <p:cNvPr id="3" name="Freeform 3"/>
          <p:cNvSpPr/>
          <p:nvPr/>
        </p:nvSpPr>
        <p:spPr>
          <a:xfrm>
            <a:off x="8539042" y="949301"/>
            <a:ext cx="8720258" cy="8549318"/>
          </a:xfrm>
          <a:custGeom>
            <a:avLst/>
            <a:gdLst/>
            <a:ahLst/>
            <a:cxnLst/>
            <a:rect l="l" t="t" r="r" b="b"/>
            <a:pathLst>
              <a:path w="8720258" h="8549318">
                <a:moveTo>
                  <a:pt x="0" y="0"/>
                </a:moveTo>
                <a:lnTo>
                  <a:pt x="8720258" y="0"/>
                </a:lnTo>
                <a:lnTo>
                  <a:pt x="8720258" y="8549318"/>
                </a:lnTo>
                <a:lnTo>
                  <a:pt x="0" y="8549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851" b="-86285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91325"/>
            <a:ext cx="18020094" cy="3829125"/>
          </a:xfrm>
          <a:custGeom>
            <a:avLst/>
            <a:gdLst/>
            <a:ahLst/>
            <a:cxnLst/>
            <a:rect l="l" t="t" r="r" b="b"/>
            <a:pathLst>
              <a:path w="18020094" h="3829125">
                <a:moveTo>
                  <a:pt x="0" y="0"/>
                </a:moveTo>
                <a:lnTo>
                  <a:pt x="18020094" y="0"/>
                </a:lnTo>
                <a:lnTo>
                  <a:pt x="18020094" y="3829125"/>
                </a:lnTo>
                <a:lnTo>
                  <a:pt x="0" y="3829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3971" b="-12898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1220" y="5470399"/>
            <a:ext cx="11465560" cy="4816601"/>
          </a:xfrm>
          <a:custGeom>
            <a:avLst/>
            <a:gdLst/>
            <a:ahLst/>
            <a:cxnLst/>
            <a:rect l="l" t="t" r="r" b="b"/>
            <a:pathLst>
              <a:path w="11465560" h="4816601">
                <a:moveTo>
                  <a:pt x="0" y="0"/>
                </a:moveTo>
                <a:lnTo>
                  <a:pt x="11465560" y="0"/>
                </a:lnTo>
                <a:lnTo>
                  <a:pt x="11465560" y="4816601"/>
                </a:lnTo>
                <a:lnTo>
                  <a:pt x="0" y="48166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5175" b="-33355"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64840" y="6103288"/>
            <a:ext cx="4525419" cy="248898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40757" y="404177"/>
            <a:ext cx="17606485" cy="214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Cerveja é como pãozinho da padaria, quanto mais fresca melhor e feita “localmente”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051267"/>
            <a:ext cx="4398421" cy="24191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57848" y="1589216"/>
            <a:ext cx="8722830" cy="8429389"/>
          </a:xfrm>
          <a:custGeom>
            <a:avLst/>
            <a:gdLst/>
            <a:ahLst/>
            <a:cxnLst/>
            <a:rect l="l" t="t" r="r" b="b"/>
            <a:pathLst>
              <a:path w="8722830" h="8429389">
                <a:moveTo>
                  <a:pt x="0" y="0"/>
                </a:moveTo>
                <a:lnTo>
                  <a:pt x="8722830" y="0"/>
                </a:lnTo>
                <a:lnTo>
                  <a:pt x="8722830" y="8429389"/>
                </a:lnTo>
                <a:lnTo>
                  <a:pt x="0" y="8429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730" b="-973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2390" y="121957"/>
            <a:ext cx="16826910" cy="117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Desafios para crescer e sobreviver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216127" y="9513184"/>
            <a:ext cx="3828698" cy="505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3"/>
              </a:lnSpc>
            </a:pPr>
            <a:r>
              <a:rPr lang="en-US" sz="2966">
                <a:solidFill>
                  <a:srgbClr val="FEFEFE"/>
                </a:solidFill>
                <a:latin typeface="Open Sans"/>
                <a:ea typeface="Open Sans"/>
                <a:cs typeface="Open Sans"/>
                <a:sym typeface="Open Sans"/>
              </a:rPr>
              <a:t>@guiadacervejabrasil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81232" y="1923960"/>
            <a:ext cx="10525537" cy="8146721"/>
          </a:xfrm>
          <a:custGeom>
            <a:avLst/>
            <a:gdLst/>
            <a:ahLst/>
            <a:cxnLst/>
            <a:rect l="l" t="t" r="r" b="b"/>
            <a:pathLst>
              <a:path w="10525537" h="8146721">
                <a:moveTo>
                  <a:pt x="0" y="0"/>
                </a:moveTo>
                <a:lnTo>
                  <a:pt x="10525536" y="0"/>
                </a:lnTo>
                <a:lnTo>
                  <a:pt x="10525536" y="8146721"/>
                </a:lnTo>
                <a:lnTo>
                  <a:pt x="0" y="8146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035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5206" y="54622"/>
            <a:ext cx="17852794" cy="145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alta carga tributária prejudica muito o crescimento sustentável </a:t>
            </a:r>
          </a:p>
          <a:p>
            <a:pPr algn="ctr">
              <a:lnSpc>
                <a:spcPts val="6020"/>
              </a:lnSpc>
            </a:pPr>
            <a:r>
              <a:rPr lang="en-US" sz="4300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 setor, é incabível qualquer tipo de aumento.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722441" y="9662700"/>
            <a:ext cx="3350566" cy="40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2"/>
              </a:lnSpc>
              <a:spcBef>
                <a:spcPct val="0"/>
              </a:spcBef>
            </a:pPr>
            <a:r>
              <a:rPr lang="en-US" sz="2444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@guiadacervejabrasil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4225" y="1690260"/>
            <a:ext cx="6909260" cy="8033165"/>
          </a:xfrm>
          <a:custGeom>
            <a:avLst/>
            <a:gdLst/>
            <a:ahLst/>
            <a:cxnLst/>
            <a:rect l="l" t="t" r="r" b="b"/>
            <a:pathLst>
              <a:path w="6909260" h="8033165">
                <a:moveTo>
                  <a:pt x="0" y="0"/>
                </a:moveTo>
                <a:lnTo>
                  <a:pt x="6909260" y="0"/>
                </a:lnTo>
                <a:lnTo>
                  <a:pt x="6909260" y="8033165"/>
                </a:lnTo>
                <a:lnTo>
                  <a:pt x="0" y="8033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90" b="-9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91919" y="1816186"/>
            <a:ext cx="6760368" cy="7907239"/>
          </a:xfrm>
          <a:custGeom>
            <a:avLst/>
            <a:gdLst/>
            <a:ahLst/>
            <a:cxnLst/>
            <a:rect l="l" t="t" r="r" b="b"/>
            <a:pathLst>
              <a:path w="6760368" h="7907239">
                <a:moveTo>
                  <a:pt x="0" y="0"/>
                </a:moveTo>
                <a:lnTo>
                  <a:pt x="6760368" y="0"/>
                </a:lnTo>
                <a:lnTo>
                  <a:pt x="6760368" y="7907239"/>
                </a:lnTo>
                <a:lnTo>
                  <a:pt x="0" y="79072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12" b="-261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33485" y="2269957"/>
            <a:ext cx="4021029" cy="516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2"/>
              </a:lnSpc>
            </a:pPr>
            <a:r>
              <a:rPr lang="en-US" sz="4909" b="1">
                <a:solidFill>
                  <a:srgbClr val="E0E0E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Manifesto de apoio aos “pequenos produtores” </a:t>
            </a:r>
          </a:p>
          <a:p>
            <a:pPr algn="ctr">
              <a:lnSpc>
                <a:spcPts val="6872"/>
              </a:lnSpc>
              <a:spcBef>
                <a:spcPct val="0"/>
              </a:spcBef>
            </a:pPr>
            <a:r>
              <a:rPr lang="en-US" sz="4909" b="1">
                <a:solidFill>
                  <a:srgbClr val="E0E0E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 bebida nacional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06955"/>
            <a:ext cx="16437777" cy="107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2"/>
              </a:lnSpc>
              <a:spcBef>
                <a:spcPct val="0"/>
              </a:spcBef>
            </a:pPr>
            <a:r>
              <a:rPr lang="en-US" sz="6309" b="1">
                <a:solidFill>
                  <a:srgbClr val="E0E0E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Leiam este esclarecimento importante: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351</Words>
  <Application>Microsoft Office PowerPoint</Application>
  <PresentationFormat>Personalizar</PresentationFormat>
  <Paragraphs>59</Paragraphs>
  <Slides>19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7" baseType="lpstr">
      <vt:lpstr>Open Sans</vt:lpstr>
      <vt:lpstr>Open Sans Extra Bold</vt:lpstr>
      <vt:lpstr>Open Sans Bold</vt:lpstr>
      <vt:lpstr>Arial</vt:lpstr>
      <vt:lpstr>Open Sans Light Bold</vt:lpstr>
      <vt:lpstr>Montserrat Light Bold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Cópia de ApresentaçaoSenado1</dc:title>
  <dc:creator>user</dc:creator>
  <cp:lastModifiedBy>Gilberto</cp:lastModifiedBy>
  <cp:revision>2</cp:revision>
  <dcterms:created xsi:type="dcterms:W3CDTF">2006-08-16T00:00:00Z</dcterms:created>
  <dcterms:modified xsi:type="dcterms:W3CDTF">2024-11-25T15:54:26Z</dcterms:modified>
  <dc:identifier>DAGW-FfW4rc</dc:identifier>
</cp:coreProperties>
</file>