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6" r:id="rId5"/>
    <p:sldId id="262" r:id="rId6"/>
    <p:sldId id="260" r:id="rId7"/>
    <p:sldId id="261" r:id="rId8"/>
    <p:sldId id="263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41602-227E-443C-9B3D-A1608A14542B}" v="2" dt="2024-09-07T14:07:31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Aguilera" userId="143d72c29e8fe55b" providerId="LiveId" clId="{2C341602-227E-443C-9B3D-A1608A14542B}"/>
    <pc:docChg chg="custSel modSld">
      <pc:chgData name="José Aguilera" userId="143d72c29e8fe55b" providerId="LiveId" clId="{2C341602-227E-443C-9B3D-A1608A14542B}" dt="2024-09-07T14:31:20.487" v="22" actId="20577"/>
      <pc:docMkLst>
        <pc:docMk/>
      </pc:docMkLst>
      <pc:sldChg chg="modSp mod">
        <pc:chgData name="José Aguilera" userId="143d72c29e8fe55b" providerId="LiveId" clId="{2C341602-227E-443C-9B3D-A1608A14542B}" dt="2024-09-07T14:30:06.329" v="12" actId="207"/>
        <pc:sldMkLst>
          <pc:docMk/>
          <pc:sldMk cId="3552952433" sldId="256"/>
        </pc:sldMkLst>
        <pc:spChg chg="mod">
          <ac:chgData name="José Aguilera" userId="143d72c29e8fe55b" providerId="LiveId" clId="{2C341602-227E-443C-9B3D-A1608A14542B}" dt="2024-09-07T14:30:06.329" v="12" actId="207"/>
          <ac:spMkLst>
            <pc:docMk/>
            <pc:sldMk cId="3552952433" sldId="256"/>
            <ac:spMk id="9" creationId="{1DF0482D-C9B8-AF6B-5723-0760BA89ED96}"/>
          </ac:spMkLst>
        </pc:spChg>
      </pc:sldChg>
      <pc:sldChg chg="modSp mod">
        <pc:chgData name="José Aguilera" userId="143d72c29e8fe55b" providerId="LiveId" clId="{2C341602-227E-443C-9B3D-A1608A14542B}" dt="2024-09-07T14:31:20.487" v="22" actId="20577"/>
        <pc:sldMkLst>
          <pc:docMk/>
          <pc:sldMk cId="3438351928" sldId="258"/>
        </pc:sldMkLst>
        <pc:spChg chg="mod">
          <ac:chgData name="José Aguilera" userId="143d72c29e8fe55b" providerId="LiveId" clId="{2C341602-227E-443C-9B3D-A1608A14542B}" dt="2024-09-07T14:31:20.487" v="22" actId="20577"/>
          <ac:spMkLst>
            <pc:docMk/>
            <pc:sldMk cId="3438351928" sldId="258"/>
            <ac:spMk id="4" creationId="{4ACF9BB1-E2EB-C25A-4136-28AC6C47EF8E}"/>
          </ac:spMkLst>
        </pc:spChg>
      </pc:sldChg>
      <pc:sldChg chg="addSp modSp mod">
        <pc:chgData name="José Aguilera" userId="143d72c29e8fe55b" providerId="LiveId" clId="{2C341602-227E-443C-9B3D-A1608A14542B}" dt="2024-09-07T14:07:41.797" v="11" actId="1076"/>
        <pc:sldMkLst>
          <pc:docMk/>
          <pc:sldMk cId="4203815527" sldId="260"/>
        </pc:sldMkLst>
        <pc:picChg chg="add mod">
          <ac:chgData name="José Aguilera" userId="143d72c29e8fe55b" providerId="LiveId" clId="{2C341602-227E-443C-9B3D-A1608A14542B}" dt="2024-09-07T14:07:41.797" v="11" actId="1076"/>
          <ac:picMkLst>
            <pc:docMk/>
            <pc:sldMk cId="4203815527" sldId="260"/>
            <ac:picMk id="2" creationId="{0F7202EB-C8C0-1C93-6FEF-C630BAAAEAFF}"/>
          </ac:picMkLst>
        </pc:picChg>
      </pc:sldChg>
      <pc:sldChg chg="addSp modSp mod">
        <pc:chgData name="José Aguilera" userId="143d72c29e8fe55b" providerId="LiveId" clId="{2C341602-227E-443C-9B3D-A1608A14542B}" dt="2024-09-07T14:07:19.595" v="8" actId="1076"/>
        <pc:sldMkLst>
          <pc:docMk/>
          <pc:sldMk cId="2468790229" sldId="261"/>
        </pc:sldMkLst>
        <pc:picChg chg="add mod">
          <ac:chgData name="José Aguilera" userId="143d72c29e8fe55b" providerId="LiveId" clId="{2C341602-227E-443C-9B3D-A1608A14542B}" dt="2024-09-07T14:07:19.595" v="8" actId="1076"/>
          <ac:picMkLst>
            <pc:docMk/>
            <pc:sldMk cId="2468790229" sldId="261"/>
            <ac:picMk id="2" creationId="{A3555E17-D262-775E-2AF1-9BF6AE14ACD5}"/>
          </ac:picMkLst>
        </pc:picChg>
        <pc:picChg chg="mod">
          <ac:chgData name="José Aguilera" userId="143d72c29e8fe55b" providerId="LiveId" clId="{2C341602-227E-443C-9B3D-A1608A14542B}" dt="2024-09-07T14:06:17.900" v="2" actId="1076"/>
          <ac:picMkLst>
            <pc:docMk/>
            <pc:sldMk cId="2468790229" sldId="261"/>
            <ac:picMk id="3" creationId="{087F0A91-DEAE-B3B6-222B-80442124F756}"/>
          </ac:picMkLst>
        </pc:picChg>
      </pc:sldChg>
      <pc:sldChg chg="delSp modSp mod">
        <pc:chgData name="José Aguilera" userId="143d72c29e8fe55b" providerId="LiveId" clId="{2C341602-227E-443C-9B3D-A1608A14542B}" dt="2024-09-07T14:06:56.353" v="4" actId="1076"/>
        <pc:sldMkLst>
          <pc:docMk/>
          <pc:sldMk cId="1230684300" sldId="265"/>
        </pc:sldMkLst>
        <pc:graphicFrameChg chg="mod">
          <ac:chgData name="José Aguilera" userId="143d72c29e8fe55b" providerId="LiveId" clId="{2C341602-227E-443C-9B3D-A1608A14542B}" dt="2024-09-07T14:06:56.353" v="4" actId="1076"/>
          <ac:graphicFrameMkLst>
            <pc:docMk/>
            <pc:sldMk cId="1230684300" sldId="265"/>
            <ac:graphicFrameMk id="4" creationId="{EC221CF1-1F41-C5C2-4507-538BA2357B1D}"/>
          </ac:graphicFrameMkLst>
        </pc:graphicFrameChg>
        <pc:picChg chg="del mod">
          <ac:chgData name="José Aguilera" userId="143d72c29e8fe55b" providerId="LiveId" clId="{2C341602-227E-443C-9B3D-A1608A14542B}" dt="2024-09-07T14:06:37.142" v="3" actId="478"/>
          <ac:picMkLst>
            <pc:docMk/>
            <pc:sldMk cId="1230684300" sldId="265"/>
            <ac:picMk id="5" creationId="{40DD256D-A3E7-68F4-F7AB-6D68480E90F4}"/>
          </ac:picMkLst>
        </pc:picChg>
      </pc:sldChg>
      <pc:sldChg chg="modSp mod">
        <pc:chgData name="José Aguilera" userId="143d72c29e8fe55b" providerId="LiveId" clId="{2C341602-227E-443C-9B3D-A1608A14542B}" dt="2024-09-07T14:30:40.275" v="21" actId="20577"/>
        <pc:sldMkLst>
          <pc:docMk/>
          <pc:sldMk cId="3309009640" sldId="266"/>
        </pc:sldMkLst>
        <pc:spChg chg="mod">
          <ac:chgData name="José Aguilera" userId="143d72c29e8fe55b" providerId="LiveId" clId="{2C341602-227E-443C-9B3D-A1608A14542B}" dt="2024-09-07T14:30:40.275" v="21" actId="20577"/>
          <ac:spMkLst>
            <pc:docMk/>
            <pc:sldMk cId="3309009640" sldId="266"/>
            <ac:spMk id="2" creationId="{B64744A4-FA32-0D75-7F6B-9A1D396DDD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CD05C-8F06-4B2C-8F11-711D30340127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0638-3884-420F-B18C-27AE490E5A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9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C0638-3884-420F-B18C-27AE490E5AA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78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DF2A3-E5CD-F565-4F0A-B450048E0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521B9C-1BF0-3EBC-7DB0-22679ADBF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AE975E-6E6A-B0AB-C04D-D9D6A09D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98E92-C92F-098B-1468-071A2B41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623A2D-D319-5E01-1886-1461705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1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947A6-9305-7A62-B321-4B5E3DE8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D1FB15-2D7C-2B33-2FF1-A5363737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5C6D7-3389-99FF-591E-22A89D6F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3CAEB-7AB3-4D2C-51BB-96499EBD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4DB81-56C0-B641-0133-7A9D9CB2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17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4F6A59-1F28-6EAF-B847-5B754E0BD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BB00FA-60C8-4FF5-E468-6726E4FDE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24E8B8-EAD0-DD3F-63EC-5754CC74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2F5C07-0724-9DFE-100A-E3799DA3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400CB5-D8B9-B6B6-EF8D-7E065AD5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DECCB-C2D0-07F5-8871-1070867A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78804-D1A9-A6B9-6DE9-4DF216460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9C7B6B-0962-8F0A-0A0A-EACD9937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614C7-5420-10FD-F86D-5AB7F675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DEDC5A-BEB3-76D4-4C8D-F11D6DDD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89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01A4B-BE03-3FD8-38FC-721A0882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105675-2282-50E7-F258-60561627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27C0E-CDFC-BF73-D464-690126FE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EB11E-E76D-9321-12B2-6E43B8C2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1C6B2C-F352-E8E0-830E-99C9BE5D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91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66913-0413-7A7D-7B2D-C018A21B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71B11-7E8D-44DE-C041-2F11F5580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92BA7E-8FCD-42C7-4C10-E053C032A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F8D236-A922-53A2-85CE-8AC08BBD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16A2E2-FE39-ADB9-CF37-5A8944F3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E6211D-0F32-725A-731C-7A55032A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7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85DEE-E3A0-8216-5804-FD96B5F4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228A93-D411-B609-AF19-BFDA4111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DF675E-EE79-B8AC-A187-E2611975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FA672A-D3DD-D0CF-AAA1-49C8D933B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ADC714-23F5-B255-0297-04C0AB836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84C5B8-D157-75C1-1B41-FCC3D58E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AFCDFF-2F32-4ED6-940A-F1D5E7E1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39C5A0-E5FE-AF04-7AB9-3AB0A415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37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D998A-C29E-938B-D16A-36D60048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4DA2A0C-093D-5759-5393-3C477563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3C551F-4370-B163-A270-4DFBCC2D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9BC635-DE06-ABA8-8170-BFA5B072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4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194B63-AC0E-1359-43A5-A33C5B70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443056-3A6C-FDD4-5B21-65EAD167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84DEFB-46B0-D493-6FDC-EA0DFFEA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42219-415D-6BAC-7318-E42E5FE5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1899A-AC95-6617-6918-97E9A951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514102-F9B9-5B5E-29B8-3D431A3D1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F754FB-9132-EC04-75DA-4A8FA277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D6031F-CD23-4385-A117-7E070793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62DBB4-A8FC-B1F5-4025-65E7F9AD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2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BEFDA-DFF7-4EE4-A129-7070E178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0EC0D2-43CF-0433-333D-AAC259EF1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B86BA5-B1FE-B70F-2398-64DCB16A6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01FAB8-299B-2D4E-43A9-A4B6196C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CF11A1-80AD-5177-D998-77689CF9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8B8827-9F1B-D699-79DD-A4705407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EF87C6-AC5F-6409-C490-1FC26C97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92C3CC-A139-F847-5D12-1C3C651F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E6E862-0B8E-32B4-F903-3782429FB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AEC7-6903-4FFC-957E-E7034FA74AB1}" type="datetimeFigureOut">
              <a:rPr lang="pt-BR" smtClean="0"/>
              <a:t>07/09/2024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2E291C-6F5D-8272-F357-95B3720FC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B5F19-BE8E-E7F7-CDC6-C31B6CE42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857B-F95D-4625-92FB-4F936CAA48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45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B1AAE-E1D4-0EA3-67BC-4B071A37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142" y="1811639"/>
            <a:ext cx="7894474" cy="99184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Plano Nacional de Educação  PNE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374486-70B2-6826-816A-68F41C5C9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186" y="3616106"/>
            <a:ext cx="10025575" cy="928804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Audiência Pública: </a:t>
            </a:r>
            <a:r>
              <a:rPr lang="pt-BR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“debater o Projeto de Lei nº. 2614/2024, que institui o novo Plano Nacional de Educação para o decênio 2024-2034”.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9A4211-9884-EFEF-FC6A-2395AC1C64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34AD0F-6596-5335-A110-88BAACB24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ECDE75F-CE87-5B38-BB9A-E8AA84E70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C221CF1-1F41-C5C2-4507-538BA2357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50889"/>
              </p:ext>
            </p:extLst>
          </p:nvPr>
        </p:nvGraphicFramePr>
        <p:xfrm>
          <a:off x="574431" y="784106"/>
          <a:ext cx="1104313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523">
                  <a:extLst>
                    <a:ext uri="{9D8B030D-6E8A-4147-A177-3AD203B41FA5}">
                      <a16:colId xmlns:a16="http://schemas.microsoft.com/office/drawing/2014/main" val="110692521"/>
                    </a:ext>
                  </a:extLst>
                </a:gridCol>
                <a:gridCol w="8682615">
                  <a:extLst>
                    <a:ext uri="{9D8B030D-6E8A-4147-A177-3AD203B41FA5}">
                      <a16:colId xmlns:a16="http://schemas.microsoft.com/office/drawing/2014/main" val="13368748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14) Qualidade da Graduação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1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a qualidade de cursos de graduação e instituições de ensino superior.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6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14.b.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Ampliar o percentual de docentes em tempo integral nas instituições de educação superior para 70% (setenta por cento) e, no mínimo, 50% (cinquenta por cento) em cada categoria administrativa, seja ela pública, privada ou </a:t>
                      </a: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comunitária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1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14.c.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Ampliar a proporção de mestres ou de doutores do corpo docente em efetivo exercício na educação superior para 95% (noventa e cinco por cento), sendo, pelo menos, 70% (setenta por cento) de doutores no conjunto das instituições de educação superior e 55% (cinquenta e cinco por cento) de doutores para cada categoria administrativa (pública, privada ou </a:t>
                      </a: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comunitária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153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16) Profissionais da Educação Básica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37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 16.18.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as equipes de gestão das redes de ensino e as equipes</a:t>
                      </a:r>
                    </a:p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gestoras das escolas, observadas as dimensões pedagógica,</a:t>
                      </a:r>
                    </a:p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administrativa e </a:t>
                      </a: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comunitária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57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8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76069A-0F99-1733-372E-8408B10B5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1375038-0C16-1E2F-1AAC-CB3719AB3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858B3FF-48A8-B2A8-54C8-FF5EAA0BCB2E}"/>
              </a:ext>
            </a:extLst>
          </p:cNvPr>
          <p:cNvSpPr txBox="1"/>
          <p:nvPr/>
        </p:nvSpPr>
        <p:spPr>
          <a:xfrm>
            <a:off x="2772228" y="1483755"/>
            <a:ext cx="6096000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Contatos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 Black"/>
              </a:rPr>
              <a:t>e-mail:</a:t>
            </a:r>
            <a:r>
              <a:rPr lang="pt-BR" sz="2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 abruc@abruc.org.br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 Black"/>
              </a:rPr>
              <a:t>sítio: </a:t>
            </a:r>
            <a:r>
              <a:rPr lang="pt-BR" sz="2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abruc.org.br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Reitor Claudio Alcides </a:t>
            </a:r>
            <a:r>
              <a:rPr lang="pt-BR" sz="2800" b="1" dirty="0" err="1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Jacoski</a:t>
            </a:r>
            <a:endParaRPr lang="pt-BR" sz="2800" b="1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Be Vietnam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UNOCHAPECÓ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Be Vietnam Pro"/>
              </a:rPr>
              <a:t>Presidente ABRUC</a:t>
            </a:r>
          </a:p>
        </p:txBody>
      </p:sp>
    </p:spTree>
    <p:extLst>
      <p:ext uri="{BB962C8B-B14F-4D97-AF65-F5344CB8AC3E}">
        <p14:creationId xmlns:p14="http://schemas.microsoft.com/office/powerpoint/2010/main" val="104144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5630237-CB02-CF8C-6CCD-8D9834AE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E05878-18BE-273A-F353-869A99263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DF0482D-C9B8-AF6B-5723-0760BA89ED96}"/>
              </a:ext>
            </a:extLst>
          </p:cNvPr>
          <p:cNvSpPr txBox="1"/>
          <p:nvPr/>
        </p:nvSpPr>
        <p:spPr>
          <a:xfrm>
            <a:off x="788685" y="2276317"/>
            <a:ext cx="10056055" cy="411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30 anos de mobilização das Faculdades, Centros Universitários e Universidades Sem Fins Lucrativos - Comunitárias;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sz="10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Primeira organização representativa da educação superior comunitária em conformidade com a Lei 12.881/13;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sz="10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Articula, mobiliza e representa as Instituições Comunitárias de Educação Superior (ICES), em nível nacional;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7323424-AD94-5B35-B94D-2E8FE04A936A}"/>
              </a:ext>
            </a:extLst>
          </p:cNvPr>
          <p:cNvSpPr/>
          <p:nvPr/>
        </p:nvSpPr>
        <p:spPr>
          <a:xfrm>
            <a:off x="435872" y="819003"/>
            <a:ext cx="113202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Associação Brasileira das Instituições Comunitárias de Educação Superior - ABRUC</a:t>
            </a:r>
          </a:p>
        </p:txBody>
      </p:sp>
    </p:spTree>
    <p:extLst>
      <p:ext uri="{BB962C8B-B14F-4D97-AF65-F5344CB8AC3E}">
        <p14:creationId xmlns:p14="http://schemas.microsoft.com/office/powerpoint/2010/main" val="355295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92B5EF-693B-34BE-A9CD-15B81C22085A}"/>
              </a:ext>
            </a:extLst>
          </p:cNvPr>
          <p:cNvSpPr txBox="1"/>
          <p:nvPr/>
        </p:nvSpPr>
        <p:spPr>
          <a:xfrm>
            <a:off x="863600" y="1546615"/>
            <a:ext cx="10464800" cy="5151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3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Artigo 19, Lei de Diretrizes e Bases da Educação LDB: As instituições de ensino dos diferentes níveis classificam-se nas seguintes categorias administrativas: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sz="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3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I - públicas, assim entendidas as criadas ou incorporadas, mantidas e administradas pelo Poder Público;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sz="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300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II - privadas, assim entendidas as mantidas e administradas por pessoas físicas ou jurídicas de direito privado;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t-BR" sz="600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3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III - comunitárias, na forma da lei.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CF9BB1-E2EB-C25A-4136-28AC6C47EF8E}"/>
              </a:ext>
            </a:extLst>
          </p:cNvPr>
          <p:cNvSpPr/>
          <p:nvPr/>
        </p:nvSpPr>
        <p:spPr>
          <a:xfrm>
            <a:off x="1451872" y="731902"/>
            <a:ext cx="87806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Comunitárias na Lei </a:t>
            </a:r>
            <a:r>
              <a:rPr lang="pt-BR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nº 9.394/96 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LDB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FEB018-C497-FCAE-5E7D-882AEBFCC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4C71B9-38B6-C7E9-5E22-0E2ADFF89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4744A4-FA32-0D75-7F6B-9A1D396DDD88}"/>
              </a:ext>
            </a:extLst>
          </p:cNvPr>
          <p:cNvSpPr/>
          <p:nvPr/>
        </p:nvSpPr>
        <p:spPr>
          <a:xfrm>
            <a:off x="1326939" y="2225772"/>
            <a:ext cx="95381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Fins Lucrativos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Comunitárias no 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Censo da Educação Superior INEP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dados 2022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4C225B-3609-44E9-7F3C-227F5F3BA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5F4F5AF-F964-7C67-FAE3-5E31ADE94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0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85EE6F-9ADA-43DF-5D66-249F85987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1" t="32401" r="17038" b="38563"/>
          <a:stretch/>
        </p:blipFill>
        <p:spPr>
          <a:xfrm>
            <a:off x="0" y="1189909"/>
            <a:ext cx="12192000" cy="41264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F2B2D5-4D95-5D48-6416-F17796B86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21865F-9F78-1C71-DE59-BA2E96008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21935" r="1577" b="9929"/>
          <a:stretch/>
        </p:blipFill>
        <p:spPr>
          <a:xfrm>
            <a:off x="0" y="310553"/>
            <a:ext cx="12192000" cy="623689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F7202EB-C8C0-1C93-6FEF-C630BAAAE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420800" y="310553"/>
            <a:ext cx="1241235" cy="5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7F0A91-DEAE-B3B6-222B-80442124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5" t="19883" r="2730" b="6645"/>
          <a:stretch/>
        </p:blipFill>
        <p:spPr>
          <a:xfrm>
            <a:off x="363415" y="257028"/>
            <a:ext cx="11465170" cy="634394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3555E17-D262-775E-2AF1-9BF6AE14AC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62" t="26246" r="5039" b="17933"/>
          <a:stretch/>
        </p:blipFill>
        <p:spPr>
          <a:xfrm>
            <a:off x="5249593" y="6048430"/>
            <a:ext cx="1692813" cy="7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C8A4FE-4AF4-924D-D8CD-4DC2CFE835C8}"/>
              </a:ext>
            </a:extLst>
          </p:cNvPr>
          <p:cNvSpPr/>
          <p:nvPr/>
        </p:nvSpPr>
        <p:spPr>
          <a:xfrm>
            <a:off x="497058" y="2405957"/>
            <a:ext cx="111978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Comunitárias no PL 2614/2024  </a:t>
            </a: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Plano Nacional de Educação </a:t>
            </a: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para o decênio 2024-2034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1AB712-4D73-0869-0EB3-5A2AC2763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E8D040-3ACD-5D48-302F-5D2BB3C63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246" r="5039" b="17933"/>
          <a:stretch/>
        </p:blipFill>
        <p:spPr>
          <a:xfrm>
            <a:off x="10194387" y="5929196"/>
            <a:ext cx="1997613" cy="9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20CB85-DBA7-4823-FD0D-A597A5F8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7" b="78065"/>
          <a:stretch/>
        </p:blipFill>
        <p:spPr>
          <a:xfrm>
            <a:off x="0" y="0"/>
            <a:ext cx="12192000" cy="478302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797EBD-4FC3-287B-5E7B-1E905C62E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58238"/>
              </p:ext>
            </p:extLst>
          </p:nvPr>
        </p:nvGraphicFramePr>
        <p:xfrm>
          <a:off x="574431" y="839036"/>
          <a:ext cx="1104314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523">
                  <a:extLst>
                    <a:ext uri="{9D8B030D-6E8A-4147-A177-3AD203B41FA5}">
                      <a16:colId xmlns:a16="http://schemas.microsoft.com/office/drawing/2014/main" val="110692521"/>
                    </a:ext>
                  </a:extLst>
                </a:gridCol>
                <a:gridCol w="8682617">
                  <a:extLst>
                    <a:ext uri="{9D8B030D-6E8A-4147-A177-3AD203B41FA5}">
                      <a16:colId xmlns:a16="http://schemas.microsoft.com/office/drawing/2014/main" val="133687489"/>
                    </a:ext>
                  </a:extLst>
                </a:gridCol>
              </a:tblGrid>
              <a:tr h="354428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8) Educação Escolar Indígena, Educação do Campo e Educação Escolar Quilombola</a:t>
                      </a:r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1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Garantir o acesso, a qualidade da oferta e a permanência em todos os níveis, as etapas e as modalidades na educação escolar indígena, na educação do campo e na educação escolar quilombola.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6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 8.8.</a:t>
                      </a:r>
                    </a:p>
                    <a:p>
                      <a:pPr algn="ctr"/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padrões nacionais de qualidade, o que abrange a infraestrutura baseada no conceito de escolas sustentáveis, a alimentação, o transporte escolar, os profissionais da educação, os recursos pedagógicos e tecnológicos e o acesso à internet banda larga, respeitado o desenho universal de acessibilidade e consideradas as diversidades territoriais e as especificidades das etapas e das modalidades de ensino, com vistas a atender o direito à educação intercultural, específica, diferenciada, bilíngue ou multilíngue e </a:t>
                      </a: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comunitária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123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13) Acesso, Permanência e Conclusão na Graduação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Ampliar o acesso, a permanência e a conclusão na graduação, com redução de desigualdades e inclusão.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44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 13.3.</a:t>
                      </a:r>
                    </a:p>
                    <a:p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Criar mecanismos para elevar gradualmente a taxa de conclusão na graduação em instituições públicas, privadas e </a:t>
                      </a: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comunitárias</a:t>
                      </a: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40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99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592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Tema do Office</vt:lpstr>
      <vt:lpstr>Plano Nacional de Educação  PNE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leite de moura</dc:creator>
  <cp:lastModifiedBy>José Aguilera</cp:lastModifiedBy>
  <cp:revision>2</cp:revision>
  <dcterms:created xsi:type="dcterms:W3CDTF">2024-09-07T12:13:03Z</dcterms:created>
  <dcterms:modified xsi:type="dcterms:W3CDTF">2024-09-07T14:31:31Z</dcterms:modified>
</cp:coreProperties>
</file>