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embeddings/oleObject1.bin" ContentType="application/vnd.openxmlformats-officedocument.oleObject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embeddings/oleObject2.bin" ContentType="application/vnd.openxmlformats-officedocument.oleObject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embeddings/oleObject3.bin" ContentType="application/vnd.openxmlformats-officedocument.oleObject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7" r:id="rId2"/>
    <p:sldMasterId id="2147483707" r:id="rId3"/>
  </p:sldMasterIdLst>
  <p:notesMasterIdLst>
    <p:notesMasterId r:id="rId23"/>
  </p:notesMasterIdLst>
  <p:handoutMasterIdLst>
    <p:handoutMasterId r:id="rId24"/>
  </p:handoutMasterIdLst>
  <p:sldIdLst>
    <p:sldId id="264" r:id="rId4"/>
    <p:sldId id="526" r:id="rId5"/>
    <p:sldId id="512" r:id="rId6"/>
    <p:sldId id="303" r:id="rId7"/>
    <p:sldId id="259" r:id="rId8"/>
    <p:sldId id="520" r:id="rId9"/>
    <p:sldId id="322" r:id="rId10"/>
    <p:sldId id="256" r:id="rId11"/>
    <p:sldId id="491" r:id="rId12"/>
    <p:sldId id="492" r:id="rId13"/>
    <p:sldId id="276" r:id="rId14"/>
    <p:sldId id="478" r:id="rId15"/>
    <p:sldId id="462" r:id="rId16"/>
    <p:sldId id="464" r:id="rId17"/>
    <p:sldId id="489" r:id="rId18"/>
    <p:sldId id="527" r:id="rId19"/>
    <p:sldId id="508" r:id="rId20"/>
    <p:sldId id="528" r:id="rId21"/>
    <p:sldId id="529" r:id="rId22"/>
  </p:sldIdLst>
  <p:sldSz cx="12192000" cy="6858000"/>
  <p:notesSz cx="6788150" cy="99234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us Frank" initials="M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0FB"/>
    <a:srgbClr val="F2F2F2"/>
    <a:srgbClr val="9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76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2164" cy="498077"/>
          </a:xfrm>
          <a:prstGeom prst="rect">
            <a:avLst/>
          </a:prstGeom>
        </p:spPr>
        <p:txBody>
          <a:bodyPr vert="horz" lIns="91212" tIns="45605" rIns="91212" bIns="4560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4408" y="1"/>
            <a:ext cx="2942164" cy="498077"/>
          </a:xfrm>
          <a:prstGeom prst="rect">
            <a:avLst/>
          </a:prstGeom>
        </p:spPr>
        <p:txBody>
          <a:bodyPr vert="horz" lIns="91212" tIns="45605" rIns="91212" bIns="45605" rtlCol="0"/>
          <a:lstStyle>
            <a:lvl1pPr algn="r">
              <a:defRPr sz="1200"/>
            </a:lvl1pPr>
          </a:lstStyle>
          <a:p>
            <a:fld id="{5BF3EA81-8DE5-44CA-BA18-550F78F74A09}" type="datetimeFigureOut">
              <a:rPr lang="pt-BR" smtClean="0"/>
              <a:t>24/04/19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5389"/>
            <a:ext cx="2942164" cy="498077"/>
          </a:xfrm>
          <a:prstGeom prst="rect">
            <a:avLst/>
          </a:prstGeom>
        </p:spPr>
        <p:txBody>
          <a:bodyPr vert="horz" lIns="91212" tIns="45605" rIns="91212" bIns="4560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4408" y="9425389"/>
            <a:ext cx="2942164" cy="498077"/>
          </a:xfrm>
          <a:prstGeom prst="rect">
            <a:avLst/>
          </a:prstGeom>
        </p:spPr>
        <p:txBody>
          <a:bodyPr vert="horz" lIns="91212" tIns="45605" rIns="91212" bIns="45605" rtlCol="0" anchor="b"/>
          <a:lstStyle>
            <a:lvl1pPr algn="r">
              <a:defRPr sz="1200"/>
            </a:lvl1pPr>
          </a:lstStyle>
          <a:p>
            <a:fld id="{B724128B-3694-4E04-AC3C-FFA0A18009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95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1532" cy="496729"/>
          </a:xfrm>
          <a:prstGeom prst="rect">
            <a:avLst/>
          </a:prstGeom>
        </p:spPr>
        <p:txBody>
          <a:bodyPr vert="horz" lIns="91212" tIns="45605" rIns="91212" bIns="4560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8" y="1"/>
            <a:ext cx="2941532" cy="496729"/>
          </a:xfrm>
          <a:prstGeom prst="rect">
            <a:avLst/>
          </a:prstGeom>
        </p:spPr>
        <p:txBody>
          <a:bodyPr vert="horz" lIns="91212" tIns="45605" rIns="91212" bIns="45605" rtlCol="0"/>
          <a:lstStyle>
            <a:lvl1pPr algn="r">
              <a:defRPr sz="1200"/>
            </a:lvl1pPr>
          </a:lstStyle>
          <a:p>
            <a:fld id="{21927F56-DA97-6C40-9838-EA7EA6CE9F05}" type="datetimeFigureOut">
              <a:rPr lang="en-US" smtClean="0"/>
              <a:t>24/04/19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2" tIns="45605" rIns="91212" bIns="45605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3367"/>
            <a:ext cx="5430520" cy="4465796"/>
          </a:xfrm>
          <a:prstGeom prst="rect">
            <a:avLst/>
          </a:prstGeom>
        </p:spPr>
        <p:txBody>
          <a:bodyPr vert="horz" lIns="91212" tIns="45605" rIns="91212" bIns="45605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5150"/>
            <a:ext cx="2941532" cy="496728"/>
          </a:xfrm>
          <a:prstGeom prst="rect">
            <a:avLst/>
          </a:prstGeom>
        </p:spPr>
        <p:txBody>
          <a:bodyPr vert="horz" lIns="91212" tIns="45605" rIns="91212" bIns="4560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8" y="9425150"/>
            <a:ext cx="2941532" cy="496728"/>
          </a:xfrm>
          <a:prstGeom prst="rect">
            <a:avLst/>
          </a:prstGeom>
        </p:spPr>
        <p:txBody>
          <a:bodyPr vert="horz" lIns="91212" tIns="45605" rIns="91212" bIns="45605" rtlCol="0" anchor="b"/>
          <a:lstStyle>
            <a:lvl1pPr algn="r">
              <a:defRPr sz="1200"/>
            </a:lvl1pPr>
          </a:lstStyle>
          <a:p>
            <a:fld id="{67DCA709-6C24-3E48-A59D-B4DF3291E3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7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c709fe7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c709fe7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84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2.emf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image" Target="../media/image2.emf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image" Target="../media/image2.emf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image" Target="../media/image2.emf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2.emf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2.emf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BottomBar"/>
          <p:cNvSpPr>
            <a:spLocks noChangeArrowheads="1"/>
          </p:cNvSpPr>
          <p:nvPr/>
        </p:nvSpPr>
        <p:spPr bwMode="auto">
          <a:xfrm>
            <a:off x="0" y="6428769"/>
            <a:ext cx="12192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77" tIns="46638" rIns="93277" bIns="466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2883" name="McK 2. Slide Title"/>
          <p:cNvSpPr>
            <a:spLocks noGrp="1" noChangeArrowheads="1"/>
          </p:cNvSpPr>
          <p:nvPr>
            <p:ph type="ctrTitle"/>
          </p:nvPr>
        </p:nvSpPr>
        <p:spPr>
          <a:xfrm>
            <a:off x="913591" y="2129965"/>
            <a:ext cx="10364819" cy="29841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2884" name="SlideLogoText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52719" y="6565711"/>
            <a:ext cx="1284005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020">
                <a:solidFill>
                  <a:srgbClr val="000000"/>
                </a:solidFill>
                <a:cs typeface="Arial" pitchFamily="34" charset="0"/>
              </a:rPr>
              <a:t>McKinsey &amp; Company</a:t>
            </a:r>
          </a:p>
        </p:txBody>
      </p:sp>
      <p:sp>
        <p:nvSpPr>
          <p:cNvPr id="122885" name="McK 1. On-page tracker" hidden="1"/>
          <p:cNvSpPr>
            <a:spLocks noChangeArrowheads="1"/>
          </p:cNvSpPr>
          <p:nvPr/>
        </p:nvSpPr>
        <p:spPr bwMode="auto">
          <a:xfrm>
            <a:off x="161986" y="27536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4973989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122887" name="McK Slide Elements"/>
          <p:cNvGrpSpPr>
            <a:grpSpLocks/>
          </p:cNvGrpSpPr>
          <p:nvPr userDrawn="1"/>
        </p:nvGrpSpPr>
        <p:grpSpPr bwMode="auto">
          <a:xfrm>
            <a:off x="161985" y="6198769"/>
            <a:ext cx="11630454" cy="526418"/>
            <a:chOff x="75" y="3827"/>
            <a:chExt cx="5385" cy="325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12288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SOURCE: Source</a:t>
              </a:r>
            </a:p>
          </p:txBody>
        </p:sp>
      </p:grpSp>
      <p:grpSp>
        <p:nvGrpSpPr>
          <p:cNvPr id="122890" name="ACET" hidden="1"/>
          <p:cNvGrpSpPr>
            <a:grpSpLocks/>
          </p:cNvGrpSpPr>
          <p:nvPr/>
        </p:nvGrpSpPr>
        <p:grpSpPr bwMode="auto">
          <a:xfrm>
            <a:off x="1976207" y="1137061"/>
            <a:ext cx="5801189" cy="531276"/>
            <a:chOff x="915" y="702"/>
            <a:chExt cx="2686" cy="328"/>
          </a:xfrm>
        </p:grpSpPr>
        <p:cxnSp>
          <p:nvCxnSpPr>
            <p:cNvPr id="122891" name="AutoShape 249" hidden="1"/>
            <p:cNvCxnSpPr>
              <a:cxnSpLocks noChangeShapeType="1"/>
              <a:stCxn id="122892" idx="4"/>
              <a:endCxn id="12289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892" name="AutoShape 250" hidden="1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4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 b="1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8499" y="6245737"/>
            <a:ext cx="2844441" cy="47620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1669773-AF27-4175-8964-FD7A22C01ECF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  <p:sp>
        <p:nvSpPr>
          <p:cNvPr id="122894" name="Rectangle 286"/>
          <p:cNvSpPr>
            <a:spLocks noGrp="1" noChangeArrowheads="1"/>
          </p:cNvSpPr>
          <p:nvPr>
            <p:ph type="subTitle" idx="1"/>
          </p:nvPr>
        </p:nvSpPr>
        <p:spPr>
          <a:xfrm>
            <a:off x="1829341" y="3885769"/>
            <a:ext cx="8533319" cy="1752564"/>
          </a:xfrm>
        </p:spPr>
        <p:txBody>
          <a:bodyPr/>
          <a:lstStyle>
            <a:lvl1pPr marL="0" indent="0" algn="ctr">
              <a:defRPr smtClean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2895" name="SlideLogoSeparator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67272" y="6532995"/>
            <a:ext cx="4007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224">
                <a:solidFill>
                  <a:srgbClr val="000000"/>
                </a:solidFill>
                <a:cs typeface="Arial" pitchFamily="34" charset="0"/>
              </a:rPr>
              <a:t>|</a:t>
            </a:r>
          </a:p>
        </p:txBody>
      </p:sp>
      <p:pic>
        <p:nvPicPr>
          <p:cNvPr id="122896" name="Picture 38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03" y="252681"/>
            <a:ext cx="1665195" cy="28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83091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726" y="5053775"/>
            <a:ext cx="7315200" cy="314060"/>
          </a:xfrm>
        </p:spPr>
        <p:txBody>
          <a:bodyPr anchor="b"/>
          <a:lstStyle>
            <a:lvl1pPr algn="l">
              <a:defRPr sz="20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8726" y="612264"/>
            <a:ext cx="7315200" cy="4115772"/>
          </a:xfrm>
        </p:spPr>
        <p:txBody>
          <a:bodyPr/>
          <a:lstStyle>
            <a:lvl1pPr marL="0" indent="0">
              <a:buNone/>
              <a:defRPr sz="3265"/>
            </a:lvl1pPr>
            <a:lvl2pPr marL="466481" indent="0">
              <a:buNone/>
              <a:defRPr sz="2857"/>
            </a:lvl2pPr>
            <a:lvl3pPr marL="932962" indent="0">
              <a:buNone/>
              <a:defRPr sz="2449"/>
            </a:lvl3pPr>
            <a:lvl4pPr marL="1399443" indent="0">
              <a:buNone/>
              <a:defRPr sz="2041"/>
            </a:lvl4pPr>
            <a:lvl5pPr marL="1865925" indent="0">
              <a:buNone/>
              <a:defRPr sz="2041"/>
            </a:lvl5pPr>
            <a:lvl6pPr marL="2332406" indent="0">
              <a:buNone/>
              <a:defRPr sz="2041"/>
            </a:lvl6pPr>
            <a:lvl7pPr marL="2798887" indent="0">
              <a:buNone/>
              <a:defRPr sz="2041"/>
            </a:lvl7pPr>
            <a:lvl8pPr marL="3265368" indent="0">
              <a:buNone/>
              <a:defRPr sz="2041"/>
            </a:lvl8pPr>
            <a:lvl9pPr marL="3731849" indent="0">
              <a:buNone/>
              <a:defRPr sz="204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726" y="5367835"/>
            <a:ext cx="7315200" cy="805014"/>
          </a:xfrm>
        </p:spPr>
        <p:txBody>
          <a:bodyPr/>
          <a:lstStyle>
            <a:lvl1pPr marL="0" indent="0">
              <a:buNone/>
              <a:defRPr sz="1428"/>
            </a:lvl1pPr>
            <a:lvl2pPr marL="466481" indent="0">
              <a:buNone/>
              <a:defRPr sz="1224"/>
            </a:lvl2pPr>
            <a:lvl3pPr marL="932962" indent="0">
              <a:buNone/>
              <a:defRPr sz="1020"/>
            </a:lvl3pPr>
            <a:lvl4pPr marL="1399443" indent="0">
              <a:buNone/>
              <a:defRPr sz="918"/>
            </a:lvl4pPr>
            <a:lvl5pPr marL="1865925" indent="0">
              <a:buNone/>
              <a:defRPr sz="918"/>
            </a:lvl5pPr>
            <a:lvl6pPr marL="2332406" indent="0">
              <a:buNone/>
              <a:defRPr sz="918"/>
            </a:lvl6pPr>
            <a:lvl7pPr marL="2798887" indent="0">
              <a:buNone/>
              <a:defRPr sz="918"/>
            </a:lvl7pPr>
            <a:lvl8pPr marL="3265368" indent="0">
              <a:buNone/>
              <a:defRPr sz="918"/>
            </a:lvl8pPr>
            <a:lvl9pPr marL="3731849" indent="0">
              <a:buNone/>
              <a:defRPr sz="9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96C2-2CB0-4C20-8AB9-D8AB1E78D427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920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611E4-41BD-48D0-8DEA-A4D7B0028F47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920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90640" y="234864"/>
            <a:ext cx="596830" cy="30030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85" y="234864"/>
            <a:ext cx="8587314" cy="30030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773C-D453-465E-BC2B-D8FD84A0C259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2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5" y="234864"/>
            <a:ext cx="11725485" cy="298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207" y="1990667"/>
            <a:ext cx="5853024" cy="1247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87261" y="6560196"/>
            <a:ext cx="284012" cy="157014"/>
          </a:xfrm>
        </p:spPr>
        <p:txBody>
          <a:bodyPr lIns="0" tIns="0" rIns="0" bIns="0"/>
          <a:lstStyle>
            <a:lvl1pPr>
              <a:defRPr sz="1020" smtClean="0"/>
            </a:lvl1pPr>
          </a:lstStyle>
          <a:p>
            <a:pPr>
              <a:defRPr/>
            </a:pPr>
            <a:fld id="{6D9B80F9-6414-4FF0-B7A1-ACF2AE79AA2B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5454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3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3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 bwMode="auto">
          <a:xfrm>
            <a:off x="0" y="2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83292" tIns="83292" rIns="83292" bIns="832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extBox 3" hidden="1"/>
          <p:cNvSpPr txBox="1"/>
          <p:nvPr userDrawn="1"/>
        </p:nvSpPr>
        <p:spPr bwMode="auto">
          <a:xfrm>
            <a:off x="10364272" y="6632827"/>
            <a:ext cx="110286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547"/>
              </a:spcAft>
            </a:pPr>
            <a:r>
              <a:rPr lang="en-US" sz="900" b="1" dirty="0">
                <a:solidFill>
                  <a:srgbClr val="C7E0FB"/>
                </a:solidFill>
                <a:cs typeface="Arial" pitchFamily="34" charset="0"/>
              </a:rPr>
              <a:t>MCKINSEY DIGITAL</a:t>
            </a:r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11833919" y="6611743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825" smtClean="0">
                <a:solidFill>
                  <a:srgbClr val="FFFFFF"/>
                </a:solidFill>
                <a:cs typeface="Arial" pitchFamily="34" charset="0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25" dirty="0">
              <a:solidFill>
                <a:srgbClr val="FFFFFF"/>
              </a:solidFill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1771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5" y="234864"/>
            <a:ext cx="11725485" cy="369311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C7F3C-A912-4C16-AB12-93C662B59AB1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6" name="Espaço Reservado para Número de Slide 5"/>
          <p:cNvSpPr txBox="1">
            <a:spLocks/>
          </p:cNvSpPr>
          <p:nvPr userDrawn="1"/>
        </p:nvSpPr>
        <p:spPr>
          <a:xfrm>
            <a:off x="10704513" y="6597352"/>
            <a:ext cx="1357941" cy="288032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defTabSz="914206">
              <a:defRPr/>
            </a:pPr>
            <a:fld id="{873C7F3C-A912-4C16-AB12-93C662B59AB1}" type="slidenum">
              <a:rPr lang="pt-BR" sz="1000" smtClean="0">
                <a:solidFill>
                  <a:srgbClr val="FFFFFF"/>
                </a:solidFill>
                <a:cs typeface="Arial" pitchFamily="34" charset="0"/>
              </a:rPr>
              <a:pPr defTabSz="914206">
                <a:defRPr/>
              </a:pPr>
              <a:t>‹#›</a:t>
            </a:fld>
            <a:endParaRPr lang="pt-BR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47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BottomBar"/>
          <p:cNvSpPr>
            <a:spLocks noChangeArrowheads="1"/>
          </p:cNvSpPr>
          <p:nvPr/>
        </p:nvSpPr>
        <p:spPr bwMode="auto">
          <a:xfrm>
            <a:off x="0" y="6428769"/>
            <a:ext cx="12192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77" tIns="46638" rIns="93277" bIns="466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2883" name="McK 2. Slide Title"/>
          <p:cNvSpPr>
            <a:spLocks noGrp="1" noChangeArrowheads="1"/>
          </p:cNvSpPr>
          <p:nvPr>
            <p:ph type="ctrTitle"/>
          </p:nvPr>
        </p:nvSpPr>
        <p:spPr>
          <a:xfrm>
            <a:off x="913591" y="2129965"/>
            <a:ext cx="10364819" cy="29841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2884" name="SlideLogoText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52719" y="6565711"/>
            <a:ext cx="1284005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020">
                <a:solidFill>
                  <a:srgbClr val="000000"/>
                </a:solidFill>
                <a:cs typeface="Arial" pitchFamily="34" charset="0"/>
              </a:rPr>
              <a:t>McKinsey &amp; Company</a:t>
            </a:r>
          </a:p>
        </p:txBody>
      </p:sp>
      <p:sp>
        <p:nvSpPr>
          <p:cNvPr id="122885" name="McK 1. On-page tracker" hidden="1"/>
          <p:cNvSpPr>
            <a:spLocks noChangeArrowheads="1"/>
          </p:cNvSpPr>
          <p:nvPr/>
        </p:nvSpPr>
        <p:spPr bwMode="auto">
          <a:xfrm>
            <a:off x="161986" y="27536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4973989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122887" name="McK Slide Elements"/>
          <p:cNvGrpSpPr>
            <a:grpSpLocks/>
          </p:cNvGrpSpPr>
          <p:nvPr userDrawn="1"/>
        </p:nvGrpSpPr>
        <p:grpSpPr bwMode="auto">
          <a:xfrm>
            <a:off x="161985" y="6198769"/>
            <a:ext cx="11630454" cy="526418"/>
            <a:chOff x="75" y="3827"/>
            <a:chExt cx="5385" cy="325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12288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SOURCE: Source</a:t>
              </a:r>
            </a:p>
          </p:txBody>
        </p:sp>
      </p:grpSp>
      <p:grpSp>
        <p:nvGrpSpPr>
          <p:cNvPr id="122890" name="ACET" hidden="1"/>
          <p:cNvGrpSpPr>
            <a:grpSpLocks/>
          </p:cNvGrpSpPr>
          <p:nvPr/>
        </p:nvGrpSpPr>
        <p:grpSpPr bwMode="auto">
          <a:xfrm>
            <a:off x="1976207" y="1137061"/>
            <a:ext cx="5801189" cy="531276"/>
            <a:chOff x="915" y="702"/>
            <a:chExt cx="2686" cy="328"/>
          </a:xfrm>
        </p:grpSpPr>
        <p:cxnSp>
          <p:nvCxnSpPr>
            <p:cNvPr id="122891" name="AutoShape 249" hidden="1"/>
            <p:cNvCxnSpPr>
              <a:cxnSpLocks noChangeShapeType="1"/>
              <a:stCxn id="122892" idx="4"/>
              <a:endCxn id="12289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892" name="AutoShape 250" hidden="1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4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 b="1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8499" y="6245737"/>
            <a:ext cx="2844441" cy="47620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1669773-AF27-4175-8964-FD7A22C01ECF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  <p:sp>
        <p:nvSpPr>
          <p:cNvPr id="122894" name="Rectangle 286"/>
          <p:cNvSpPr>
            <a:spLocks noGrp="1" noChangeArrowheads="1"/>
          </p:cNvSpPr>
          <p:nvPr>
            <p:ph type="subTitle" idx="1"/>
          </p:nvPr>
        </p:nvSpPr>
        <p:spPr>
          <a:xfrm>
            <a:off x="1829341" y="3885769"/>
            <a:ext cx="8533319" cy="1752564"/>
          </a:xfrm>
        </p:spPr>
        <p:txBody>
          <a:bodyPr/>
          <a:lstStyle>
            <a:lvl1pPr marL="0" indent="0" algn="ctr">
              <a:defRPr smtClean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2895" name="SlideLogoSeparator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67272" y="6532995"/>
            <a:ext cx="4007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224">
                <a:solidFill>
                  <a:srgbClr val="000000"/>
                </a:solidFill>
                <a:cs typeface="Arial" pitchFamily="34" charset="0"/>
              </a:rPr>
              <a:t>|</a:t>
            </a:r>
          </a:p>
        </p:txBody>
      </p:sp>
      <p:pic>
        <p:nvPicPr>
          <p:cNvPr id="122896" name="Picture 38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03" y="252681"/>
            <a:ext cx="1665195" cy="28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16626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80" y="6574545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TitleBottomBar"/>
          <p:cNvGrpSpPr>
            <a:grpSpLocks/>
          </p:cNvGrpSpPr>
          <p:nvPr userDrawn="1">
            <p:custDataLst>
              <p:tags r:id="rId1"/>
            </p:custDataLst>
          </p:nvPr>
        </p:nvGrpSpPr>
        <p:grpSpPr bwMode="auto">
          <a:xfrm>
            <a:off x="2984827" y="6428769"/>
            <a:ext cx="9207174" cy="429232"/>
            <a:chOff x="1382" y="3969"/>
            <a:chExt cx="4263" cy="265"/>
          </a:xfrm>
        </p:grpSpPr>
        <p:sp>
          <p:nvSpPr>
            <p:cNvPr id="9" name="Rectangle 1236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2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10" name="Picture 1237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doc id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1485750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816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518" name="Rectangle 1230"/>
          <p:cNvSpPr>
            <a:spLocks noGrp="1" noChangeArrowheads="1"/>
          </p:cNvSpPr>
          <p:nvPr>
            <p:ph type="ctrTitle"/>
          </p:nvPr>
        </p:nvSpPr>
        <p:spPr>
          <a:xfrm>
            <a:off x="3591728" y="2176938"/>
            <a:ext cx="6714778" cy="502445"/>
          </a:xfr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pt-BR" noProof="0"/>
              <a:t>Click to edit Master title</a:t>
            </a:r>
          </a:p>
        </p:txBody>
      </p:sp>
      <p:sp>
        <p:nvSpPr>
          <p:cNvPr id="13519" name="Rectangle 1231"/>
          <p:cNvSpPr>
            <a:spLocks noGrp="1" noChangeArrowheads="1"/>
          </p:cNvSpPr>
          <p:nvPr>
            <p:ph type="subTitle" idx="1"/>
          </p:nvPr>
        </p:nvSpPr>
        <p:spPr>
          <a:xfrm>
            <a:off x="3609006" y="4823601"/>
            <a:ext cx="6714778" cy="219740"/>
          </a:xfrm>
        </p:spPr>
        <p:txBody>
          <a:bodyPr>
            <a:spAutoFit/>
          </a:bodyPr>
          <a:lstStyle>
            <a:lvl1pPr>
              <a:defRPr sz="1428"/>
            </a:lvl1pPr>
          </a:lstStyle>
          <a:p>
            <a:pPr lvl="0"/>
            <a:r>
              <a:rPr lang="pt-B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662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BottomBar"/>
          <p:cNvSpPr>
            <a:spLocks noChangeArrowheads="1"/>
          </p:cNvSpPr>
          <p:nvPr/>
        </p:nvSpPr>
        <p:spPr bwMode="auto">
          <a:xfrm>
            <a:off x="0" y="6428769"/>
            <a:ext cx="12192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77" tIns="46638" rIns="93277" bIns="466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SlideLogoText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52719" y="6565711"/>
            <a:ext cx="1284005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020">
                <a:solidFill>
                  <a:srgbClr val="000000"/>
                </a:solidFill>
                <a:cs typeface="Arial" pitchFamily="34" charset="0"/>
              </a:rPr>
              <a:t>McKinsey &amp; Company</a:t>
            </a:r>
          </a:p>
        </p:txBody>
      </p:sp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61986" y="27536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4973989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8" name="McK Slide Elements"/>
          <p:cNvGrpSpPr>
            <a:grpSpLocks/>
          </p:cNvGrpSpPr>
          <p:nvPr userDrawn="1"/>
        </p:nvGrpSpPr>
        <p:grpSpPr bwMode="auto">
          <a:xfrm>
            <a:off x="161985" y="6198769"/>
            <a:ext cx="11630454" cy="526418"/>
            <a:chOff x="75" y="3827"/>
            <a:chExt cx="5385" cy="325"/>
          </a:xfrm>
        </p:grpSpPr>
        <p:sp>
          <p:nvSpPr>
            <p:cNvPr id="9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10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SOURCE: Source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976207" y="1137061"/>
            <a:ext cx="5801189" cy="531276"/>
            <a:chOff x="915" y="702"/>
            <a:chExt cx="2686" cy="328"/>
          </a:xfrm>
        </p:grpSpPr>
        <p:cxnSp>
          <p:nvCxnSpPr>
            <p:cNvPr id="12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AutoShape 250" hidden="1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4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 b="1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4" name="SlideLogoSeparator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67272" y="6532995"/>
            <a:ext cx="4007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224">
                <a:solidFill>
                  <a:srgbClr val="000000"/>
                </a:solidFill>
                <a:cs typeface="Arial" pitchFamily="34" charset="0"/>
              </a:rPr>
              <a:t>|</a:t>
            </a:r>
          </a:p>
        </p:txBody>
      </p:sp>
      <p:pic>
        <p:nvPicPr>
          <p:cNvPr id="15" name="Picture 38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03" y="252681"/>
            <a:ext cx="1665195" cy="28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c id"/>
          <p:cNvSpPr>
            <a:spLocks noChangeArrowheads="1"/>
          </p:cNvSpPr>
          <p:nvPr userDrawn="1"/>
        </p:nvSpPr>
        <p:spPr bwMode="auto">
          <a:xfrm>
            <a:off x="10995478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816">
                <a:solidFill>
                  <a:srgbClr val="000000"/>
                </a:solidFill>
                <a:cs typeface="Arial" pitchFamily="34" charset="0"/>
              </a:rPr>
              <a:t>SPO-NGD021-</a:t>
            </a:r>
            <a:r>
              <a:rPr lang="en-US" sz="816">
                <a:solidFill>
                  <a:srgbClr val="000000"/>
                </a:solidFill>
                <a:cs typeface="Arial" pitchFamily="34" charset="0"/>
              </a:rPr>
              <a:t>20121029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87261" y="6560196"/>
            <a:ext cx="284012" cy="157014"/>
          </a:xfrm>
        </p:spPr>
        <p:txBody>
          <a:bodyPr lIns="0" tIns="0" rIns="0" bIns="0"/>
          <a:lstStyle>
            <a:lvl1pPr>
              <a:defRPr sz="1020" smtClean="0"/>
            </a:lvl1pPr>
          </a:lstStyle>
          <a:p>
            <a:pPr>
              <a:defRPr/>
            </a:pPr>
            <a:fld id="{7C8525E8-A11C-4DE4-B09B-75483430E420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31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66" y="4407327"/>
            <a:ext cx="10362659" cy="627992"/>
          </a:xfrm>
        </p:spPr>
        <p:txBody>
          <a:bodyPr/>
          <a:lstStyle>
            <a:lvl1pPr algn="l">
              <a:defRPr sz="408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66" y="2907443"/>
            <a:ext cx="10362659" cy="1499884"/>
          </a:xfrm>
        </p:spPr>
        <p:txBody>
          <a:bodyPr anchor="b"/>
          <a:lstStyle>
            <a:lvl1pPr marL="0" indent="0">
              <a:buNone/>
              <a:defRPr sz="2041"/>
            </a:lvl1pPr>
            <a:lvl2pPr marL="466481" indent="0">
              <a:buNone/>
              <a:defRPr sz="1837"/>
            </a:lvl2pPr>
            <a:lvl3pPr marL="932962" indent="0">
              <a:buNone/>
              <a:defRPr sz="1632"/>
            </a:lvl3pPr>
            <a:lvl4pPr marL="1399443" indent="0">
              <a:buNone/>
              <a:defRPr sz="1428"/>
            </a:lvl4pPr>
            <a:lvl5pPr marL="1865925" indent="0">
              <a:buNone/>
              <a:defRPr sz="1428"/>
            </a:lvl5pPr>
            <a:lvl6pPr marL="2332406" indent="0">
              <a:buNone/>
              <a:defRPr sz="1428"/>
            </a:lvl6pPr>
            <a:lvl7pPr marL="2798887" indent="0">
              <a:buNone/>
              <a:defRPr sz="1428"/>
            </a:lvl7pPr>
            <a:lvl8pPr marL="3265368" indent="0">
              <a:buNone/>
              <a:defRPr sz="1428"/>
            </a:lvl8pPr>
            <a:lvl9pPr marL="3731849" indent="0">
              <a:buNone/>
              <a:defRPr sz="14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14449-856E-4A4B-8057-BA3E3799E36C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198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80" y="6574545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TitleBottomBar"/>
          <p:cNvGrpSpPr>
            <a:grpSpLocks/>
          </p:cNvGrpSpPr>
          <p:nvPr userDrawn="1">
            <p:custDataLst>
              <p:tags r:id="rId1"/>
            </p:custDataLst>
          </p:nvPr>
        </p:nvGrpSpPr>
        <p:grpSpPr bwMode="auto">
          <a:xfrm>
            <a:off x="2984827" y="6428769"/>
            <a:ext cx="9207174" cy="429232"/>
            <a:chOff x="1382" y="3969"/>
            <a:chExt cx="4263" cy="265"/>
          </a:xfrm>
        </p:grpSpPr>
        <p:sp>
          <p:nvSpPr>
            <p:cNvPr id="9" name="Rectangle 1236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2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10" name="Picture 1237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doc id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1485750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816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518" name="Rectangle 1230"/>
          <p:cNvSpPr>
            <a:spLocks noGrp="1" noChangeArrowheads="1"/>
          </p:cNvSpPr>
          <p:nvPr>
            <p:ph type="ctrTitle"/>
          </p:nvPr>
        </p:nvSpPr>
        <p:spPr>
          <a:xfrm>
            <a:off x="3591728" y="2176938"/>
            <a:ext cx="6714778" cy="502445"/>
          </a:xfr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pt-BR" noProof="0"/>
              <a:t>Click to edit Master title</a:t>
            </a:r>
          </a:p>
        </p:txBody>
      </p:sp>
      <p:sp>
        <p:nvSpPr>
          <p:cNvPr id="13519" name="Rectangle 1231"/>
          <p:cNvSpPr>
            <a:spLocks noGrp="1" noChangeArrowheads="1"/>
          </p:cNvSpPr>
          <p:nvPr>
            <p:ph type="subTitle" idx="1"/>
          </p:nvPr>
        </p:nvSpPr>
        <p:spPr>
          <a:xfrm>
            <a:off x="3609006" y="4823601"/>
            <a:ext cx="6714778" cy="219740"/>
          </a:xfrm>
        </p:spPr>
        <p:txBody>
          <a:bodyPr>
            <a:spAutoFit/>
          </a:bodyPr>
          <a:lstStyle>
            <a:lvl1pPr>
              <a:defRPr sz="1428"/>
            </a:lvl1pPr>
          </a:lstStyle>
          <a:p>
            <a:pPr lvl="0"/>
            <a:r>
              <a:rPr lang="pt-B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011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206" y="1990667"/>
            <a:ext cx="2822841" cy="1247204"/>
          </a:xfrm>
        </p:spPr>
        <p:txBody>
          <a:bodyPr/>
          <a:lstStyle>
            <a:lvl1pPr>
              <a:defRPr sz="2857"/>
            </a:lvl1pPr>
            <a:lvl2pPr>
              <a:defRPr sz="2449"/>
            </a:lvl2pPr>
            <a:lvl3pPr>
              <a:defRPr sz="2041"/>
            </a:lvl3pPr>
            <a:lvl4pPr>
              <a:defRPr sz="1837"/>
            </a:lvl4pPr>
            <a:lvl5pPr>
              <a:defRPr sz="1837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387" y="1990667"/>
            <a:ext cx="2822843" cy="1247204"/>
          </a:xfrm>
        </p:spPr>
        <p:txBody>
          <a:bodyPr/>
          <a:lstStyle>
            <a:lvl1pPr>
              <a:defRPr sz="2857"/>
            </a:lvl1pPr>
            <a:lvl2pPr>
              <a:defRPr sz="2449"/>
            </a:lvl2pPr>
            <a:lvl3pPr>
              <a:defRPr sz="2041"/>
            </a:lvl3pPr>
            <a:lvl4pPr>
              <a:defRPr sz="1837"/>
            </a:lvl4pPr>
            <a:lvl5pPr>
              <a:defRPr sz="1837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210D-8017-4D3E-A679-32BD384AF24A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4494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60" y="275356"/>
            <a:ext cx="10973880" cy="2984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060" y="1535519"/>
            <a:ext cx="5386510" cy="639800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66481" indent="0">
              <a:buNone/>
              <a:defRPr sz="2041" b="1"/>
            </a:lvl2pPr>
            <a:lvl3pPr marL="932962" indent="0">
              <a:buNone/>
              <a:defRPr sz="1837" b="1"/>
            </a:lvl3pPr>
            <a:lvl4pPr marL="1399443" indent="0">
              <a:buNone/>
              <a:defRPr sz="1632" b="1"/>
            </a:lvl4pPr>
            <a:lvl5pPr marL="1865925" indent="0">
              <a:buNone/>
              <a:defRPr sz="1632" b="1"/>
            </a:lvl5pPr>
            <a:lvl6pPr marL="2332406" indent="0">
              <a:buNone/>
              <a:defRPr sz="1632" b="1"/>
            </a:lvl6pPr>
            <a:lvl7pPr marL="2798887" indent="0">
              <a:buNone/>
              <a:defRPr sz="1632" b="1"/>
            </a:lvl7pPr>
            <a:lvl8pPr marL="3265368" indent="0">
              <a:buNone/>
              <a:defRPr sz="1632" b="1"/>
            </a:lvl8pPr>
            <a:lvl9pPr marL="3731849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060" y="2175318"/>
            <a:ext cx="5386510" cy="3950557"/>
          </a:xfrm>
        </p:spPr>
        <p:txBody>
          <a:bodyPr/>
          <a:lstStyle>
            <a:lvl1pPr>
              <a:defRPr sz="2449"/>
            </a:lvl1pPr>
            <a:lvl2pPr>
              <a:defRPr sz="2041"/>
            </a:lvl2pPr>
            <a:lvl3pPr>
              <a:defRPr sz="1837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271" y="1535519"/>
            <a:ext cx="5388670" cy="639800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66481" indent="0">
              <a:buNone/>
              <a:defRPr sz="2041" b="1"/>
            </a:lvl2pPr>
            <a:lvl3pPr marL="932962" indent="0">
              <a:buNone/>
              <a:defRPr sz="1837" b="1"/>
            </a:lvl3pPr>
            <a:lvl4pPr marL="1399443" indent="0">
              <a:buNone/>
              <a:defRPr sz="1632" b="1"/>
            </a:lvl4pPr>
            <a:lvl5pPr marL="1865925" indent="0">
              <a:buNone/>
              <a:defRPr sz="1632" b="1"/>
            </a:lvl5pPr>
            <a:lvl6pPr marL="2332406" indent="0">
              <a:buNone/>
              <a:defRPr sz="1632" b="1"/>
            </a:lvl6pPr>
            <a:lvl7pPr marL="2798887" indent="0">
              <a:buNone/>
              <a:defRPr sz="1632" b="1"/>
            </a:lvl7pPr>
            <a:lvl8pPr marL="3265368" indent="0">
              <a:buNone/>
              <a:defRPr sz="1632" b="1"/>
            </a:lvl8pPr>
            <a:lvl9pPr marL="3731849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271" y="2175318"/>
            <a:ext cx="5388670" cy="3950557"/>
          </a:xfrm>
        </p:spPr>
        <p:txBody>
          <a:bodyPr/>
          <a:lstStyle>
            <a:lvl1pPr>
              <a:defRPr sz="2449"/>
            </a:lvl1pPr>
            <a:lvl2pPr>
              <a:defRPr sz="2041"/>
            </a:lvl2pPr>
            <a:lvl3pPr>
              <a:defRPr sz="1837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ED3BF-714F-4E0E-8B90-5BA1C114AA06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843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BottomBar"/>
          <p:cNvSpPr>
            <a:spLocks noChangeArrowheads="1"/>
          </p:cNvSpPr>
          <p:nvPr/>
        </p:nvSpPr>
        <p:spPr bwMode="auto">
          <a:xfrm>
            <a:off x="0" y="6428769"/>
            <a:ext cx="12192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77" tIns="46638" rIns="93277" bIns="466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SlideLogoText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52719" y="6565711"/>
            <a:ext cx="1284005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020">
                <a:solidFill>
                  <a:srgbClr val="000000"/>
                </a:solidFill>
                <a:cs typeface="Arial" pitchFamily="34" charset="0"/>
              </a:rPr>
              <a:t>McKinsey &amp; Company</a:t>
            </a: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61986" y="27536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4973989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7" name="McK Slide Elements"/>
          <p:cNvGrpSpPr>
            <a:grpSpLocks/>
          </p:cNvGrpSpPr>
          <p:nvPr userDrawn="1"/>
        </p:nvGrpSpPr>
        <p:grpSpPr bwMode="auto">
          <a:xfrm>
            <a:off x="161985" y="6198769"/>
            <a:ext cx="11630454" cy="526418"/>
            <a:chOff x="75" y="3827"/>
            <a:chExt cx="5385" cy="325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976207" y="1137061"/>
            <a:ext cx="5801189" cy="531276"/>
            <a:chOff x="915" y="702"/>
            <a:chExt cx="2686" cy="328"/>
          </a:xfrm>
        </p:grpSpPr>
        <p:cxnSp>
          <p:nvCxnSpPr>
            <p:cNvPr id="11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 hidden="1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4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 b="1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3" name="SlideLogoSeparator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67272" y="6532995"/>
            <a:ext cx="4007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224">
                <a:solidFill>
                  <a:srgbClr val="000000"/>
                </a:solidFill>
                <a:cs typeface="Arial" pitchFamily="34" charset="0"/>
              </a:rPr>
              <a:t>|</a:t>
            </a:r>
          </a:p>
        </p:txBody>
      </p:sp>
      <p:pic>
        <p:nvPicPr>
          <p:cNvPr id="14" name="Picture 38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03" y="252681"/>
            <a:ext cx="1665195" cy="28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87261" y="6560196"/>
            <a:ext cx="284012" cy="157014"/>
          </a:xfrm>
        </p:spPr>
        <p:txBody>
          <a:bodyPr lIns="0" tIns="0" rIns="0" bIns="0"/>
          <a:lstStyle>
            <a:lvl1pPr>
              <a:defRPr sz="1020" smtClean="0"/>
            </a:lvl1pPr>
          </a:lstStyle>
          <a:p>
            <a:pPr>
              <a:defRPr/>
            </a:pPr>
            <a:fld id="{F3496DDC-33E6-4968-A5E0-0FA10463FEA6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4986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87261" y="6560196"/>
            <a:ext cx="284012" cy="157014"/>
          </a:xfrm>
          <a:ln/>
        </p:spPr>
        <p:txBody>
          <a:bodyPr lIns="0" tIns="0" rIns="0" bIns="0"/>
          <a:lstStyle>
            <a:lvl1pPr>
              <a:defRPr sz="1020"/>
            </a:lvl1pPr>
          </a:lstStyle>
          <a:p>
            <a:pPr>
              <a:defRPr/>
            </a:pPr>
            <a:fld id="{7A43BCBA-6B0F-4889-9BF0-B1D85FF6FF6B}" type="slidenum">
              <a:rPr lang="pt-BR" smtClean="0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2600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60" y="1121035"/>
            <a:ext cx="4010726" cy="314060"/>
          </a:xfrm>
        </p:spPr>
        <p:txBody>
          <a:bodyPr anchor="b"/>
          <a:lstStyle>
            <a:lvl1pPr algn="l">
              <a:defRPr sz="20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51" y="273738"/>
            <a:ext cx="6816289" cy="5852138"/>
          </a:xfrm>
        </p:spPr>
        <p:txBody>
          <a:bodyPr/>
          <a:lstStyle>
            <a:lvl1pPr>
              <a:defRPr sz="3265"/>
            </a:lvl1pPr>
            <a:lvl2pPr>
              <a:defRPr sz="2857"/>
            </a:lvl2pPr>
            <a:lvl3pPr>
              <a:defRPr sz="2449"/>
            </a:lvl3pPr>
            <a:lvl4pPr>
              <a:defRPr sz="2041"/>
            </a:lvl4pPr>
            <a:lvl5pPr>
              <a:defRPr sz="2041"/>
            </a:lvl5pPr>
            <a:lvl6pPr>
              <a:defRPr sz="2041"/>
            </a:lvl6pPr>
            <a:lvl7pPr>
              <a:defRPr sz="2041"/>
            </a:lvl7pPr>
            <a:lvl8pPr>
              <a:defRPr sz="2041"/>
            </a:lvl8pPr>
            <a:lvl9pPr>
              <a:defRPr sz="20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060" y="1435094"/>
            <a:ext cx="4010726" cy="4690781"/>
          </a:xfrm>
        </p:spPr>
        <p:txBody>
          <a:bodyPr/>
          <a:lstStyle>
            <a:lvl1pPr marL="0" indent="0">
              <a:buNone/>
              <a:defRPr sz="1428"/>
            </a:lvl1pPr>
            <a:lvl2pPr marL="466481" indent="0">
              <a:buNone/>
              <a:defRPr sz="1224"/>
            </a:lvl2pPr>
            <a:lvl3pPr marL="932962" indent="0">
              <a:buNone/>
              <a:defRPr sz="1020"/>
            </a:lvl3pPr>
            <a:lvl4pPr marL="1399443" indent="0">
              <a:buNone/>
              <a:defRPr sz="918"/>
            </a:lvl4pPr>
            <a:lvl5pPr marL="1865925" indent="0">
              <a:buNone/>
              <a:defRPr sz="918"/>
            </a:lvl5pPr>
            <a:lvl6pPr marL="2332406" indent="0">
              <a:buNone/>
              <a:defRPr sz="918"/>
            </a:lvl6pPr>
            <a:lvl7pPr marL="2798887" indent="0">
              <a:buNone/>
              <a:defRPr sz="918"/>
            </a:lvl7pPr>
            <a:lvl8pPr marL="3265368" indent="0">
              <a:buNone/>
              <a:defRPr sz="918"/>
            </a:lvl8pPr>
            <a:lvl9pPr marL="3731849" indent="0">
              <a:buNone/>
              <a:defRPr sz="9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5C4A-98E6-4997-AEB2-2B6A9D2AD401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572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726" y="5053775"/>
            <a:ext cx="7315200" cy="314060"/>
          </a:xfrm>
        </p:spPr>
        <p:txBody>
          <a:bodyPr anchor="b"/>
          <a:lstStyle>
            <a:lvl1pPr algn="l">
              <a:defRPr sz="20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8726" y="612264"/>
            <a:ext cx="7315200" cy="4115772"/>
          </a:xfrm>
        </p:spPr>
        <p:txBody>
          <a:bodyPr/>
          <a:lstStyle>
            <a:lvl1pPr marL="0" indent="0">
              <a:buNone/>
              <a:defRPr sz="3265"/>
            </a:lvl1pPr>
            <a:lvl2pPr marL="466481" indent="0">
              <a:buNone/>
              <a:defRPr sz="2857"/>
            </a:lvl2pPr>
            <a:lvl3pPr marL="932962" indent="0">
              <a:buNone/>
              <a:defRPr sz="2449"/>
            </a:lvl3pPr>
            <a:lvl4pPr marL="1399443" indent="0">
              <a:buNone/>
              <a:defRPr sz="2041"/>
            </a:lvl4pPr>
            <a:lvl5pPr marL="1865925" indent="0">
              <a:buNone/>
              <a:defRPr sz="2041"/>
            </a:lvl5pPr>
            <a:lvl6pPr marL="2332406" indent="0">
              <a:buNone/>
              <a:defRPr sz="2041"/>
            </a:lvl6pPr>
            <a:lvl7pPr marL="2798887" indent="0">
              <a:buNone/>
              <a:defRPr sz="2041"/>
            </a:lvl7pPr>
            <a:lvl8pPr marL="3265368" indent="0">
              <a:buNone/>
              <a:defRPr sz="2041"/>
            </a:lvl8pPr>
            <a:lvl9pPr marL="3731849" indent="0">
              <a:buNone/>
              <a:defRPr sz="204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726" y="5367835"/>
            <a:ext cx="7315200" cy="805014"/>
          </a:xfrm>
        </p:spPr>
        <p:txBody>
          <a:bodyPr/>
          <a:lstStyle>
            <a:lvl1pPr marL="0" indent="0">
              <a:buNone/>
              <a:defRPr sz="1428"/>
            </a:lvl1pPr>
            <a:lvl2pPr marL="466481" indent="0">
              <a:buNone/>
              <a:defRPr sz="1224"/>
            </a:lvl2pPr>
            <a:lvl3pPr marL="932962" indent="0">
              <a:buNone/>
              <a:defRPr sz="1020"/>
            </a:lvl3pPr>
            <a:lvl4pPr marL="1399443" indent="0">
              <a:buNone/>
              <a:defRPr sz="918"/>
            </a:lvl4pPr>
            <a:lvl5pPr marL="1865925" indent="0">
              <a:buNone/>
              <a:defRPr sz="918"/>
            </a:lvl5pPr>
            <a:lvl6pPr marL="2332406" indent="0">
              <a:buNone/>
              <a:defRPr sz="918"/>
            </a:lvl6pPr>
            <a:lvl7pPr marL="2798887" indent="0">
              <a:buNone/>
              <a:defRPr sz="918"/>
            </a:lvl7pPr>
            <a:lvl8pPr marL="3265368" indent="0">
              <a:buNone/>
              <a:defRPr sz="918"/>
            </a:lvl8pPr>
            <a:lvl9pPr marL="3731849" indent="0">
              <a:buNone/>
              <a:defRPr sz="9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96C2-2CB0-4C20-8AB9-D8AB1E78D427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90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611E4-41BD-48D0-8DEA-A4D7B0028F47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355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90640" y="234864"/>
            <a:ext cx="596830" cy="30030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85" y="234864"/>
            <a:ext cx="8587314" cy="30030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773C-D453-465E-BC2B-D8FD84A0C259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1039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5" y="234864"/>
            <a:ext cx="11725485" cy="298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207" y="1990667"/>
            <a:ext cx="5853024" cy="1247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87261" y="6560196"/>
            <a:ext cx="284012" cy="157014"/>
          </a:xfrm>
        </p:spPr>
        <p:txBody>
          <a:bodyPr lIns="0" tIns="0" rIns="0" bIns="0"/>
          <a:lstStyle>
            <a:lvl1pPr>
              <a:defRPr sz="1020" smtClean="0"/>
            </a:lvl1pPr>
          </a:lstStyle>
          <a:p>
            <a:pPr>
              <a:defRPr/>
            </a:pPr>
            <a:fld id="{6D9B80F9-6414-4FF0-B7A1-ACF2AE79AA2B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568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5" y="234864"/>
            <a:ext cx="11725485" cy="369311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C7F3C-A912-4C16-AB12-93C662B59AB1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6" name="Espaço Reservado para Número de Slide 5"/>
          <p:cNvSpPr txBox="1">
            <a:spLocks/>
          </p:cNvSpPr>
          <p:nvPr userDrawn="1"/>
        </p:nvSpPr>
        <p:spPr>
          <a:xfrm>
            <a:off x="10704513" y="6597352"/>
            <a:ext cx="1357941" cy="288032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defTabSz="914206">
              <a:defRPr/>
            </a:pPr>
            <a:fld id="{873C7F3C-A912-4C16-AB12-93C662B59AB1}" type="slidenum">
              <a:rPr lang="pt-BR" sz="1000" smtClean="0">
                <a:solidFill>
                  <a:srgbClr val="FFFFFF"/>
                </a:solidFill>
                <a:cs typeface="Arial" pitchFamily="34" charset="0"/>
              </a:rPr>
              <a:pPr defTabSz="914206">
                <a:defRPr/>
              </a:pPr>
              <a:t>‹#›</a:t>
            </a:fld>
            <a:endParaRPr lang="pt-BR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8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BottomBar"/>
          <p:cNvSpPr>
            <a:spLocks noChangeArrowheads="1"/>
          </p:cNvSpPr>
          <p:nvPr/>
        </p:nvSpPr>
        <p:spPr bwMode="auto">
          <a:xfrm>
            <a:off x="0" y="6428769"/>
            <a:ext cx="12192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77" tIns="46638" rIns="93277" bIns="466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SlideLogoText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52719" y="6565711"/>
            <a:ext cx="1284005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020">
                <a:solidFill>
                  <a:srgbClr val="000000"/>
                </a:solidFill>
                <a:cs typeface="Arial" pitchFamily="34" charset="0"/>
              </a:rPr>
              <a:t>McKinsey &amp; Company</a:t>
            </a:r>
          </a:p>
        </p:txBody>
      </p:sp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61986" y="27536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4973989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8" name="McK Slide Elements"/>
          <p:cNvGrpSpPr>
            <a:grpSpLocks/>
          </p:cNvGrpSpPr>
          <p:nvPr userDrawn="1"/>
        </p:nvGrpSpPr>
        <p:grpSpPr bwMode="auto">
          <a:xfrm>
            <a:off x="161985" y="6198769"/>
            <a:ext cx="11630454" cy="526418"/>
            <a:chOff x="75" y="3827"/>
            <a:chExt cx="5385" cy="325"/>
          </a:xfrm>
        </p:grpSpPr>
        <p:sp>
          <p:nvSpPr>
            <p:cNvPr id="9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10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SOURCE: Source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976207" y="1137061"/>
            <a:ext cx="5801189" cy="531276"/>
            <a:chOff x="915" y="702"/>
            <a:chExt cx="2686" cy="328"/>
          </a:xfrm>
        </p:grpSpPr>
        <p:cxnSp>
          <p:nvCxnSpPr>
            <p:cNvPr id="12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AutoShape 250" hidden="1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4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 b="1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4" name="SlideLogoSeparator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67272" y="6532995"/>
            <a:ext cx="4007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224">
                <a:solidFill>
                  <a:srgbClr val="000000"/>
                </a:solidFill>
                <a:cs typeface="Arial" pitchFamily="34" charset="0"/>
              </a:rPr>
              <a:t>|</a:t>
            </a:r>
          </a:p>
        </p:txBody>
      </p:sp>
      <p:pic>
        <p:nvPicPr>
          <p:cNvPr id="15" name="Picture 38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03" y="252681"/>
            <a:ext cx="1665195" cy="28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c id"/>
          <p:cNvSpPr>
            <a:spLocks noChangeArrowheads="1"/>
          </p:cNvSpPr>
          <p:nvPr userDrawn="1"/>
        </p:nvSpPr>
        <p:spPr bwMode="auto">
          <a:xfrm>
            <a:off x="10995478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816">
                <a:solidFill>
                  <a:srgbClr val="000000"/>
                </a:solidFill>
                <a:cs typeface="Arial" pitchFamily="34" charset="0"/>
              </a:rPr>
              <a:t>SPO-NGD021-</a:t>
            </a:r>
            <a:r>
              <a:rPr lang="en-US" sz="816">
                <a:solidFill>
                  <a:srgbClr val="000000"/>
                </a:solidFill>
                <a:cs typeface="Arial" pitchFamily="34" charset="0"/>
              </a:rPr>
              <a:t>20121029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87261" y="6560196"/>
            <a:ext cx="284012" cy="157014"/>
          </a:xfrm>
        </p:spPr>
        <p:txBody>
          <a:bodyPr lIns="0" tIns="0" rIns="0" bIns="0"/>
          <a:lstStyle>
            <a:lvl1pPr>
              <a:defRPr sz="1020" smtClean="0"/>
            </a:lvl1pPr>
          </a:lstStyle>
          <a:p>
            <a:pPr>
              <a:defRPr/>
            </a:pPr>
            <a:fld id="{7C8525E8-A11C-4DE4-B09B-75483430E420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758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0FF-35C0-410A-9152-B097668BFE8F}" type="datetimeFigureOut">
              <a:rPr lang="pt-BR" smtClean="0"/>
              <a:t>24/04/19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AD09-2BE4-4264-AEE4-BDE5946785F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880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0FF-35C0-410A-9152-B097668BFE8F}" type="datetimeFigureOut">
              <a:rPr lang="pt-BR" smtClean="0"/>
              <a:t>24/04/19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AD09-2BE4-4264-AEE4-BDE5946785F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427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0FF-35C0-410A-9152-B097668BFE8F}" type="datetimeFigureOut">
              <a:rPr lang="pt-BR" smtClean="0"/>
              <a:t>24/04/19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AD09-2BE4-4264-AEE4-BDE5946785F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402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0FF-35C0-410A-9152-B097668BFE8F}" type="datetimeFigureOut">
              <a:rPr lang="pt-BR" smtClean="0"/>
              <a:t>24/04/19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AD09-2BE4-4264-AEE4-BDE5946785F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946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0FF-35C0-410A-9152-B097668BFE8F}" type="datetimeFigureOut">
              <a:rPr lang="pt-BR" smtClean="0"/>
              <a:t>24/04/19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AD09-2BE4-4264-AEE4-BDE5946785F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598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0FF-35C0-410A-9152-B097668BFE8F}" type="datetimeFigureOut">
              <a:rPr lang="pt-BR" smtClean="0"/>
              <a:t>24/04/19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AD09-2BE4-4264-AEE4-BDE5946785F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991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0FF-35C0-410A-9152-B097668BFE8F}" type="datetimeFigureOut">
              <a:rPr lang="pt-BR" smtClean="0"/>
              <a:t>24/04/19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AD09-2BE4-4264-AEE4-BDE5946785F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416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0FF-35C0-410A-9152-B097668BFE8F}" type="datetimeFigureOut">
              <a:rPr lang="pt-BR" smtClean="0"/>
              <a:t>24/04/19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AD09-2BE4-4264-AEE4-BDE5946785F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493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0FF-35C0-410A-9152-B097668BFE8F}" type="datetimeFigureOut">
              <a:rPr lang="pt-BR" smtClean="0"/>
              <a:t>24/04/19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AD09-2BE4-4264-AEE4-BDE5946785F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196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0FF-35C0-410A-9152-B097668BFE8F}" type="datetimeFigureOut">
              <a:rPr lang="pt-BR" smtClean="0"/>
              <a:t>24/04/19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AD09-2BE4-4264-AEE4-BDE5946785F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68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66" y="4407327"/>
            <a:ext cx="10362659" cy="627992"/>
          </a:xfrm>
        </p:spPr>
        <p:txBody>
          <a:bodyPr/>
          <a:lstStyle>
            <a:lvl1pPr algn="l">
              <a:defRPr sz="408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66" y="2907443"/>
            <a:ext cx="10362659" cy="1499884"/>
          </a:xfrm>
        </p:spPr>
        <p:txBody>
          <a:bodyPr anchor="b"/>
          <a:lstStyle>
            <a:lvl1pPr marL="0" indent="0">
              <a:buNone/>
              <a:defRPr sz="2041"/>
            </a:lvl1pPr>
            <a:lvl2pPr marL="466481" indent="0">
              <a:buNone/>
              <a:defRPr sz="1837"/>
            </a:lvl2pPr>
            <a:lvl3pPr marL="932962" indent="0">
              <a:buNone/>
              <a:defRPr sz="1632"/>
            </a:lvl3pPr>
            <a:lvl4pPr marL="1399443" indent="0">
              <a:buNone/>
              <a:defRPr sz="1428"/>
            </a:lvl4pPr>
            <a:lvl5pPr marL="1865925" indent="0">
              <a:buNone/>
              <a:defRPr sz="1428"/>
            </a:lvl5pPr>
            <a:lvl6pPr marL="2332406" indent="0">
              <a:buNone/>
              <a:defRPr sz="1428"/>
            </a:lvl6pPr>
            <a:lvl7pPr marL="2798887" indent="0">
              <a:buNone/>
              <a:defRPr sz="1428"/>
            </a:lvl7pPr>
            <a:lvl8pPr marL="3265368" indent="0">
              <a:buNone/>
              <a:defRPr sz="1428"/>
            </a:lvl8pPr>
            <a:lvl9pPr marL="3731849" indent="0">
              <a:buNone/>
              <a:defRPr sz="14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14449-856E-4A4B-8057-BA3E3799E36C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938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0FF-35C0-410A-9152-B097668BFE8F}" type="datetimeFigureOut">
              <a:rPr lang="pt-BR" smtClean="0"/>
              <a:t>24/04/19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AD09-2BE4-4264-AEE4-BDE5946785F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1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206" y="1990667"/>
            <a:ext cx="2822841" cy="1247204"/>
          </a:xfrm>
        </p:spPr>
        <p:txBody>
          <a:bodyPr/>
          <a:lstStyle>
            <a:lvl1pPr>
              <a:defRPr sz="2857"/>
            </a:lvl1pPr>
            <a:lvl2pPr>
              <a:defRPr sz="2449"/>
            </a:lvl2pPr>
            <a:lvl3pPr>
              <a:defRPr sz="2041"/>
            </a:lvl3pPr>
            <a:lvl4pPr>
              <a:defRPr sz="1837"/>
            </a:lvl4pPr>
            <a:lvl5pPr>
              <a:defRPr sz="1837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387" y="1990667"/>
            <a:ext cx="2822843" cy="1247204"/>
          </a:xfrm>
        </p:spPr>
        <p:txBody>
          <a:bodyPr/>
          <a:lstStyle>
            <a:lvl1pPr>
              <a:defRPr sz="2857"/>
            </a:lvl1pPr>
            <a:lvl2pPr>
              <a:defRPr sz="2449"/>
            </a:lvl2pPr>
            <a:lvl3pPr>
              <a:defRPr sz="2041"/>
            </a:lvl3pPr>
            <a:lvl4pPr>
              <a:defRPr sz="1837"/>
            </a:lvl4pPr>
            <a:lvl5pPr>
              <a:defRPr sz="1837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210D-8017-4D3E-A679-32BD384AF24A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632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60" y="275356"/>
            <a:ext cx="10973880" cy="2984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060" y="1535519"/>
            <a:ext cx="5386510" cy="639800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66481" indent="0">
              <a:buNone/>
              <a:defRPr sz="2041" b="1"/>
            </a:lvl2pPr>
            <a:lvl3pPr marL="932962" indent="0">
              <a:buNone/>
              <a:defRPr sz="1837" b="1"/>
            </a:lvl3pPr>
            <a:lvl4pPr marL="1399443" indent="0">
              <a:buNone/>
              <a:defRPr sz="1632" b="1"/>
            </a:lvl4pPr>
            <a:lvl5pPr marL="1865925" indent="0">
              <a:buNone/>
              <a:defRPr sz="1632" b="1"/>
            </a:lvl5pPr>
            <a:lvl6pPr marL="2332406" indent="0">
              <a:buNone/>
              <a:defRPr sz="1632" b="1"/>
            </a:lvl6pPr>
            <a:lvl7pPr marL="2798887" indent="0">
              <a:buNone/>
              <a:defRPr sz="1632" b="1"/>
            </a:lvl7pPr>
            <a:lvl8pPr marL="3265368" indent="0">
              <a:buNone/>
              <a:defRPr sz="1632" b="1"/>
            </a:lvl8pPr>
            <a:lvl9pPr marL="3731849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060" y="2175318"/>
            <a:ext cx="5386510" cy="3950557"/>
          </a:xfrm>
        </p:spPr>
        <p:txBody>
          <a:bodyPr/>
          <a:lstStyle>
            <a:lvl1pPr>
              <a:defRPr sz="2449"/>
            </a:lvl1pPr>
            <a:lvl2pPr>
              <a:defRPr sz="2041"/>
            </a:lvl2pPr>
            <a:lvl3pPr>
              <a:defRPr sz="1837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271" y="1535519"/>
            <a:ext cx="5388670" cy="639800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66481" indent="0">
              <a:buNone/>
              <a:defRPr sz="2041" b="1"/>
            </a:lvl2pPr>
            <a:lvl3pPr marL="932962" indent="0">
              <a:buNone/>
              <a:defRPr sz="1837" b="1"/>
            </a:lvl3pPr>
            <a:lvl4pPr marL="1399443" indent="0">
              <a:buNone/>
              <a:defRPr sz="1632" b="1"/>
            </a:lvl4pPr>
            <a:lvl5pPr marL="1865925" indent="0">
              <a:buNone/>
              <a:defRPr sz="1632" b="1"/>
            </a:lvl5pPr>
            <a:lvl6pPr marL="2332406" indent="0">
              <a:buNone/>
              <a:defRPr sz="1632" b="1"/>
            </a:lvl6pPr>
            <a:lvl7pPr marL="2798887" indent="0">
              <a:buNone/>
              <a:defRPr sz="1632" b="1"/>
            </a:lvl7pPr>
            <a:lvl8pPr marL="3265368" indent="0">
              <a:buNone/>
              <a:defRPr sz="1632" b="1"/>
            </a:lvl8pPr>
            <a:lvl9pPr marL="3731849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271" y="2175318"/>
            <a:ext cx="5388670" cy="3950557"/>
          </a:xfrm>
        </p:spPr>
        <p:txBody>
          <a:bodyPr/>
          <a:lstStyle>
            <a:lvl1pPr>
              <a:defRPr sz="2449"/>
            </a:lvl1pPr>
            <a:lvl2pPr>
              <a:defRPr sz="2041"/>
            </a:lvl2pPr>
            <a:lvl3pPr>
              <a:defRPr sz="1837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ED3BF-714F-4E0E-8B90-5BA1C114AA06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56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BottomBar"/>
          <p:cNvSpPr>
            <a:spLocks noChangeArrowheads="1"/>
          </p:cNvSpPr>
          <p:nvPr/>
        </p:nvSpPr>
        <p:spPr bwMode="auto">
          <a:xfrm>
            <a:off x="0" y="6428769"/>
            <a:ext cx="12192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77" tIns="46638" rIns="93277" bIns="466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SlideLogoText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52719" y="6565711"/>
            <a:ext cx="1284005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020">
                <a:solidFill>
                  <a:srgbClr val="000000"/>
                </a:solidFill>
                <a:cs typeface="Arial" pitchFamily="34" charset="0"/>
              </a:rPr>
              <a:t>McKinsey &amp; Company</a:t>
            </a: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61986" y="27536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4973989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7" name="McK Slide Elements"/>
          <p:cNvGrpSpPr>
            <a:grpSpLocks/>
          </p:cNvGrpSpPr>
          <p:nvPr userDrawn="1"/>
        </p:nvGrpSpPr>
        <p:grpSpPr bwMode="auto">
          <a:xfrm>
            <a:off x="161985" y="6198769"/>
            <a:ext cx="11630454" cy="526418"/>
            <a:chOff x="75" y="3827"/>
            <a:chExt cx="5385" cy="325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976207" y="1137061"/>
            <a:ext cx="5801189" cy="531276"/>
            <a:chOff x="915" y="702"/>
            <a:chExt cx="2686" cy="328"/>
          </a:xfrm>
        </p:grpSpPr>
        <p:cxnSp>
          <p:nvCxnSpPr>
            <p:cNvPr id="11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 hidden="1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4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 b="1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3" name="SlideLogoSeparator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67272" y="6532995"/>
            <a:ext cx="4007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224">
                <a:solidFill>
                  <a:srgbClr val="000000"/>
                </a:solidFill>
                <a:cs typeface="Arial" pitchFamily="34" charset="0"/>
              </a:rPr>
              <a:t>|</a:t>
            </a:r>
          </a:p>
        </p:txBody>
      </p:sp>
      <p:pic>
        <p:nvPicPr>
          <p:cNvPr id="14" name="Picture 38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03" y="252681"/>
            <a:ext cx="1665195" cy="28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87261" y="6560196"/>
            <a:ext cx="284012" cy="157014"/>
          </a:xfrm>
        </p:spPr>
        <p:txBody>
          <a:bodyPr lIns="0" tIns="0" rIns="0" bIns="0"/>
          <a:lstStyle>
            <a:lvl1pPr>
              <a:defRPr sz="1020" smtClean="0"/>
            </a:lvl1pPr>
          </a:lstStyle>
          <a:p>
            <a:pPr>
              <a:defRPr/>
            </a:pPr>
            <a:fld id="{F3496DDC-33E6-4968-A5E0-0FA10463FEA6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13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87261" y="6560196"/>
            <a:ext cx="284012" cy="157014"/>
          </a:xfrm>
          <a:ln/>
        </p:spPr>
        <p:txBody>
          <a:bodyPr lIns="0" tIns="0" rIns="0" bIns="0"/>
          <a:lstStyle>
            <a:lvl1pPr>
              <a:defRPr sz="1020"/>
            </a:lvl1pPr>
          </a:lstStyle>
          <a:p>
            <a:pPr>
              <a:defRPr/>
            </a:pPr>
            <a:fld id="{7A43BCBA-6B0F-4889-9BF0-B1D85FF6FF6B}" type="slidenum">
              <a:rPr lang="pt-BR" smtClean="0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836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60" y="1121035"/>
            <a:ext cx="4010726" cy="314060"/>
          </a:xfrm>
        </p:spPr>
        <p:txBody>
          <a:bodyPr anchor="b"/>
          <a:lstStyle>
            <a:lvl1pPr algn="l">
              <a:defRPr sz="20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51" y="273738"/>
            <a:ext cx="6816289" cy="5852138"/>
          </a:xfrm>
        </p:spPr>
        <p:txBody>
          <a:bodyPr/>
          <a:lstStyle>
            <a:lvl1pPr>
              <a:defRPr sz="3265"/>
            </a:lvl1pPr>
            <a:lvl2pPr>
              <a:defRPr sz="2857"/>
            </a:lvl2pPr>
            <a:lvl3pPr>
              <a:defRPr sz="2449"/>
            </a:lvl3pPr>
            <a:lvl4pPr>
              <a:defRPr sz="2041"/>
            </a:lvl4pPr>
            <a:lvl5pPr>
              <a:defRPr sz="2041"/>
            </a:lvl5pPr>
            <a:lvl6pPr>
              <a:defRPr sz="2041"/>
            </a:lvl6pPr>
            <a:lvl7pPr>
              <a:defRPr sz="2041"/>
            </a:lvl7pPr>
            <a:lvl8pPr>
              <a:defRPr sz="2041"/>
            </a:lvl8pPr>
            <a:lvl9pPr>
              <a:defRPr sz="20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060" y="1435094"/>
            <a:ext cx="4010726" cy="4690781"/>
          </a:xfrm>
        </p:spPr>
        <p:txBody>
          <a:bodyPr/>
          <a:lstStyle>
            <a:lvl1pPr marL="0" indent="0">
              <a:buNone/>
              <a:defRPr sz="1428"/>
            </a:lvl1pPr>
            <a:lvl2pPr marL="466481" indent="0">
              <a:buNone/>
              <a:defRPr sz="1224"/>
            </a:lvl2pPr>
            <a:lvl3pPr marL="932962" indent="0">
              <a:buNone/>
              <a:defRPr sz="1020"/>
            </a:lvl3pPr>
            <a:lvl4pPr marL="1399443" indent="0">
              <a:buNone/>
              <a:defRPr sz="918"/>
            </a:lvl4pPr>
            <a:lvl5pPr marL="1865925" indent="0">
              <a:buNone/>
              <a:defRPr sz="918"/>
            </a:lvl5pPr>
            <a:lvl6pPr marL="2332406" indent="0">
              <a:buNone/>
              <a:defRPr sz="918"/>
            </a:lvl6pPr>
            <a:lvl7pPr marL="2798887" indent="0">
              <a:buNone/>
              <a:defRPr sz="918"/>
            </a:lvl7pPr>
            <a:lvl8pPr marL="3265368" indent="0">
              <a:buNone/>
              <a:defRPr sz="918"/>
            </a:lvl8pPr>
            <a:lvl9pPr marL="3731849" indent="0">
              <a:buNone/>
              <a:defRPr sz="9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5C4A-98E6-4997-AEB2-2B6A9D2AD401}" type="slidenum">
              <a:rPr lang="pt-BR"/>
              <a:pPr>
                <a:defRPr/>
              </a:pPr>
              <a:t>‹#›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762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ags" Target="../tags/tag3.xml"/><Relationship Id="rId21" Type="http://schemas.openxmlformats.org/officeDocument/2006/relationships/oleObject" Target="../embeddings/oleObject1.bin"/><Relationship Id="rId22" Type="http://schemas.openxmlformats.org/officeDocument/2006/relationships/image" Target="../media/image1.emf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vmlDrawing" Target="../drawings/vmlDrawing1.vml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20" Type="http://schemas.openxmlformats.org/officeDocument/2006/relationships/oleObject" Target="../embeddings/oleObject3.bin"/><Relationship Id="rId21" Type="http://schemas.openxmlformats.org/officeDocument/2006/relationships/image" Target="../media/image1.emf"/><Relationship Id="rId22" Type="http://schemas.openxmlformats.org/officeDocument/2006/relationships/image" Target="../media/image2.emf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6" Type="http://schemas.openxmlformats.org/officeDocument/2006/relationships/vmlDrawing" Target="../drawings/vmlDrawing3.vml"/><Relationship Id="rId17" Type="http://schemas.openxmlformats.org/officeDocument/2006/relationships/tags" Target="../tags/tag14.xml"/><Relationship Id="rId18" Type="http://schemas.openxmlformats.org/officeDocument/2006/relationships/tags" Target="../tags/tag15.xml"/><Relationship Id="rId19" Type="http://schemas.openxmlformats.org/officeDocument/2006/relationships/tags" Target="../tags/tag16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/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think-cell Slide" r:id="rId21" imgW="472" imgH="473" progId="TCLayout.ActiveDocument.1">
                  <p:embed/>
                </p:oleObj>
              </mc:Choice>
              <mc:Fallback>
                <p:oleObj name="think-cell Slide" r:id="rId21" imgW="472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428769"/>
            <a:ext cx="12192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77" tIns="46638" rIns="93277" bIns="466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61985" y="234864"/>
            <a:ext cx="11725485" cy="2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/>
              <a:t>Click to edit Master title style</a:t>
            </a:r>
          </a:p>
        </p:txBody>
      </p:sp>
      <p:sp>
        <p:nvSpPr>
          <p:cNvPr id="1028" name="SlideLogoText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052719" y="6565711"/>
            <a:ext cx="1284005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020">
                <a:solidFill>
                  <a:srgbClr val="000000"/>
                </a:solidFill>
                <a:cs typeface="Arial" pitchFamily="34" charset="0"/>
              </a:rPr>
              <a:t>McKinsey &amp; Company</a:t>
            </a:r>
          </a:p>
        </p:txBody>
      </p:sp>
      <p:sp>
        <p:nvSpPr>
          <p:cNvPr id="1029" name="McK 1. On-page tracker" hidden="1"/>
          <p:cNvSpPr>
            <a:spLocks noChangeArrowheads="1"/>
          </p:cNvSpPr>
          <p:nvPr/>
        </p:nvSpPr>
        <p:spPr bwMode="auto">
          <a:xfrm>
            <a:off x="161986" y="27536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4973989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1043" name="McK Slide Elements"/>
          <p:cNvGrpSpPr>
            <a:grpSpLocks/>
          </p:cNvGrpSpPr>
          <p:nvPr userDrawn="1"/>
        </p:nvGrpSpPr>
        <p:grpSpPr bwMode="auto">
          <a:xfrm>
            <a:off x="161985" y="6198769"/>
            <a:ext cx="11630454" cy="526418"/>
            <a:chOff x="75" y="3827"/>
            <a:chExt cx="5385" cy="325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1040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SOURCE: Source</a:t>
              </a:r>
            </a:p>
          </p:txBody>
        </p:sp>
      </p:grpSp>
      <p:grpSp>
        <p:nvGrpSpPr>
          <p:cNvPr id="2" name="ACET" hidden="1"/>
          <p:cNvGrpSpPr>
            <a:grpSpLocks/>
          </p:cNvGrpSpPr>
          <p:nvPr/>
        </p:nvGrpSpPr>
        <p:grpSpPr bwMode="auto">
          <a:xfrm>
            <a:off x="1976207" y="1137061"/>
            <a:ext cx="5801189" cy="531276"/>
            <a:chOff x="915" y="702"/>
            <a:chExt cx="2686" cy="328"/>
          </a:xfrm>
        </p:grpSpPr>
        <p:cxnSp>
          <p:nvCxnSpPr>
            <p:cNvPr id="1037" name="AutoShape 249" hidden="1"/>
            <p:cNvCxnSpPr>
              <a:cxnSpLocks noChangeShapeType="1"/>
              <a:stCxn id="1038" idx="4"/>
              <a:endCxn id="103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8" name="AutoShape 250" hidden="1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4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 b="1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6136" y="6566446"/>
            <a:ext cx="26565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2C56A-26EF-44A2-9C3C-700752B9F412}" type="slidenum">
              <a:rPr lang="pt-BR" sz="102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pt-BR" sz="1020"/>
              <a:t> </a:t>
            </a:r>
          </a:p>
        </p:txBody>
      </p:sp>
      <p:sp>
        <p:nvSpPr>
          <p:cNvPr id="103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1035" name="SlideLogoSeparator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467272" y="6532995"/>
            <a:ext cx="4007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224">
                <a:solidFill>
                  <a:srgbClr val="000000"/>
                </a:solidFill>
                <a:cs typeface="Arial" pitchFamily="34" charset="0"/>
              </a:rPr>
              <a:t>|</a:t>
            </a:r>
          </a:p>
        </p:txBody>
      </p:sp>
      <p:pic>
        <p:nvPicPr>
          <p:cNvPr id="1036" name="Picture 384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03" y="252681"/>
            <a:ext cx="1665195" cy="28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doc id"/>
          <p:cNvSpPr>
            <a:spLocks noChangeArrowheads="1"/>
          </p:cNvSpPr>
          <p:nvPr userDrawn="1"/>
        </p:nvSpPr>
        <p:spPr bwMode="auto">
          <a:xfrm>
            <a:off x="10995478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816">
                <a:solidFill>
                  <a:srgbClr val="000000"/>
                </a:solidFill>
                <a:cs typeface="Arial" pitchFamily="34" charset="0"/>
              </a:rPr>
              <a:t>SPO-NGD021-</a:t>
            </a:r>
            <a:r>
              <a:rPr lang="en-US" sz="816">
                <a:solidFill>
                  <a:srgbClr val="000000"/>
                </a:solidFill>
                <a:cs typeface="Arial" pitchFamily="34" charset="0"/>
              </a:rPr>
              <a:t>20121029</a:t>
            </a:r>
          </a:p>
        </p:txBody>
      </p:sp>
    </p:spTree>
    <p:extLst>
      <p:ext uri="{BB962C8B-B14F-4D97-AF65-F5344CB8AC3E}">
        <p14:creationId xmlns:p14="http://schemas.microsoft.com/office/powerpoint/2010/main" val="416248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9pPr>
    </p:titleStyle>
    <p:bodyStyle>
      <a:lvl1pPr marL="349861" indent="-349861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632">
          <a:solidFill>
            <a:schemeClr val="tx1"/>
          </a:solidFill>
          <a:latin typeface="+mn-lt"/>
        </a:defRPr>
      </a:lvl2pPr>
      <a:lvl3pPr marL="466481" indent="-267255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32">
          <a:solidFill>
            <a:schemeClr val="tx1"/>
          </a:solidFill>
          <a:latin typeface="+mn-lt"/>
        </a:defRPr>
      </a:lvl3pPr>
      <a:lvl4pPr marL="626835" indent="-158733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632">
          <a:solidFill>
            <a:schemeClr val="tx1"/>
          </a:solidFill>
          <a:latin typeface="+mn-lt"/>
        </a:defRPr>
      </a:lvl4pPr>
      <a:lvl5pPr marL="761271" indent="-132818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32">
          <a:solidFill>
            <a:schemeClr val="tx1"/>
          </a:solidFill>
          <a:latin typeface="+mn-lt"/>
        </a:defRPr>
      </a:lvl5pPr>
      <a:lvl6pPr marL="1227752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32">
          <a:solidFill>
            <a:schemeClr val="tx1"/>
          </a:solidFill>
          <a:latin typeface="+mn-lt"/>
        </a:defRPr>
      </a:lvl6pPr>
      <a:lvl7pPr marL="1694234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32">
          <a:solidFill>
            <a:schemeClr val="tx1"/>
          </a:solidFill>
          <a:latin typeface="+mn-lt"/>
        </a:defRPr>
      </a:lvl7pPr>
      <a:lvl8pPr marL="2160715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32">
          <a:solidFill>
            <a:schemeClr val="tx1"/>
          </a:solidFill>
          <a:latin typeface="+mn-lt"/>
        </a:defRPr>
      </a:lvl8pPr>
      <a:lvl9pPr marL="2627196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think-cell Slide" r:id="rId20" imgW="472" imgH="473" progId="TCLayout.ActiveDocument.1">
                  <p:embed/>
                </p:oleObj>
              </mc:Choice>
              <mc:Fallback>
                <p:oleObj name="think-cell Slide" r:id="rId20" imgW="472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428769"/>
            <a:ext cx="12192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77" tIns="46638" rIns="93277" bIns="466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61985" y="234864"/>
            <a:ext cx="11725485" cy="2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/>
              <a:t>Click to edit Master title style</a:t>
            </a:r>
          </a:p>
        </p:txBody>
      </p:sp>
      <p:sp>
        <p:nvSpPr>
          <p:cNvPr id="1028" name="SlideLogoText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052719" y="6565711"/>
            <a:ext cx="1284005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020">
                <a:solidFill>
                  <a:srgbClr val="000000"/>
                </a:solidFill>
                <a:cs typeface="Arial" pitchFamily="34" charset="0"/>
              </a:rPr>
              <a:t>McKinsey &amp; Company</a:t>
            </a:r>
          </a:p>
        </p:txBody>
      </p:sp>
      <p:sp>
        <p:nvSpPr>
          <p:cNvPr id="1029" name="McK 1. On-page tracker" hidden="1"/>
          <p:cNvSpPr>
            <a:spLocks noChangeArrowheads="1"/>
          </p:cNvSpPr>
          <p:nvPr/>
        </p:nvSpPr>
        <p:spPr bwMode="auto">
          <a:xfrm>
            <a:off x="161986" y="27536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4973989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28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1043" name="McK Slide Elements"/>
          <p:cNvGrpSpPr>
            <a:grpSpLocks/>
          </p:cNvGrpSpPr>
          <p:nvPr userDrawn="1"/>
        </p:nvGrpSpPr>
        <p:grpSpPr bwMode="auto">
          <a:xfrm>
            <a:off x="161985" y="6198769"/>
            <a:ext cx="11630454" cy="526418"/>
            <a:chOff x="75" y="3827"/>
            <a:chExt cx="5385" cy="325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1040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pt-BR" sz="1020">
                  <a:solidFill>
                    <a:srgbClr val="000000"/>
                  </a:solidFill>
                  <a:cs typeface="Arial" pitchFamily="34" charset="0"/>
                </a:rPr>
                <a:t>SOURCE: Source</a:t>
              </a:r>
            </a:p>
          </p:txBody>
        </p:sp>
      </p:grpSp>
      <p:grpSp>
        <p:nvGrpSpPr>
          <p:cNvPr id="2" name="ACET" hidden="1"/>
          <p:cNvGrpSpPr>
            <a:grpSpLocks/>
          </p:cNvGrpSpPr>
          <p:nvPr/>
        </p:nvGrpSpPr>
        <p:grpSpPr bwMode="auto">
          <a:xfrm>
            <a:off x="1976207" y="1137061"/>
            <a:ext cx="5801189" cy="531276"/>
            <a:chOff x="915" y="702"/>
            <a:chExt cx="2686" cy="328"/>
          </a:xfrm>
        </p:grpSpPr>
        <p:cxnSp>
          <p:nvCxnSpPr>
            <p:cNvPr id="1037" name="AutoShape 249" hidden="1"/>
            <p:cNvCxnSpPr>
              <a:cxnSpLocks noChangeShapeType="1"/>
              <a:stCxn id="1038" idx="4"/>
              <a:endCxn id="103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8" name="AutoShape 250" hidden="1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4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 b="1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32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6136" y="6566446"/>
            <a:ext cx="26565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2C56A-26EF-44A2-9C3C-700752B9F412}" type="slidenum">
              <a:rPr lang="pt-BR" sz="102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pt-BR" sz="1020"/>
              <a:t> </a:t>
            </a:r>
          </a:p>
        </p:txBody>
      </p:sp>
      <p:sp>
        <p:nvSpPr>
          <p:cNvPr id="103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1035" name="SlideLogoSeparator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1467272" y="6532995"/>
            <a:ext cx="4007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1224">
                <a:solidFill>
                  <a:srgbClr val="000000"/>
                </a:solidFill>
                <a:cs typeface="Arial" pitchFamily="34" charset="0"/>
              </a:rPr>
              <a:t>|</a:t>
            </a:r>
          </a:p>
        </p:txBody>
      </p:sp>
      <p:pic>
        <p:nvPicPr>
          <p:cNvPr id="1036" name="Picture 384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03" y="252681"/>
            <a:ext cx="1665195" cy="28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doc id"/>
          <p:cNvSpPr>
            <a:spLocks noChangeArrowheads="1"/>
          </p:cNvSpPr>
          <p:nvPr userDrawn="1"/>
        </p:nvSpPr>
        <p:spPr bwMode="auto">
          <a:xfrm>
            <a:off x="10995478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pt-BR" sz="816">
                <a:solidFill>
                  <a:srgbClr val="000000"/>
                </a:solidFill>
                <a:cs typeface="Arial" pitchFamily="34" charset="0"/>
              </a:rPr>
              <a:t>SPO-NGD021-</a:t>
            </a:r>
            <a:r>
              <a:rPr lang="en-US" sz="816">
                <a:solidFill>
                  <a:srgbClr val="000000"/>
                </a:solidFill>
                <a:cs typeface="Arial" pitchFamily="34" charset="0"/>
              </a:rPr>
              <a:t>20121029</a:t>
            </a:r>
          </a:p>
        </p:txBody>
      </p:sp>
    </p:spTree>
    <p:extLst>
      <p:ext uri="{BB962C8B-B14F-4D97-AF65-F5344CB8AC3E}">
        <p14:creationId xmlns:p14="http://schemas.microsoft.com/office/powerpoint/2010/main" val="416500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2" r:id="rId14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9pPr>
    </p:titleStyle>
    <p:bodyStyle>
      <a:lvl1pPr marL="349861" indent="-349861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632">
          <a:solidFill>
            <a:schemeClr val="tx1"/>
          </a:solidFill>
          <a:latin typeface="+mn-lt"/>
        </a:defRPr>
      </a:lvl2pPr>
      <a:lvl3pPr marL="466481" indent="-267255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32">
          <a:solidFill>
            <a:schemeClr val="tx1"/>
          </a:solidFill>
          <a:latin typeface="+mn-lt"/>
        </a:defRPr>
      </a:lvl3pPr>
      <a:lvl4pPr marL="626835" indent="-158733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632">
          <a:solidFill>
            <a:schemeClr val="tx1"/>
          </a:solidFill>
          <a:latin typeface="+mn-lt"/>
        </a:defRPr>
      </a:lvl4pPr>
      <a:lvl5pPr marL="761271" indent="-132818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32">
          <a:solidFill>
            <a:schemeClr val="tx1"/>
          </a:solidFill>
          <a:latin typeface="+mn-lt"/>
        </a:defRPr>
      </a:lvl5pPr>
      <a:lvl6pPr marL="1227752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32">
          <a:solidFill>
            <a:schemeClr val="tx1"/>
          </a:solidFill>
          <a:latin typeface="+mn-lt"/>
        </a:defRPr>
      </a:lvl6pPr>
      <a:lvl7pPr marL="1694234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32">
          <a:solidFill>
            <a:schemeClr val="tx1"/>
          </a:solidFill>
          <a:latin typeface="+mn-lt"/>
        </a:defRPr>
      </a:lvl7pPr>
      <a:lvl8pPr marL="2160715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32">
          <a:solidFill>
            <a:schemeClr val="tx1"/>
          </a:solidFill>
          <a:latin typeface="+mn-lt"/>
        </a:defRPr>
      </a:lvl8pPr>
      <a:lvl9pPr marL="2627196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24/04/19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2C56A-26EF-44A2-9C3C-700752B9F412}" type="slidenum">
              <a:rPr lang="pt-BR" sz="102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pt-BR" sz="102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153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20" Type="http://schemas.openxmlformats.org/officeDocument/2006/relationships/image" Target="../media/image30.jpeg"/><Relationship Id="rId21" Type="http://schemas.openxmlformats.org/officeDocument/2006/relationships/image" Target="../media/image31.jpeg"/><Relationship Id="rId22" Type="http://schemas.openxmlformats.org/officeDocument/2006/relationships/image" Target="../media/image32.jpeg"/><Relationship Id="rId23" Type="http://schemas.openxmlformats.org/officeDocument/2006/relationships/image" Target="../media/image33.jpeg"/><Relationship Id="rId24" Type="http://schemas.openxmlformats.org/officeDocument/2006/relationships/image" Target="../media/image34.png"/><Relationship Id="rId25" Type="http://schemas.openxmlformats.org/officeDocument/2006/relationships/image" Target="../media/image35.jpe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jpeg"/><Relationship Id="rId15" Type="http://schemas.openxmlformats.org/officeDocument/2006/relationships/image" Target="../media/image25.gif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jpe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jpg"/><Relationship Id="rId7" Type="http://schemas.openxmlformats.org/officeDocument/2006/relationships/image" Target="../media/image17.png"/><Relationship Id="rId8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361440" y="711200"/>
            <a:ext cx="9286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1361440" y="5963920"/>
            <a:ext cx="9286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558899" y="2782669"/>
            <a:ext cx="5198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Subsecretaria de Inovação</a:t>
            </a:r>
          </a:p>
        </p:txBody>
      </p:sp>
    </p:spTree>
    <p:extLst>
      <p:ext uri="{BB962C8B-B14F-4D97-AF65-F5344CB8AC3E}">
        <p14:creationId xmlns:p14="http://schemas.microsoft.com/office/powerpoint/2010/main" val="220294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385006-FA50-41B7-8476-2DFBB92C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07" y="1123838"/>
            <a:ext cx="2947483" cy="4601183"/>
          </a:xfrm>
        </p:spPr>
        <p:txBody>
          <a:bodyPr/>
          <a:lstStyle/>
          <a:p>
            <a:r>
              <a:rPr lang="pt-BR" dirty="0">
                <a:latin typeface="Gill Sans MT" panose="020B0502020104020203" pitchFamily="34" charset="0"/>
              </a:rPr>
              <a:t>Resultados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xmlns="" id="{DB4B8791-7D2D-49D7-A229-9C65791E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378" y="899120"/>
            <a:ext cx="8545282" cy="5844989"/>
          </a:xfrm>
        </p:spPr>
        <p:txBody>
          <a:bodyPr>
            <a:noAutofit/>
          </a:bodyPr>
          <a:lstStyle/>
          <a:p>
            <a:pPr marL="360000" indent="180000">
              <a:lnSpc>
                <a:spcPct val="130000"/>
              </a:lnSpc>
              <a:buSzPct val="70000"/>
            </a:pPr>
            <a:r>
              <a:rPr lang="pt-BR" sz="2200" dirty="0">
                <a:solidFill>
                  <a:schemeClr val="tx1"/>
                </a:solidFill>
              </a:rPr>
              <a:t>Missões: 6 realizadas (Buenos Aires; Paris; Berlin; Miami; Lisboa)</a:t>
            </a:r>
          </a:p>
          <a:p>
            <a:pPr marL="360000" indent="180000">
              <a:lnSpc>
                <a:spcPct val="130000"/>
              </a:lnSpc>
              <a:buSzPct val="70000"/>
            </a:pPr>
            <a:r>
              <a:rPr lang="pt-BR" sz="2200" dirty="0">
                <a:solidFill>
                  <a:schemeClr val="tx1"/>
                </a:solidFill>
              </a:rPr>
              <a:t>Número de Inscritos: 563</a:t>
            </a:r>
          </a:p>
          <a:p>
            <a:pPr marL="360000" indent="180000">
              <a:lnSpc>
                <a:spcPct val="130000"/>
              </a:lnSpc>
              <a:buSzPct val="70000"/>
            </a:pPr>
            <a:r>
              <a:rPr lang="pt-BR" sz="2200" dirty="0">
                <a:solidFill>
                  <a:schemeClr val="tx1"/>
                </a:solidFill>
              </a:rPr>
              <a:t>Startups Participantes: 57 Startups</a:t>
            </a:r>
          </a:p>
          <a:p>
            <a:pPr marL="360000" indent="180000">
              <a:lnSpc>
                <a:spcPct val="130000"/>
              </a:lnSpc>
              <a:buSzPct val="70000"/>
            </a:pPr>
            <a:r>
              <a:rPr lang="pt-BR" sz="2200" dirty="0">
                <a:solidFill>
                  <a:schemeClr val="tx1"/>
                </a:solidFill>
              </a:rPr>
              <a:t>Investidores Identificados: 132 Investidores</a:t>
            </a:r>
          </a:p>
          <a:p>
            <a:pPr marL="360000" indent="180000">
              <a:lnSpc>
                <a:spcPct val="130000"/>
              </a:lnSpc>
              <a:buSzPct val="70000"/>
            </a:pPr>
            <a:r>
              <a:rPr lang="pt-BR" sz="2200" dirty="0">
                <a:solidFill>
                  <a:schemeClr val="tx1"/>
                </a:solidFill>
              </a:rPr>
              <a:t>Investidores Participantes: 21 Investidores</a:t>
            </a:r>
          </a:p>
          <a:p>
            <a:pPr marL="360000" indent="180000">
              <a:lnSpc>
                <a:spcPct val="130000"/>
              </a:lnSpc>
              <a:buSzPct val="70000"/>
            </a:pPr>
            <a:r>
              <a:rPr lang="pt-BR" sz="2200" dirty="0">
                <a:solidFill>
                  <a:schemeClr val="tx1"/>
                </a:solidFill>
              </a:rPr>
              <a:t>Horas de Agenda Técnica (Missão): 165 Horas</a:t>
            </a:r>
          </a:p>
          <a:p>
            <a:pPr marL="360000" indent="180000">
              <a:lnSpc>
                <a:spcPct val="100000"/>
              </a:lnSpc>
              <a:spcBef>
                <a:spcPts val="1200"/>
              </a:spcBef>
              <a:buSzPct val="70000"/>
            </a:pPr>
            <a:r>
              <a:rPr lang="pt-BR" sz="2200" dirty="0">
                <a:solidFill>
                  <a:schemeClr val="tx1"/>
                </a:solidFill>
              </a:rPr>
              <a:t>Número de </a:t>
            </a:r>
            <a:r>
              <a:rPr lang="pt-BR" sz="2200" b="1" dirty="0">
                <a:solidFill>
                  <a:schemeClr val="tx1"/>
                </a:solidFill>
              </a:rPr>
              <a:t>Negócios Fechados</a:t>
            </a:r>
            <a:r>
              <a:rPr lang="pt-BR" sz="2200" dirty="0">
                <a:solidFill>
                  <a:schemeClr val="tx1"/>
                </a:solidFill>
              </a:rPr>
              <a:t>: </a:t>
            </a:r>
          </a:p>
          <a:p>
            <a:pPr marL="862908" lvl="1" indent="180000">
              <a:lnSpc>
                <a:spcPct val="100000"/>
              </a:lnSpc>
              <a:spcBef>
                <a:spcPts val="1200"/>
              </a:spcBef>
              <a:buSzPct val="70000"/>
            </a:pPr>
            <a:r>
              <a:rPr lang="pt-BR" sz="2000" b="1" dirty="0"/>
              <a:t>10 Empresas.</a:t>
            </a:r>
          </a:p>
          <a:p>
            <a:pPr marL="862908" lvl="1" indent="180000">
              <a:lnSpc>
                <a:spcPct val="100000"/>
              </a:lnSpc>
              <a:spcBef>
                <a:spcPts val="1200"/>
              </a:spcBef>
              <a:buSzPct val="70000"/>
            </a:pPr>
            <a:r>
              <a:rPr lang="pt-BR" sz="2000" b="1" dirty="0"/>
              <a:t>14 Negócios </a:t>
            </a:r>
            <a:r>
              <a:rPr lang="pt-BR" sz="2000" dirty="0"/>
              <a:t>(Vendas+ Operação Exterior + Parceria (Distribuição ou POC) + Investimento).</a:t>
            </a:r>
            <a:endParaRPr lang="pt-BR" sz="1600" dirty="0">
              <a:latin typeface="+mj-lt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00" y="-827314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8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361440" y="711200"/>
            <a:ext cx="9286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1361440" y="5963920"/>
            <a:ext cx="9286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567802" y="2670441"/>
            <a:ext cx="72969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Inovação para Aumento da Produtividade</a:t>
            </a:r>
          </a:p>
          <a:p>
            <a:pPr marL="742950" indent="-742950">
              <a:buFont typeface="+mj-lt"/>
              <a:buAutoNum type="arabicPeriod"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13381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5533029-C976-41CA-B814-3F1BAEE4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15" y="151337"/>
            <a:ext cx="10140960" cy="804368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</a:rPr>
              <a:t>B</a:t>
            </a:r>
            <a:r>
              <a:rPr lang="pt-BR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</a:rPr>
              <a:t>+P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E9F3CE37-52BF-4E84-B8CB-CA452CF3E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9" y="884399"/>
            <a:ext cx="10013547" cy="59736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Programa visa elevar a produtividade das empresas por meio da promoção de melhorias rápidas, de baixo custo e alto impacto. </a:t>
            </a:r>
          </a:p>
          <a:p>
            <a:r>
              <a:rPr lang="pt-BR" sz="1600" dirty="0" smtClean="0">
                <a:ea typeface="Verdana" panose="020B0604030504040204" pitchFamily="34" charset="0"/>
              </a:rPr>
              <a:t>Meta </a:t>
            </a:r>
            <a:r>
              <a:rPr lang="pt-BR" sz="1600" dirty="0">
                <a:ea typeface="Verdana" panose="020B0604030504040204" pitchFamily="34" charset="0"/>
              </a:rPr>
              <a:t>consultor: </a:t>
            </a:r>
            <a:r>
              <a:rPr lang="pt-BR" sz="1600" b="1" dirty="0">
                <a:solidFill>
                  <a:srgbClr val="3E8853"/>
                </a:solidFill>
                <a:ea typeface="Verdana" panose="020B0604030504040204" pitchFamily="34" charset="0"/>
              </a:rPr>
              <a:t>pelo menos 20% de ganho de produtividade na linha de produção</a:t>
            </a:r>
            <a:r>
              <a:rPr lang="pt-BR" sz="1600" b="1" dirty="0" smtClean="0">
                <a:solidFill>
                  <a:srgbClr val="3E8853"/>
                </a:solidFill>
                <a:ea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>
                <a:ea typeface="Verdana" panose="020B0604030504040204" pitchFamily="34" charset="0"/>
              </a:rPr>
              <a:t>Melhoria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da gestão e a otimização da produção no </a:t>
            </a:r>
            <a:r>
              <a:rPr lang="pt-BR" sz="1600" b="1" dirty="0" smtClean="0">
                <a:solidFill>
                  <a:srgbClr val="3E8853"/>
                </a:solidFill>
                <a:ea typeface="Verdana" panose="020B0604030504040204" pitchFamily="34" charset="0"/>
              </a:rPr>
              <a:t>chão de fábrica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pela aplicação da metodologia da Manufatura Enxuta: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Redução de desperdícios; 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Redução da movimentação;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Redução de estoques, inclusive intermediários (fluxo contínuo);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Melhoria da ergonomia dos operadores;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Redução do tempo de setup de maquinário;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Aperfeiçoamento do controle de qualidade;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Padronização do trabalho; 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 Internalização da cultura de aperfeiçoamento contínuo.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05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5533029-C976-41CA-B814-3F1BAEE4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07" y="354154"/>
            <a:ext cx="9999184" cy="673915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</a:rPr>
              <a:t>RESULTADOS 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E9F3CE37-52BF-4E84-B8CB-CA452CF3E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567" y="1182342"/>
            <a:ext cx="9356624" cy="1111118"/>
          </a:xfrm>
        </p:spPr>
        <p:txBody>
          <a:bodyPr>
            <a:normAutofit/>
          </a:bodyPr>
          <a:lstStyle/>
          <a:p>
            <a:pPr algn="just"/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3.000 atendimentos em todo o país.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9563EA9-1563-4233-AEE1-7DE1679F9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03" y="2504475"/>
            <a:ext cx="7871791" cy="411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23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5533029-C976-41CA-B814-3F1BAEE4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61" y="427554"/>
            <a:ext cx="10013849" cy="673915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</a:rPr>
              <a:t>DIGITALIZAÇÃO E CONECTIVIDADE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xmlns="" id="{C481EA97-BF9A-40E4-A5FE-CEF4B6FD30BD}"/>
              </a:ext>
            </a:extLst>
          </p:cNvPr>
          <p:cNvGrpSpPr/>
          <p:nvPr/>
        </p:nvGrpSpPr>
        <p:grpSpPr>
          <a:xfrm>
            <a:off x="356961" y="4086785"/>
            <a:ext cx="7233811" cy="2581064"/>
            <a:chOff x="-28811" y="3447088"/>
            <a:chExt cx="7233811" cy="2581064"/>
          </a:xfrm>
        </p:grpSpPr>
        <p:sp>
          <p:nvSpPr>
            <p:cNvPr id="6" name="Rounded Rectangle 45">
              <a:extLst>
                <a:ext uri="{FF2B5EF4-FFF2-40B4-BE49-F238E27FC236}">
                  <a16:creationId xmlns:a16="http://schemas.microsoft.com/office/drawing/2014/main" xmlns="" id="{1F7582A4-FD4F-4AC6-90B8-EFC7B57DFD98}"/>
                </a:ext>
              </a:extLst>
            </p:cNvPr>
            <p:cNvSpPr/>
            <p:nvPr/>
          </p:nvSpPr>
          <p:spPr>
            <a:xfrm>
              <a:off x="0" y="3447088"/>
              <a:ext cx="7205000" cy="2571613"/>
            </a:xfrm>
            <a:prstGeom prst="roundRect">
              <a:avLst/>
            </a:prstGeom>
            <a:solidFill>
              <a:srgbClr val="F3F3F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err="1">
                <a:solidFill>
                  <a:srgbClr val="000000"/>
                </a:solidFill>
              </a:endParaRPr>
            </a:p>
          </p:txBody>
        </p:sp>
        <p:sp>
          <p:nvSpPr>
            <p:cNvPr id="8" name="Retângulo 1">
              <a:extLst>
                <a:ext uri="{FF2B5EF4-FFF2-40B4-BE49-F238E27FC236}">
                  <a16:creationId xmlns:a16="http://schemas.microsoft.com/office/drawing/2014/main" xmlns="" id="{D8AC5CD3-17F0-4960-BD14-A93458AF7D9B}"/>
                </a:ext>
              </a:extLst>
            </p:cNvPr>
            <p:cNvSpPr/>
            <p:nvPr/>
          </p:nvSpPr>
          <p:spPr>
            <a:xfrm>
              <a:off x="-28811" y="4107333"/>
              <a:ext cx="3618307" cy="187897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sz="2041" b="1" dirty="0">
                  <a:solidFill>
                    <a:srgbClr val="FDC0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49 projetos contratados</a:t>
              </a:r>
              <a:endParaRPr lang="pt-BR" sz="2041" b="1" dirty="0">
                <a:solidFill>
                  <a:srgbClr val="08223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xmlns="" id="{830DE94B-10CD-4F80-8ECF-CFFCDB510352}"/>
                </a:ext>
              </a:extLst>
            </p:cNvPr>
            <p:cNvSpPr txBox="1"/>
            <p:nvPr/>
          </p:nvSpPr>
          <p:spPr>
            <a:xfrm>
              <a:off x="44595" y="3667256"/>
              <a:ext cx="3556952" cy="3750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37" b="1" dirty="0">
                  <a:solidFill>
                    <a:schemeClr val="accent1">
                      <a:lumMod val="75000"/>
                    </a:schemeClr>
                  </a:solidFill>
                </a:rPr>
                <a:t>EM EXECUÇÃO</a:t>
              </a:r>
            </a:p>
          </p:txBody>
        </p:sp>
        <p:sp>
          <p:nvSpPr>
            <p:cNvPr id="10" name="Retângulo 1">
              <a:extLst>
                <a:ext uri="{FF2B5EF4-FFF2-40B4-BE49-F238E27FC236}">
                  <a16:creationId xmlns:a16="http://schemas.microsoft.com/office/drawing/2014/main" xmlns="" id="{9C51EB9D-93FB-4D01-BF0E-D7F5033F34E4}"/>
                </a:ext>
              </a:extLst>
            </p:cNvPr>
            <p:cNvSpPr/>
            <p:nvPr/>
          </p:nvSpPr>
          <p:spPr>
            <a:xfrm>
              <a:off x="3655293" y="4030408"/>
              <a:ext cx="3421801" cy="187897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sz="2041" b="1" dirty="0">
                  <a:solidFill>
                    <a:srgbClr val="FDC0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atendimento concluído com</a:t>
              </a:r>
            </a:p>
            <a:p>
              <a:pPr algn="ctr"/>
              <a:r>
                <a:rPr lang="pt-BR" sz="2041" b="1" dirty="0">
                  <a:solidFill>
                    <a:srgbClr val="FDC0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linha de produção digitalizada</a:t>
              </a:r>
            </a:p>
            <a:p>
              <a:pPr algn="ctr"/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Dados de produção com Indicadores monitorados em tempo real</a:t>
              </a:r>
            </a:p>
            <a:p>
              <a:pPr algn="ctr"/>
              <a:r>
                <a:rPr lang="pt-BR" b="1" dirty="0">
                  <a:solidFill>
                    <a:srgbClr val="FDC0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Aumento adicional </a:t>
              </a:r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produtividade de </a:t>
              </a:r>
              <a:r>
                <a:rPr lang="pt-BR" sz="2800" b="1" dirty="0">
                  <a:solidFill>
                    <a:srgbClr val="FDC0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41,50%</a:t>
              </a:r>
              <a:endParaRPr lang="en-US" sz="1600" b="1" dirty="0">
                <a:solidFill>
                  <a:srgbClr val="FDC00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041" b="1" dirty="0">
                <a:solidFill>
                  <a:srgbClr val="08223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44">
              <a:extLst>
                <a:ext uri="{FF2B5EF4-FFF2-40B4-BE49-F238E27FC236}">
                  <a16:creationId xmlns:a16="http://schemas.microsoft.com/office/drawing/2014/main" xmlns="" id="{9692C751-B13E-4E9E-A1D8-59156DF41CA8}"/>
                </a:ext>
              </a:extLst>
            </p:cNvPr>
            <p:cNvSpPr txBox="1"/>
            <p:nvPr/>
          </p:nvSpPr>
          <p:spPr>
            <a:xfrm>
              <a:off x="3134211" y="3659491"/>
              <a:ext cx="4021686" cy="3750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37" b="1" dirty="0">
                  <a:solidFill>
                    <a:schemeClr val="accent1">
                      <a:lumMod val="75000"/>
                    </a:schemeClr>
                  </a:solidFill>
                </a:rPr>
                <a:t>RESULTADOS PARCIAIS </a:t>
              </a:r>
            </a:p>
          </p:txBody>
        </p:sp>
        <p:cxnSp>
          <p:nvCxnSpPr>
            <p:cNvPr id="12" name="Straight Connector 47">
              <a:extLst>
                <a:ext uri="{FF2B5EF4-FFF2-40B4-BE49-F238E27FC236}">
                  <a16:creationId xmlns:a16="http://schemas.microsoft.com/office/drawing/2014/main" xmlns="" id="{9C0118DA-600C-42AB-86BC-D6B2789C7655}"/>
                </a:ext>
              </a:extLst>
            </p:cNvPr>
            <p:cNvCxnSpPr>
              <a:cxnSpLocks/>
              <a:stCxn id="6" idx="0"/>
              <a:endCxn id="6" idx="2"/>
            </p:cNvCxnSpPr>
            <p:nvPr/>
          </p:nvCxnSpPr>
          <p:spPr>
            <a:xfrm>
              <a:off x="3602500" y="3447088"/>
              <a:ext cx="0" cy="2571613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32C8AC6C-0FC3-4A72-BF4A-CF1637CD21BD}"/>
                </a:ext>
              </a:extLst>
            </p:cNvPr>
            <p:cNvSpPr txBox="1"/>
            <p:nvPr/>
          </p:nvSpPr>
          <p:spPr>
            <a:xfrm>
              <a:off x="103897" y="4439849"/>
              <a:ext cx="931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Porte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D1ED96F5-DF3C-47CA-BA23-145EBEFE9E67}"/>
                </a:ext>
              </a:extLst>
            </p:cNvPr>
            <p:cNvSpPr txBox="1"/>
            <p:nvPr/>
          </p:nvSpPr>
          <p:spPr>
            <a:xfrm>
              <a:off x="1923115" y="4423929"/>
              <a:ext cx="931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Setor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6A413D7A-9453-49E5-B575-2F6233A73C0E}"/>
                </a:ext>
              </a:extLst>
            </p:cNvPr>
            <p:cNvSpPr txBox="1"/>
            <p:nvPr/>
          </p:nvSpPr>
          <p:spPr>
            <a:xfrm>
              <a:off x="1359729" y="4704713"/>
              <a:ext cx="21025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FDC0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 </a:t>
              </a:r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Alimentos e Bebidas</a:t>
              </a:r>
            </a:p>
            <a:p>
              <a:pPr algn="just"/>
              <a:r>
                <a:rPr lang="pt-BR" sz="1600" b="1" dirty="0">
                  <a:solidFill>
                    <a:srgbClr val="FDC0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 </a:t>
              </a:r>
              <a:r>
                <a:rPr lang="pt-BR" sz="1600" b="1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Metalmecânica</a:t>
              </a:r>
              <a:endParaRPr lang="pt-BR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pt-BR" sz="1600" b="1" dirty="0">
                  <a:solidFill>
                    <a:srgbClr val="FDC0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Moveleiro</a:t>
              </a:r>
            </a:p>
            <a:p>
              <a:pPr algn="just"/>
              <a:r>
                <a:rPr lang="pt-BR" sz="1600" b="1" dirty="0">
                  <a:solidFill>
                    <a:srgbClr val="FDC0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</a:t>
              </a:r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Vestuário e Calçados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DD3D4EB0-1785-49AC-940F-C1BBDA56A93F}"/>
                </a:ext>
              </a:extLst>
            </p:cNvPr>
            <p:cNvSpPr txBox="1"/>
            <p:nvPr/>
          </p:nvSpPr>
          <p:spPr>
            <a:xfrm>
              <a:off x="10203" y="4833418"/>
              <a:ext cx="1255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600" b="1" dirty="0">
                  <a:solidFill>
                    <a:srgbClr val="FDC0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pt-BR" sz="1600" b="1" dirty="0">
                  <a:solidFill>
                    <a:srgbClr val="08223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micro</a:t>
              </a:r>
              <a:r>
                <a:rPr lang="pt-BR" sz="1600" b="1" dirty="0">
                  <a:solidFill>
                    <a:srgbClr val="08223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pt-BR" sz="1600" b="1" dirty="0">
                  <a:solidFill>
                    <a:srgbClr val="FDC0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27 </a:t>
              </a:r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pequena</a:t>
              </a:r>
            </a:p>
            <a:p>
              <a:pPr algn="just"/>
              <a:r>
                <a:rPr lang="pt-BR" sz="1600" b="1" dirty="0">
                  <a:solidFill>
                    <a:srgbClr val="FDC0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 </a:t>
              </a:r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média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Straight Connector 47">
              <a:extLst>
                <a:ext uri="{FF2B5EF4-FFF2-40B4-BE49-F238E27FC236}">
                  <a16:creationId xmlns:a16="http://schemas.microsoft.com/office/drawing/2014/main" xmlns="" id="{7664C0D5-0B46-4FEF-A615-342D4BAEDA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9390" y="4608595"/>
              <a:ext cx="70" cy="1300786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47">
            <a:extLst>
              <a:ext uri="{FF2B5EF4-FFF2-40B4-BE49-F238E27FC236}">
                <a16:creationId xmlns:a16="http://schemas.microsoft.com/office/drawing/2014/main" xmlns="" id="{F5DA01FE-C346-4692-8C47-16C62505FC1D}"/>
              </a:ext>
            </a:extLst>
          </p:cNvPr>
          <p:cNvCxnSpPr>
            <a:cxnSpLocks/>
          </p:cNvCxnSpPr>
          <p:nvPr/>
        </p:nvCxnSpPr>
        <p:spPr>
          <a:xfrm flipH="1">
            <a:off x="-86075" y="4813413"/>
            <a:ext cx="130670" cy="488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9A4FA315-1F0E-4160-A28C-089DE93BF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322" y="4510336"/>
            <a:ext cx="2910488" cy="122839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7BFCD901-33C9-4A9A-B2B5-29119FBC7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336" y="1527861"/>
            <a:ext cx="2867884" cy="296337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43C6822C-59E0-418D-933E-D1B49AF2E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17" y="1314444"/>
            <a:ext cx="6450609" cy="30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0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361440" y="711200"/>
            <a:ext cx="9286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1361440" y="5963920"/>
            <a:ext cx="9286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789208" y="2752785"/>
            <a:ext cx="38252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Inova</a:t>
            </a:r>
            <a:r>
              <a:rPr lang="pt-BR" sz="3200" dirty="0" smtClean="0"/>
              <a:t>ção na Fronteira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9063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xmlns="" id="{DB4B8791-7D2D-49D7-A229-9C65791E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25" y="721067"/>
            <a:ext cx="8545282" cy="5844989"/>
          </a:xfrm>
        </p:spPr>
        <p:txBody>
          <a:bodyPr>
            <a:noAutofit/>
          </a:bodyPr>
          <a:lstStyle/>
          <a:p>
            <a:pPr marL="360000" indent="180000">
              <a:lnSpc>
                <a:spcPct val="130000"/>
              </a:lnSpc>
              <a:buSzPct val="70000"/>
            </a:pPr>
            <a:r>
              <a:rPr lang="pt-BR" sz="3200" dirty="0" smtClean="0">
                <a:solidFill>
                  <a:schemeClr val="tx1"/>
                </a:solidFill>
              </a:rPr>
              <a:t>Sala de Inova</a:t>
            </a:r>
            <a:r>
              <a:rPr lang="pt-BR" sz="3200" dirty="0" smtClean="0">
                <a:solidFill>
                  <a:schemeClr val="tx1"/>
                </a:solidFill>
              </a:rPr>
              <a:t>ção</a:t>
            </a:r>
          </a:p>
          <a:p>
            <a:pPr marL="360000" indent="180000">
              <a:lnSpc>
                <a:spcPct val="130000"/>
              </a:lnSpc>
              <a:buSzPct val="70000"/>
            </a:pPr>
            <a:r>
              <a:rPr lang="pt-BR" sz="3200" dirty="0" smtClean="0">
                <a:latin typeface="+mj-lt"/>
              </a:rPr>
              <a:t>Marco Legal de Inovação</a:t>
            </a:r>
          </a:p>
          <a:p>
            <a:pPr marL="360000" indent="180000">
              <a:lnSpc>
                <a:spcPct val="130000"/>
              </a:lnSpc>
              <a:buSzPct val="70000"/>
            </a:pPr>
            <a:r>
              <a:rPr lang="pt-BR" sz="3200" dirty="0" smtClean="0">
                <a:latin typeface="+mj-lt"/>
              </a:rPr>
              <a:t>Propriedade Intelectual</a:t>
            </a:r>
          </a:p>
          <a:p>
            <a:pPr marL="360000" indent="180000">
              <a:lnSpc>
                <a:spcPct val="130000"/>
              </a:lnSpc>
              <a:buSzPct val="70000"/>
            </a:pPr>
            <a:r>
              <a:rPr lang="pt-BR" sz="3200" dirty="0" smtClean="0">
                <a:latin typeface="+mj-lt"/>
              </a:rPr>
              <a:t>Instrumentos de fomento</a:t>
            </a:r>
            <a:endParaRPr lang="pt-BR" sz="2400" dirty="0">
              <a:latin typeface="+mj-lt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00" y="-827314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5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11">
            <a:extLst>
              <a:ext uri="{FF2B5EF4-FFF2-40B4-BE49-F238E27FC236}">
                <a16:creationId xmlns:a16="http://schemas.microsoft.com/office/drawing/2014/main" xmlns="" id="{58F0A22B-3B22-4021-8A8E-C83792FEF5EC}"/>
              </a:ext>
            </a:extLst>
          </p:cNvPr>
          <p:cNvSpPr txBox="1">
            <a:spLocks/>
          </p:cNvSpPr>
          <p:nvPr/>
        </p:nvSpPr>
        <p:spPr>
          <a:xfrm>
            <a:off x="1089028" y="182737"/>
            <a:ext cx="7199295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pt-BR" sz="2000" kern="0" dirty="0">
                <a:solidFill>
                  <a:schemeClr val="tx1"/>
                </a:solidFill>
                <a:latin typeface="+mn-lt"/>
              </a:rPr>
              <a:t>Projeto Reestruturação Sistema de Propriedade Industrial </a:t>
            </a:r>
            <a:r>
              <a:rPr lang="pt-BR" sz="2000" kern="0" dirty="0">
                <a:latin typeface="+mn-lt"/>
              </a:rPr>
              <a:t>INTELECTUAL (em curso)</a:t>
            </a:r>
          </a:p>
        </p:txBody>
      </p:sp>
      <p:sp>
        <p:nvSpPr>
          <p:cNvPr id="22" name="Shape 120">
            <a:extLst>
              <a:ext uri="{FF2B5EF4-FFF2-40B4-BE49-F238E27FC236}">
                <a16:creationId xmlns:a16="http://schemas.microsoft.com/office/drawing/2014/main" xmlns="" id="{D29278C8-A528-4E2C-ACEC-306377A7545F}"/>
              </a:ext>
            </a:extLst>
          </p:cNvPr>
          <p:cNvSpPr txBox="1"/>
          <p:nvPr/>
        </p:nvSpPr>
        <p:spPr>
          <a:xfrm>
            <a:off x="813694" y="1111872"/>
            <a:ext cx="3530169" cy="276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pt-BR" sz="1600" b="1" kern="0" dirty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GESTÃO ORGANIZACIONAL DO INPI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Redesenho de processos;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Diagnóstico e modernização de TI;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Sistema de gestão da qualidade dos exames;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Revisão da tabela de retribuição de serviços;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Solução para questão imobiliária.</a:t>
            </a:r>
          </a:p>
        </p:txBody>
      </p:sp>
      <p:sp>
        <p:nvSpPr>
          <p:cNvPr id="23" name="Shape 120">
            <a:extLst>
              <a:ext uri="{FF2B5EF4-FFF2-40B4-BE49-F238E27FC236}">
                <a16:creationId xmlns:a16="http://schemas.microsoft.com/office/drawing/2014/main" xmlns="" id="{C6EB918D-D6AE-435D-A1FA-0562497005EC}"/>
              </a:ext>
            </a:extLst>
          </p:cNvPr>
          <p:cNvSpPr txBox="1"/>
          <p:nvPr/>
        </p:nvSpPr>
        <p:spPr>
          <a:xfrm>
            <a:off x="813694" y="3429000"/>
            <a:ext cx="3327083" cy="2799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pt-BR" sz="1600" b="1" kern="0" dirty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GESTÃO DE PESSOAL DO INPI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Reestruturação do plano de carreira;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Elaboração de Plano de RH completo (lotação, capacitação e produtividade;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Realização de novo concurso público, conforme as demanda identificadas no diagnóstico do plano de RH.</a:t>
            </a:r>
          </a:p>
        </p:txBody>
      </p:sp>
      <p:sp>
        <p:nvSpPr>
          <p:cNvPr id="24" name="Shape 120">
            <a:extLst>
              <a:ext uri="{FF2B5EF4-FFF2-40B4-BE49-F238E27FC236}">
                <a16:creationId xmlns:a16="http://schemas.microsoft.com/office/drawing/2014/main" xmlns="" id="{6B14E924-9958-496F-9190-925A1AD02DF0}"/>
              </a:ext>
            </a:extLst>
          </p:cNvPr>
          <p:cNvSpPr txBox="1"/>
          <p:nvPr/>
        </p:nvSpPr>
        <p:spPr>
          <a:xfrm>
            <a:off x="6311233" y="1004833"/>
            <a:ext cx="3479983" cy="399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pt-BR" sz="1600" b="1" kern="0" dirty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APERFEIÇOAMENTO NORMATIVO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Revisão do marco regulatório de PI;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Solução definitiva para questão da anuência prévia da ANVISA;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Simplificação do registro de contratos de transferência de tecnologia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Medida para redução do backlog de patentes;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Normativa para indicações geográficas.</a:t>
            </a:r>
          </a:p>
        </p:txBody>
      </p:sp>
      <p:sp>
        <p:nvSpPr>
          <p:cNvPr id="25" name="Shape 120">
            <a:extLst>
              <a:ext uri="{FF2B5EF4-FFF2-40B4-BE49-F238E27FC236}">
                <a16:creationId xmlns:a16="http://schemas.microsoft.com/office/drawing/2014/main" xmlns="" id="{89A008D2-B632-4A5C-911E-DFF59226DA12}"/>
              </a:ext>
            </a:extLst>
          </p:cNvPr>
          <p:cNvSpPr txBox="1"/>
          <p:nvPr/>
        </p:nvSpPr>
        <p:spPr>
          <a:xfrm>
            <a:off x="6311233" y="4043555"/>
            <a:ext cx="3383498" cy="361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pt-BR" sz="1600" b="1" kern="0" dirty="0">
                <a:solidFill>
                  <a:srgbClr val="114454"/>
                </a:solidFill>
                <a:ea typeface="Nixie One"/>
                <a:cs typeface="Nixie One"/>
                <a:sym typeface="Nixie One"/>
              </a:rPr>
              <a:t>COOPERAÇÃO INTERNACIONAL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Projetos pilotos de compartilhamento de exame – PPH (6 em vigor);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Apoio ao processo de adesão ao Protocolo de Madri.</a:t>
            </a:r>
          </a:p>
          <a:p>
            <a:pPr marL="228600" indent="-228600">
              <a:buClr>
                <a:srgbClr val="000000"/>
              </a:buClr>
              <a:buFont typeface="+mj-lt"/>
              <a:buAutoNum type="alphaLcParenR"/>
            </a:pPr>
            <a:r>
              <a:rPr lang="pt-BR" sz="1600" kern="0" dirty="0">
                <a:solidFill>
                  <a:srgbClr val="000000"/>
                </a:solidFill>
                <a:cs typeface="Arial"/>
                <a:sym typeface="Arial"/>
              </a:rPr>
              <a:t>Apoio ao processo de adesão ao Tratado de Budapeste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9EE7BC68-F1C7-49F8-8B02-DE07348948EF}"/>
              </a:ext>
            </a:extLst>
          </p:cNvPr>
          <p:cNvCxnSpPr>
            <a:cxnSpLocks/>
          </p:cNvCxnSpPr>
          <p:nvPr/>
        </p:nvCxnSpPr>
        <p:spPr>
          <a:xfrm>
            <a:off x="5320298" y="1337701"/>
            <a:ext cx="0" cy="4890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3386AEB8-654C-4072-B5D9-51D506A654FD}"/>
              </a:ext>
            </a:extLst>
          </p:cNvPr>
          <p:cNvCxnSpPr>
            <a:cxnSpLocks/>
          </p:cNvCxnSpPr>
          <p:nvPr/>
        </p:nvCxnSpPr>
        <p:spPr>
          <a:xfrm flipH="1">
            <a:off x="402672" y="3429000"/>
            <a:ext cx="446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AA3ED99B-2119-4BF7-B699-B4D2EFE8734D}"/>
              </a:ext>
            </a:extLst>
          </p:cNvPr>
          <p:cNvCxnSpPr>
            <a:cxnSpLocks/>
          </p:cNvCxnSpPr>
          <p:nvPr/>
        </p:nvCxnSpPr>
        <p:spPr>
          <a:xfrm flipH="1">
            <a:off x="5714301" y="4043555"/>
            <a:ext cx="446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96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361440" y="711200"/>
            <a:ext cx="9286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1361440" y="5963920"/>
            <a:ext cx="9286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789208" y="2752785"/>
            <a:ext cx="38417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Economia Digital (4.0)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1728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361440" y="5963920"/>
            <a:ext cx="9286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Captura de Tela 2019-04-24 às 14.35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252"/>
            <a:ext cx="12192000" cy="5430891"/>
          </a:xfrm>
          <a:prstGeom prst="rect">
            <a:avLst/>
          </a:prstGeom>
        </p:spPr>
      </p:pic>
      <p:sp>
        <p:nvSpPr>
          <p:cNvPr id="6" name="CaixaDeTexto 4"/>
          <p:cNvSpPr txBox="1"/>
          <p:nvPr/>
        </p:nvSpPr>
        <p:spPr>
          <a:xfrm>
            <a:off x="2552278" y="327948"/>
            <a:ext cx="5806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C</a:t>
            </a:r>
            <a:r>
              <a:rPr lang="pt-BR" sz="3200" dirty="0" smtClean="0"/>
              <a:t>âmara Brasileira de Indústria 4.0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1453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361440" y="711200"/>
            <a:ext cx="9286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1361440" y="5963920"/>
            <a:ext cx="9286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564977" y="1500689"/>
            <a:ext cx="7096815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2800" b="1" dirty="0" smtClean="0"/>
              <a:t>Empreendedorismo Inovador</a:t>
            </a:r>
          </a:p>
          <a:p>
            <a:pPr marL="742950" indent="-742950">
              <a:buFont typeface="+mj-lt"/>
              <a:buAutoNum type="arabicPeriod"/>
            </a:pPr>
            <a:endParaRPr lang="pt-BR" sz="2800" b="1" dirty="0"/>
          </a:p>
          <a:p>
            <a:pPr marL="742950" indent="-742950">
              <a:buFont typeface="+mj-lt"/>
              <a:buAutoNum type="arabicPeriod"/>
            </a:pPr>
            <a:r>
              <a:rPr lang="pt-BR" sz="2800" b="1" dirty="0" smtClean="0"/>
              <a:t>Inova</a:t>
            </a:r>
            <a:r>
              <a:rPr lang="pt-BR" sz="2800" b="1" dirty="0" smtClean="0"/>
              <a:t>ção para Aumento da Produtividade</a:t>
            </a:r>
          </a:p>
          <a:p>
            <a:pPr marL="742950" indent="-742950">
              <a:buFont typeface="+mj-lt"/>
              <a:buAutoNum type="arabicPeriod"/>
            </a:pPr>
            <a:endParaRPr lang="pt-BR" sz="2800" b="1" dirty="0"/>
          </a:p>
          <a:p>
            <a:pPr marL="742950" indent="-742950">
              <a:buFont typeface="+mj-lt"/>
              <a:buAutoNum type="arabicPeriod"/>
            </a:pPr>
            <a:r>
              <a:rPr lang="pt-BR" sz="2800" b="1" dirty="0" smtClean="0"/>
              <a:t>Economia Digital e 4.0</a:t>
            </a:r>
          </a:p>
          <a:p>
            <a:pPr marL="742950" indent="-742950">
              <a:buFont typeface="+mj-lt"/>
              <a:buAutoNum type="arabicPeriod"/>
            </a:pPr>
            <a:endParaRPr lang="pt-BR" sz="2800" b="1" dirty="0"/>
          </a:p>
          <a:p>
            <a:pPr marL="742950" indent="-742950">
              <a:buFont typeface="+mj-lt"/>
              <a:buAutoNum type="arabicPeriod"/>
            </a:pPr>
            <a:r>
              <a:rPr lang="pt-BR" sz="2800" b="1" dirty="0" smtClean="0"/>
              <a:t>Inovação na Fronteira Tecnológica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67111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8F3C4DD-5DE4-4B8A-993B-5BB3621EF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83" y="1183433"/>
            <a:ext cx="6296025" cy="5181600"/>
          </a:xfrm>
          <a:prstGeom prst="rect">
            <a:avLst/>
          </a:prstGeom>
        </p:spPr>
      </p:pic>
      <p:sp>
        <p:nvSpPr>
          <p:cNvPr id="6" name="Shape 111">
            <a:extLst>
              <a:ext uri="{FF2B5EF4-FFF2-40B4-BE49-F238E27FC236}">
                <a16:creationId xmlns:a16="http://schemas.microsoft.com/office/drawing/2014/main" xmlns="" id="{A2328454-2FD8-4D81-A211-62302FAF99B7}"/>
              </a:ext>
            </a:extLst>
          </p:cNvPr>
          <p:cNvSpPr txBox="1">
            <a:spLocks/>
          </p:cNvSpPr>
          <p:nvPr/>
        </p:nvSpPr>
        <p:spPr>
          <a:xfrm>
            <a:off x="319447" y="-177282"/>
            <a:ext cx="11312716" cy="137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i="1" dirty="0" err="1">
                <a:latin typeface="+mn-lt"/>
              </a:rPr>
              <a:t>Innovation</a:t>
            </a:r>
            <a:r>
              <a:rPr lang="pt-BR" sz="3600" i="1" dirty="0">
                <a:latin typeface="+mn-lt"/>
              </a:rPr>
              <a:t> </a:t>
            </a:r>
            <a:r>
              <a:rPr lang="pt-BR" sz="3600" i="1" dirty="0" err="1">
                <a:latin typeface="+mn-lt"/>
              </a:rPr>
              <a:t>Paradox</a:t>
            </a:r>
            <a:endParaRPr lang="pt-BR" sz="3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174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361440" y="711200"/>
            <a:ext cx="9286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1361440" y="5963920"/>
            <a:ext cx="9286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4870724" y="2922062"/>
            <a:ext cx="2267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/>
              <a:t>Startups</a:t>
            </a:r>
          </a:p>
        </p:txBody>
      </p:sp>
    </p:spTree>
    <p:extLst>
      <p:ext uri="{BB962C8B-B14F-4D97-AF65-F5344CB8AC3E}">
        <p14:creationId xmlns:p14="http://schemas.microsoft.com/office/powerpoint/2010/main" val="161666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956D5A7-E283-46BE-9017-EB230E1FE198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Programas/ações para o desenvolvimento de startups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DB11F7F-C9C5-492B-8759-84610A377841}"/>
              </a:ext>
            </a:extLst>
          </p:cNvPr>
          <p:cNvSpPr/>
          <p:nvPr/>
        </p:nvSpPr>
        <p:spPr>
          <a:xfrm>
            <a:off x="6597942" y="1770077"/>
            <a:ext cx="3808602" cy="4072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85F8D79-1838-4E7E-96A4-42E84BBEA706}"/>
              </a:ext>
            </a:extLst>
          </p:cNvPr>
          <p:cNvSpPr/>
          <p:nvPr/>
        </p:nvSpPr>
        <p:spPr>
          <a:xfrm>
            <a:off x="1426128" y="1770077"/>
            <a:ext cx="3808602" cy="4072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9BBD6E3-9CEA-41FA-B09D-241A0AD7B250}"/>
              </a:ext>
            </a:extLst>
          </p:cNvPr>
          <p:cNvSpPr txBox="1"/>
          <p:nvPr/>
        </p:nvSpPr>
        <p:spPr>
          <a:xfrm>
            <a:off x="1510018" y="1853967"/>
            <a:ext cx="354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Articulação dos Programas Governamentais de Startups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A1E4583-99DF-4844-85A2-99B655827DFF}"/>
              </a:ext>
            </a:extLst>
          </p:cNvPr>
          <p:cNvSpPr txBox="1"/>
          <p:nvPr/>
        </p:nvSpPr>
        <p:spPr>
          <a:xfrm>
            <a:off x="6689461" y="1842266"/>
            <a:ext cx="35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Ambiente Normativo para Startups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E512906-64C0-4AB4-95CB-F19A4E16A513}"/>
              </a:ext>
            </a:extLst>
          </p:cNvPr>
          <p:cNvSpPr txBox="1"/>
          <p:nvPr/>
        </p:nvSpPr>
        <p:spPr>
          <a:xfrm>
            <a:off x="1510018" y="2608976"/>
            <a:ext cx="3548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Atualmente o Governo Federal conta com diversos programas de startups em diferentes ministérios e agências. Em 2018, foi iniciada a articulação entre esses atores para facilitar o acesso das informações para as startups, evitar sobreposições e assim aumentar a eficiência dos recursos públicos.</a:t>
            </a:r>
          </a:p>
          <a:p>
            <a:endParaRPr lang="pt-BR" sz="1400" dirty="0"/>
          </a:p>
          <a:p>
            <a:r>
              <a:rPr lang="pt-BR" sz="1400" b="1" u="sng" dirty="0"/>
              <a:t>Status:</a:t>
            </a:r>
            <a:r>
              <a:rPr lang="pt-BR" sz="1400" dirty="0"/>
              <a:t> </a:t>
            </a:r>
            <a:r>
              <a:rPr lang="pt-BR" sz="1400"/>
              <a:t>Aguardando alinhamento com o </a:t>
            </a:r>
            <a:r>
              <a:rPr lang="pt-BR" sz="1400" dirty="0"/>
              <a:t>novo governo para ser lançado em 2019.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3C12B540-10AB-4981-B9D8-CFA52232E7C3}"/>
              </a:ext>
            </a:extLst>
          </p:cNvPr>
          <p:cNvSpPr txBox="1"/>
          <p:nvPr/>
        </p:nvSpPr>
        <p:spPr>
          <a:xfrm>
            <a:off x="6714647" y="2499946"/>
            <a:ext cx="35485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Startups são empresas iniciantes que atuam em um ambiente inovador e de incertezas. Países que têm estimulado a competitividade de sua economia por meio da inovação têm atuado na remoção de obstáculos e do incentivo do investimento privado em startups. Por esse motivo o </a:t>
            </a:r>
            <a:r>
              <a:rPr lang="pt-BR" sz="1400" b="1" dirty="0"/>
              <a:t>MDIC tem liderado (em parceria com o MCTIC) a discussão com atores públicos e privados dos seguintes eixos: Investimentos; Trabalhistas; Tributário; Compras Públicas. </a:t>
            </a:r>
          </a:p>
          <a:p>
            <a:endParaRPr lang="pt-BR" sz="1400" b="1" dirty="0"/>
          </a:p>
          <a:p>
            <a:r>
              <a:rPr lang="pt-BR" sz="1400" b="1" u="sng" dirty="0"/>
              <a:t>Status:</a:t>
            </a:r>
            <a:r>
              <a:rPr lang="pt-BR" sz="1400" dirty="0"/>
              <a:t> 2 reuniões realizadas e elaboração de uma proposta de plano de trabalho em andamento para lançamento em 2019.</a:t>
            </a:r>
          </a:p>
        </p:txBody>
      </p:sp>
    </p:spTree>
    <p:extLst>
      <p:ext uri="{BB962C8B-B14F-4D97-AF65-F5344CB8AC3E}">
        <p14:creationId xmlns:p14="http://schemas.microsoft.com/office/powerpoint/2010/main" val="168233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0" y="1106033"/>
            <a:ext cx="12192000" cy="497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algn="l">
              <a:spcBef>
                <a:spcPts val="0"/>
              </a:spcBef>
            </a:pPr>
            <a:r>
              <a:rPr lang="en" sz="1867" b="1"/>
              <a:t>2) Integração dos Programas Governamentais de Startups</a:t>
            </a:r>
            <a:endParaRPr sz="1867" b="1"/>
          </a:p>
          <a:p>
            <a:pPr marL="609585" algn="l">
              <a:spcBef>
                <a:spcPts val="0"/>
              </a:spcBef>
            </a:pPr>
            <a:endParaRPr sz="1867"/>
          </a:p>
          <a:p>
            <a:pPr marL="609585" algn="l">
              <a:spcBef>
                <a:spcPts val="0"/>
              </a:spcBef>
            </a:pPr>
            <a:endParaRPr sz="1867"/>
          </a:p>
          <a:p>
            <a:pPr marL="609585" algn="l">
              <a:spcBef>
                <a:spcPts val="0"/>
              </a:spcBef>
            </a:pPr>
            <a:endParaRPr sz="1867"/>
          </a:p>
          <a:p>
            <a:pPr marL="609585" algn="l">
              <a:spcBef>
                <a:spcPts val="0"/>
              </a:spcBef>
            </a:pPr>
            <a:endParaRPr sz="1867"/>
          </a:p>
          <a:p>
            <a:pPr marL="609585" algn="l">
              <a:spcBef>
                <a:spcPts val="0"/>
              </a:spcBef>
            </a:pPr>
            <a:endParaRPr sz="1867"/>
          </a:p>
          <a:p>
            <a:pPr marL="609585" algn="l">
              <a:spcBef>
                <a:spcPts val="0"/>
              </a:spcBef>
            </a:pPr>
            <a:endParaRPr sz="1867"/>
          </a:p>
          <a:p>
            <a:pPr marL="609585" algn="l">
              <a:spcBef>
                <a:spcPts val="0"/>
              </a:spcBef>
            </a:pPr>
            <a:endParaRPr sz="1867"/>
          </a:p>
          <a:p>
            <a:pPr marL="609585" algn="l">
              <a:spcBef>
                <a:spcPts val="0"/>
              </a:spcBef>
            </a:pPr>
            <a:endParaRPr sz="1867"/>
          </a:p>
          <a:p>
            <a:pPr marL="609585" algn="l">
              <a:spcBef>
                <a:spcPts val="0"/>
              </a:spcBef>
            </a:pPr>
            <a:endParaRPr sz="1867"/>
          </a:p>
          <a:p>
            <a:pPr marL="609585" algn="l">
              <a:spcBef>
                <a:spcPts val="0"/>
              </a:spcBef>
            </a:pPr>
            <a:endParaRPr sz="1867"/>
          </a:p>
          <a:p>
            <a:pPr algn="l">
              <a:spcBef>
                <a:spcPts val="0"/>
              </a:spcBef>
            </a:pPr>
            <a:endParaRPr sz="1867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01" y="1645594"/>
            <a:ext cx="6385167" cy="48895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601400" y="4958233"/>
            <a:ext cx="875600" cy="47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067" dirty="0"/>
              <a:t>BNDES </a:t>
            </a:r>
            <a:endParaRPr sz="1067" dirty="0"/>
          </a:p>
          <a:p>
            <a:r>
              <a:rPr lang="en" sz="1067" dirty="0"/>
              <a:t>Garagem</a:t>
            </a:r>
            <a:endParaRPr sz="1067" dirty="0"/>
          </a:p>
        </p:txBody>
      </p:sp>
      <p:sp>
        <p:nvSpPr>
          <p:cNvPr id="63" name="Google Shape;63;p14"/>
          <p:cNvSpPr txBox="1"/>
          <p:nvPr/>
        </p:nvSpPr>
        <p:spPr>
          <a:xfrm>
            <a:off x="7238629" y="1756633"/>
            <a:ext cx="4791183" cy="468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" sz="1600" dirty="0"/>
              <a:t>Como está retratado na imagem ao lado, o Governo Federal atua de maneira consistente com diversos com programas direcionados à startups. </a:t>
            </a:r>
            <a:endParaRPr sz="1600" dirty="0"/>
          </a:p>
          <a:p>
            <a:pPr algn="just"/>
            <a:endParaRPr sz="1600" dirty="0"/>
          </a:p>
          <a:p>
            <a:pPr algn="just"/>
            <a:r>
              <a:rPr lang="en" sz="1600" dirty="0"/>
              <a:t>No entanto, identificamos que há oportunidade de melhoria na articulação entre os gestores (</a:t>
            </a:r>
            <a:r>
              <a:rPr lang="pt-BR" sz="1600" dirty="0"/>
              <a:t>para evitar sombreamento entre as iniciativas) </a:t>
            </a:r>
            <a:r>
              <a:rPr lang="en" sz="1600" dirty="0"/>
              <a:t>e </a:t>
            </a:r>
            <a:r>
              <a:rPr lang="pt-BR" sz="1600" dirty="0"/>
              <a:t>aprimoramentos </a:t>
            </a:r>
            <a:r>
              <a:rPr lang="en" sz="1600" dirty="0"/>
              <a:t>nos programas em si.</a:t>
            </a:r>
            <a:endParaRPr sz="1600" dirty="0"/>
          </a:p>
          <a:p>
            <a:pPr algn="just"/>
            <a:endParaRPr sz="1600" dirty="0"/>
          </a:p>
          <a:p>
            <a:pPr algn="just"/>
            <a:r>
              <a:rPr lang="en" sz="1600" u="sng" dirty="0"/>
              <a:t>Próximos passos</a:t>
            </a:r>
            <a:r>
              <a:rPr lang="en" sz="1600" dirty="0"/>
              <a:t>: </a:t>
            </a:r>
            <a:endParaRPr sz="1600" dirty="0"/>
          </a:p>
          <a:p>
            <a:pPr marL="609585" indent="-406390" algn="just">
              <a:buSzPts val="1200"/>
              <a:buChar char="-"/>
            </a:pPr>
            <a:r>
              <a:rPr lang="en" sz="1600" dirty="0"/>
              <a:t>Publicação do Decreto que cria o Comitê nacional de Iniciativas de Apoio a Startups (Minuta pronta); </a:t>
            </a:r>
            <a:endParaRPr sz="1600" dirty="0"/>
          </a:p>
          <a:p>
            <a:pPr marL="609585" indent="-406390" algn="just">
              <a:buSzPts val="1200"/>
              <a:buChar char="-"/>
            </a:pPr>
            <a:r>
              <a:rPr lang="en" sz="1600" dirty="0"/>
              <a:t>Reunião com os integrantes do Comitê (25/02);</a:t>
            </a:r>
            <a:endParaRPr sz="1600" dirty="0"/>
          </a:p>
          <a:p>
            <a:pPr marL="609585" indent="-406390" algn="just">
              <a:buSzPts val="1200"/>
              <a:buChar char="-"/>
            </a:pPr>
            <a:r>
              <a:rPr lang="en" sz="1600" dirty="0"/>
              <a:t>Elaboração de Propostas;</a:t>
            </a:r>
            <a:endParaRPr sz="1600" dirty="0"/>
          </a:p>
          <a:p>
            <a:pPr marL="609585" indent="-406390" algn="just">
              <a:buSzPts val="1200"/>
              <a:buChar char="-"/>
            </a:pPr>
            <a:r>
              <a:rPr lang="en" sz="1600" dirty="0"/>
              <a:t>Lançamento de site único com todos as iniciativas voltadas para startups.</a:t>
            </a:r>
            <a:endParaRPr sz="1600" dirty="0"/>
          </a:p>
          <a:p>
            <a:pPr marL="609585" algn="just"/>
            <a:endParaRPr sz="1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62554B6-3399-4C82-99F6-89C2515F1567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Programas/ações para o desenvolvimento de startups</a:t>
            </a:r>
          </a:p>
        </p:txBody>
      </p:sp>
    </p:spTree>
    <p:extLst>
      <p:ext uri="{BB962C8B-B14F-4D97-AF65-F5344CB8AC3E}">
        <p14:creationId xmlns:p14="http://schemas.microsoft.com/office/powerpoint/2010/main" val="156579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01" y="4665330"/>
            <a:ext cx="1339020" cy="7231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1872" y="4386970"/>
            <a:ext cx="1810183" cy="127988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63370" y="3904286"/>
            <a:ext cx="109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Execução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1063370" y="4363801"/>
            <a:ext cx="2586854" cy="0"/>
          </a:xfrm>
          <a:prstGeom prst="line">
            <a:avLst/>
          </a:prstGeom>
          <a:ln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174687" y="3902138"/>
            <a:ext cx="121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Realização</a:t>
            </a:r>
          </a:p>
        </p:txBody>
      </p:sp>
      <p:cxnSp>
        <p:nvCxnSpPr>
          <p:cNvPr id="12" name="Conector reto 11"/>
          <p:cNvCxnSpPr>
            <a:cxnSpLocks/>
          </p:cNvCxnSpPr>
          <p:nvPr/>
        </p:nvCxnSpPr>
        <p:spPr>
          <a:xfrm>
            <a:off x="5201174" y="4363801"/>
            <a:ext cx="6374924" cy="0"/>
          </a:xfrm>
          <a:prstGeom prst="line">
            <a:avLst/>
          </a:prstGeom>
          <a:ln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64" y="882414"/>
            <a:ext cx="6119466" cy="2240453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676965" y="0"/>
            <a:ext cx="1515035" cy="1398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05D415E-9B56-44DF-A5A2-21075EFECF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t="12759" r="7706" b="18156"/>
          <a:stretch/>
        </p:blipFill>
        <p:spPr>
          <a:xfrm>
            <a:off x="7457372" y="4494362"/>
            <a:ext cx="4146602" cy="102868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79D65A2-E68C-485D-9A03-445E9F6379A2}"/>
              </a:ext>
            </a:extLst>
          </p:cNvPr>
          <p:cNvSpPr txBox="1"/>
          <p:nvPr/>
        </p:nvSpPr>
        <p:spPr>
          <a:xfrm>
            <a:off x="1608480" y="5388495"/>
            <a:ext cx="208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Contrato 2018-2020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A117BA0-77A1-4379-9036-1AF767500D82}"/>
              </a:ext>
            </a:extLst>
          </p:cNvPr>
          <p:cNvSpPr txBox="1"/>
          <p:nvPr/>
        </p:nvSpPr>
        <p:spPr>
          <a:xfrm>
            <a:off x="5151049" y="5394251"/>
            <a:ext cx="218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Parceiro desde 2016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BBA973CC-0FE8-438D-B4C9-7955713A89BC}"/>
              </a:ext>
            </a:extLst>
          </p:cNvPr>
          <p:cNvSpPr txBox="1"/>
          <p:nvPr/>
        </p:nvSpPr>
        <p:spPr>
          <a:xfrm>
            <a:off x="7900805" y="5420070"/>
            <a:ext cx="390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Idealizador do Programa – desde 2013</a:t>
            </a:r>
          </a:p>
        </p:txBody>
      </p:sp>
    </p:spTree>
    <p:extLst>
      <p:ext uri="{BB962C8B-B14F-4D97-AF65-F5344CB8AC3E}">
        <p14:creationId xmlns:p14="http://schemas.microsoft.com/office/powerpoint/2010/main" val="323338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>
            <a:extLst>
              <a:ext uri="{FF2B5EF4-FFF2-40B4-BE49-F238E27FC236}">
                <a16:creationId xmlns:a16="http://schemas.microsoft.com/office/drawing/2014/main" xmlns="" id="{5C5E8EEC-4838-4160-AF45-1F9DEEB0B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83" y="4688781"/>
            <a:ext cx="847700" cy="847700"/>
          </a:xfrm>
          <a:prstGeom prst="rect">
            <a:avLst/>
          </a:prstGeom>
        </p:spPr>
      </p:pic>
      <p:pic>
        <p:nvPicPr>
          <p:cNvPr id="70" name="Imagem 69">
            <a:extLst>
              <a:ext uri="{FF2B5EF4-FFF2-40B4-BE49-F238E27FC236}">
                <a16:creationId xmlns:a16="http://schemas.microsoft.com/office/drawing/2014/main" xmlns="" id="{3AE646D6-72FA-4E34-9990-F33AF5AAB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02" y="5435372"/>
            <a:ext cx="2464381" cy="66020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4CF51F8F-E5B6-462E-9A99-67C6C688F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82" y="4822675"/>
            <a:ext cx="914242" cy="85248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F44B138-63A2-4282-AF07-B647D7C0FFF3}"/>
              </a:ext>
            </a:extLst>
          </p:cNvPr>
          <p:cNvSpPr/>
          <p:nvPr/>
        </p:nvSpPr>
        <p:spPr>
          <a:xfrm>
            <a:off x="362320" y="1227864"/>
            <a:ext cx="11073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Criado em 2013, é o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 programa de aceleração de startups da América Latina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programa atua em 3 principais frentes: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483E456-6BC7-4BD7-ABA8-36334AA386F8}"/>
              </a:ext>
            </a:extLst>
          </p:cNvPr>
          <p:cNvSpPr/>
          <p:nvPr/>
        </p:nvSpPr>
        <p:spPr>
          <a:xfrm>
            <a:off x="140683" y="2628268"/>
            <a:ext cx="37937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Capacitação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meio de cursos online, mentorias coletivas e webinars com especialistas e também oficinas presenciais sobre temas críticos para o sucesso das startups;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AC6B5FD-F92B-4143-9B33-F073E112F509}"/>
              </a:ext>
            </a:extLst>
          </p:cNvPr>
          <p:cNvSpPr/>
          <p:nvPr/>
        </p:nvSpPr>
        <p:spPr>
          <a:xfrm>
            <a:off x="4089632" y="2629611"/>
            <a:ext cx="3808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Mentoria com executivos da iniciativa privada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empreendedores de sucesso que compartilham suas experiências e abrem portas com o seu network. O programa proporciona a oportunidade para startups de todo o Brasil a receberem mentorias.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0BF2972F-A30F-43E8-952B-1E8985C3ADC7}"/>
              </a:ext>
            </a:extLst>
          </p:cNvPr>
          <p:cNvSpPr/>
          <p:nvPr/>
        </p:nvSpPr>
        <p:spPr>
          <a:xfrm>
            <a:off x="8053431" y="2617365"/>
            <a:ext cx="3808602" cy="4072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53925A7-02D4-4474-9DF1-AA072183DB13}"/>
              </a:ext>
            </a:extLst>
          </p:cNvPr>
          <p:cNvSpPr/>
          <p:nvPr/>
        </p:nvSpPr>
        <p:spPr>
          <a:xfrm>
            <a:off x="8053430" y="2626657"/>
            <a:ext cx="38086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Ações de conexão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investidores-anjo, grupos de investimento, grandes empresas buscando startups para desenvolverem inovação aberta e também programas governamentais.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958F249-AB54-4DDF-8AA9-4998F7B743BB}"/>
              </a:ext>
            </a:extLst>
          </p:cNvPr>
          <p:cNvSpPr/>
          <p:nvPr/>
        </p:nvSpPr>
        <p:spPr>
          <a:xfrm>
            <a:off x="4089633" y="2617365"/>
            <a:ext cx="3808602" cy="4072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74202A5-F41C-4F40-AA8A-896AC13A3D80}"/>
              </a:ext>
            </a:extLst>
          </p:cNvPr>
          <p:cNvSpPr/>
          <p:nvPr/>
        </p:nvSpPr>
        <p:spPr>
          <a:xfrm>
            <a:off x="125835" y="2617365"/>
            <a:ext cx="3808602" cy="4072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DBD6261-2288-44CA-BA02-0B14C28BF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879" y="4268947"/>
            <a:ext cx="1144396" cy="64528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AF3CFC62-B092-4E57-A49E-D71B254B75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28" y="4097898"/>
            <a:ext cx="651265" cy="65126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4A9B920F-7173-41EC-8BBB-7235917D27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19" y="4025957"/>
            <a:ext cx="788012" cy="78801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CC0A6DC8-0781-45A5-A602-9CF5CF2196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66" y="4927462"/>
            <a:ext cx="904911" cy="47734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553140DF-460C-4320-A6A5-919FC6C81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64" y="4350754"/>
            <a:ext cx="1375402" cy="67118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109D698F-A1E5-465E-91E9-99E4393528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1" b="40496"/>
          <a:stretch/>
        </p:blipFill>
        <p:spPr>
          <a:xfrm>
            <a:off x="10393959" y="5489532"/>
            <a:ext cx="1350863" cy="34424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F5B26B6C-31F1-4D26-9659-20025B7A5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77" y="4274872"/>
            <a:ext cx="1437953" cy="46712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C0538919-91D0-41DB-B47B-9BADBE63D2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40" y="5618133"/>
            <a:ext cx="1814698" cy="36268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310371F8-3651-429B-B451-3764454F57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91" y="5135722"/>
            <a:ext cx="988584" cy="35910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BDCFC0F9-E181-4277-8257-BA85CDF5246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16" y="5627436"/>
            <a:ext cx="1538178" cy="519643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CD250C11-785B-43D7-A3CA-E3B8D37D36B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92" y="4305033"/>
            <a:ext cx="1654130" cy="756501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F5F08CF7-C2EB-4E6C-A8B9-76A4C56BEFD4}"/>
              </a:ext>
            </a:extLst>
          </p:cNvPr>
          <p:cNvSpPr/>
          <p:nvPr/>
        </p:nvSpPr>
        <p:spPr>
          <a:xfrm>
            <a:off x="4090679" y="6197413"/>
            <a:ext cx="3807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com mais de 700 mentores.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BF2D8F6F-F470-4F7C-AE80-3B851BBE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04" y="5098649"/>
            <a:ext cx="1308101" cy="36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C4BBDB79-0B8D-4173-8B5C-F33414E4675F}"/>
              </a:ext>
            </a:extLst>
          </p:cNvPr>
          <p:cNvSpPr txBox="1"/>
          <p:nvPr/>
        </p:nvSpPr>
        <p:spPr>
          <a:xfrm>
            <a:off x="140683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err="1"/>
              <a:t>InovAtiva</a:t>
            </a:r>
            <a:r>
              <a:rPr lang="pt-BR" sz="4400" dirty="0"/>
              <a:t> Brasil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5C2B8ECE-9C2B-4EAE-8EB5-911F3736C72C}"/>
              </a:ext>
            </a:extLst>
          </p:cNvPr>
          <p:cNvSpPr/>
          <p:nvPr/>
        </p:nvSpPr>
        <p:spPr>
          <a:xfrm>
            <a:off x="149072" y="5990885"/>
            <a:ext cx="3757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de 2000 startups de todo o país já foram capacitadas.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35EC2B55-994E-465F-A01D-1CAE11AFFC9C}"/>
              </a:ext>
            </a:extLst>
          </p:cNvPr>
          <p:cNvSpPr/>
          <p:nvPr/>
        </p:nvSpPr>
        <p:spPr>
          <a:xfrm>
            <a:off x="8054477" y="6043718"/>
            <a:ext cx="3807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Mais de 820 startups já se apresentaram a investidores.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xmlns="" id="{47203B51-5DF6-4F66-9E4B-EA5A082ED6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94" y="4347489"/>
            <a:ext cx="815053" cy="421021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9EBBAFAD-098D-4BF2-921E-D8C3FFDD8E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815" y="5012490"/>
            <a:ext cx="1446115" cy="299805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xmlns="" id="{871792A5-4B84-4AB1-9A04-9006191768F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11" y="135483"/>
            <a:ext cx="2704366" cy="726717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323572BE-28B1-40B1-816D-33FB09A4A087}"/>
              </a:ext>
            </a:extLst>
          </p:cNvPr>
          <p:cNvSpPr txBox="1"/>
          <p:nvPr/>
        </p:nvSpPr>
        <p:spPr>
          <a:xfrm>
            <a:off x="10746297" y="6681660"/>
            <a:ext cx="1445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RGW - Versão de 28/11/2018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xmlns="" id="{9DA43CCA-0431-43B5-AD4C-09F5B691E75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4" y="4274493"/>
            <a:ext cx="1118622" cy="629226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xmlns="" id="{FE6AD5D1-0BEC-404D-996F-835520092FB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4" y="5020519"/>
            <a:ext cx="1115916" cy="627702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xmlns="" id="{2FBD4887-0553-44ED-87A8-C30F2264F26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23" y="4274493"/>
            <a:ext cx="1137308" cy="639736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xmlns="" id="{E86A16EA-D867-41F4-8BA2-3FB1A8DD857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96" y="4999850"/>
            <a:ext cx="1140452" cy="641505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xmlns="" id="{AF31C177-3DDD-41F1-8367-BDF912BF4CC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14" y="5446851"/>
            <a:ext cx="936947" cy="544034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xmlns="" id="{A2093E17-27F9-4868-9784-5A1479F464B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33" y="4999851"/>
            <a:ext cx="1131438" cy="636434"/>
          </a:xfrm>
          <a:prstGeom prst="rect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3B9D116B-BC28-4A79-B03D-77610F0211C3}"/>
              </a:ext>
            </a:extLst>
          </p:cNvPr>
          <p:cNvSpPr txBox="1"/>
          <p:nvPr/>
        </p:nvSpPr>
        <p:spPr>
          <a:xfrm>
            <a:off x="1482902" y="5637538"/>
            <a:ext cx="1811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Entre outros...</a:t>
            </a:r>
          </a:p>
        </p:txBody>
      </p:sp>
    </p:spTree>
    <p:extLst>
      <p:ext uri="{BB962C8B-B14F-4D97-AF65-F5344CB8AC3E}">
        <p14:creationId xmlns:p14="http://schemas.microsoft.com/office/powerpoint/2010/main" val="285102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7" y="254132"/>
            <a:ext cx="3035101" cy="30351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6" y="3750880"/>
            <a:ext cx="3035101" cy="30351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00" y="-827314"/>
            <a:ext cx="2520000" cy="25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1AA4159-3F18-4FED-817A-BE51758B1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41" y="254132"/>
            <a:ext cx="3129094" cy="30351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EA9A2BBF-4F38-4FDD-9AAB-18F97188E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40" y="3750880"/>
            <a:ext cx="3129094" cy="3035101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6F183D88-33FE-4AB1-8797-22E2CFFF89A8}"/>
              </a:ext>
            </a:extLst>
          </p:cNvPr>
          <p:cNvSpPr txBox="1">
            <a:spLocks/>
          </p:cNvSpPr>
          <p:nvPr/>
        </p:nvSpPr>
        <p:spPr>
          <a:xfrm>
            <a:off x="8716161" y="1097103"/>
            <a:ext cx="3129094" cy="4663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>
                <a:solidFill>
                  <a:srgbClr val="4D4D4D"/>
                </a:solidFill>
                <a:latin typeface="+mj-lt"/>
              </a:rPr>
              <a:t>Programa de apoio à </a:t>
            </a:r>
            <a:r>
              <a:rPr lang="pt-BR" sz="1800" b="1">
                <a:solidFill>
                  <a:srgbClr val="4D4D4D"/>
                </a:solidFill>
                <a:latin typeface="+mj-lt"/>
              </a:rPr>
              <a:t>inserção</a:t>
            </a:r>
            <a:r>
              <a:rPr lang="pt-BR" sz="1800">
                <a:solidFill>
                  <a:srgbClr val="4D4D4D"/>
                </a:solidFill>
                <a:latin typeface="+mj-lt"/>
              </a:rPr>
              <a:t> de startups brasileiras nos mais promissores ecossistemas de inovação do mundo por meio de </a:t>
            </a:r>
            <a:r>
              <a:rPr lang="pt-BR" sz="1800" b="1">
                <a:solidFill>
                  <a:srgbClr val="4D4D4D"/>
                </a:solidFill>
                <a:latin typeface="+mj-lt"/>
              </a:rPr>
              <a:t>capacitação</a:t>
            </a:r>
            <a:r>
              <a:rPr lang="pt-BR" sz="1800">
                <a:solidFill>
                  <a:srgbClr val="4D4D4D"/>
                </a:solidFill>
                <a:latin typeface="+mj-lt"/>
              </a:rPr>
              <a:t> em internacionalização, </a:t>
            </a:r>
            <a:r>
              <a:rPr lang="pt-BR" sz="1800" b="1">
                <a:solidFill>
                  <a:srgbClr val="4D4D4D"/>
                </a:solidFill>
                <a:latin typeface="+mj-lt"/>
              </a:rPr>
              <a:t>conexão</a:t>
            </a:r>
            <a:r>
              <a:rPr lang="pt-BR" sz="1800">
                <a:solidFill>
                  <a:srgbClr val="4D4D4D"/>
                </a:solidFill>
                <a:latin typeface="+mj-lt"/>
              </a:rPr>
              <a:t> a ambientes, parceiros, investidores estrangeiros e geração de </a:t>
            </a:r>
            <a:r>
              <a:rPr lang="pt-BR" sz="1800" b="1">
                <a:solidFill>
                  <a:srgbClr val="4D4D4D"/>
                </a:solidFill>
                <a:latin typeface="+mj-lt"/>
              </a:rPr>
              <a:t>oportunidades de negócios</a:t>
            </a:r>
            <a:r>
              <a:rPr lang="pt-BR" sz="1800">
                <a:solidFill>
                  <a:srgbClr val="4D4D4D"/>
                </a:solidFill>
                <a:latin typeface="+mj-lt"/>
              </a:rPr>
              <a:t>.</a:t>
            </a:r>
            <a:endParaRPr lang="pt-BR" sz="18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620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MqcdwDYkyeWxfcHQOL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7OfJtquEaSVKuUFbrwa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MqcdwDYkyeWxfcHQOL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7OfJtquEaSVKuUFbrwa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15663</TotalTime>
  <Words>970</Words>
  <Application>Microsoft Macintosh PowerPoint</Application>
  <PresentationFormat>Custom</PresentationFormat>
  <Paragraphs>135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blank</vt:lpstr>
      <vt:lpstr>1_blank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Resultados</vt:lpstr>
      <vt:lpstr>PowerPoint Presentation</vt:lpstr>
      <vt:lpstr>B+P</vt:lpstr>
      <vt:lpstr>RESULTADOS </vt:lpstr>
      <vt:lpstr>DIGITALIZAÇÃO E CONECTIVIDADE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Vinicius de Souza</dc:creator>
  <cp:lastModifiedBy>Igor Nazareth</cp:lastModifiedBy>
  <cp:revision>401</cp:revision>
  <cp:lastPrinted>2019-01-10T12:04:32Z</cp:lastPrinted>
  <dcterms:created xsi:type="dcterms:W3CDTF">2015-01-12T18:02:57Z</dcterms:created>
  <dcterms:modified xsi:type="dcterms:W3CDTF">2019-04-24T17:37:15Z</dcterms:modified>
</cp:coreProperties>
</file>