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6"/>
  </p:notesMasterIdLst>
  <p:sldIdLst>
    <p:sldId id="425" r:id="rId7"/>
    <p:sldId id="405" r:id="rId8"/>
    <p:sldId id="406" r:id="rId9"/>
    <p:sldId id="403" r:id="rId10"/>
    <p:sldId id="409" r:id="rId11"/>
    <p:sldId id="358" r:id="rId12"/>
    <p:sldId id="424" r:id="rId13"/>
    <p:sldId id="451" r:id="rId14"/>
    <p:sldId id="454" r:id="rId15"/>
    <p:sldId id="411" r:id="rId16"/>
    <p:sldId id="427" r:id="rId17"/>
    <p:sldId id="453" r:id="rId18"/>
    <p:sldId id="455" r:id="rId19"/>
    <p:sldId id="456" r:id="rId20"/>
    <p:sldId id="457" r:id="rId21"/>
    <p:sldId id="458" r:id="rId22"/>
    <p:sldId id="428" r:id="rId23"/>
    <p:sldId id="445" r:id="rId24"/>
    <p:sldId id="404" r:id="rId25"/>
  </p:sldIdLst>
  <p:sldSz cx="9906000" cy="6858000" type="A4"/>
  <p:notesSz cx="6788150" cy="99234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2">
          <p15:clr>
            <a:srgbClr val="A4A3A4"/>
          </p15:clr>
        </p15:guide>
        <p15:guide id="2" pos="318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81">
          <p15:clr>
            <a:srgbClr val="A4A3A4"/>
          </p15:clr>
        </p15:guide>
        <p15:guide id="5" orient="horz" pos="4215">
          <p15:clr>
            <a:srgbClr val="A4A3A4"/>
          </p15:clr>
        </p15:guide>
        <p15:guide id="6" pos="2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Costamilan" initials="LC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99920"/>
    <a:srgbClr val="DD3C26"/>
    <a:srgbClr val="D27638"/>
    <a:srgbClr val="565656"/>
    <a:srgbClr val="DC3528"/>
    <a:srgbClr val="EA8436"/>
    <a:srgbClr val="0165B2"/>
    <a:srgbClr val="0160B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0" autoAdjust="0"/>
    <p:restoredTop sz="94630" autoAdjust="0"/>
  </p:normalViewPr>
  <p:slideViewPr>
    <p:cSldViewPr snapToGrid="0" snapToObjects="1">
      <p:cViewPr varScale="1">
        <p:scale>
          <a:sx n="70" d="100"/>
          <a:sy n="70" d="100"/>
        </p:scale>
        <p:origin x="1272" y="72"/>
      </p:cViewPr>
      <p:guideLst>
        <p:guide orient="horz" pos="4102"/>
        <p:guide pos="318"/>
        <p:guide orient="horz" pos="4319"/>
        <p:guide pos="81"/>
        <p:guide orient="horz" pos="4215"/>
        <p:guide pos="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1532" cy="496173"/>
          </a:xfrm>
          <a:prstGeom prst="rect">
            <a:avLst/>
          </a:prstGeom>
        </p:spPr>
        <p:txBody>
          <a:bodyPr vert="horz" lIns="91353" tIns="45676" rIns="91353" bIns="45676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8" y="2"/>
            <a:ext cx="2941532" cy="496173"/>
          </a:xfrm>
          <a:prstGeom prst="rect">
            <a:avLst/>
          </a:prstGeom>
        </p:spPr>
        <p:txBody>
          <a:bodyPr vert="horz" wrap="square" lIns="91353" tIns="45676" rIns="91353" bIns="4567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78C976-3214-463A-B788-108E641C2D6C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3" tIns="45676" rIns="91353" bIns="4567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3" tIns="45676" rIns="91353" bIns="45676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9"/>
            <a:ext cx="2941532" cy="496173"/>
          </a:xfrm>
          <a:prstGeom prst="rect">
            <a:avLst/>
          </a:prstGeom>
        </p:spPr>
        <p:txBody>
          <a:bodyPr vert="horz" lIns="91353" tIns="45676" rIns="91353" bIns="45676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8" y="9425569"/>
            <a:ext cx="2941532" cy="496173"/>
          </a:xfrm>
          <a:prstGeom prst="rect">
            <a:avLst/>
          </a:prstGeom>
        </p:spPr>
        <p:txBody>
          <a:bodyPr vert="horz" wrap="square" lIns="91353" tIns="45676" rIns="91353" bIns="456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02E95D-F2AD-494C-803C-7F355ABA80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2D28-5740-406C-813C-9E6D058C054F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FB72-0E0D-429F-91CE-A5D36E6F26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24EA-40C2-4F05-843B-37645557AB6F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80D1-6E08-4322-B243-FD87DFB023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B4DC-B042-4D41-ADBD-65E823EBC144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B645-22CE-4FA4-B7FC-1A9883FF86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6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1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5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C52B-8182-4278-9634-196261CE60AF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D386-E29B-4410-8F45-98F628CAE9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0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2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32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16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6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68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20D4-54C8-48A4-8382-12731D7A3AD8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7145-BC63-4F57-B17C-A1058DEEDC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28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8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259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67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978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80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182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34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F544-18E9-4362-8BC8-8C13EE508776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8E0A-6993-46D8-B114-D8B089AC7D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13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17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625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581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67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695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65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712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162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1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8CAC-A7D4-4D67-9E2C-37442B689F3A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6B02-5071-4706-B684-8CF651EB2B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747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882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256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226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622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193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03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325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05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7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6324-4E46-48C5-A0DD-184A8301A34C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5496-C274-4D13-8F6F-C30AE1B112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91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173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984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326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154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345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202F-5070-4295-8DD2-AFC48D0218C4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E83D-5FD9-4AC1-B0D8-F0E435CC27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9E03-3925-4C69-BC7D-F7D9E687BA5B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C0A3-97A3-4E48-BA26-D47724B66C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300E-F579-4A5F-A66C-E1B8ED3150D8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39F2-749E-4956-A163-DA33541E23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7A73E5-2CBD-4FBF-9314-60AB61DD6A6F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F711BB-B982-47F2-BCF9-19C0BC2D5B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61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254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61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7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FAED80-5651-E64D-9CE1-808841D679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3465C0-4A50-6C4F-8040-298991ACE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275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40506" y="4465061"/>
            <a:ext cx="19271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600" dirty="0" smtClean="0">
                <a:solidFill>
                  <a:srgbClr val="558ED5"/>
                </a:solidFill>
                <a:latin typeface="Helvetica Neue Light" pitchFamily="-84" charset="0"/>
              </a:rPr>
              <a:t>Francisco Balestrin</a:t>
            </a:r>
          </a:p>
          <a:p>
            <a:pPr algn="ctr">
              <a:spcAft>
                <a:spcPts val="600"/>
              </a:spcAft>
            </a:pPr>
            <a:r>
              <a:rPr lang="en-US" altLang="ja-JP" sz="1200" dirty="0" err="1" smtClean="0">
                <a:solidFill>
                  <a:srgbClr val="558ED5"/>
                </a:solidFill>
                <a:latin typeface="Helvetica Neue Light" pitchFamily="-84" charset="0"/>
              </a:rPr>
              <a:t>Presidente</a:t>
            </a:r>
            <a:r>
              <a:rPr lang="en-US" altLang="ja-JP" sz="1200" dirty="0" smtClean="0">
                <a:solidFill>
                  <a:srgbClr val="558ED5"/>
                </a:solidFill>
                <a:latin typeface="Helvetica Neue Light" pitchFamily="-84" charset="0"/>
              </a:rPr>
              <a:t>  do </a:t>
            </a:r>
            <a:r>
              <a:rPr lang="en-US" altLang="ja-JP" sz="1200" dirty="0" err="1" smtClean="0">
                <a:solidFill>
                  <a:srgbClr val="558ED5"/>
                </a:solidFill>
                <a:latin typeface="Helvetica Neue Light" pitchFamily="-84" charset="0"/>
              </a:rPr>
              <a:t>Conselho</a:t>
            </a:r>
            <a:endParaRPr lang="en-US" altLang="ja-JP" sz="1600" dirty="0">
              <a:solidFill>
                <a:srgbClr val="558ED5"/>
              </a:solidFill>
              <a:latin typeface="Helvetica Neue Light" pitchFamily="-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0506" y="2565952"/>
            <a:ext cx="630770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34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Recursos Humanos na Saúde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34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Breves Comentários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16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Comissão de Meio Ambiente, Defesa do Consumidor e Fiscalização e Controle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16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Senado Federal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altLang="ja-JP" sz="3400" b="1" dirty="0" smtClean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altLang="ja-JP" sz="36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329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Hospitais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 – Um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setor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baseado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em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conhecimento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258" y="1356627"/>
            <a:ext cx="5616646" cy="54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0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desafios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para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atrair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e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reter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profissionais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85" y="1487612"/>
            <a:ext cx="8786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400" dirty="0">
              <a:solidFill>
                <a:srgbClr val="0165B2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165B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64" y="1126538"/>
            <a:ext cx="6553966" cy="57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6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desafios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para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atrair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e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reter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profissionais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85" y="1487612"/>
            <a:ext cx="8786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400" dirty="0">
              <a:solidFill>
                <a:srgbClr val="0165B2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165B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833" y="1191802"/>
            <a:ext cx="7972935" cy="51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desafios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para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atrair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e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reter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profissionais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85" y="1487612"/>
            <a:ext cx="8786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400" dirty="0">
              <a:solidFill>
                <a:srgbClr val="0165B2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165B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16" y="1132764"/>
            <a:ext cx="8262760" cy="52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desafios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para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atrair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e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reter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profissionais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85" y="1487612"/>
            <a:ext cx="8786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400" dirty="0">
              <a:solidFill>
                <a:srgbClr val="0165B2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165B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76" y="1149650"/>
            <a:ext cx="8245039" cy="52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16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desafios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para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atrair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e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reter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profissionais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85" y="1487612"/>
            <a:ext cx="8786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400" dirty="0">
              <a:solidFill>
                <a:srgbClr val="0165B2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165B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07" y="1160060"/>
            <a:ext cx="8993694" cy="50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desafios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para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atrair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e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reter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profissionais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85" y="1487612"/>
            <a:ext cx="8786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400" dirty="0">
              <a:solidFill>
                <a:srgbClr val="0165B2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165B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47" y="1111026"/>
            <a:ext cx="8948231" cy="5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128" y="3255252"/>
            <a:ext cx="6458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28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III</a:t>
            </a:r>
            <a:r>
              <a:rPr lang="pt-BR" altLang="ja-JP" sz="28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. Possíveis Ações</a:t>
            </a:r>
            <a:endParaRPr lang="pt-BR" altLang="ja-JP" sz="28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51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2963" y="254284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Possíveis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ções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–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três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sugestões</a:t>
            </a:r>
            <a:endParaRPr lang="en-US" altLang="ja-JP" sz="2000" dirty="0" smtClean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</a:endParaRPr>
          </a:p>
        </p:txBody>
      </p:sp>
      <p:pic>
        <p:nvPicPr>
          <p:cNvPr id="18" name="Picture 17" descr="inova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7719">
            <a:off x="486708" y="2637472"/>
            <a:ext cx="299150" cy="299150"/>
          </a:xfrm>
          <a:prstGeom prst="rect">
            <a:avLst/>
          </a:prstGeom>
        </p:spPr>
      </p:pic>
      <p:pic>
        <p:nvPicPr>
          <p:cNvPr id="19" name="Picture 18" descr="inova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7719">
            <a:off x="496763" y="3311258"/>
            <a:ext cx="299150" cy="299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3605" y="22671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35" descr="soccer_09-[Convertido]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30" y="1154589"/>
            <a:ext cx="5423329" cy="54233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39659" y="2583671"/>
            <a:ext cx="343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Sistema S para a saúde</a:t>
            </a:r>
          </a:p>
          <a:p>
            <a:endParaRPr lang="pt-BR" dirty="0" smtClean="0"/>
          </a:p>
          <a:p>
            <a:r>
              <a:rPr lang="pt-BR" dirty="0" smtClean="0"/>
              <a:t>Atualização da legislação sobre pessoas com deficiência</a:t>
            </a:r>
          </a:p>
          <a:p>
            <a:endParaRPr lang="pt-BR" dirty="0" smtClean="0"/>
          </a:p>
          <a:p>
            <a:r>
              <a:rPr lang="pt-BR" dirty="0" smtClean="0"/>
              <a:t>Regulamentação da terceirização</a:t>
            </a:r>
            <a:endParaRPr lang="pt-BR" dirty="0"/>
          </a:p>
        </p:txBody>
      </p:sp>
      <p:pic>
        <p:nvPicPr>
          <p:cNvPr id="10" name="Picture 18" descr="inova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7719">
            <a:off x="536137" y="3985048"/>
            <a:ext cx="299150" cy="2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128" y="3348649"/>
            <a:ext cx="6458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28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Obrigado!</a:t>
            </a:r>
            <a:endParaRPr lang="pt-BR" altLang="ja-JP" sz="28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60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40506" y="4465061"/>
            <a:ext cx="19271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600" dirty="0" smtClean="0">
                <a:solidFill>
                  <a:srgbClr val="558ED5"/>
                </a:solidFill>
                <a:latin typeface="Helvetica Neue Light" pitchFamily="-84" charset="0"/>
              </a:rPr>
              <a:t>Francisco Balestrin</a:t>
            </a:r>
          </a:p>
          <a:p>
            <a:pPr algn="ctr">
              <a:spcAft>
                <a:spcPts val="600"/>
              </a:spcAft>
            </a:pPr>
            <a:r>
              <a:rPr lang="en-US" altLang="ja-JP" sz="1200" dirty="0" err="1" smtClean="0">
                <a:solidFill>
                  <a:srgbClr val="558ED5"/>
                </a:solidFill>
                <a:latin typeface="Helvetica Neue Light" pitchFamily="-84" charset="0"/>
              </a:rPr>
              <a:t>Presidente</a:t>
            </a:r>
            <a:r>
              <a:rPr lang="en-US" altLang="ja-JP" sz="1200" dirty="0" smtClean="0">
                <a:solidFill>
                  <a:srgbClr val="558ED5"/>
                </a:solidFill>
                <a:latin typeface="Helvetica Neue Light" pitchFamily="-84" charset="0"/>
              </a:rPr>
              <a:t>  do </a:t>
            </a:r>
            <a:r>
              <a:rPr lang="en-US" altLang="ja-JP" sz="1200" dirty="0" err="1" smtClean="0">
                <a:solidFill>
                  <a:srgbClr val="558ED5"/>
                </a:solidFill>
                <a:latin typeface="Helvetica Neue Light" pitchFamily="-84" charset="0"/>
              </a:rPr>
              <a:t>Conselho</a:t>
            </a:r>
            <a:endParaRPr lang="en-US" altLang="ja-JP" sz="1600" dirty="0">
              <a:solidFill>
                <a:srgbClr val="558ED5"/>
              </a:solidFill>
              <a:latin typeface="Helvetica Neue Light" pitchFamily="-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0506" y="2565952"/>
            <a:ext cx="63077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34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Recursos Humanos na Saúde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34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Breves Comentários</a:t>
            </a:r>
            <a:endParaRPr lang="pt-BR" altLang="ja-JP" sz="34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16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Comissão de Meio Ambiente, Defesa do Consumidor e Fiscalização e Controle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16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Senado Federal</a:t>
            </a:r>
            <a:endParaRPr lang="pt-BR" altLang="ja-JP" sz="16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729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06032" y="2136412"/>
            <a:ext cx="664463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altLang="ja-JP" sz="2000" dirty="0" smtClean="0">
                <a:solidFill>
                  <a:srgbClr val="17375E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Anahp</a:t>
            </a:r>
          </a:p>
          <a:p>
            <a:pPr marL="400050" indent="-400050">
              <a:buFont typeface="+mj-lt"/>
              <a:buAutoNum type="romanUcPeriod"/>
            </a:pPr>
            <a:endParaRPr lang="en-US" altLang="ja-JP" sz="2000" dirty="0" smtClean="0">
              <a:solidFill>
                <a:srgbClr val="17375E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altLang="ja-JP" sz="2000" dirty="0" smtClean="0">
                <a:solidFill>
                  <a:srgbClr val="17375E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Os </a:t>
            </a:r>
            <a:r>
              <a:rPr lang="pt-BR" altLang="ja-JP" sz="2000" dirty="0">
                <a:solidFill>
                  <a:srgbClr val="17375E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desafios para atrair e reter profissionais de saúde</a:t>
            </a:r>
          </a:p>
          <a:p>
            <a:pPr marL="400050" indent="-400050">
              <a:buFont typeface="+mj-lt"/>
              <a:buAutoNum type="romanUcPeriod"/>
            </a:pPr>
            <a:endParaRPr lang="pt-BR" altLang="ja-JP" sz="2000" dirty="0" smtClean="0">
              <a:solidFill>
                <a:srgbClr val="17375E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altLang="ja-JP" sz="2000" dirty="0" smtClean="0">
                <a:solidFill>
                  <a:srgbClr val="17375E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Possíveis Ações</a:t>
            </a:r>
            <a:endParaRPr lang="en-US" altLang="ja-JP" sz="1600" dirty="0">
              <a:solidFill>
                <a:srgbClr val="17375E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endParaRPr lang="en-US" altLang="ja-JP" sz="1600" dirty="0">
              <a:solidFill>
                <a:srgbClr val="17375E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endParaRPr lang="en-US" altLang="ja-JP" dirty="0">
              <a:solidFill>
                <a:srgbClr val="17375E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dirty="0">
              <a:solidFill>
                <a:srgbClr val="17375E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Agenda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0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128" y="3255252"/>
            <a:ext cx="8934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pt-BR" altLang="ja-JP" sz="2800" b="1" dirty="0" err="1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Anahp</a:t>
            </a:r>
            <a:endParaRPr lang="pt-BR" altLang="ja-JP" sz="28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altLang="ja-JP" sz="28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51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Anahp</a:t>
            </a:r>
            <a:r>
              <a:rPr lang="en-US" altLang="ja-JP" sz="2000" dirty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| 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71 hospitals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agem 3" descr="anahp video 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297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Anahp em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números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289000" y="1233890"/>
            <a:ext cx="7206379" cy="4968608"/>
            <a:chOff x="165266" y="1167788"/>
            <a:chExt cx="7206379" cy="4968608"/>
          </a:xfrm>
        </p:grpSpPr>
        <p:pic>
          <p:nvPicPr>
            <p:cNvPr id="13" name="Imagem 12" descr="AN_1.jpg"/>
            <p:cNvPicPr>
              <a:picLocks noChangeAspect="1"/>
            </p:cNvPicPr>
            <p:nvPr/>
          </p:nvPicPr>
          <p:blipFill>
            <a:blip r:embed="rId3"/>
            <a:srcRect t="2656" b="3135"/>
            <a:stretch>
              <a:fillRect/>
            </a:stretch>
          </p:blipFill>
          <p:spPr>
            <a:xfrm>
              <a:off x="165266" y="1167788"/>
              <a:ext cx="3404212" cy="4968608"/>
            </a:xfrm>
            <a:prstGeom prst="rect">
              <a:avLst/>
            </a:prstGeom>
          </p:spPr>
        </p:pic>
        <p:pic>
          <p:nvPicPr>
            <p:cNvPr id="14" name="Imagem 13" descr="AN_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6229" y="2436580"/>
              <a:ext cx="3575416" cy="2587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9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Anahp</a:t>
            </a:r>
            <a:r>
              <a:rPr lang="en-US" altLang="ja-JP" sz="2000" dirty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 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em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</a:rPr>
              <a:t>números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Imagem 5" descr="AN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69" y="1277950"/>
            <a:ext cx="4285450" cy="4759289"/>
          </a:xfrm>
          <a:prstGeom prst="rect">
            <a:avLst/>
          </a:prstGeom>
        </p:spPr>
      </p:pic>
      <p:pic>
        <p:nvPicPr>
          <p:cNvPr id="8" name="Imagem 7" descr="AN_3.jpg"/>
          <p:cNvPicPr>
            <a:picLocks noChangeAspect="1"/>
          </p:cNvPicPr>
          <p:nvPr/>
        </p:nvPicPr>
        <p:blipFill>
          <a:blip r:embed="rId4"/>
          <a:srcRect r="50077" b="33118"/>
          <a:stretch>
            <a:fillRect/>
          </a:stretch>
        </p:blipFill>
        <p:spPr>
          <a:xfrm>
            <a:off x="5807313" y="3763736"/>
            <a:ext cx="3711260" cy="2471809"/>
          </a:xfrm>
          <a:prstGeom prst="rect">
            <a:avLst/>
          </a:prstGeom>
        </p:spPr>
      </p:pic>
      <p:pic>
        <p:nvPicPr>
          <p:cNvPr id="9" name="Imagem 8" descr="AN_3.jpg"/>
          <p:cNvPicPr>
            <a:picLocks noChangeAspect="1"/>
          </p:cNvPicPr>
          <p:nvPr/>
        </p:nvPicPr>
        <p:blipFill>
          <a:blip r:embed="rId4"/>
          <a:srcRect l="52567" b="32729"/>
          <a:stretch>
            <a:fillRect/>
          </a:stretch>
        </p:blipFill>
        <p:spPr>
          <a:xfrm>
            <a:off x="5818330" y="1178797"/>
            <a:ext cx="3532053" cy="24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128" y="3255252"/>
            <a:ext cx="6458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ja-JP" sz="28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II. </a:t>
            </a:r>
            <a:r>
              <a:rPr lang="pt-BR" altLang="ja-JP" sz="2800" b="1" dirty="0" smtClean="0">
                <a:solidFill>
                  <a:srgbClr val="4F81BD">
                    <a:lumMod val="75000"/>
                  </a:srgbClr>
                </a:solidFill>
                <a:latin typeface="Helvetica Neue"/>
                <a:ea typeface="ＭＳ Ｐゴシック"/>
                <a:cs typeface="Helvetica Neue"/>
              </a:rPr>
              <a:t>Os desafios para atrair e reter profissionais de saúde</a:t>
            </a:r>
            <a:endParaRPr lang="pt-BR" altLang="ja-JP" sz="2800" b="1" dirty="0">
              <a:solidFill>
                <a:srgbClr val="4F81BD">
                  <a:lumMod val="75000"/>
                </a:srgbClr>
              </a:solidFill>
              <a:latin typeface="Helvetica Neue"/>
              <a:ea typeface="ＭＳ Ｐゴシック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89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42963" y="303561"/>
            <a:ext cx="88538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Características</a:t>
            </a:r>
            <a:r>
              <a:rPr lang="en-US" altLang="ja-JP" sz="2000" dirty="0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 do </a:t>
            </a:r>
            <a:r>
              <a:rPr lang="en-US" altLang="ja-JP" sz="2000" dirty="0" err="1" smtClean="0">
                <a:solidFill>
                  <a:srgbClr val="5B9BD5"/>
                </a:solidFill>
                <a:latin typeface="Helvetica Neue Light"/>
                <a:ea typeface="ＭＳ Ｐゴシック" panose="020B0600070205080204" pitchFamily="34" charset="-128"/>
                <a:cs typeface="Arial" panose="020B0604020202020204" pitchFamily="34" charset="0"/>
              </a:rPr>
              <a:t>setor</a:t>
            </a:r>
            <a:endParaRPr lang="en-US" altLang="ja-JP" sz="2000" dirty="0">
              <a:solidFill>
                <a:srgbClr val="5B9BD5"/>
              </a:solidFill>
              <a:latin typeface="Helvetica Neue Ligh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3457" y="1555845"/>
            <a:ext cx="81750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5B9BD5"/>
                </a:solidFill>
              </a:rPr>
              <a:t>Em 2014, dos 391 mil empregos formais criados, 56 mil foram no setor hospitalar – 1 em cada 7 empregos criados no Brasil;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5B9BD5"/>
                </a:solidFill>
              </a:rPr>
              <a:t>Mais de 5 milhões de empregos no setor de saúde;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B9BD5"/>
                </a:solidFill>
              </a:rPr>
              <a:t>Mais de 2 milhões de profissionais com formação em profissões de </a:t>
            </a:r>
            <a:r>
              <a:rPr lang="pt-BR" sz="2400" dirty="0" smtClean="0">
                <a:solidFill>
                  <a:srgbClr val="5B9BD5"/>
                </a:solidFill>
              </a:rPr>
              <a:t>saúde</a:t>
            </a:r>
            <a:r>
              <a:rPr lang="pt-BR" sz="2400" dirty="0">
                <a:solidFill>
                  <a:srgbClr val="5B9BD5"/>
                </a:solidFill>
              </a:rPr>
              <a:t>;</a:t>
            </a:r>
            <a:endParaRPr lang="pt-BR" sz="2400" dirty="0" smtClean="0">
              <a:solidFill>
                <a:srgbClr val="5B9BD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5B9BD5"/>
                </a:solidFill>
              </a:rPr>
              <a:t>Trabalhador altamente especializado;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5B9BD5"/>
                </a:solidFill>
              </a:rPr>
              <a:t>Profissões altamente regulamentadas;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5B9BD5"/>
                </a:solidFill>
              </a:rPr>
              <a:t>Forte presença de terceirização.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8397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defRPr dirty="0" err="1" smtClean="0">
            <a:solidFill>
              <a:srgbClr val="558ED5"/>
            </a:solidFill>
            <a:latin typeface="Avenir Next Demi Bold" pitchFamily="-8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13458</TotalTime>
  <Words>226</Words>
  <Application>Microsoft Office PowerPoint</Application>
  <PresentationFormat>Papel A4 (210 x 297 mm)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Calibri Light</vt:lpstr>
      <vt:lpstr>Helvetica Neue</vt:lpstr>
      <vt:lpstr>Helvetica Neue Light</vt:lpstr>
      <vt:lpstr>Office Theme</vt:lpstr>
      <vt:lpstr>Tema do Office</vt:lpstr>
      <vt:lpstr>1_Tema do Office</vt:lpstr>
      <vt:lpstr>1_Office Theme</vt:lpstr>
      <vt:lpstr>2_Office Theme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Rodolpho Dantas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Rodolpho Dantas</dc:creator>
  <cp:lastModifiedBy>Luiz Costamilan</cp:lastModifiedBy>
  <cp:revision>563</cp:revision>
  <cp:lastPrinted>2015-04-17T20:52:58Z</cp:lastPrinted>
  <dcterms:created xsi:type="dcterms:W3CDTF">2013-03-07T13:40:48Z</dcterms:created>
  <dcterms:modified xsi:type="dcterms:W3CDTF">2015-06-16T23:04:09Z</dcterms:modified>
</cp:coreProperties>
</file>