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72" r:id="rId2"/>
    <p:sldMasterId id="2147483684" r:id="rId3"/>
    <p:sldMasterId id="2147483696" r:id="rId4"/>
    <p:sldMasterId id="2147483708" r:id="rId5"/>
    <p:sldMasterId id="2147483720" r:id="rId6"/>
  </p:sldMasterIdLst>
  <p:notesMasterIdLst>
    <p:notesMasterId r:id="rId26"/>
  </p:notesMasterIdLst>
  <p:sldIdLst>
    <p:sldId id="425" r:id="rId7"/>
    <p:sldId id="405" r:id="rId8"/>
    <p:sldId id="406" r:id="rId9"/>
    <p:sldId id="403" r:id="rId10"/>
    <p:sldId id="409" r:id="rId11"/>
    <p:sldId id="358" r:id="rId12"/>
    <p:sldId id="424" r:id="rId13"/>
    <p:sldId id="451" r:id="rId14"/>
    <p:sldId id="454" r:id="rId15"/>
    <p:sldId id="411" r:id="rId16"/>
    <p:sldId id="427" r:id="rId17"/>
    <p:sldId id="453" r:id="rId18"/>
    <p:sldId id="455" r:id="rId19"/>
    <p:sldId id="456" r:id="rId20"/>
    <p:sldId id="457" r:id="rId21"/>
    <p:sldId id="458" r:id="rId22"/>
    <p:sldId id="428" r:id="rId23"/>
    <p:sldId id="445" r:id="rId24"/>
    <p:sldId id="404" r:id="rId25"/>
  </p:sldIdLst>
  <p:sldSz cx="9906000" cy="6858000" type="A4"/>
  <p:notesSz cx="6788150" cy="9923463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02">
          <p15:clr>
            <a:srgbClr val="A4A3A4"/>
          </p15:clr>
        </p15:guide>
        <p15:guide id="2" pos="318">
          <p15:clr>
            <a:srgbClr val="A4A3A4"/>
          </p15:clr>
        </p15:guide>
        <p15:guide id="3" orient="horz" pos="4319">
          <p15:clr>
            <a:srgbClr val="A4A3A4"/>
          </p15:clr>
        </p15:guide>
        <p15:guide id="4" pos="81">
          <p15:clr>
            <a:srgbClr val="A4A3A4"/>
          </p15:clr>
        </p15:guide>
        <p15:guide id="5" orient="horz" pos="4215">
          <p15:clr>
            <a:srgbClr val="A4A3A4"/>
          </p15:clr>
        </p15:guide>
        <p15:guide id="6" pos="26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uiz Costamilan" initials="LC" lastIdx="1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9BD5"/>
    <a:srgbClr val="399920"/>
    <a:srgbClr val="DD3C26"/>
    <a:srgbClr val="D27638"/>
    <a:srgbClr val="565656"/>
    <a:srgbClr val="DC3528"/>
    <a:srgbClr val="EA8436"/>
    <a:srgbClr val="0165B2"/>
    <a:srgbClr val="0160B0"/>
    <a:srgbClr val="4D4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60" autoAdjust="0"/>
    <p:restoredTop sz="94630" autoAdjust="0"/>
  </p:normalViewPr>
  <p:slideViewPr>
    <p:cSldViewPr snapToGrid="0" snapToObjects="1">
      <p:cViewPr varScale="1">
        <p:scale>
          <a:sx n="70" d="100"/>
          <a:sy n="70" d="100"/>
        </p:scale>
        <p:origin x="1272" y="72"/>
      </p:cViewPr>
      <p:guideLst>
        <p:guide orient="horz" pos="4102"/>
        <p:guide pos="318"/>
        <p:guide orient="horz" pos="4319"/>
        <p:guide pos="81"/>
        <p:guide orient="horz" pos="4215"/>
        <p:guide pos="2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1532" cy="496173"/>
          </a:xfrm>
          <a:prstGeom prst="rect">
            <a:avLst/>
          </a:prstGeom>
        </p:spPr>
        <p:txBody>
          <a:bodyPr vert="horz" lIns="91353" tIns="45676" rIns="91353" bIns="45676" rtlCol="0"/>
          <a:lstStyle>
            <a:lvl1pPr algn="l">
              <a:defRPr sz="1200"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5048" y="2"/>
            <a:ext cx="2941532" cy="496173"/>
          </a:xfrm>
          <a:prstGeom prst="rect">
            <a:avLst/>
          </a:prstGeom>
        </p:spPr>
        <p:txBody>
          <a:bodyPr vert="horz" wrap="square" lIns="91353" tIns="45676" rIns="91353" bIns="45676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878C976-3214-463A-B788-108E641C2D6C}" type="datetimeFigureOut">
              <a:rPr lang="en-US"/>
              <a:pPr>
                <a:defRPr/>
              </a:pPr>
              <a:t>6/16/2015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8025" y="744538"/>
            <a:ext cx="537210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3" tIns="45676" rIns="91353" bIns="45676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8815" y="4713647"/>
            <a:ext cx="5430520" cy="4465558"/>
          </a:xfrm>
          <a:prstGeom prst="rect">
            <a:avLst/>
          </a:prstGeom>
        </p:spPr>
        <p:txBody>
          <a:bodyPr vert="horz" lIns="91353" tIns="45676" rIns="91353" bIns="45676" rtlCol="0"/>
          <a:lstStyle/>
          <a:p>
            <a:pPr lvl="0"/>
            <a:r>
              <a:rPr lang="x-none" noProof="0" smtClean="0"/>
              <a:t>Click to edit Master text styles</a:t>
            </a:r>
          </a:p>
          <a:p>
            <a:pPr lvl="1"/>
            <a:r>
              <a:rPr lang="x-none" noProof="0" smtClean="0"/>
              <a:t>Second level</a:t>
            </a:r>
          </a:p>
          <a:p>
            <a:pPr lvl="2"/>
            <a:r>
              <a:rPr lang="x-none" noProof="0" smtClean="0"/>
              <a:t>Third level</a:t>
            </a:r>
          </a:p>
          <a:p>
            <a:pPr lvl="3"/>
            <a:r>
              <a:rPr lang="x-none" noProof="0" smtClean="0"/>
              <a:t>Fourth level</a:t>
            </a:r>
          </a:p>
          <a:p>
            <a:pPr lvl="4"/>
            <a:r>
              <a:rPr lang="x-none" noProof="0" smtClean="0"/>
              <a:t>Fifth level</a:t>
            </a:r>
            <a:endParaRPr 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5569"/>
            <a:ext cx="2941532" cy="496173"/>
          </a:xfrm>
          <a:prstGeom prst="rect">
            <a:avLst/>
          </a:prstGeom>
        </p:spPr>
        <p:txBody>
          <a:bodyPr vert="horz" lIns="91353" tIns="45676" rIns="91353" bIns="45676" rtlCol="0" anchor="b"/>
          <a:lstStyle>
            <a:lvl1pPr algn="l">
              <a:defRPr sz="1200"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5048" y="9425569"/>
            <a:ext cx="2941532" cy="496173"/>
          </a:xfrm>
          <a:prstGeom prst="rect">
            <a:avLst/>
          </a:prstGeom>
        </p:spPr>
        <p:txBody>
          <a:bodyPr vert="horz" wrap="square" lIns="91353" tIns="45676" rIns="91353" bIns="45676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D02E95D-F2AD-494C-803C-7F355ABA80E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5944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D72D28-5740-406C-813C-9E6D058C054F}" type="datetimeFigureOut">
              <a:rPr lang="en-US"/>
              <a:pPr>
                <a:defRPr/>
              </a:pPr>
              <a:t>6/16/2015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CFB72-0E0D-429F-91CE-A5D36E6F263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024EA-40C2-4F05-843B-37645557AB6F}" type="datetimeFigureOut">
              <a:rPr lang="en-US"/>
              <a:pPr>
                <a:defRPr/>
              </a:pPr>
              <a:t>6/16/2015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0580D1-6E08-4322-B243-FD87DFB0236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9B4DC-B042-4D41-ADBD-65E823EBC144}" type="datetimeFigureOut">
              <a:rPr lang="en-US"/>
              <a:pPr>
                <a:defRPr/>
              </a:pPr>
              <a:t>6/16/2015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D9B645-22CE-4FA4-B7FC-1A9883FF86C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AED80-5651-E64D-9CE1-808841D679A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65C0-4A50-6C4F-8040-298991ACE04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1648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AED80-5651-E64D-9CE1-808841D679A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65C0-4A50-6C4F-8040-298991ACE04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46172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AED80-5651-E64D-9CE1-808841D679A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65C0-4A50-6C4F-8040-298991ACE04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7790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AED80-5651-E64D-9CE1-808841D679A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65C0-4A50-6C4F-8040-298991ACE04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4269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AED80-5651-E64D-9CE1-808841D679A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65C0-4A50-6C4F-8040-298991ACE04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33328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AED80-5651-E64D-9CE1-808841D679A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65C0-4A50-6C4F-8040-298991ACE04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8203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AED80-5651-E64D-9CE1-808841D679A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65C0-4A50-6C4F-8040-298991ACE04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4359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AED80-5651-E64D-9CE1-808841D679A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65C0-4A50-6C4F-8040-298991ACE04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711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8FC52B-8182-4278-9634-196261CE60AF}" type="datetimeFigureOut">
              <a:rPr lang="en-US"/>
              <a:pPr>
                <a:defRPr/>
              </a:pPr>
              <a:t>6/16/2015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4ED386-E29B-4410-8F45-98F628CAE9D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AED80-5651-E64D-9CE1-808841D679A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65C0-4A50-6C4F-8040-298991ACE04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3718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AED80-5651-E64D-9CE1-808841D679A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65C0-4A50-6C4F-8040-298991ACE04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127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AED80-5651-E64D-9CE1-808841D679A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65C0-4A50-6C4F-8040-298991ACE04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0091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AED80-5651-E64D-9CE1-808841D679A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65C0-4A50-6C4F-8040-298991ACE04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67263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AED80-5651-E64D-9CE1-808841D679A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65C0-4A50-6C4F-8040-298991ACE04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0325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AED80-5651-E64D-9CE1-808841D679A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65C0-4A50-6C4F-8040-298991ACE04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2162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AED80-5651-E64D-9CE1-808841D679A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65C0-4A50-6C4F-8040-298991ACE04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7369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AED80-5651-E64D-9CE1-808841D679A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65C0-4A50-6C4F-8040-298991ACE04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4686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AED80-5651-E64D-9CE1-808841D679A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65C0-4A50-6C4F-8040-298991ACE04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0139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AED80-5651-E64D-9CE1-808841D679A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65C0-4A50-6C4F-8040-298991ACE04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926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AE20D4-54C8-48A4-8382-12731D7A3AD8}" type="datetimeFigureOut">
              <a:rPr lang="en-US"/>
              <a:pPr>
                <a:defRPr/>
              </a:pPr>
              <a:t>6/16/2015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767145-BC63-4F57-B17C-A1058DEEDC27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AED80-5651-E64D-9CE1-808841D679A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65C0-4A50-6C4F-8040-298991ACE04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8280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AED80-5651-E64D-9CE1-808841D679A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65C0-4A50-6C4F-8040-298991ACE04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109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AED80-5651-E64D-9CE1-808841D679A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65C0-4A50-6C4F-8040-298991ACE04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1281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AED80-5651-E64D-9CE1-808841D679A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65C0-4A50-6C4F-8040-298991ACE04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57876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AED80-5651-E64D-9CE1-808841D679A1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6/16/2015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65C0-4A50-6C4F-8040-298991ACE04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8625973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AED80-5651-E64D-9CE1-808841D679A1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6/16/2015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65C0-4A50-6C4F-8040-298991ACE04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0667494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AED80-5651-E64D-9CE1-808841D679A1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6/16/2015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65C0-4A50-6C4F-8040-298991ACE04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8697848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AED80-5651-E64D-9CE1-808841D679A1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6/16/2015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65C0-4A50-6C4F-8040-298991ACE04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4080676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AED80-5651-E64D-9CE1-808841D679A1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6/16/2015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65C0-4A50-6C4F-8040-298991ACE04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3018291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AED80-5651-E64D-9CE1-808841D679A1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6/16/2015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65C0-4A50-6C4F-8040-298991ACE04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29345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9DF544-18E9-4362-8BC8-8C13EE508776}" type="datetimeFigureOut">
              <a:rPr lang="en-US"/>
              <a:pPr>
                <a:defRPr/>
              </a:pPr>
              <a:t>6/16/2015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E8E0A-6993-46D8-B114-D8B089AC7DF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AED80-5651-E64D-9CE1-808841D679A1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6/16/2015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65C0-4A50-6C4F-8040-298991ACE04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2151380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AED80-5651-E64D-9CE1-808841D679A1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6/16/2015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65C0-4A50-6C4F-8040-298991ACE04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2917730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AED80-5651-E64D-9CE1-808841D679A1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6/16/2015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65C0-4A50-6C4F-8040-298991ACE04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4762582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AED80-5651-E64D-9CE1-808841D679A1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6/16/2015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65C0-4A50-6C4F-8040-298991ACE04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0158125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AED80-5651-E64D-9CE1-808841D679A1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6/16/2015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65C0-4A50-6C4F-8040-298991ACE04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1767524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AED80-5651-E64D-9CE1-808841D679A1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6/16/2015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65C0-4A50-6C4F-8040-298991ACE04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7269569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AED80-5651-E64D-9CE1-808841D679A1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6/16/2015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65C0-4A50-6C4F-8040-298991ACE04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2665783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AED80-5651-E64D-9CE1-808841D679A1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6/16/2015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65C0-4A50-6C4F-8040-298991ACE04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4171275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AED80-5651-E64D-9CE1-808841D679A1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6/16/2015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65C0-4A50-6C4F-8040-298991ACE04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7216246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AED80-5651-E64D-9CE1-808841D679A1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6/16/2015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65C0-4A50-6C4F-8040-298991ACE04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27140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278CAC-A7D4-4D67-9E2C-37442B689F3A}" type="datetimeFigureOut">
              <a:rPr lang="en-US"/>
              <a:pPr>
                <a:defRPr/>
              </a:pPr>
              <a:t>6/16/2015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86B02-5071-4706-B684-8CF651EB2B1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AED80-5651-E64D-9CE1-808841D679A1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6/16/2015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65C0-4A50-6C4F-8040-298991ACE04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6174720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AED80-5651-E64D-9CE1-808841D679A1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6/16/2015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65C0-4A50-6C4F-8040-298991ACE04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3988296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AED80-5651-E64D-9CE1-808841D679A1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6/16/2015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65C0-4A50-6C4F-8040-298991ACE04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1125694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AED80-5651-E64D-9CE1-808841D679A1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6/16/2015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65C0-4A50-6C4F-8040-298991ACE04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0322640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AED80-5651-E64D-9CE1-808841D679A1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6/16/2015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65C0-4A50-6C4F-8040-298991ACE04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2862273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AED80-5651-E64D-9CE1-808841D679A1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6/16/2015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65C0-4A50-6C4F-8040-298991ACE04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2319332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AED80-5651-E64D-9CE1-808841D679A1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6/16/2015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65C0-4A50-6C4F-8040-298991ACE04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070345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AED80-5651-E64D-9CE1-808841D679A1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6/16/2015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65C0-4A50-6C4F-8040-298991ACE04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9532552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AED80-5651-E64D-9CE1-808841D679A1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6/16/2015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65C0-4A50-6C4F-8040-298991ACE04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0860546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AED80-5651-E64D-9CE1-808841D679A1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6/16/2015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65C0-4A50-6C4F-8040-298991ACE04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06733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B6324-4E46-48C5-A0DD-184A8301A34C}" type="datetimeFigureOut">
              <a:rPr lang="en-US"/>
              <a:pPr>
                <a:defRPr/>
              </a:pPr>
              <a:t>6/16/2015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0A5496-C274-4D13-8F6F-C30AE1B112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AED80-5651-E64D-9CE1-808841D679A1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6/16/2015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65C0-4A50-6C4F-8040-298991ACE04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689116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AED80-5651-E64D-9CE1-808841D679A1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6/16/2015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65C0-4A50-6C4F-8040-298991ACE04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0517393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AED80-5651-E64D-9CE1-808841D679A1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6/16/2015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65C0-4A50-6C4F-8040-298991ACE04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2098402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AED80-5651-E64D-9CE1-808841D679A1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6/16/2015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65C0-4A50-6C4F-8040-298991ACE04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1032609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AED80-5651-E64D-9CE1-808841D679A1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6/16/2015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65C0-4A50-6C4F-8040-298991ACE04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5015437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AED80-5651-E64D-9CE1-808841D679A1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6/16/2015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65C0-4A50-6C4F-8040-298991ACE04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9834585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AED80-5651-E64D-9CE1-808841D679A1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6/16/2015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65C0-4A50-6C4F-8040-298991ACE04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02105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74202F-5070-4295-8DD2-AFC48D0218C4}" type="datetimeFigureOut">
              <a:rPr lang="en-US"/>
              <a:pPr>
                <a:defRPr/>
              </a:pPr>
              <a:t>6/16/2015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24E83D-5FD9-4AC1-B0D8-F0E435CC275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609E03-3925-4C69-BC7D-F7D9E687BA5B}" type="datetimeFigureOut">
              <a:rPr lang="en-US"/>
              <a:pPr>
                <a:defRPr/>
              </a:pPr>
              <a:t>6/16/2015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6AC0A3-97A3-4E48-BA26-D47724B66C3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6300E-F579-4A5F-A66C-E1B8ED3150D8}" type="datetimeFigureOut">
              <a:rPr lang="en-US"/>
              <a:pPr>
                <a:defRPr/>
              </a:pPr>
              <a:t>6/16/2015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5E39F2-749E-4956-A163-DA33541E230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77A73E5-2CBD-4FBF-9314-60AB61DD6A6F}" type="datetimeFigureOut">
              <a:rPr lang="en-US"/>
              <a:pPr>
                <a:defRPr/>
              </a:pPr>
              <a:t>6/16/2015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EF711BB-B982-47F2-BCF9-19C0BC2D5B0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6CFAED80-5651-E64D-9CE1-808841D679A1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6/16/2015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063465C0-4A50-6C4F-8040-298991ACE04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276164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6CFAED80-5651-E64D-9CE1-808841D679A1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6/16/2015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063465C0-4A50-6C4F-8040-298991ACE04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712546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6CFAED80-5651-E64D-9CE1-808841D679A1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6/16/2015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063465C0-4A50-6C4F-8040-298991ACE04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586159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6CFAED80-5651-E64D-9CE1-808841D679A1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6/16/2015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063465C0-4A50-6C4F-8040-298991ACE04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13769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6CFAED80-5651-E64D-9CE1-808841D679A1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6/16/2015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063465C0-4A50-6C4F-8040-298991ACE04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82757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0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1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12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7.xml"/><Relationship Id="rId4" Type="http://schemas.openxmlformats.org/officeDocument/2006/relationships/image" Target="../media/image1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14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9.xml"/><Relationship Id="rId4" Type="http://schemas.openxmlformats.org/officeDocument/2006/relationships/image" Target="../media/image15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10.xml"/><Relationship Id="rId4" Type="http://schemas.openxmlformats.org/officeDocument/2006/relationships/image" Target="../media/image16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1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56.xml"/><Relationship Id="rId1" Type="http://schemas.openxmlformats.org/officeDocument/2006/relationships/themeOverride" Target="../theme/themeOverrid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2440506" y="4465061"/>
            <a:ext cx="1927131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ja-JP" sz="1600" dirty="0" smtClean="0">
                <a:solidFill>
                  <a:srgbClr val="558ED5"/>
                </a:solidFill>
                <a:latin typeface="Helvetica Neue Light" pitchFamily="-84" charset="0"/>
              </a:rPr>
              <a:t>Francisco Balestrin</a:t>
            </a:r>
          </a:p>
          <a:p>
            <a:pPr algn="ctr">
              <a:spcAft>
                <a:spcPts val="600"/>
              </a:spcAft>
            </a:pPr>
            <a:r>
              <a:rPr lang="en-US" altLang="ja-JP" sz="1200" dirty="0" err="1" smtClean="0">
                <a:solidFill>
                  <a:srgbClr val="558ED5"/>
                </a:solidFill>
                <a:latin typeface="Helvetica Neue Light" pitchFamily="-84" charset="0"/>
              </a:rPr>
              <a:t>Presidente</a:t>
            </a:r>
            <a:r>
              <a:rPr lang="en-US" altLang="ja-JP" sz="1200" dirty="0" smtClean="0">
                <a:solidFill>
                  <a:srgbClr val="558ED5"/>
                </a:solidFill>
                <a:latin typeface="Helvetica Neue Light" pitchFamily="-84" charset="0"/>
              </a:rPr>
              <a:t>  do </a:t>
            </a:r>
            <a:r>
              <a:rPr lang="en-US" altLang="ja-JP" sz="1200" dirty="0" err="1" smtClean="0">
                <a:solidFill>
                  <a:srgbClr val="558ED5"/>
                </a:solidFill>
                <a:latin typeface="Helvetica Neue Light" pitchFamily="-84" charset="0"/>
              </a:rPr>
              <a:t>Conselho</a:t>
            </a:r>
            <a:endParaRPr lang="en-US" altLang="ja-JP" sz="1600" dirty="0">
              <a:solidFill>
                <a:srgbClr val="558ED5"/>
              </a:solidFill>
              <a:latin typeface="Helvetica Neue Light" pitchFamily="-8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440506" y="2565952"/>
            <a:ext cx="6307709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pt-BR" altLang="ja-JP" sz="3400" b="1" dirty="0" smtClean="0">
                <a:solidFill>
                  <a:srgbClr val="4F81BD">
                    <a:lumMod val="75000"/>
                  </a:srgbClr>
                </a:solidFill>
                <a:latin typeface="Helvetica Neue"/>
                <a:ea typeface="ＭＳ Ｐゴシック"/>
                <a:cs typeface="Helvetica Neue"/>
              </a:rPr>
              <a:t>Recursos Humanos na Saúde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pt-BR" altLang="ja-JP" sz="3400" b="1" dirty="0" smtClean="0">
                <a:solidFill>
                  <a:srgbClr val="4F81BD">
                    <a:lumMod val="75000"/>
                  </a:srgbClr>
                </a:solidFill>
                <a:latin typeface="Helvetica Neue"/>
                <a:ea typeface="ＭＳ Ｐゴシック"/>
                <a:cs typeface="Helvetica Neue"/>
              </a:rPr>
              <a:t>Breves Comentários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pt-BR" altLang="ja-JP" sz="1600" b="1" dirty="0">
                <a:solidFill>
                  <a:srgbClr val="4F81BD">
                    <a:lumMod val="75000"/>
                  </a:srgbClr>
                </a:solidFill>
                <a:latin typeface="Helvetica Neue"/>
                <a:ea typeface="ＭＳ Ｐゴシック"/>
                <a:cs typeface="Helvetica Neue"/>
              </a:rPr>
              <a:t>Comissão de Meio Ambiente, Defesa do Consumidor e Fiscalização e Controle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pt-BR" altLang="ja-JP" sz="1600" b="1" dirty="0">
                <a:solidFill>
                  <a:srgbClr val="4F81BD">
                    <a:lumMod val="75000"/>
                  </a:srgbClr>
                </a:solidFill>
                <a:latin typeface="Helvetica Neue"/>
                <a:ea typeface="ＭＳ Ｐゴシック"/>
                <a:cs typeface="Helvetica Neue"/>
              </a:rPr>
              <a:t>Senado Federal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pt-BR" altLang="ja-JP" sz="3400" b="1" dirty="0" smtClean="0">
              <a:solidFill>
                <a:srgbClr val="4F81BD">
                  <a:lumMod val="75000"/>
                </a:srgbClr>
              </a:solidFill>
              <a:latin typeface="Helvetica Neue"/>
              <a:ea typeface="ＭＳ Ｐゴシック"/>
              <a:cs typeface="Helvetica Neue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pt-BR" altLang="ja-JP" sz="3600" b="1" dirty="0">
              <a:solidFill>
                <a:srgbClr val="4F81BD">
                  <a:lumMod val="75000"/>
                </a:srgbClr>
              </a:solidFill>
              <a:latin typeface="Helvetica Neue"/>
              <a:ea typeface="ＭＳ Ｐゴシック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832976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1"/>
          <p:cNvSpPr txBox="1">
            <a:spLocks noChangeArrowheads="1"/>
          </p:cNvSpPr>
          <p:nvPr/>
        </p:nvSpPr>
        <p:spPr bwMode="auto">
          <a:xfrm>
            <a:off x="442963" y="303561"/>
            <a:ext cx="8853805" cy="40011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ja-JP" sz="2000" dirty="0" err="1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  <a:cs typeface="Arial" panose="020B0604020202020204" pitchFamily="34" charset="0"/>
              </a:rPr>
              <a:t>Hospitais</a:t>
            </a:r>
            <a:r>
              <a:rPr lang="en-US" altLang="ja-JP" sz="2000" dirty="0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  <a:cs typeface="Arial" panose="020B0604020202020204" pitchFamily="34" charset="0"/>
              </a:rPr>
              <a:t> – Um </a:t>
            </a:r>
            <a:r>
              <a:rPr lang="en-US" altLang="ja-JP" sz="2000" dirty="0" err="1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  <a:cs typeface="Arial" panose="020B0604020202020204" pitchFamily="34" charset="0"/>
              </a:rPr>
              <a:t>setor</a:t>
            </a:r>
            <a:r>
              <a:rPr lang="en-US" altLang="ja-JP" sz="2000" dirty="0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ja-JP" sz="2000" dirty="0" err="1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  <a:cs typeface="Arial" panose="020B0604020202020204" pitchFamily="34" charset="0"/>
              </a:rPr>
              <a:t>baseado</a:t>
            </a:r>
            <a:r>
              <a:rPr lang="en-US" altLang="ja-JP" sz="2000" dirty="0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ja-JP" sz="2000" dirty="0" err="1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  <a:cs typeface="Arial" panose="020B0604020202020204" pitchFamily="34" charset="0"/>
              </a:rPr>
              <a:t>em</a:t>
            </a:r>
            <a:r>
              <a:rPr lang="en-US" altLang="ja-JP" sz="2000" dirty="0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ja-JP" sz="2000" dirty="0" err="1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  <a:cs typeface="Arial" panose="020B0604020202020204" pitchFamily="34" charset="0"/>
              </a:rPr>
              <a:t>conhecimento</a:t>
            </a:r>
            <a:r>
              <a:rPr lang="en-US" altLang="ja-JP" sz="2000" dirty="0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  <a:cs typeface="Arial" panose="020B0604020202020204" pitchFamily="34" charset="0"/>
              </a:rPr>
              <a:t>  </a:t>
            </a:r>
            <a:endParaRPr lang="en-US" altLang="ja-JP" sz="2000" dirty="0">
              <a:solidFill>
                <a:srgbClr val="5B9BD5"/>
              </a:solidFill>
              <a:latin typeface="Helvetica Neue Light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6258" y="1356627"/>
            <a:ext cx="5616646" cy="5447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8077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1"/>
          <p:cNvSpPr txBox="1">
            <a:spLocks noChangeArrowheads="1"/>
          </p:cNvSpPr>
          <p:nvPr/>
        </p:nvSpPr>
        <p:spPr bwMode="auto">
          <a:xfrm>
            <a:off x="442963" y="303561"/>
            <a:ext cx="8853805" cy="40011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ja-JP" sz="2000" dirty="0" err="1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Os</a:t>
            </a:r>
            <a:r>
              <a:rPr lang="en-US" altLang="ja-JP" sz="2000" dirty="0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 </a:t>
            </a:r>
            <a:r>
              <a:rPr lang="en-US" altLang="ja-JP" sz="2000" dirty="0" err="1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desafios</a:t>
            </a:r>
            <a:r>
              <a:rPr lang="en-US" altLang="ja-JP" sz="2000" dirty="0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 para </a:t>
            </a:r>
            <a:r>
              <a:rPr lang="en-US" altLang="ja-JP" sz="2000" dirty="0" err="1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atrair</a:t>
            </a:r>
            <a:r>
              <a:rPr lang="en-US" altLang="ja-JP" sz="2000" dirty="0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 e </a:t>
            </a:r>
            <a:r>
              <a:rPr lang="en-US" altLang="ja-JP" sz="2000" dirty="0" err="1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reter</a:t>
            </a:r>
            <a:r>
              <a:rPr lang="en-US" altLang="ja-JP" sz="2000" dirty="0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 </a:t>
            </a:r>
            <a:r>
              <a:rPr lang="en-US" altLang="ja-JP" sz="2000" dirty="0" err="1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profissionais</a:t>
            </a:r>
            <a:endParaRPr lang="en-US" altLang="ja-JP" sz="2000" dirty="0">
              <a:solidFill>
                <a:srgbClr val="5B9BD5"/>
              </a:solidFill>
              <a:latin typeface="Helvetica Neue Light"/>
              <a:ea typeface="ＭＳ Ｐゴシック" panose="020B0600070205080204" pitchFamily="34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0285" y="1487612"/>
            <a:ext cx="878695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endParaRPr lang="en-US" sz="1400" dirty="0">
              <a:solidFill>
                <a:srgbClr val="0165B2"/>
              </a:solidFill>
              <a:latin typeface="Helvetica Neue Light"/>
              <a:cs typeface="Helvetica Neue Light"/>
            </a:endParaRPr>
          </a:p>
          <a:p>
            <a:pPr>
              <a:lnSpc>
                <a:spcPct val="140000"/>
              </a:lnSpc>
            </a:pPr>
            <a:endParaRPr lang="en-US" sz="1600" dirty="0">
              <a:solidFill>
                <a:srgbClr val="0165B2"/>
              </a:solidFill>
              <a:latin typeface="Helvetica Neue Light"/>
              <a:cs typeface="Helvetica Neue Light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7164" y="1126538"/>
            <a:ext cx="6553966" cy="5731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8626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1"/>
          <p:cNvSpPr txBox="1">
            <a:spLocks noChangeArrowheads="1"/>
          </p:cNvSpPr>
          <p:nvPr/>
        </p:nvSpPr>
        <p:spPr bwMode="auto">
          <a:xfrm>
            <a:off x="442963" y="303561"/>
            <a:ext cx="8853805" cy="40011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ja-JP" sz="2000" dirty="0" err="1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Os</a:t>
            </a:r>
            <a:r>
              <a:rPr lang="en-US" altLang="ja-JP" sz="2000" dirty="0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 </a:t>
            </a:r>
            <a:r>
              <a:rPr lang="en-US" altLang="ja-JP" sz="2000" dirty="0" err="1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desafios</a:t>
            </a:r>
            <a:r>
              <a:rPr lang="en-US" altLang="ja-JP" sz="2000" dirty="0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 para </a:t>
            </a:r>
            <a:r>
              <a:rPr lang="en-US" altLang="ja-JP" sz="2000" dirty="0" err="1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atrair</a:t>
            </a:r>
            <a:r>
              <a:rPr lang="en-US" altLang="ja-JP" sz="2000" dirty="0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 e </a:t>
            </a:r>
            <a:r>
              <a:rPr lang="en-US" altLang="ja-JP" sz="2000" dirty="0" err="1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reter</a:t>
            </a:r>
            <a:r>
              <a:rPr lang="en-US" altLang="ja-JP" sz="2000" dirty="0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 </a:t>
            </a:r>
            <a:r>
              <a:rPr lang="en-US" altLang="ja-JP" sz="2000" dirty="0" err="1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profissionais</a:t>
            </a:r>
            <a:endParaRPr lang="en-US" altLang="ja-JP" sz="2000" dirty="0">
              <a:solidFill>
                <a:srgbClr val="5B9BD5"/>
              </a:solidFill>
              <a:latin typeface="Helvetica Neue Light"/>
              <a:ea typeface="ＭＳ Ｐゴシック" panose="020B0600070205080204" pitchFamily="34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0285" y="1487612"/>
            <a:ext cx="878695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endParaRPr lang="en-US" sz="1400" dirty="0">
              <a:solidFill>
                <a:srgbClr val="0165B2"/>
              </a:solidFill>
              <a:latin typeface="Helvetica Neue Light"/>
              <a:cs typeface="Helvetica Neue Light"/>
            </a:endParaRPr>
          </a:p>
          <a:p>
            <a:pPr>
              <a:lnSpc>
                <a:spcPct val="140000"/>
              </a:lnSpc>
            </a:pPr>
            <a:endParaRPr lang="en-US" sz="1600" dirty="0">
              <a:solidFill>
                <a:srgbClr val="0165B2"/>
              </a:solidFill>
              <a:latin typeface="Helvetica Neue Light"/>
              <a:cs typeface="Helvetica Neue Light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3833" y="1191802"/>
            <a:ext cx="7972935" cy="515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300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1"/>
          <p:cNvSpPr txBox="1">
            <a:spLocks noChangeArrowheads="1"/>
          </p:cNvSpPr>
          <p:nvPr/>
        </p:nvSpPr>
        <p:spPr bwMode="auto">
          <a:xfrm>
            <a:off x="442963" y="303561"/>
            <a:ext cx="8853805" cy="40011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ja-JP" sz="2000" dirty="0" err="1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Os</a:t>
            </a:r>
            <a:r>
              <a:rPr lang="en-US" altLang="ja-JP" sz="2000" dirty="0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 </a:t>
            </a:r>
            <a:r>
              <a:rPr lang="en-US" altLang="ja-JP" sz="2000" dirty="0" err="1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desafios</a:t>
            </a:r>
            <a:r>
              <a:rPr lang="en-US" altLang="ja-JP" sz="2000" dirty="0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 para </a:t>
            </a:r>
            <a:r>
              <a:rPr lang="en-US" altLang="ja-JP" sz="2000" dirty="0" err="1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atrair</a:t>
            </a:r>
            <a:r>
              <a:rPr lang="en-US" altLang="ja-JP" sz="2000" dirty="0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 e </a:t>
            </a:r>
            <a:r>
              <a:rPr lang="en-US" altLang="ja-JP" sz="2000" dirty="0" err="1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reter</a:t>
            </a:r>
            <a:r>
              <a:rPr lang="en-US" altLang="ja-JP" sz="2000" dirty="0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 </a:t>
            </a:r>
            <a:r>
              <a:rPr lang="en-US" altLang="ja-JP" sz="2000" dirty="0" err="1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profissionais</a:t>
            </a:r>
            <a:endParaRPr lang="en-US" altLang="ja-JP" sz="2000" dirty="0">
              <a:solidFill>
                <a:srgbClr val="5B9BD5"/>
              </a:solidFill>
              <a:latin typeface="Helvetica Neue Light"/>
              <a:ea typeface="ＭＳ Ｐゴシック" panose="020B0600070205080204" pitchFamily="34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0285" y="1487612"/>
            <a:ext cx="878695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endParaRPr lang="en-US" sz="1400" dirty="0">
              <a:solidFill>
                <a:srgbClr val="0165B2"/>
              </a:solidFill>
              <a:latin typeface="Helvetica Neue Light"/>
              <a:cs typeface="Helvetica Neue Light"/>
            </a:endParaRPr>
          </a:p>
          <a:p>
            <a:pPr>
              <a:lnSpc>
                <a:spcPct val="140000"/>
              </a:lnSpc>
            </a:pPr>
            <a:endParaRPr lang="en-US" sz="1600" dirty="0">
              <a:solidFill>
                <a:srgbClr val="0165B2"/>
              </a:solidFill>
              <a:latin typeface="Helvetica Neue Light"/>
              <a:cs typeface="Helvetica Neue Light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1616" y="1132764"/>
            <a:ext cx="8262760" cy="5239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215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1"/>
          <p:cNvSpPr txBox="1">
            <a:spLocks noChangeArrowheads="1"/>
          </p:cNvSpPr>
          <p:nvPr/>
        </p:nvSpPr>
        <p:spPr bwMode="auto">
          <a:xfrm>
            <a:off x="442963" y="303561"/>
            <a:ext cx="8853805" cy="40011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ja-JP" sz="2000" dirty="0" err="1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Os</a:t>
            </a:r>
            <a:r>
              <a:rPr lang="en-US" altLang="ja-JP" sz="2000" dirty="0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 </a:t>
            </a:r>
            <a:r>
              <a:rPr lang="en-US" altLang="ja-JP" sz="2000" dirty="0" err="1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desafios</a:t>
            </a:r>
            <a:r>
              <a:rPr lang="en-US" altLang="ja-JP" sz="2000" dirty="0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 para </a:t>
            </a:r>
            <a:r>
              <a:rPr lang="en-US" altLang="ja-JP" sz="2000" dirty="0" err="1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atrair</a:t>
            </a:r>
            <a:r>
              <a:rPr lang="en-US" altLang="ja-JP" sz="2000" dirty="0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 e </a:t>
            </a:r>
            <a:r>
              <a:rPr lang="en-US" altLang="ja-JP" sz="2000" dirty="0" err="1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reter</a:t>
            </a:r>
            <a:r>
              <a:rPr lang="en-US" altLang="ja-JP" sz="2000" dirty="0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 </a:t>
            </a:r>
            <a:r>
              <a:rPr lang="en-US" altLang="ja-JP" sz="2000" dirty="0" err="1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profissionais</a:t>
            </a:r>
            <a:endParaRPr lang="en-US" altLang="ja-JP" sz="2000" dirty="0">
              <a:solidFill>
                <a:srgbClr val="5B9BD5"/>
              </a:solidFill>
              <a:latin typeface="Helvetica Neue Light"/>
              <a:ea typeface="ＭＳ Ｐゴシック" panose="020B0600070205080204" pitchFamily="34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0285" y="1487612"/>
            <a:ext cx="878695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endParaRPr lang="en-US" sz="1400" dirty="0">
              <a:solidFill>
                <a:srgbClr val="0165B2"/>
              </a:solidFill>
              <a:latin typeface="Helvetica Neue Light"/>
              <a:cs typeface="Helvetica Neue Light"/>
            </a:endParaRPr>
          </a:p>
          <a:p>
            <a:pPr>
              <a:lnSpc>
                <a:spcPct val="140000"/>
              </a:lnSpc>
            </a:pPr>
            <a:endParaRPr lang="en-US" sz="1600" dirty="0">
              <a:solidFill>
                <a:srgbClr val="0165B2"/>
              </a:solidFill>
              <a:latin typeface="Helvetica Neue Light"/>
              <a:cs typeface="Helvetica Neue Light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4776" y="1149650"/>
            <a:ext cx="8245039" cy="5237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3160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1"/>
          <p:cNvSpPr txBox="1">
            <a:spLocks noChangeArrowheads="1"/>
          </p:cNvSpPr>
          <p:nvPr/>
        </p:nvSpPr>
        <p:spPr bwMode="auto">
          <a:xfrm>
            <a:off x="442963" y="303561"/>
            <a:ext cx="8853805" cy="40011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ja-JP" sz="2000" dirty="0" err="1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Os</a:t>
            </a:r>
            <a:r>
              <a:rPr lang="en-US" altLang="ja-JP" sz="2000" dirty="0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 </a:t>
            </a:r>
            <a:r>
              <a:rPr lang="en-US" altLang="ja-JP" sz="2000" dirty="0" err="1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desafios</a:t>
            </a:r>
            <a:r>
              <a:rPr lang="en-US" altLang="ja-JP" sz="2000" dirty="0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 para </a:t>
            </a:r>
            <a:r>
              <a:rPr lang="en-US" altLang="ja-JP" sz="2000" dirty="0" err="1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atrair</a:t>
            </a:r>
            <a:r>
              <a:rPr lang="en-US" altLang="ja-JP" sz="2000" dirty="0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 e </a:t>
            </a:r>
            <a:r>
              <a:rPr lang="en-US" altLang="ja-JP" sz="2000" dirty="0" err="1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reter</a:t>
            </a:r>
            <a:r>
              <a:rPr lang="en-US" altLang="ja-JP" sz="2000" dirty="0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 </a:t>
            </a:r>
            <a:r>
              <a:rPr lang="en-US" altLang="ja-JP" sz="2000" dirty="0" err="1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profissionais</a:t>
            </a:r>
            <a:endParaRPr lang="en-US" altLang="ja-JP" sz="2000" dirty="0">
              <a:solidFill>
                <a:srgbClr val="5B9BD5"/>
              </a:solidFill>
              <a:latin typeface="Helvetica Neue Light"/>
              <a:ea typeface="ＭＳ Ｐゴシック" panose="020B0600070205080204" pitchFamily="34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0285" y="1487612"/>
            <a:ext cx="878695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endParaRPr lang="en-US" sz="1400" dirty="0">
              <a:solidFill>
                <a:srgbClr val="0165B2"/>
              </a:solidFill>
              <a:latin typeface="Helvetica Neue Light"/>
              <a:cs typeface="Helvetica Neue Light"/>
            </a:endParaRPr>
          </a:p>
          <a:p>
            <a:pPr>
              <a:lnSpc>
                <a:spcPct val="140000"/>
              </a:lnSpc>
            </a:pPr>
            <a:endParaRPr lang="en-US" sz="1600" dirty="0">
              <a:solidFill>
                <a:srgbClr val="0165B2"/>
              </a:solidFill>
              <a:latin typeface="Helvetica Neue Light"/>
              <a:cs typeface="Helvetica Neue Light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307" y="1160060"/>
            <a:ext cx="8993694" cy="505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5931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1"/>
          <p:cNvSpPr txBox="1">
            <a:spLocks noChangeArrowheads="1"/>
          </p:cNvSpPr>
          <p:nvPr/>
        </p:nvSpPr>
        <p:spPr bwMode="auto">
          <a:xfrm>
            <a:off x="442963" y="303561"/>
            <a:ext cx="8853805" cy="40011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ja-JP" sz="2000" dirty="0" err="1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Os</a:t>
            </a:r>
            <a:r>
              <a:rPr lang="en-US" altLang="ja-JP" sz="2000" dirty="0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 </a:t>
            </a:r>
            <a:r>
              <a:rPr lang="en-US" altLang="ja-JP" sz="2000" dirty="0" err="1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desafios</a:t>
            </a:r>
            <a:r>
              <a:rPr lang="en-US" altLang="ja-JP" sz="2000" dirty="0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 para </a:t>
            </a:r>
            <a:r>
              <a:rPr lang="en-US" altLang="ja-JP" sz="2000" dirty="0" err="1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atrair</a:t>
            </a:r>
            <a:r>
              <a:rPr lang="en-US" altLang="ja-JP" sz="2000" dirty="0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 e </a:t>
            </a:r>
            <a:r>
              <a:rPr lang="en-US" altLang="ja-JP" sz="2000" dirty="0" err="1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reter</a:t>
            </a:r>
            <a:r>
              <a:rPr lang="en-US" altLang="ja-JP" sz="2000" dirty="0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 </a:t>
            </a:r>
            <a:r>
              <a:rPr lang="en-US" altLang="ja-JP" sz="2000" dirty="0" err="1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profissionais</a:t>
            </a:r>
            <a:endParaRPr lang="en-US" altLang="ja-JP" sz="2000" dirty="0">
              <a:solidFill>
                <a:srgbClr val="5B9BD5"/>
              </a:solidFill>
              <a:latin typeface="Helvetica Neue Light"/>
              <a:ea typeface="ＭＳ Ｐゴシック" panose="020B0600070205080204" pitchFamily="34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0285" y="1487612"/>
            <a:ext cx="878695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endParaRPr lang="en-US" sz="1400" dirty="0">
              <a:solidFill>
                <a:srgbClr val="0165B2"/>
              </a:solidFill>
              <a:latin typeface="Helvetica Neue Light"/>
              <a:cs typeface="Helvetica Neue Light"/>
            </a:endParaRPr>
          </a:p>
          <a:p>
            <a:pPr>
              <a:lnSpc>
                <a:spcPct val="140000"/>
              </a:lnSpc>
            </a:pPr>
            <a:endParaRPr lang="en-US" sz="1600" dirty="0">
              <a:solidFill>
                <a:srgbClr val="0165B2"/>
              </a:solidFill>
              <a:latin typeface="Helvetica Neue Light"/>
              <a:cs typeface="Helvetica Neue Light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047" y="1111026"/>
            <a:ext cx="8948231" cy="515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1866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71128" y="3255252"/>
            <a:ext cx="64583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pt-BR" altLang="ja-JP" sz="2800" b="1" dirty="0" smtClean="0">
                <a:solidFill>
                  <a:srgbClr val="4F81BD">
                    <a:lumMod val="75000"/>
                  </a:srgbClr>
                </a:solidFill>
                <a:latin typeface="Helvetica Neue"/>
                <a:ea typeface="ＭＳ Ｐゴシック"/>
                <a:cs typeface="Helvetica Neue"/>
              </a:rPr>
              <a:t>III</a:t>
            </a:r>
            <a:r>
              <a:rPr lang="pt-BR" altLang="ja-JP" sz="2800" b="1" dirty="0" smtClean="0">
                <a:solidFill>
                  <a:srgbClr val="4F81BD">
                    <a:lumMod val="75000"/>
                  </a:srgbClr>
                </a:solidFill>
                <a:latin typeface="Helvetica Neue"/>
                <a:ea typeface="ＭＳ Ｐゴシック"/>
                <a:cs typeface="Helvetica Neue"/>
              </a:rPr>
              <a:t>. Possíveis Ações</a:t>
            </a:r>
            <a:endParaRPr lang="pt-BR" altLang="ja-JP" sz="2800" b="1" dirty="0">
              <a:solidFill>
                <a:srgbClr val="4F81BD">
                  <a:lumMod val="75000"/>
                </a:srgbClr>
              </a:solidFill>
              <a:latin typeface="Helvetica Neue"/>
              <a:ea typeface="ＭＳ Ｐゴシック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675192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1"/>
          <p:cNvSpPr txBox="1">
            <a:spLocks noChangeArrowheads="1"/>
          </p:cNvSpPr>
          <p:nvPr/>
        </p:nvSpPr>
        <p:spPr bwMode="auto">
          <a:xfrm>
            <a:off x="442963" y="254284"/>
            <a:ext cx="8853805" cy="40011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ja-JP" sz="2000" dirty="0" err="1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Possíveis</a:t>
            </a:r>
            <a:r>
              <a:rPr lang="en-US" altLang="ja-JP" sz="2000" dirty="0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 </a:t>
            </a:r>
            <a:r>
              <a:rPr lang="en-US" altLang="ja-JP" sz="2000" dirty="0" err="1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a</a:t>
            </a:r>
            <a:r>
              <a:rPr lang="en-US" altLang="ja-JP" sz="2000" dirty="0" err="1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ções</a:t>
            </a:r>
            <a:r>
              <a:rPr lang="en-US" altLang="ja-JP" sz="2000" dirty="0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 </a:t>
            </a:r>
            <a:r>
              <a:rPr lang="en-US" altLang="ja-JP" sz="2000" dirty="0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– </a:t>
            </a:r>
            <a:r>
              <a:rPr lang="en-US" altLang="ja-JP" sz="2000" dirty="0" err="1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três</a:t>
            </a:r>
            <a:r>
              <a:rPr lang="en-US" altLang="ja-JP" sz="2000" dirty="0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 </a:t>
            </a:r>
            <a:r>
              <a:rPr lang="en-US" altLang="ja-JP" sz="2000" dirty="0" err="1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sugestões</a:t>
            </a:r>
            <a:endParaRPr lang="en-US" altLang="ja-JP" sz="2000" dirty="0" smtClean="0">
              <a:solidFill>
                <a:srgbClr val="5B9BD5"/>
              </a:solidFill>
              <a:latin typeface="Helvetica Neue Light"/>
              <a:ea typeface="ＭＳ Ｐゴシック" panose="020B0600070205080204" pitchFamily="34" charset="-128"/>
            </a:endParaRPr>
          </a:p>
        </p:txBody>
      </p:sp>
      <p:pic>
        <p:nvPicPr>
          <p:cNvPr id="18" name="Picture 17" descr="inova.png"/>
          <p:cNvPicPr>
            <a:picLocks noChangeAspect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57719">
            <a:off x="486708" y="2637472"/>
            <a:ext cx="299150" cy="299150"/>
          </a:xfrm>
          <a:prstGeom prst="rect">
            <a:avLst/>
          </a:prstGeom>
        </p:spPr>
      </p:pic>
      <p:pic>
        <p:nvPicPr>
          <p:cNvPr id="19" name="Picture 18" descr="inova.png"/>
          <p:cNvPicPr>
            <a:picLocks noChangeAspect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57719">
            <a:off x="496763" y="3311258"/>
            <a:ext cx="299150" cy="29915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4093605" y="226719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8" name="Picture 35" descr="soccer_09-[Convertido].png"/>
          <p:cNvPicPr>
            <a:picLocks noChangeAspect="1"/>
          </p:cNvPicPr>
          <p:nvPr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430" y="1154589"/>
            <a:ext cx="5423329" cy="5423329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839659" y="2583671"/>
            <a:ext cx="34386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Sistema S para a saúde</a:t>
            </a:r>
          </a:p>
          <a:p>
            <a:endParaRPr lang="pt-BR" dirty="0" smtClean="0"/>
          </a:p>
          <a:p>
            <a:r>
              <a:rPr lang="pt-BR" dirty="0" smtClean="0"/>
              <a:t>Atualização da legislação sobre pessoas com deficiência</a:t>
            </a:r>
          </a:p>
          <a:p>
            <a:endParaRPr lang="pt-BR" dirty="0" smtClean="0"/>
          </a:p>
          <a:p>
            <a:r>
              <a:rPr lang="pt-BR" dirty="0" smtClean="0"/>
              <a:t>Regulamentação da terceirização</a:t>
            </a:r>
            <a:endParaRPr lang="pt-BR" dirty="0"/>
          </a:p>
        </p:txBody>
      </p:sp>
      <p:pic>
        <p:nvPicPr>
          <p:cNvPr id="10" name="Picture 18" descr="inova.png"/>
          <p:cNvPicPr>
            <a:picLocks noChangeAspect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57719">
            <a:off x="536137" y="3985048"/>
            <a:ext cx="299150" cy="29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6525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71128" y="3348649"/>
            <a:ext cx="64583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pt-BR" altLang="ja-JP" sz="2800" b="1" dirty="0" smtClean="0">
                <a:solidFill>
                  <a:srgbClr val="4F81BD">
                    <a:lumMod val="75000"/>
                  </a:srgbClr>
                </a:solidFill>
                <a:latin typeface="Helvetica Neue"/>
                <a:ea typeface="ＭＳ Ｐゴシック"/>
                <a:cs typeface="Helvetica Neue"/>
              </a:rPr>
              <a:t>Obrigado!</a:t>
            </a:r>
            <a:endParaRPr lang="pt-BR" altLang="ja-JP" sz="2800" b="1" dirty="0">
              <a:solidFill>
                <a:srgbClr val="4F81BD">
                  <a:lumMod val="75000"/>
                </a:srgbClr>
              </a:solidFill>
              <a:latin typeface="Helvetica Neue"/>
              <a:ea typeface="ＭＳ Ｐゴシック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866013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2440506" y="4465061"/>
            <a:ext cx="1927131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ja-JP" sz="1600" dirty="0" smtClean="0">
                <a:solidFill>
                  <a:srgbClr val="558ED5"/>
                </a:solidFill>
                <a:latin typeface="Helvetica Neue Light" pitchFamily="-84" charset="0"/>
              </a:rPr>
              <a:t>Francisco Balestrin</a:t>
            </a:r>
          </a:p>
          <a:p>
            <a:pPr algn="ctr">
              <a:spcAft>
                <a:spcPts val="600"/>
              </a:spcAft>
            </a:pPr>
            <a:r>
              <a:rPr lang="en-US" altLang="ja-JP" sz="1200" dirty="0" err="1" smtClean="0">
                <a:solidFill>
                  <a:srgbClr val="558ED5"/>
                </a:solidFill>
                <a:latin typeface="Helvetica Neue Light" pitchFamily="-84" charset="0"/>
              </a:rPr>
              <a:t>Presidente</a:t>
            </a:r>
            <a:r>
              <a:rPr lang="en-US" altLang="ja-JP" sz="1200" dirty="0" smtClean="0">
                <a:solidFill>
                  <a:srgbClr val="558ED5"/>
                </a:solidFill>
                <a:latin typeface="Helvetica Neue Light" pitchFamily="-84" charset="0"/>
              </a:rPr>
              <a:t>  do </a:t>
            </a:r>
            <a:r>
              <a:rPr lang="en-US" altLang="ja-JP" sz="1200" dirty="0" err="1" smtClean="0">
                <a:solidFill>
                  <a:srgbClr val="558ED5"/>
                </a:solidFill>
                <a:latin typeface="Helvetica Neue Light" pitchFamily="-84" charset="0"/>
              </a:rPr>
              <a:t>Conselho</a:t>
            </a:r>
            <a:endParaRPr lang="en-US" altLang="ja-JP" sz="1600" dirty="0">
              <a:solidFill>
                <a:srgbClr val="558ED5"/>
              </a:solidFill>
              <a:latin typeface="Helvetica Neue Light" pitchFamily="-8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440506" y="2565952"/>
            <a:ext cx="6307709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pt-BR" altLang="ja-JP" sz="3400" b="1" dirty="0" smtClean="0">
                <a:solidFill>
                  <a:srgbClr val="4F81BD">
                    <a:lumMod val="75000"/>
                  </a:srgbClr>
                </a:solidFill>
                <a:latin typeface="Helvetica Neue"/>
                <a:ea typeface="ＭＳ Ｐゴシック"/>
                <a:cs typeface="Helvetica Neue"/>
              </a:rPr>
              <a:t>Recursos Humanos na Saúde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pt-BR" altLang="ja-JP" sz="3400" b="1" dirty="0" smtClean="0">
                <a:solidFill>
                  <a:srgbClr val="4F81BD">
                    <a:lumMod val="75000"/>
                  </a:srgbClr>
                </a:solidFill>
                <a:latin typeface="Helvetica Neue"/>
                <a:ea typeface="ＭＳ Ｐゴシック"/>
                <a:cs typeface="Helvetica Neue"/>
              </a:rPr>
              <a:t>Breves Comentários</a:t>
            </a:r>
            <a:endParaRPr lang="pt-BR" altLang="ja-JP" sz="3400" b="1" dirty="0">
              <a:solidFill>
                <a:srgbClr val="4F81BD">
                  <a:lumMod val="75000"/>
                </a:srgbClr>
              </a:solidFill>
              <a:latin typeface="Helvetica Neue"/>
              <a:ea typeface="ＭＳ Ｐゴシック"/>
              <a:cs typeface="Helvetica Neue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pt-BR" altLang="ja-JP" sz="1600" b="1" dirty="0" smtClean="0">
                <a:solidFill>
                  <a:srgbClr val="4F81BD">
                    <a:lumMod val="75000"/>
                  </a:srgbClr>
                </a:solidFill>
                <a:latin typeface="Helvetica Neue"/>
                <a:ea typeface="ＭＳ Ｐゴシック"/>
                <a:cs typeface="Helvetica Neue"/>
              </a:rPr>
              <a:t>Comissão de Meio Ambiente, Defesa do Consumidor e Fiscalização e Controle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pt-BR" altLang="ja-JP" sz="1600" b="1" dirty="0" smtClean="0">
                <a:solidFill>
                  <a:srgbClr val="4F81BD">
                    <a:lumMod val="75000"/>
                  </a:srgbClr>
                </a:solidFill>
                <a:latin typeface="Helvetica Neue"/>
                <a:ea typeface="ＭＳ Ｐゴシック"/>
                <a:cs typeface="Helvetica Neue"/>
              </a:rPr>
              <a:t>Senado Federal</a:t>
            </a:r>
            <a:endParaRPr lang="pt-BR" altLang="ja-JP" sz="1600" b="1" dirty="0">
              <a:solidFill>
                <a:srgbClr val="4F81BD">
                  <a:lumMod val="75000"/>
                </a:srgbClr>
              </a:solidFill>
              <a:latin typeface="Helvetica Neue"/>
              <a:ea typeface="ＭＳ Ｐゴシック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772985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1406032" y="2136412"/>
            <a:ext cx="6644630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00050" indent="-400050">
              <a:buFont typeface="+mj-lt"/>
              <a:buAutoNum type="romanUcPeriod"/>
            </a:pPr>
            <a:r>
              <a:rPr lang="en-US" altLang="ja-JP" sz="2000" dirty="0" smtClean="0">
                <a:solidFill>
                  <a:srgbClr val="17375E"/>
                </a:solidFill>
                <a:latin typeface="Helvetica Neue Light"/>
                <a:ea typeface="ＭＳ Ｐゴシック" panose="020B0600070205080204" pitchFamily="34" charset="-128"/>
                <a:cs typeface="Arial" panose="020B0604020202020204" pitchFamily="34" charset="0"/>
              </a:rPr>
              <a:t>Anahp</a:t>
            </a:r>
          </a:p>
          <a:p>
            <a:pPr marL="400050" indent="-400050">
              <a:buFont typeface="+mj-lt"/>
              <a:buAutoNum type="romanUcPeriod"/>
            </a:pPr>
            <a:endParaRPr lang="en-US" altLang="ja-JP" sz="2000" dirty="0" smtClean="0">
              <a:solidFill>
                <a:srgbClr val="17375E"/>
              </a:solidFill>
              <a:latin typeface="Helvetica Neue Light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400050" indent="-400050">
              <a:buFont typeface="+mj-lt"/>
              <a:buAutoNum type="romanUcPeriod"/>
            </a:pPr>
            <a:r>
              <a:rPr lang="pt-BR" altLang="ja-JP" sz="2000" dirty="0" smtClean="0">
                <a:solidFill>
                  <a:srgbClr val="17375E"/>
                </a:solidFill>
                <a:latin typeface="Helvetica Neue Light"/>
                <a:ea typeface="ＭＳ Ｐゴシック" panose="020B0600070205080204" pitchFamily="34" charset="-128"/>
                <a:cs typeface="Arial" panose="020B0604020202020204" pitchFamily="34" charset="0"/>
              </a:rPr>
              <a:t>Os </a:t>
            </a:r>
            <a:r>
              <a:rPr lang="pt-BR" altLang="ja-JP" sz="2000" dirty="0">
                <a:solidFill>
                  <a:srgbClr val="17375E"/>
                </a:solidFill>
                <a:latin typeface="Helvetica Neue Light"/>
                <a:ea typeface="ＭＳ Ｐゴシック" panose="020B0600070205080204" pitchFamily="34" charset="-128"/>
                <a:cs typeface="Arial" panose="020B0604020202020204" pitchFamily="34" charset="0"/>
              </a:rPr>
              <a:t>desafios para atrair e reter profissionais de saúde</a:t>
            </a:r>
          </a:p>
          <a:p>
            <a:pPr marL="400050" indent="-400050">
              <a:buFont typeface="+mj-lt"/>
              <a:buAutoNum type="romanUcPeriod"/>
            </a:pPr>
            <a:endParaRPr lang="pt-BR" altLang="ja-JP" sz="2000" dirty="0" smtClean="0">
              <a:solidFill>
                <a:srgbClr val="17375E"/>
              </a:solidFill>
              <a:latin typeface="Helvetica Neue Light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400050" indent="-400050">
              <a:buFont typeface="+mj-lt"/>
              <a:buAutoNum type="romanUcPeriod"/>
            </a:pPr>
            <a:r>
              <a:rPr lang="pt-BR" altLang="ja-JP" sz="2000" dirty="0" smtClean="0">
                <a:solidFill>
                  <a:srgbClr val="17375E"/>
                </a:solidFill>
                <a:latin typeface="Helvetica Neue Light"/>
                <a:ea typeface="ＭＳ Ｐゴシック" panose="020B0600070205080204" pitchFamily="34" charset="-128"/>
                <a:cs typeface="Arial" panose="020B0604020202020204" pitchFamily="34" charset="0"/>
              </a:rPr>
              <a:t>Possíveis Ações</a:t>
            </a:r>
            <a:endParaRPr lang="en-US" altLang="ja-JP" sz="1600" dirty="0">
              <a:solidFill>
                <a:srgbClr val="17375E"/>
              </a:solidFill>
              <a:latin typeface="Helvetica Neue Light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400050" indent="-400050">
              <a:buFont typeface="+mj-lt"/>
              <a:buAutoNum type="romanUcPeriod"/>
            </a:pPr>
            <a:endParaRPr lang="en-US" altLang="ja-JP" sz="1600" dirty="0">
              <a:solidFill>
                <a:srgbClr val="17375E"/>
              </a:solidFill>
              <a:latin typeface="Helvetica Neue Light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400050" indent="-400050">
              <a:buFont typeface="+mj-lt"/>
              <a:buAutoNum type="romanUcPeriod"/>
            </a:pPr>
            <a:endParaRPr lang="en-US" altLang="ja-JP" dirty="0">
              <a:solidFill>
                <a:srgbClr val="17375E"/>
              </a:solidFill>
              <a:latin typeface="Helvetica Neue Light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altLang="ja-JP" dirty="0">
              <a:solidFill>
                <a:srgbClr val="17375E"/>
              </a:solidFill>
              <a:latin typeface="Helvetica Neue Light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TextBox 11"/>
          <p:cNvSpPr txBox="1">
            <a:spLocks noChangeArrowheads="1"/>
          </p:cNvSpPr>
          <p:nvPr/>
        </p:nvSpPr>
        <p:spPr bwMode="auto">
          <a:xfrm>
            <a:off x="442963" y="303561"/>
            <a:ext cx="8853805" cy="40011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ja-JP" sz="2000" dirty="0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Agenda</a:t>
            </a:r>
            <a:endParaRPr lang="en-US" altLang="ja-JP" sz="2000" dirty="0">
              <a:solidFill>
                <a:srgbClr val="5B9BD5"/>
              </a:solidFill>
              <a:latin typeface="Helvetica Neue Light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2059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71128" y="3255252"/>
            <a:ext cx="89348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fontAlgn="auto">
              <a:spcBef>
                <a:spcPts val="0"/>
              </a:spcBef>
              <a:spcAft>
                <a:spcPts val="0"/>
              </a:spcAft>
              <a:buAutoNum type="romanUcPeriod"/>
            </a:pPr>
            <a:r>
              <a:rPr lang="pt-BR" altLang="ja-JP" sz="2800" b="1" dirty="0" err="1" smtClean="0">
                <a:solidFill>
                  <a:srgbClr val="4F81BD">
                    <a:lumMod val="75000"/>
                  </a:srgbClr>
                </a:solidFill>
                <a:latin typeface="Helvetica Neue"/>
                <a:ea typeface="ＭＳ Ｐゴシック"/>
                <a:cs typeface="Helvetica Neue"/>
              </a:rPr>
              <a:t>Anahp</a:t>
            </a:r>
            <a:endParaRPr lang="pt-BR" altLang="ja-JP" sz="2800" b="1" dirty="0">
              <a:solidFill>
                <a:srgbClr val="4F81BD">
                  <a:lumMod val="75000"/>
                </a:srgbClr>
              </a:solidFill>
              <a:latin typeface="Helvetica Neue"/>
              <a:ea typeface="ＭＳ Ｐゴシック"/>
              <a:cs typeface="Helvetica Neue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pt-BR" altLang="ja-JP" sz="2800" b="1" dirty="0">
              <a:solidFill>
                <a:srgbClr val="4F81BD">
                  <a:lumMod val="75000"/>
                </a:srgbClr>
              </a:solidFill>
              <a:latin typeface="Helvetica Neue"/>
              <a:ea typeface="ＭＳ Ｐゴシック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405172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11"/>
          <p:cNvSpPr txBox="1">
            <a:spLocks noChangeArrowheads="1"/>
          </p:cNvSpPr>
          <p:nvPr/>
        </p:nvSpPr>
        <p:spPr bwMode="auto">
          <a:xfrm>
            <a:off x="442963" y="303561"/>
            <a:ext cx="8853805" cy="40011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ja-JP" sz="2000" dirty="0" err="1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Anahp</a:t>
            </a:r>
            <a:r>
              <a:rPr lang="en-US" altLang="ja-JP" sz="2000" dirty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 | </a:t>
            </a:r>
            <a:r>
              <a:rPr lang="en-US" altLang="ja-JP" sz="2000" dirty="0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71 hospitals</a:t>
            </a:r>
            <a:endParaRPr lang="en-US" altLang="ja-JP" sz="2000" dirty="0">
              <a:solidFill>
                <a:srgbClr val="5B9BD5"/>
              </a:solidFill>
              <a:latin typeface="Helvetica Neue Light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4" name="Imagem 3" descr="anahp video all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4297"/>
            <a:ext cx="9906000" cy="5569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0910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11"/>
          <p:cNvSpPr txBox="1">
            <a:spLocks noChangeArrowheads="1"/>
          </p:cNvSpPr>
          <p:nvPr/>
        </p:nvSpPr>
        <p:spPr bwMode="auto">
          <a:xfrm>
            <a:off x="442963" y="303561"/>
            <a:ext cx="8853805" cy="40011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ja-JP" sz="2000" dirty="0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Anahp em </a:t>
            </a:r>
            <a:r>
              <a:rPr lang="en-US" altLang="ja-JP" sz="2000" dirty="0" err="1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números</a:t>
            </a:r>
            <a:endParaRPr lang="en-US" altLang="ja-JP" sz="2000" dirty="0">
              <a:solidFill>
                <a:srgbClr val="5B9BD5"/>
              </a:solidFill>
              <a:latin typeface="Helvetica Neue Light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grpSp>
        <p:nvGrpSpPr>
          <p:cNvPr id="16" name="Grupo 15"/>
          <p:cNvGrpSpPr/>
          <p:nvPr/>
        </p:nvGrpSpPr>
        <p:grpSpPr>
          <a:xfrm>
            <a:off x="1289000" y="1233890"/>
            <a:ext cx="7206379" cy="4968608"/>
            <a:chOff x="165266" y="1167788"/>
            <a:chExt cx="7206379" cy="4968608"/>
          </a:xfrm>
        </p:grpSpPr>
        <p:pic>
          <p:nvPicPr>
            <p:cNvPr id="13" name="Imagem 12" descr="AN_1.jpg"/>
            <p:cNvPicPr>
              <a:picLocks noChangeAspect="1"/>
            </p:cNvPicPr>
            <p:nvPr/>
          </p:nvPicPr>
          <p:blipFill>
            <a:blip r:embed="rId3"/>
            <a:srcRect t="2656" b="3135"/>
            <a:stretch>
              <a:fillRect/>
            </a:stretch>
          </p:blipFill>
          <p:spPr>
            <a:xfrm>
              <a:off x="165266" y="1167788"/>
              <a:ext cx="3404212" cy="4968608"/>
            </a:xfrm>
            <a:prstGeom prst="rect">
              <a:avLst/>
            </a:prstGeom>
          </p:spPr>
        </p:pic>
        <p:pic>
          <p:nvPicPr>
            <p:cNvPr id="14" name="Imagem 13" descr="AN_2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796229" y="2436580"/>
              <a:ext cx="3575416" cy="25875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83900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1"/>
          <p:cNvSpPr txBox="1">
            <a:spLocks noChangeArrowheads="1"/>
          </p:cNvSpPr>
          <p:nvPr/>
        </p:nvSpPr>
        <p:spPr bwMode="auto">
          <a:xfrm>
            <a:off x="442963" y="303561"/>
            <a:ext cx="8853805" cy="40011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ja-JP" sz="2000" dirty="0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Anahp</a:t>
            </a:r>
            <a:r>
              <a:rPr lang="en-US" altLang="ja-JP" sz="2000" dirty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 </a:t>
            </a:r>
            <a:r>
              <a:rPr lang="en-US" altLang="ja-JP" sz="2000" dirty="0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em </a:t>
            </a:r>
            <a:r>
              <a:rPr lang="en-US" altLang="ja-JP" sz="2000" dirty="0" err="1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</a:rPr>
              <a:t>números</a:t>
            </a:r>
            <a:endParaRPr lang="en-US" altLang="ja-JP" sz="2000" dirty="0">
              <a:solidFill>
                <a:srgbClr val="5B9BD5"/>
              </a:solidFill>
              <a:latin typeface="Helvetica Neue Light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6" name="Imagem 5" descr="AN_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469" y="1277950"/>
            <a:ext cx="4285450" cy="4759289"/>
          </a:xfrm>
          <a:prstGeom prst="rect">
            <a:avLst/>
          </a:prstGeom>
        </p:spPr>
      </p:pic>
      <p:pic>
        <p:nvPicPr>
          <p:cNvPr id="8" name="Imagem 7" descr="AN_3.jpg"/>
          <p:cNvPicPr>
            <a:picLocks noChangeAspect="1"/>
          </p:cNvPicPr>
          <p:nvPr/>
        </p:nvPicPr>
        <p:blipFill>
          <a:blip r:embed="rId4"/>
          <a:srcRect r="50077" b="33118"/>
          <a:stretch>
            <a:fillRect/>
          </a:stretch>
        </p:blipFill>
        <p:spPr>
          <a:xfrm>
            <a:off x="5807313" y="3763736"/>
            <a:ext cx="3711260" cy="2471809"/>
          </a:xfrm>
          <a:prstGeom prst="rect">
            <a:avLst/>
          </a:prstGeom>
        </p:spPr>
      </p:pic>
      <p:pic>
        <p:nvPicPr>
          <p:cNvPr id="9" name="Imagem 8" descr="AN_3.jpg"/>
          <p:cNvPicPr>
            <a:picLocks noChangeAspect="1"/>
          </p:cNvPicPr>
          <p:nvPr/>
        </p:nvPicPr>
        <p:blipFill>
          <a:blip r:embed="rId4"/>
          <a:srcRect l="52567" b="32729"/>
          <a:stretch>
            <a:fillRect/>
          </a:stretch>
        </p:blipFill>
        <p:spPr>
          <a:xfrm>
            <a:off x="5818330" y="1178797"/>
            <a:ext cx="3532053" cy="2490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405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71128" y="3255252"/>
            <a:ext cx="645837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pt-BR" altLang="ja-JP" sz="2800" b="1" dirty="0" smtClean="0">
                <a:solidFill>
                  <a:srgbClr val="4F81BD">
                    <a:lumMod val="75000"/>
                  </a:srgbClr>
                </a:solidFill>
                <a:latin typeface="Helvetica Neue"/>
                <a:ea typeface="ＭＳ Ｐゴシック"/>
                <a:cs typeface="Helvetica Neue"/>
              </a:rPr>
              <a:t>II. </a:t>
            </a:r>
            <a:r>
              <a:rPr lang="pt-BR" altLang="ja-JP" sz="2800" b="1" dirty="0" smtClean="0">
                <a:solidFill>
                  <a:srgbClr val="4F81BD">
                    <a:lumMod val="75000"/>
                  </a:srgbClr>
                </a:solidFill>
                <a:latin typeface="Helvetica Neue"/>
                <a:ea typeface="ＭＳ Ｐゴシック"/>
                <a:cs typeface="Helvetica Neue"/>
              </a:rPr>
              <a:t>Os desafios para atrair e reter profissionais de saúde</a:t>
            </a:r>
            <a:endParaRPr lang="pt-BR" altLang="ja-JP" sz="2800" b="1" dirty="0">
              <a:solidFill>
                <a:srgbClr val="4F81BD">
                  <a:lumMod val="75000"/>
                </a:srgbClr>
              </a:solidFill>
              <a:latin typeface="Helvetica Neue"/>
              <a:ea typeface="ＭＳ Ｐゴシック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798965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1"/>
          <p:cNvSpPr txBox="1">
            <a:spLocks noChangeArrowheads="1"/>
          </p:cNvSpPr>
          <p:nvPr/>
        </p:nvSpPr>
        <p:spPr bwMode="auto">
          <a:xfrm>
            <a:off x="442963" y="303561"/>
            <a:ext cx="8853805" cy="40011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ja-JP" sz="2000" dirty="0" err="1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  <a:cs typeface="Arial" panose="020B0604020202020204" pitchFamily="34" charset="0"/>
              </a:rPr>
              <a:t>Características</a:t>
            </a:r>
            <a:r>
              <a:rPr lang="en-US" altLang="ja-JP" sz="2000" dirty="0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  <a:cs typeface="Arial" panose="020B0604020202020204" pitchFamily="34" charset="0"/>
              </a:rPr>
              <a:t> do </a:t>
            </a:r>
            <a:r>
              <a:rPr lang="en-US" altLang="ja-JP" sz="2000" dirty="0" err="1" smtClean="0">
                <a:solidFill>
                  <a:srgbClr val="5B9BD5"/>
                </a:solidFill>
                <a:latin typeface="Helvetica Neue Light"/>
                <a:ea typeface="ＭＳ Ｐゴシック" panose="020B0600070205080204" pitchFamily="34" charset="-128"/>
                <a:cs typeface="Arial" panose="020B0604020202020204" pitchFamily="34" charset="0"/>
              </a:rPr>
              <a:t>setor</a:t>
            </a:r>
            <a:endParaRPr lang="en-US" altLang="ja-JP" sz="2000" dirty="0">
              <a:solidFill>
                <a:srgbClr val="5B9BD5"/>
              </a:solidFill>
              <a:latin typeface="Helvetica Neue Light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873457" y="1555845"/>
            <a:ext cx="8175009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rgbClr val="5B9BD5"/>
                </a:solidFill>
              </a:rPr>
              <a:t>Em 2014, dos 391 mil empregos formais criados, 56 mil foram no setor hospitalar – 1 em cada 7 empregos criados no Brasil;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rgbClr val="5B9BD5"/>
                </a:solidFill>
              </a:rPr>
              <a:t>Mais de 5 milhões de empregos no setor de saúde;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5B9BD5"/>
                </a:solidFill>
              </a:rPr>
              <a:t>Mais de 2 milhões de profissionais com formação em profissões de </a:t>
            </a:r>
            <a:r>
              <a:rPr lang="pt-BR" sz="2400" dirty="0" smtClean="0">
                <a:solidFill>
                  <a:srgbClr val="5B9BD5"/>
                </a:solidFill>
              </a:rPr>
              <a:t>saúde</a:t>
            </a:r>
            <a:r>
              <a:rPr lang="pt-BR" sz="2400" dirty="0">
                <a:solidFill>
                  <a:srgbClr val="5B9BD5"/>
                </a:solidFill>
              </a:rPr>
              <a:t>;</a:t>
            </a:r>
            <a:endParaRPr lang="pt-BR" sz="2400" dirty="0" smtClean="0">
              <a:solidFill>
                <a:srgbClr val="5B9BD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rgbClr val="5B9BD5"/>
                </a:solidFill>
              </a:rPr>
              <a:t>Trabalhador altamente especializado;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rgbClr val="5B9BD5"/>
                </a:solidFill>
              </a:rPr>
              <a:t>Profissões altamente regulamentadas;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rgbClr val="5B9BD5"/>
                </a:solidFill>
              </a:rPr>
              <a:t>Forte presença de terceirização.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36839762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>
        <a:spAutoFit/>
      </a:bodyPr>
      <a:lstStyle>
        <a:defPPr>
          <a:defRPr dirty="0" err="1" smtClean="0">
            <a:solidFill>
              <a:srgbClr val="558ED5"/>
            </a:solidFill>
            <a:latin typeface="Avenir Next Demi Bold" pitchFamily="-8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2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13458</TotalTime>
  <Words>226</Words>
  <Application>Microsoft Office PowerPoint</Application>
  <PresentationFormat>Papel A4 (210 x 297 mm)</PresentationFormat>
  <Paragraphs>47</Paragraphs>
  <Slides>19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6</vt:i4>
      </vt:variant>
      <vt:variant>
        <vt:lpstr>Títulos de slides</vt:lpstr>
      </vt:variant>
      <vt:variant>
        <vt:i4>19</vt:i4>
      </vt:variant>
    </vt:vector>
  </HeadingPairs>
  <TitlesOfParts>
    <vt:vector size="32" baseType="lpstr">
      <vt:lpstr>MS PGothic</vt:lpstr>
      <vt:lpstr>MS PGothic</vt:lpstr>
      <vt:lpstr>Arial</vt:lpstr>
      <vt:lpstr>Calibri</vt:lpstr>
      <vt:lpstr>Calibri Light</vt:lpstr>
      <vt:lpstr>Helvetica Neue</vt:lpstr>
      <vt:lpstr>Helvetica Neue Light</vt:lpstr>
      <vt:lpstr>Office Theme</vt:lpstr>
      <vt:lpstr>Tema do Office</vt:lpstr>
      <vt:lpstr>1_Tema do Office</vt:lpstr>
      <vt:lpstr>1_Office Theme</vt:lpstr>
      <vt:lpstr>2_Office Theme</vt:lpstr>
      <vt:lpstr>2_Tema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Rodolpho Dantas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Rodolpho Dantas</dc:creator>
  <cp:lastModifiedBy>Luiz Costamilan</cp:lastModifiedBy>
  <cp:revision>563</cp:revision>
  <cp:lastPrinted>2015-04-17T20:52:58Z</cp:lastPrinted>
  <dcterms:created xsi:type="dcterms:W3CDTF">2013-03-07T13:40:48Z</dcterms:created>
  <dcterms:modified xsi:type="dcterms:W3CDTF">2015-06-16T23:04:09Z</dcterms:modified>
</cp:coreProperties>
</file>