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0" r:id="rId1"/>
  </p:sldMasterIdLst>
  <p:notesMasterIdLst>
    <p:notesMasterId r:id="rId26"/>
  </p:notesMasterIdLst>
  <p:handoutMasterIdLst>
    <p:handoutMasterId r:id="rId27"/>
  </p:handoutMasterIdLst>
  <p:sldIdLst>
    <p:sldId id="307" r:id="rId2"/>
    <p:sldId id="308" r:id="rId3"/>
    <p:sldId id="309" r:id="rId4"/>
    <p:sldId id="325" r:id="rId5"/>
    <p:sldId id="326" r:id="rId6"/>
    <p:sldId id="330" r:id="rId7"/>
    <p:sldId id="331" r:id="rId8"/>
    <p:sldId id="311" r:id="rId9"/>
    <p:sldId id="310" r:id="rId10"/>
    <p:sldId id="333" r:id="rId11"/>
    <p:sldId id="328" r:id="rId12"/>
    <p:sldId id="312" r:id="rId13"/>
    <p:sldId id="313" r:id="rId14"/>
    <p:sldId id="314" r:id="rId15"/>
    <p:sldId id="324" r:id="rId16"/>
    <p:sldId id="332" r:id="rId17"/>
    <p:sldId id="321" r:id="rId18"/>
    <p:sldId id="320" r:id="rId19"/>
    <p:sldId id="319" r:id="rId20"/>
    <p:sldId id="318" r:id="rId21"/>
    <p:sldId id="317" r:id="rId22"/>
    <p:sldId id="316" r:id="rId23"/>
    <p:sldId id="315" r:id="rId24"/>
    <p:sldId id="334" r:id="rId25"/>
  </p:sldIdLst>
  <p:sldSz cx="9144000" cy="6858000" type="screen4x3"/>
  <p:notesSz cx="6797675" cy="9926638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2400" u="sng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u="sng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u="sng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u="sng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u="sng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u="sng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u="sng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u="sng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u="sng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3399"/>
    <a:srgbClr val="0099CC"/>
    <a:srgbClr val="000000"/>
    <a:srgbClr val="0083B2"/>
    <a:srgbClr val="000066"/>
    <a:srgbClr val="00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035" autoAdjust="0"/>
    <p:restoredTop sz="90929"/>
  </p:normalViewPr>
  <p:slideViewPr>
    <p:cSldViewPr>
      <p:cViewPr>
        <p:scale>
          <a:sx n="75" d="100"/>
          <a:sy n="75" d="100"/>
        </p:scale>
        <p:origin x="-1406" y="-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304"/>
    </p:cViewPr>
  </p:sorterViewPr>
  <p:notesViewPr>
    <p:cSldViewPr>
      <p:cViewPr varScale="1">
        <p:scale>
          <a:sx n="36" d="100"/>
          <a:sy n="36" d="100"/>
        </p:scale>
        <p:origin x="-1548" y="-84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Cooperativa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Cooperativa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D:\Cooperativa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D:\Cooperativas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D:\Cooperativas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D:\Cooperativas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D:\Cooperativas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D:\Cooperativa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Plan1!$D$47</c:f>
              <c:strCache>
                <c:ptCount val="1"/>
                <c:pt idx="0">
                  <c:v>Qtd. Custeio</c:v>
                </c:pt>
              </c:strCache>
            </c:strRef>
          </c:tx>
          <c:explosion val="25"/>
          <c:dPt>
            <c:idx val="1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</c:spPr>
          </c:dPt>
          <c:dPt>
            <c:idx val="2"/>
            <c:bubble3D val="0"/>
            <c:spPr>
              <a:solidFill>
                <a:srgbClr val="FFC000"/>
              </a:solidFill>
            </c:spPr>
          </c:dPt>
          <c:dLbls>
            <c:dLbl>
              <c:idx val="3"/>
              <c:delete val="1"/>
            </c:dLbl>
            <c:numFmt formatCode="0.00%" sourceLinked="0"/>
            <c:txPr>
              <a:bodyPr/>
              <a:lstStyle/>
              <a:p>
                <a:pPr>
                  <a:defRPr sz="1200"/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Plan1!$C$48:$C$51</c:f>
              <c:strCache>
                <c:ptCount val="4"/>
                <c:pt idx="0">
                  <c:v>Bancos Públicos</c:v>
                </c:pt>
                <c:pt idx="1">
                  <c:v>Bancos Privados</c:v>
                </c:pt>
                <c:pt idx="2">
                  <c:v>Cooperativas de Crédito</c:v>
                </c:pt>
                <c:pt idx="3">
                  <c:v>Demais Segmentos</c:v>
                </c:pt>
              </c:strCache>
            </c:strRef>
          </c:cat>
          <c:val>
            <c:numRef>
              <c:f>Plan1!$D$48:$D$51</c:f>
              <c:numCache>
                <c:formatCode>#,##0</c:formatCode>
                <c:ptCount val="4"/>
                <c:pt idx="0">
                  <c:v>943288</c:v>
                </c:pt>
                <c:pt idx="1">
                  <c:v>161232</c:v>
                </c:pt>
                <c:pt idx="2">
                  <c:v>346297</c:v>
                </c:pt>
                <c:pt idx="3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>
            <a:defRPr sz="1400"/>
          </a:pPr>
          <a:endParaRPr lang="pt-BR"/>
        </a:p>
      </c:txPr>
    </c:legend>
    <c:plotVisOnly val="1"/>
    <c:dispBlanksAs val="zero"/>
    <c:showDLblsOverMax val="0"/>
  </c:chart>
  <c:txPr>
    <a:bodyPr/>
    <a:lstStyle/>
    <a:p>
      <a:pPr>
        <a:defRPr>
          <a:latin typeface="Calibri" pitchFamily="34" charset="0"/>
        </a:defRPr>
      </a:pPr>
      <a:endParaRPr lang="pt-B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Plan1!$H$47</c:f>
              <c:strCache>
                <c:ptCount val="1"/>
                <c:pt idx="0">
                  <c:v>Vlr. Custeio</c:v>
                </c:pt>
              </c:strCache>
            </c:strRef>
          </c:tx>
          <c:explosion val="25"/>
          <c:dPt>
            <c:idx val="1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</c:dPt>
          <c:dPt>
            <c:idx val="2"/>
            <c:bubble3D val="0"/>
            <c:spPr>
              <a:solidFill>
                <a:srgbClr val="FFC000"/>
              </a:solidFill>
            </c:spPr>
          </c:dPt>
          <c:dLbls>
            <c:dLbl>
              <c:idx val="3"/>
              <c:delete val="1"/>
            </c:dLbl>
            <c:numFmt formatCode="0.00%" sourceLinked="0"/>
            <c:txPr>
              <a:bodyPr/>
              <a:lstStyle/>
              <a:p>
                <a:pPr>
                  <a:defRPr sz="1200"/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Plan1!$G$48:$G$51</c:f>
              <c:strCache>
                <c:ptCount val="4"/>
                <c:pt idx="0">
                  <c:v>Bancos Públicos</c:v>
                </c:pt>
                <c:pt idx="1">
                  <c:v>Bancos Privados</c:v>
                </c:pt>
                <c:pt idx="2">
                  <c:v>Cooperativas de Crédito</c:v>
                </c:pt>
                <c:pt idx="3">
                  <c:v>Demais Segmentos</c:v>
                </c:pt>
              </c:strCache>
            </c:strRef>
          </c:cat>
          <c:val>
            <c:numRef>
              <c:f>Plan1!$H$48:$H$51</c:f>
              <c:numCache>
                <c:formatCode>#,##0.00</c:formatCode>
                <c:ptCount val="4"/>
                <c:pt idx="0">
                  <c:v>61325541732.010002</c:v>
                </c:pt>
                <c:pt idx="1">
                  <c:v>28140180049.11998</c:v>
                </c:pt>
                <c:pt idx="2">
                  <c:v>13875580935.110004</c:v>
                </c:pt>
                <c:pt idx="3">
                  <c:v>5000000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>
            <a:defRPr sz="1400"/>
          </a:pPr>
          <a:endParaRPr lang="pt-BR"/>
        </a:p>
      </c:txPr>
    </c:legend>
    <c:plotVisOnly val="1"/>
    <c:dispBlanksAs val="zero"/>
    <c:showDLblsOverMax val="0"/>
  </c:chart>
  <c:txPr>
    <a:bodyPr/>
    <a:lstStyle/>
    <a:p>
      <a:pPr>
        <a:defRPr>
          <a:latin typeface="Calibri" pitchFamily="34" charset="0"/>
        </a:defRPr>
      </a:pPr>
      <a:endParaRPr lang="pt-B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8191389587203485E-2"/>
          <c:y val="0.15870143216410318"/>
          <c:w val="0.53631686272584667"/>
          <c:h val="0.78681535384957269"/>
        </c:manualLayout>
      </c:layout>
      <c:pie3DChart>
        <c:varyColors val="1"/>
        <c:ser>
          <c:idx val="0"/>
          <c:order val="0"/>
          <c:tx>
            <c:strRef>
              <c:f>Plan1!$O$47</c:f>
              <c:strCache>
                <c:ptCount val="1"/>
                <c:pt idx="0">
                  <c:v>Qtd. Investimento</c:v>
                </c:pt>
              </c:strCache>
            </c:strRef>
          </c:tx>
          <c:explosion val="25"/>
          <c:dPt>
            <c:idx val="1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</c:dPt>
          <c:dPt>
            <c:idx val="2"/>
            <c:bubble3D val="0"/>
            <c:spPr>
              <a:solidFill>
                <a:srgbClr val="FFC000"/>
              </a:solidFill>
            </c:spPr>
          </c:dPt>
          <c:dLbls>
            <c:dLbl>
              <c:idx val="2"/>
              <c:layout>
                <c:manualLayout>
                  <c:x val="6.1434908316420102E-2"/>
                  <c:y val="-4.9544059374666403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0.1021600580965259"/>
                  <c:y val="-7.5544438417517908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numFmt formatCode="0.00%" sourceLinked="0"/>
            <c:txPr>
              <a:bodyPr/>
              <a:lstStyle/>
              <a:p>
                <a:pPr>
                  <a:defRPr sz="1200"/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Plan1!$N$48:$N$51</c:f>
              <c:strCache>
                <c:ptCount val="4"/>
                <c:pt idx="0">
                  <c:v>Bancos Públicos</c:v>
                </c:pt>
                <c:pt idx="1">
                  <c:v>Bancos Privados</c:v>
                </c:pt>
                <c:pt idx="2">
                  <c:v>Cooperativas de Crédito</c:v>
                </c:pt>
                <c:pt idx="3">
                  <c:v>Demais Segmentos</c:v>
                </c:pt>
              </c:strCache>
            </c:strRef>
          </c:cat>
          <c:val>
            <c:numRef>
              <c:f>Plan1!$O$48:$O$51</c:f>
              <c:numCache>
                <c:formatCode>#,##0</c:formatCode>
                <c:ptCount val="4"/>
                <c:pt idx="0">
                  <c:v>2111318</c:v>
                </c:pt>
                <c:pt idx="1">
                  <c:v>116901</c:v>
                </c:pt>
                <c:pt idx="2">
                  <c:v>69636</c:v>
                </c:pt>
                <c:pt idx="3">
                  <c:v>19482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>
            <a:defRPr sz="1400"/>
          </a:pPr>
          <a:endParaRPr lang="pt-BR"/>
        </a:p>
      </c:txPr>
    </c:legend>
    <c:plotVisOnly val="1"/>
    <c:dispBlanksAs val="zero"/>
    <c:showDLblsOverMax val="0"/>
  </c:chart>
  <c:txPr>
    <a:bodyPr/>
    <a:lstStyle/>
    <a:p>
      <a:pPr>
        <a:defRPr>
          <a:latin typeface="Calibri" pitchFamily="34" charset="0"/>
        </a:defRPr>
      </a:pPr>
      <a:endParaRPr lang="pt-B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Plan1!$O$22</c:f>
              <c:strCache>
                <c:ptCount val="1"/>
                <c:pt idx="0">
                  <c:v>Vlr. Investimento</c:v>
                </c:pt>
              </c:strCache>
            </c:strRef>
          </c:tx>
          <c:explosion val="25"/>
          <c:dPt>
            <c:idx val="1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</c:dPt>
          <c:dPt>
            <c:idx val="2"/>
            <c:bubble3D val="0"/>
            <c:spPr>
              <a:solidFill>
                <a:srgbClr val="FFC000"/>
              </a:solidFill>
            </c:spPr>
          </c:dPt>
          <c:dLbls>
            <c:numFmt formatCode="0.00%" sourceLinked="0"/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Plan1!$N$23:$N$26</c:f>
              <c:strCache>
                <c:ptCount val="4"/>
                <c:pt idx="0">
                  <c:v>Bancos Públicos</c:v>
                </c:pt>
                <c:pt idx="1">
                  <c:v>Bancos Privados</c:v>
                </c:pt>
                <c:pt idx="2">
                  <c:v>Cooperativas de Crédito</c:v>
                </c:pt>
                <c:pt idx="3">
                  <c:v>Demais Segmentos</c:v>
                </c:pt>
              </c:strCache>
            </c:strRef>
          </c:cat>
          <c:val>
            <c:numRef>
              <c:f>Plan1!$O$23:$O$26</c:f>
              <c:numCache>
                <c:formatCode>#,##0.00</c:formatCode>
                <c:ptCount val="4"/>
                <c:pt idx="0">
                  <c:v>40690324043.300003</c:v>
                </c:pt>
                <c:pt idx="1">
                  <c:v>18875335411.73</c:v>
                </c:pt>
                <c:pt idx="2">
                  <c:v>3375601704.0999999</c:v>
                </c:pt>
                <c:pt idx="3">
                  <c:v>3350276143.4200001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>
            <a:defRPr sz="1400"/>
          </a:pPr>
          <a:endParaRPr lang="pt-BR"/>
        </a:p>
      </c:txPr>
    </c:legend>
    <c:plotVisOnly val="1"/>
    <c:dispBlanksAs val="zero"/>
    <c:showDLblsOverMax val="0"/>
  </c:chart>
  <c:txPr>
    <a:bodyPr/>
    <a:lstStyle/>
    <a:p>
      <a:pPr>
        <a:defRPr sz="1200">
          <a:latin typeface="Calibri" pitchFamily="34" charset="0"/>
        </a:defRPr>
      </a:pPr>
      <a:endParaRPr lang="pt-B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Plan1!$Z$36</c:f>
              <c:strCache>
                <c:ptCount val="1"/>
                <c:pt idx="0">
                  <c:v>Qtd. Comerc.</c:v>
                </c:pt>
              </c:strCache>
            </c:strRef>
          </c:tx>
          <c:explosion val="25"/>
          <c:dPt>
            <c:idx val="1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</c:dPt>
          <c:dPt>
            <c:idx val="2"/>
            <c:bubble3D val="0"/>
            <c:spPr>
              <a:solidFill>
                <a:srgbClr val="FFC000"/>
              </a:solidFill>
            </c:spPr>
          </c:dPt>
          <c:dLbls>
            <c:dLbl>
              <c:idx val="3"/>
              <c:delete val="1"/>
            </c:dLbl>
            <c:numFmt formatCode="0.00%" sourceLinked="0"/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Plan1!$Y$37:$Y$40</c:f>
              <c:strCache>
                <c:ptCount val="4"/>
                <c:pt idx="0">
                  <c:v>Bancos Públicos</c:v>
                </c:pt>
                <c:pt idx="1">
                  <c:v>Bancos Privados</c:v>
                </c:pt>
                <c:pt idx="2">
                  <c:v>Cooperativas de Crédito</c:v>
                </c:pt>
                <c:pt idx="3">
                  <c:v>Demais Segmentos</c:v>
                </c:pt>
              </c:strCache>
            </c:strRef>
          </c:cat>
          <c:val>
            <c:numRef>
              <c:f>Plan1!$Z$37:$Z$40</c:f>
              <c:numCache>
                <c:formatCode>#,##0</c:formatCode>
                <c:ptCount val="4"/>
                <c:pt idx="0">
                  <c:v>42814</c:v>
                </c:pt>
                <c:pt idx="1">
                  <c:v>13459</c:v>
                </c:pt>
                <c:pt idx="2">
                  <c:v>10173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>
            <a:defRPr sz="1400"/>
          </a:pPr>
          <a:endParaRPr lang="pt-BR"/>
        </a:p>
      </c:txPr>
    </c:legend>
    <c:plotVisOnly val="1"/>
    <c:dispBlanksAs val="zero"/>
    <c:showDLblsOverMax val="0"/>
  </c:chart>
  <c:txPr>
    <a:bodyPr/>
    <a:lstStyle/>
    <a:p>
      <a:pPr>
        <a:defRPr sz="1200">
          <a:latin typeface="Calibri" pitchFamily="34" charset="0"/>
        </a:defRPr>
      </a:pPr>
      <a:endParaRPr lang="pt-B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Plan1!$AA$20</c:f>
              <c:strCache>
                <c:ptCount val="1"/>
                <c:pt idx="0">
                  <c:v>Vlr. Comercialização</c:v>
                </c:pt>
              </c:strCache>
            </c:strRef>
          </c:tx>
          <c:explosion val="25"/>
          <c:dPt>
            <c:idx val="1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</c:dPt>
          <c:dPt>
            <c:idx val="2"/>
            <c:bubble3D val="0"/>
            <c:spPr>
              <a:solidFill>
                <a:srgbClr val="FFC000"/>
              </a:solidFill>
            </c:spPr>
          </c:dPt>
          <c:dLbls>
            <c:dLbl>
              <c:idx val="3"/>
              <c:delete val="1"/>
            </c:dLbl>
            <c:numFmt formatCode="0.00%" sourceLinked="0"/>
            <c:txPr>
              <a:bodyPr/>
              <a:lstStyle/>
              <a:p>
                <a:pPr>
                  <a:defRPr sz="1200"/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Plan1!$Z$21:$Z$24</c:f>
              <c:strCache>
                <c:ptCount val="4"/>
                <c:pt idx="0">
                  <c:v>Bancos Públicos</c:v>
                </c:pt>
                <c:pt idx="1">
                  <c:v>Bancos Privados</c:v>
                </c:pt>
                <c:pt idx="2">
                  <c:v>Cooperativas de Crédito</c:v>
                </c:pt>
                <c:pt idx="3">
                  <c:v>Demais Segmentos</c:v>
                </c:pt>
              </c:strCache>
            </c:strRef>
          </c:cat>
          <c:val>
            <c:numRef>
              <c:f>Plan1!$AA$21:$AA$24</c:f>
              <c:numCache>
                <c:formatCode>#,##0.00</c:formatCode>
                <c:ptCount val="4"/>
                <c:pt idx="0">
                  <c:v>13722141483.740007</c:v>
                </c:pt>
                <c:pt idx="1">
                  <c:v>14408701261.280006</c:v>
                </c:pt>
                <c:pt idx="2">
                  <c:v>1186922177.0899999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>
            <a:defRPr sz="1400"/>
          </a:pPr>
          <a:endParaRPr lang="pt-BR"/>
        </a:p>
      </c:txPr>
    </c:legend>
    <c:plotVisOnly val="1"/>
    <c:dispBlanksAs val="zero"/>
    <c:showDLblsOverMax val="0"/>
  </c:chart>
  <c:txPr>
    <a:bodyPr/>
    <a:lstStyle/>
    <a:p>
      <a:pPr>
        <a:defRPr>
          <a:latin typeface="Calibri" pitchFamily="34" charset="0"/>
        </a:defRPr>
      </a:pPr>
      <a:endParaRPr lang="pt-B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Plan1!$J$21</c:f>
              <c:strCache>
                <c:ptCount val="1"/>
                <c:pt idx="0">
                  <c:v>Qtd. Total</c:v>
                </c:pt>
              </c:strCache>
            </c:strRef>
          </c:tx>
          <c:explosion val="25"/>
          <c:dPt>
            <c:idx val="1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</c:spPr>
          </c:dPt>
          <c:dPt>
            <c:idx val="2"/>
            <c:bubble3D val="0"/>
            <c:spPr>
              <a:solidFill>
                <a:srgbClr val="FFC000"/>
              </a:solidFill>
            </c:spPr>
          </c:dPt>
          <c:dLbls>
            <c:numFmt formatCode="0.0%" sourceLinked="0"/>
            <c:txPr>
              <a:bodyPr/>
              <a:lstStyle/>
              <a:p>
                <a:pPr>
                  <a:defRPr sz="1200"/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Plan1!$C$22:$C$25</c:f>
              <c:strCache>
                <c:ptCount val="4"/>
                <c:pt idx="0">
                  <c:v>Bancos Públicos</c:v>
                </c:pt>
                <c:pt idx="1">
                  <c:v>Bancos Privados</c:v>
                </c:pt>
                <c:pt idx="2">
                  <c:v>Cooperativas de Crédito</c:v>
                </c:pt>
                <c:pt idx="3">
                  <c:v>Demais Segmentos</c:v>
                </c:pt>
              </c:strCache>
            </c:strRef>
          </c:cat>
          <c:val>
            <c:numRef>
              <c:f>Plan1!$J$22:$J$25</c:f>
              <c:numCache>
                <c:formatCode>#,##0</c:formatCode>
                <c:ptCount val="4"/>
                <c:pt idx="0">
                  <c:v>3097420</c:v>
                </c:pt>
                <c:pt idx="1">
                  <c:v>291592</c:v>
                </c:pt>
                <c:pt idx="2">
                  <c:v>426106</c:v>
                </c:pt>
                <c:pt idx="3">
                  <c:v>19483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>
            <a:defRPr sz="1400" baseline="0"/>
          </a:pPr>
          <a:endParaRPr lang="pt-BR"/>
        </a:p>
      </c:txPr>
    </c:legend>
    <c:plotVisOnly val="1"/>
    <c:dispBlanksAs val="zero"/>
    <c:showDLblsOverMax val="0"/>
  </c:chart>
  <c:spPr>
    <a:noFill/>
  </c:spPr>
  <c:txPr>
    <a:bodyPr/>
    <a:lstStyle/>
    <a:p>
      <a:pPr>
        <a:defRPr sz="1100">
          <a:latin typeface="Calibri" pitchFamily="34" charset="0"/>
        </a:defRPr>
      </a:pPr>
      <a:endParaRPr lang="pt-BR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Plan1!$K$21</c:f>
              <c:strCache>
                <c:ptCount val="1"/>
                <c:pt idx="0">
                  <c:v>Vlr. Total</c:v>
                </c:pt>
              </c:strCache>
            </c:strRef>
          </c:tx>
          <c:explosion val="25"/>
          <c:dPt>
            <c:idx val="1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</c:spPr>
          </c:dPt>
          <c:dPt>
            <c:idx val="2"/>
            <c:bubble3D val="0"/>
            <c:spPr>
              <a:solidFill>
                <a:srgbClr val="FFC000"/>
              </a:solidFill>
            </c:spPr>
          </c:dPt>
          <c:dLbls>
            <c:numFmt formatCode="0.00%" sourceLinked="0"/>
            <c:txPr>
              <a:bodyPr/>
              <a:lstStyle/>
              <a:p>
                <a:pPr>
                  <a:defRPr sz="1200"/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Plan1!$C$22:$C$25</c:f>
              <c:strCache>
                <c:ptCount val="4"/>
                <c:pt idx="0">
                  <c:v>Bancos Públicos</c:v>
                </c:pt>
                <c:pt idx="1">
                  <c:v>Bancos Privados</c:v>
                </c:pt>
                <c:pt idx="2">
                  <c:v>Cooperativas de Crédito</c:v>
                </c:pt>
                <c:pt idx="3">
                  <c:v>Demais Segmentos</c:v>
                </c:pt>
              </c:strCache>
            </c:strRef>
          </c:cat>
          <c:val>
            <c:numRef>
              <c:f>Plan1!$K$22:$K$25</c:f>
              <c:numCache>
                <c:formatCode>#,##0.00</c:formatCode>
                <c:ptCount val="4"/>
                <c:pt idx="0">
                  <c:v>115738007259.05</c:v>
                </c:pt>
                <c:pt idx="1">
                  <c:v>61424216722.129997</c:v>
                </c:pt>
                <c:pt idx="2">
                  <c:v>18438104816.299999</c:v>
                </c:pt>
                <c:pt idx="3">
                  <c:v>3355276143.4200001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>
            <a:defRPr sz="1400" baseline="0"/>
          </a:pPr>
          <a:endParaRPr lang="pt-BR"/>
        </a:p>
      </c:txPr>
    </c:legend>
    <c:plotVisOnly val="1"/>
    <c:dispBlanksAs val="zero"/>
    <c:showDLblsOverMax val="0"/>
  </c:chart>
  <c:txPr>
    <a:bodyPr/>
    <a:lstStyle/>
    <a:p>
      <a:pPr>
        <a:defRPr sz="1100">
          <a:latin typeface="Calibri" pitchFamily="34" charset="0"/>
        </a:defRPr>
      </a:pPr>
      <a:endParaRPr lang="pt-BR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862" cy="495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62" tIns="47781" rIns="95562" bIns="47781" numCol="1" anchor="t" anchorCtr="0" compatLnSpc="1">
            <a:prstTxWarp prst="textNoShape">
              <a:avLst/>
            </a:prstTxWarp>
          </a:bodyPr>
          <a:lstStyle>
            <a:lvl1pPr defTabSz="955731" eaLnBrk="0" hangingPunct="0">
              <a:defRPr sz="1300" u="none"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814" y="0"/>
            <a:ext cx="2945862" cy="495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62" tIns="47781" rIns="95562" bIns="47781" numCol="1" anchor="t" anchorCtr="0" compatLnSpc="1">
            <a:prstTxWarp prst="textNoShape">
              <a:avLst/>
            </a:prstTxWarp>
          </a:bodyPr>
          <a:lstStyle>
            <a:lvl1pPr algn="r" defTabSz="955731" eaLnBrk="0" hangingPunct="0">
              <a:defRPr sz="1300" u="none"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0845"/>
            <a:ext cx="2945862" cy="495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62" tIns="47781" rIns="95562" bIns="47781" numCol="1" anchor="b" anchorCtr="0" compatLnSpc="1">
            <a:prstTxWarp prst="textNoShape">
              <a:avLst/>
            </a:prstTxWarp>
          </a:bodyPr>
          <a:lstStyle>
            <a:lvl1pPr defTabSz="955731" eaLnBrk="0" hangingPunct="0">
              <a:defRPr sz="1300" u="none"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814" y="9430845"/>
            <a:ext cx="2945862" cy="495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62" tIns="47781" rIns="95562" bIns="47781" numCol="1" anchor="b" anchorCtr="0" compatLnSpc="1">
            <a:prstTxWarp prst="textNoShape">
              <a:avLst/>
            </a:prstTxWarp>
          </a:bodyPr>
          <a:lstStyle>
            <a:lvl1pPr algn="r" defTabSz="955731" eaLnBrk="0" hangingPunct="0">
              <a:defRPr sz="1300" u="none"/>
            </a:lvl1pPr>
          </a:lstStyle>
          <a:p>
            <a:pPr>
              <a:defRPr/>
            </a:pPr>
            <a:fld id="{0970BC57-E2B2-4870-9307-A57B385D519D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511433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8501" cy="517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221" tIns="44111" rIns="88221" bIns="44111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u="none"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67014" y="0"/>
            <a:ext cx="2918501" cy="517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221" tIns="44111" rIns="88221" bIns="44111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u="none"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66788" y="739775"/>
            <a:ext cx="4924425" cy="36941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5550" y="4730050"/>
            <a:ext cx="5034414" cy="4434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221" tIns="44111" rIns="88221" bIns="441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399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60099"/>
            <a:ext cx="2918501" cy="443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221" tIns="44111" rIns="88221" bIns="44111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u="none"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399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7014" y="9460099"/>
            <a:ext cx="2918501" cy="443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221" tIns="44111" rIns="88221" bIns="44111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u="none"/>
            </a:lvl1pPr>
          </a:lstStyle>
          <a:p>
            <a:pPr>
              <a:defRPr/>
            </a:pPr>
            <a:fld id="{2D80A121-6315-4869-AA64-629BD63E5854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5650816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728352-0DCD-4B91-87E6-2514723E92C0}" type="slidenum">
              <a:rPr lang="pt-BR" smtClean="0">
                <a:solidFill>
                  <a:srgbClr val="000000"/>
                </a:solidFill>
              </a:rPr>
              <a:pPr/>
              <a:t>1</a:t>
            </a:fld>
            <a:endParaRPr lang="pt-BR" dirty="0" smtClean="0">
              <a:solidFill>
                <a:srgbClr val="000000"/>
              </a:solidFill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12748217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728352-0DCD-4B91-87E6-2514723E92C0}" type="slidenum">
              <a:rPr lang="pt-BR" smtClean="0">
                <a:solidFill>
                  <a:srgbClr val="000000"/>
                </a:solidFill>
              </a:rPr>
              <a:pPr/>
              <a:t>2</a:t>
            </a:fld>
            <a:endParaRPr lang="pt-BR" dirty="0" smtClean="0">
              <a:solidFill>
                <a:srgbClr val="000000"/>
              </a:solidFill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39407996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728352-0DCD-4B91-87E6-2514723E92C0}" type="slidenum">
              <a:rPr lang="pt-BR" smtClean="0">
                <a:solidFill>
                  <a:srgbClr val="000000"/>
                </a:solidFill>
              </a:rPr>
              <a:pPr/>
              <a:t>3</a:t>
            </a:fld>
            <a:endParaRPr lang="pt-BR" dirty="0" smtClean="0">
              <a:solidFill>
                <a:srgbClr val="000000"/>
              </a:solidFill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17434750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728352-0DCD-4B91-87E6-2514723E92C0}" type="slidenum">
              <a:rPr lang="pt-BR" smtClean="0">
                <a:solidFill>
                  <a:srgbClr val="000000"/>
                </a:solidFill>
              </a:rPr>
              <a:pPr/>
              <a:t>8</a:t>
            </a:fld>
            <a:endParaRPr lang="pt-BR" dirty="0" smtClean="0">
              <a:solidFill>
                <a:srgbClr val="000000"/>
              </a:solidFill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17434750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1171966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1709" y="4800126"/>
            <a:ext cx="5486400" cy="56659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1709" y="612749"/>
            <a:ext cx="5486400" cy="4114163"/>
          </a:xfrm>
        </p:spPr>
        <p:txBody>
          <a:bodyPr/>
          <a:lstStyle>
            <a:lvl1pPr marL="0" indent="0">
              <a:buNone/>
              <a:defRPr sz="3200"/>
            </a:lvl1pPr>
            <a:lvl2pPr marL="461818" indent="0">
              <a:buNone/>
              <a:defRPr sz="2800"/>
            </a:lvl2pPr>
            <a:lvl3pPr marL="923635" indent="0">
              <a:buNone/>
              <a:defRPr sz="2400"/>
            </a:lvl3pPr>
            <a:lvl4pPr marL="1385453" indent="0">
              <a:buNone/>
              <a:defRPr sz="2000"/>
            </a:lvl4pPr>
            <a:lvl5pPr marL="1847271" indent="0">
              <a:buNone/>
              <a:defRPr sz="2000"/>
            </a:lvl5pPr>
            <a:lvl6pPr marL="2309089" indent="0">
              <a:buNone/>
              <a:defRPr sz="2000"/>
            </a:lvl6pPr>
            <a:lvl7pPr marL="2770906" indent="0">
              <a:buNone/>
              <a:defRPr sz="2000"/>
            </a:lvl7pPr>
            <a:lvl8pPr marL="3232724" indent="0">
              <a:buNone/>
              <a:defRPr sz="2000"/>
            </a:lvl8pPr>
            <a:lvl9pPr marL="3694542" indent="0">
              <a:buNone/>
              <a:defRPr sz="2000"/>
            </a:lvl9pPr>
          </a:lstStyle>
          <a:p>
            <a:pPr lvl="0"/>
            <a:r>
              <a:rPr lang="pt-BR" noProof="0" dirty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1709" y="5366715"/>
            <a:ext cx="5486400" cy="805326"/>
          </a:xfrm>
        </p:spPr>
        <p:txBody>
          <a:bodyPr/>
          <a:lstStyle>
            <a:lvl1pPr marL="0" indent="0">
              <a:buNone/>
              <a:defRPr sz="1400"/>
            </a:lvl1pPr>
            <a:lvl2pPr marL="461818" indent="0">
              <a:buNone/>
              <a:defRPr sz="1200"/>
            </a:lvl2pPr>
            <a:lvl3pPr marL="923635" indent="0">
              <a:buNone/>
              <a:defRPr sz="1000"/>
            </a:lvl3pPr>
            <a:lvl4pPr marL="1385453" indent="0">
              <a:buNone/>
              <a:defRPr sz="900"/>
            </a:lvl4pPr>
            <a:lvl5pPr marL="1847271" indent="0">
              <a:buNone/>
              <a:defRPr sz="900"/>
            </a:lvl5pPr>
            <a:lvl6pPr marL="2309089" indent="0">
              <a:buNone/>
              <a:defRPr sz="900"/>
            </a:lvl6pPr>
            <a:lvl7pPr marL="2770906" indent="0">
              <a:buNone/>
              <a:defRPr sz="900"/>
            </a:lvl7pPr>
            <a:lvl8pPr marL="3232724" indent="0">
              <a:buNone/>
              <a:defRPr sz="900"/>
            </a:lvl8pPr>
            <a:lvl9pPr marL="3694542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937856474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1946413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58809" y="76396"/>
            <a:ext cx="2285193" cy="5729589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0" y="76396"/>
            <a:ext cx="6703988" cy="5729589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5198803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ítulo, text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009" y="275342"/>
            <a:ext cx="8229601" cy="114273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458009" y="1599515"/>
            <a:ext cx="4036585" cy="45263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9412" y="1599515"/>
            <a:ext cx="4038197" cy="45263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4318965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64094497"/>
      </p:ext>
    </p:extLst>
  </p:cSld>
  <p:clrMapOvr>
    <a:masterClrMapping/>
  </p:clrMapOvr>
  <p:transition>
    <p:randomBar dir="vert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33250464"/>
      </p:ext>
    </p:extLst>
  </p:cSld>
  <p:clrMapOvr>
    <a:masterClrMapping/>
  </p:clrMapOvr>
  <p:transition>
    <p:randomBar dir="vert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10424506"/>
      </p:ext>
    </p:extLst>
  </p:cSld>
  <p:clrMapOvr>
    <a:masterClrMapping/>
  </p:clrMapOvr>
  <p:transition>
    <p:randomBar dir="vert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22911751"/>
      </p:ext>
    </p:extLst>
  </p:cSld>
  <p:clrMapOvr>
    <a:masterClrMapping/>
  </p:clrMapOvr>
  <p:transition>
    <p:randomBar dir="vert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07423415"/>
      </p:ext>
    </p:extLst>
  </p:cSld>
  <p:clrMapOvr>
    <a:masterClrMapping/>
  </p:clrMapOvr>
  <p:transition>
    <p:randomBar dir="vert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46581865"/>
      </p:ext>
    </p:extLst>
  </p:cSld>
  <p:clrMapOvr>
    <a:masterClrMapping/>
  </p:clrMapOvr>
  <p:transition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489" y="4407013"/>
            <a:ext cx="7771594" cy="1362369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489" y="2906176"/>
            <a:ext cx="7771594" cy="1500834"/>
          </a:xfrm>
        </p:spPr>
        <p:txBody>
          <a:bodyPr anchor="b"/>
          <a:lstStyle>
            <a:lvl1pPr marL="0" indent="0">
              <a:buNone/>
              <a:defRPr sz="2000"/>
            </a:lvl1pPr>
            <a:lvl2pPr marL="461818" indent="0">
              <a:buNone/>
              <a:defRPr sz="1800"/>
            </a:lvl2pPr>
            <a:lvl3pPr marL="923635" indent="0">
              <a:buNone/>
              <a:defRPr sz="1600"/>
            </a:lvl3pPr>
            <a:lvl4pPr marL="1385453" indent="0">
              <a:buNone/>
              <a:defRPr sz="1400"/>
            </a:lvl4pPr>
            <a:lvl5pPr marL="1847271" indent="0">
              <a:buNone/>
              <a:defRPr sz="1400"/>
            </a:lvl5pPr>
            <a:lvl6pPr marL="2309089" indent="0">
              <a:buNone/>
              <a:defRPr sz="1400"/>
            </a:lvl6pPr>
            <a:lvl7pPr marL="2770906" indent="0">
              <a:buNone/>
              <a:defRPr sz="1400"/>
            </a:lvl7pPr>
            <a:lvl8pPr marL="3232724" indent="0">
              <a:buNone/>
              <a:defRPr sz="1400"/>
            </a:lvl8pPr>
            <a:lvl9pPr marL="3694542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248821687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03996106"/>
      </p:ext>
    </p:extLst>
  </p:cSld>
  <p:clrMapOvr>
    <a:masterClrMapping/>
  </p:clrMapOvr>
  <p:transition>
    <p:randomBar dir="vert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46715162"/>
      </p:ext>
    </p:extLst>
  </p:cSld>
  <p:clrMapOvr>
    <a:masterClrMapping/>
  </p:clrMapOvr>
  <p:transition>
    <p:randomBar dir="vert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00921925"/>
      </p:ext>
    </p:extLst>
  </p:cSld>
  <p:clrMapOvr>
    <a:masterClrMapping/>
  </p:clrMapOvr>
  <p:transition>
    <p:randomBar dir="vert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99171337"/>
      </p:ext>
    </p:extLst>
  </p:cSld>
  <p:clrMapOvr>
    <a:masterClrMapping/>
  </p:clrMapOvr>
  <p:transition>
    <p:randomBar dir="vert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6727671"/>
      </p:ext>
    </p:extLst>
  </p:cSld>
  <p:clrMapOvr>
    <a:masterClrMapping/>
  </p:clrMapOvr>
  <p:transition>
    <p:randomBar dir="vert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76864825"/>
      </p:ext>
    </p:extLst>
  </p:cSld>
  <p:clrMapOvr>
    <a:masterClrMapping/>
  </p:clrMapOvr>
  <p:transition>
    <p:randomBar dir="vert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0"/>
          </p:nvPr>
        </p:nvSpPr>
        <p:spPr>
          <a:xfrm>
            <a:off x="7069016" y="6400800"/>
            <a:ext cx="1756997" cy="457200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spcBef>
                <a:spcPct val="20000"/>
              </a:spcBef>
              <a:defRPr/>
            </a:pPr>
            <a:fld id="{4E5B4FB6-EAD0-4289-B14F-0B9A5DC75FC9}" type="slidenum">
              <a:rPr lang="pt-BR" sz="2800" smtClean="0">
                <a:solidFill>
                  <a:srgbClr val="000000"/>
                </a:solidFill>
              </a:rPr>
              <a:pPr algn="ctr" eaLnBrk="0" hangingPunct="0">
                <a:spcBef>
                  <a:spcPct val="20000"/>
                </a:spcBef>
                <a:defRPr/>
              </a:pPr>
              <a:t>‹nº›</a:t>
            </a:fld>
            <a:endParaRPr lang="pt-BR" sz="2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9824781"/>
      </p:ext>
    </p:extLst>
  </p:cSld>
  <p:clrMapOvr>
    <a:masterClrMapping/>
  </p:clrMapOvr>
  <p:transition>
    <p:randomBar dir="vert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92343847"/>
      </p:ext>
    </p:extLst>
  </p:cSld>
  <p:clrMapOvr>
    <a:masterClrMapping/>
  </p:clrMapOvr>
  <p:transition>
    <p:randomBar dir="vert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381946"/>
      </p:ext>
    </p:extLst>
  </p:cSld>
  <p:clrMapOvr>
    <a:masterClrMapping/>
  </p:clrMapOvr>
  <p:transition>
    <p:randomBar dir="vert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ítulo e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Gráfico 2"/>
          <p:cNvSpPr>
            <a:spLocks noGrp="1"/>
          </p:cNvSpPr>
          <p:nvPr>
            <p:ph type="chart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pt-BR" noProof="0" dirty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69016" y="6400800"/>
            <a:ext cx="1756997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algn="ctr" eaLnBrk="0" hangingPunct="0">
              <a:spcBef>
                <a:spcPct val="20000"/>
              </a:spcBef>
              <a:defRPr/>
            </a:pPr>
            <a:fld id="{FDF4BC22-0FC2-48A0-93E8-FF992246549E}" type="slidenum">
              <a:rPr lang="pt-BR" sz="2800">
                <a:solidFill>
                  <a:srgbClr val="000000"/>
                </a:solidFill>
              </a:rPr>
              <a:pPr algn="ctr" eaLnBrk="0" hangingPunct="0">
                <a:spcBef>
                  <a:spcPct val="20000"/>
                </a:spcBef>
                <a:defRPr/>
              </a:pPr>
              <a:t>‹nº›</a:t>
            </a:fld>
            <a:endParaRPr lang="pt-BR" sz="2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9570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541867" y="1298710"/>
            <a:ext cx="4025295" cy="450727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721981" y="1298710"/>
            <a:ext cx="4025295" cy="450727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9405355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009" y="275342"/>
            <a:ext cx="8229601" cy="1142735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8006" y="1535849"/>
            <a:ext cx="4039810" cy="63980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61818" indent="0">
              <a:buNone/>
              <a:defRPr sz="2000" b="1"/>
            </a:lvl2pPr>
            <a:lvl3pPr marL="923635" indent="0">
              <a:buNone/>
              <a:defRPr sz="1800" b="1"/>
            </a:lvl3pPr>
            <a:lvl4pPr marL="1385453" indent="0">
              <a:buNone/>
              <a:defRPr sz="1600" b="1"/>
            </a:lvl4pPr>
            <a:lvl5pPr marL="1847271" indent="0">
              <a:buNone/>
              <a:defRPr sz="1600" b="1"/>
            </a:lvl5pPr>
            <a:lvl6pPr marL="2309089" indent="0">
              <a:buNone/>
              <a:defRPr sz="1600" b="1"/>
            </a:lvl6pPr>
            <a:lvl7pPr marL="2770906" indent="0">
              <a:buNone/>
              <a:defRPr sz="1600" b="1"/>
            </a:lvl7pPr>
            <a:lvl8pPr marL="3232724" indent="0">
              <a:buNone/>
              <a:defRPr sz="1600" b="1"/>
            </a:lvl8pPr>
            <a:lvl9pPr marL="3694542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8006" y="2175657"/>
            <a:ext cx="4039810" cy="39502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4574" y="1535849"/>
            <a:ext cx="4043035" cy="63980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61818" indent="0">
              <a:buNone/>
              <a:defRPr sz="2000" b="1"/>
            </a:lvl2pPr>
            <a:lvl3pPr marL="923635" indent="0">
              <a:buNone/>
              <a:defRPr sz="1800" b="1"/>
            </a:lvl3pPr>
            <a:lvl4pPr marL="1385453" indent="0">
              <a:buNone/>
              <a:defRPr sz="1600" b="1"/>
            </a:lvl4pPr>
            <a:lvl5pPr marL="1847271" indent="0">
              <a:buNone/>
              <a:defRPr sz="1600" b="1"/>
            </a:lvl5pPr>
            <a:lvl6pPr marL="2309089" indent="0">
              <a:buNone/>
              <a:defRPr sz="1600" b="1"/>
            </a:lvl6pPr>
            <a:lvl7pPr marL="2770906" indent="0">
              <a:buNone/>
              <a:defRPr sz="1600" b="1"/>
            </a:lvl7pPr>
            <a:lvl8pPr marL="3232724" indent="0">
              <a:buNone/>
              <a:defRPr sz="1600" b="1"/>
            </a:lvl8pPr>
            <a:lvl9pPr marL="3694542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4574" y="2175657"/>
            <a:ext cx="4043035" cy="39502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3481491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0756077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1676183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9114106"/>
      </p:ext>
    </p:extLst>
  </p:cSld>
  <p:clrMapOvr>
    <a:masterClrMapping/>
  </p:clrMapOvr>
  <p:transition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5437000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008" y="273752"/>
            <a:ext cx="3007683" cy="116183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353" y="273747"/>
            <a:ext cx="5112254" cy="585213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008" y="1435581"/>
            <a:ext cx="3007683" cy="4690306"/>
          </a:xfrm>
        </p:spPr>
        <p:txBody>
          <a:bodyPr/>
          <a:lstStyle>
            <a:lvl1pPr marL="0" indent="0">
              <a:buNone/>
              <a:defRPr sz="1400"/>
            </a:lvl1pPr>
            <a:lvl2pPr marL="461818" indent="0">
              <a:buNone/>
              <a:defRPr sz="1200"/>
            </a:lvl2pPr>
            <a:lvl3pPr marL="923635" indent="0">
              <a:buNone/>
              <a:defRPr sz="1000"/>
            </a:lvl3pPr>
            <a:lvl4pPr marL="1385453" indent="0">
              <a:buNone/>
              <a:defRPr sz="900"/>
            </a:lvl4pPr>
            <a:lvl5pPr marL="1847271" indent="0">
              <a:buNone/>
              <a:defRPr sz="900"/>
            </a:lvl5pPr>
            <a:lvl6pPr marL="2309089" indent="0">
              <a:buNone/>
              <a:defRPr sz="900"/>
            </a:lvl6pPr>
            <a:lvl7pPr marL="2770906" indent="0">
              <a:buNone/>
              <a:defRPr sz="900"/>
            </a:lvl7pPr>
            <a:lvl8pPr marL="3232724" indent="0">
              <a:buNone/>
              <a:defRPr sz="900"/>
            </a:lvl8pPr>
            <a:lvl9pPr marL="3694542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987015772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0" descr="base_01"/>
          <p:cNvPicPr>
            <a:picLocks noChangeAspect="1" noChangeArrowheads="1"/>
          </p:cNvPicPr>
          <p:nvPr/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3225" y="1592"/>
            <a:ext cx="9140775" cy="6856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8" descr="1 linha esquerda branco"/>
          <p:cNvPicPr>
            <a:picLocks noChangeAspect="1" noChangeArrowheads="1"/>
          </p:cNvPicPr>
          <p:nvPr/>
        </p:nvPicPr>
        <p:blipFill>
          <a:blip r:embed="rId32" cstate="print"/>
          <a:srcRect/>
          <a:stretch>
            <a:fillRect/>
          </a:stretch>
        </p:blipFill>
        <p:spPr bwMode="auto">
          <a:xfrm>
            <a:off x="182236" y="6439424"/>
            <a:ext cx="2081993" cy="310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1" y="76395"/>
            <a:ext cx="9144000" cy="916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364" tIns="46182" rIns="92364" bIns="4618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dirty="0" smtClean="0"/>
              <a:t>Clique para editar o estilo do título mestre</a:t>
            </a:r>
          </a:p>
        </p:txBody>
      </p:sp>
      <p:sp>
        <p:nvSpPr>
          <p:cNvPr id="2053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41866" y="1298709"/>
            <a:ext cx="8205410" cy="4507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364" tIns="46182" rIns="92364" bIns="4618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dirty="0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356083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</p:sldLayoutIdLst>
  <p:transition>
    <p:randomBar dir="vert"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914014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FFFFE7"/>
          </a:solidFill>
          <a:latin typeface="+mj-lt"/>
          <a:ea typeface="+mj-ea"/>
          <a:cs typeface="+mj-cs"/>
        </a:defRPr>
      </a:lvl1pPr>
      <a:lvl2pPr algn="l" defTabSz="914014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FFFFE7"/>
          </a:solidFill>
          <a:latin typeface="Arial" charset="0"/>
        </a:defRPr>
      </a:lvl2pPr>
      <a:lvl3pPr algn="l" defTabSz="914014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FFFFE7"/>
          </a:solidFill>
          <a:latin typeface="Arial" charset="0"/>
        </a:defRPr>
      </a:lvl3pPr>
      <a:lvl4pPr algn="l" defTabSz="914014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FFFFE7"/>
          </a:solidFill>
          <a:latin typeface="Arial" charset="0"/>
        </a:defRPr>
      </a:lvl4pPr>
      <a:lvl5pPr algn="l" defTabSz="914014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FFFFE7"/>
          </a:solidFill>
          <a:latin typeface="Arial" charset="0"/>
        </a:defRPr>
      </a:lvl5pPr>
      <a:lvl6pPr marL="461818" algn="l" defTabSz="914014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FFFFE7"/>
          </a:solidFill>
          <a:latin typeface="Arial" charset="0"/>
        </a:defRPr>
      </a:lvl6pPr>
      <a:lvl7pPr marL="923635" algn="l" defTabSz="914014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FFFFE7"/>
          </a:solidFill>
          <a:latin typeface="Arial" charset="0"/>
        </a:defRPr>
      </a:lvl7pPr>
      <a:lvl8pPr marL="1385453" algn="l" defTabSz="914014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FFFFE7"/>
          </a:solidFill>
          <a:latin typeface="Arial" charset="0"/>
        </a:defRPr>
      </a:lvl8pPr>
      <a:lvl9pPr marL="1847271" algn="l" defTabSz="914014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FFFFE7"/>
          </a:solidFill>
          <a:latin typeface="Arial" charset="0"/>
        </a:defRPr>
      </a:lvl9pPr>
    </p:titleStyle>
    <p:bodyStyle>
      <a:lvl1pPr marL="343156" indent="-343156" algn="l" defTabSz="914014" rtl="0" eaLnBrk="1" fontAlgn="base" hangingPunct="1">
        <a:spcBef>
          <a:spcPct val="20000"/>
        </a:spcBef>
        <a:spcAft>
          <a:spcPct val="0"/>
        </a:spcAft>
        <a:buFont typeface="Wingdings" pitchFamily="2" charset="2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437" indent="-285429" algn="l" defTabSz="914014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320" indent="-229306" algn="l" defTabSz="914014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327" indent="-229306" algn="l" defTabSz="914014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334" indent="-229306" algn="l" defTabSz="914014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9152" indent="-229306" algn="l" defTabSz="914014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80970" indent="-229306" algn="l" defTabSz="914014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42787" indent="-229306" algn="l" defTabSz="914014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904605" indent="-229306" algn="l" defTabSz="914014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2363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1818" algn="l" defTabSz="92363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23635" algn="l" defTabSz="92363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85453" algn="l" defTabSz="92363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47271" algn="l" defTabSz="92363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09089" algn="l" defTabSz="92363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70906" algn="l" defTabSz="92363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32724" algn="l" defTabSz="92363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94542" algn="l" defTabSz="92363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821" descr="cap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42" y="-22448"/>
            <a:ext cx="9140775" cy="6856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37517" y="2132856"/>
            <a:ext cx="9144000" cy="3662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2">
                <a:alpha val="50000"/>
              </a:schemeClr>
            </a:outerShdw>
          </a:effectLst>
        </p:spPr>
        <p:txBody>
          <a:bodyPr wrap="square">
            <a:spAutoFit/>
          </a:bodyPr>
          <a:lstStyle/>
          <a:p>
            <a:pPr eaLnBrk="0" hangingPunct="0">
              <a:spcBef>
                <a:spcPct val="20000"/>
              </a:spcBef>
              <a:defRPr/>
            </a:pPr>
            <a:r>
              <a:rPr lang="pt-BR" sz="4000" u="none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1 </a:t>
            </a:r>
            <a:r>
              <a:rPr lang="pt-BR" sz="4000" u="none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- Semiárido Brasileiro</a:t>
            </a:r>
          </a:p>
          <a:p>
            <a:pPr eaLnBrk="0" hangingPunct="0">
              <a:spcBef>
                <a:spcPct val="20000"/>
              </a:spcBef>
              <a:defRPr/>
            </a:pPr>
            <a:r>
              <a:rPr lang="pt-BR" sz="4000" u="none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	</a:t>
            </a:r>
            <a:r>
              <a:rPr lang="pt-BR" sz="3600" u="none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Crédito Rural 2013 </a:t>
            </a:r>
            <a:r>
              <a:rPr lang="pt-BR" sz="3600" u="none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e 2014</a:t>
            </a:r>
          </a:p>
          <a:p>
            <a:pPr eaLnBrk="0" hangingPunct="0">
              <a:spcBef>
                <a:spcPct val="20000"/>
              </a:spcBef>
              <a:defRPr/>
            </a:pPr>
            <a:r>
              <a:rPr lang="pt-BR" sz="4000" u="none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2 -  Crédito </a:t>
            </a:r>
            <a:r>
              <a:rPr lang="pt-BR" sz="4000" u="none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Rural</a:t>
            </a:r>
          </a:p>
          <a:p>
            <a:pPr algn="ctr" eaLnBrk="0" hangingPunct="0">
              <a:spcBef>
                <a:spcPct val="20000"/>
              </a:spcBef>
              <a:defRPr/>
            </a:pPr>
            <a:r>
              <a:rPr lang="pt-BR" sz="4000" u="none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	</a:t>
            </a:r>
            <a:r>
              <a:rPr lang="pt-BR" sz="3600" u="none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Acompanhamento </a:t>
            </a:r>
            <a:r>
              <a:rPr lang="pt-BR" sz="3600" u="none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e </a:t>
            </a:r>
            <a:r>
              <a:rPr lang="pt-BR" sz="3600" u="none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Controle </a:t>
            </a:r>
            <a:r>
              <a:rPr lang="pt-BR" sz="3600" u="none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2013 e </a:t>
            </a:r>
            <a:r>
              <a:rPr lang="pt-BR" sz="3600" u="none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2014</a:t>
            </a:r>
          </a:p>
          <a:p>
            <a:pPr algn="ctr" eaLnBrk="0" hangingPunct="0">
              <a:spcBef>
                <a:spcPct val="20000"/>
              </a:spcBef>
              <a:defRPr/>
            </a:pPr>
            <a:endParaRPr lang="pt-BR" sz="4000" u="none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Text Box 786"/>
          <p:cNvSpPr txBox="1">
            <a:spLocks noChangeArrowheads="1"/>
          </p:cNvSpPr>
          <p:nvPr/>
        </p:nvSpPr>
        <p:spPr bwMode="auto">
          <a:xfrm>
            <a:off x="21349" y="5733259"/>
            <a:ext cx="9079246" cy="708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364" tIns="46182" rIns="92364" bIns="46182">
            <a:spAutoFit/>
          </a:bodyPr>
          <a:lstStyle/>
          <a:p>
            <a:pPr algn="ctr" eaLnBrk="0" hangingPunct="0">
              <a:spcBef>
                <a:spcPct val="20000"/>
              </a:spcBef>
            </a:pPr>
            <a:r>
              <a:rPr lang="pt-BR" sz="2800" b="1" i="1" u="none" dirty="0" smtClean="0">
                <a:solidFill>
                  <a:srgbClr val="FF0000"/>
                </a:solidFill>
                <a:latin typeface="Arial Narrow" panose="020B0606020202030204" pitchFamily="34" charset="0"/>
                <a:cs typeface="Shonar Bangla" pitchFamily="34" charset="0"/>
              </a:rPr>
              <a:t>Senado Federal - Brasília, DF, 10 de junho de 2014</a:t>
            </a:r>
          </a:p>
          <a:p>
            <a:pPr eaLnBrk="0" hangingPunct="0">
              <a:spcBef>
                <a:spcPct val="20000"/>
              </a:spcBef>
            </a:pPr>
            <a:endParaRPr lang="pt-BR" sz="1000" i="1" u="none" dirty="0" smtClean="0">
              <a:solidFill>
                <a:srgbClr val="FF0000"/>
              </a:solidFill>
              <a:latin typeface="Biondi" pitchFamily="2" charset="0"/>
              <a:cs typeface="Shonar Bangl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1688076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7"/>
          <p:cNvSpPr>
            <a:spLocks noChangeArrowheads="1"/>
          </p:cNvSpPr>
          <p:nvPr/>
        </p:nvSpPr>
        <p:spPr bwMode="auto">
          <a:xfrm>
            <a:off x="251520" y="1056394"/>
            <a:ext cx="864096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pt-BR" sz="4000" b="1" u="none" dirty="0" smtClean="0">
                <a:latin typeface="Verdana" pitchFamily="34" charset="0"/>
                <a:cs typeface="Times New Roman" pitchFamily="18" charset="0"/>
              </a:rPr>
              <a:t>SICOR &lt;&gt; Objetivos:</a:t>
            </a:r>
            <a:endParaRPr lang="en-US" sz="4000" u="none" dirty="0">
              <a:latin typeface="Verdana" pitchFamily="34" charset="0"/>
              <a:cs typeface="Times New Roman" pitchFamily="18" charset="0"/>
            </a:endParaRPr>
          </a:p>
        </p:txBody>
      </p:sp>
      <p:sp>
        <p:nvSpPr>
          <p:cNvPr id="6" name="Rectangle 47"/>
          <p:cNvSpPr>
            <a:spLocks noChangeArrowheads="1"/>
          </p:cNvSpPr>
          <p:nvPr/>
        </p:nvSpPr>
        <p:spPr bwMode="auto">
          <a:xfrm>
            <a:off x="145664" y="332656"/>
            <a:ext cx="8208912" cy="424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pt-BR" b="1" i="1" u="none" dirty="0" smtClean="0">
                <a:solidFill>
                  <a:schemeClr val="bg1"/>
                </a:solidFill>
                <a:latin typeface="Verdana" pitchFamily="34" charset="0"/>
                <a:cs typeface="Times New Roman" pitchFamily="18" charset="0"/>
              </a:rPr>
              <a:t>2. Crédito Rural: Acompanhamento e Controle</a:t>
            </a:r>
            <a:endParaRPr lang="en-US" i="1" u="none" dirty="0">
              <a:solidFill>
                <a:schemeClr val="bg1"/>
              </a:solidFill>
              <a:latin typeface="Verdana" pitchFamily="34" charset="0"/>
              <a:cs typeface="Times New Roman" pitchFamily="18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0" y="1702725"/>
            <a:ext cx="921600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u="none" dirty="0" smtClean="0">
                <a:solidFill>
                  <a:srgbClr val="FF0000"/>
                </a:solidFill>
              </a:rPr>
              <a:t>a</a:t>
            </a:r>
            <a:r>
              <a:rPr lang="pt-BR" b="1" u="none" dirty="0">
                <a:solidFill>
                  <a:srgbClr val="FF0000"/>
                </a:solidFill>
              </a:rPr>
              <a:t>) efetuar o levantamento estatístico do crédito rural;</a:t>
            </a:r>
          </a:p>
          <a:p>
            <a:r>
              <a:rPr lang="pt-BR" b="1" u="none" dirty="0"/>
              <a:t>b) evitar paralelismo de assistência creditícia;</a:t>
            </a:r>
          </a:p>
          <a:p>
            <a:r>
              <a:rPr lang="pt-BR" b="1" u="none" dirty="0">
                <a:solidFill>
                  <a:srgbClr val="FF0000"/>
                </a:solidFill>
              </a:rPr>
              <a:t>c) possibilitar melhor acompanhamento das operações do crédito rural;</a:t>
            </a:r>
          </a:p>
          <a:p>
            <a:r>
              <a:rPr lang="pt-BR" b="1" u="none" dirty="0"/>
              <a:t>d) possibilitar o acompanhamento e o controle das operações enquadradas no Proagro;</a:t>
            </a:r>
          </a:p>
          <a:p>
            <a:r>
              <a:rPr lang="pt-BR" b="1" u="none" dirty="0">
                <a:solidFill>
                  <a:srgbClr val="FF0000"/>
                </a:solidFill>
              </a:rPr>
              <a:t>e) incorporar informações e dados necessários ao acompanhamento da política do crédito rural brasileira;</a:t>
            </a:r>
          </a:p>
          <a:p>
            <a:r>
              <a:rPr lang="pt-BR" b="1" u="none" dirty="0"/>
              <a:t>f) agrupar informações e dados essenciais à gestão das políticas do seguro agrícola e da garantia da atividade agropecuária;</a:t>
            </a:r>
          </a:p>
          <a:p>
            <a:r>
              <a:rPr lang="pt-BR" b="1" u="none" dirty="0">
                <a:solidFill>
                  <a:srgbClr val="FF0000"/>
                </a:solidFill>
              </a:rPr>
              <a:t>g) propiciar aos órgãos federais responsáveis por essas políticas acesso a relatórios do referido sistema.</a:t>
            </a:r>
          </a:p>
          <a:p>
            <a:endParaRPr lang="pt-BR" b="1" u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itchFamily="2" charset="2"/>
              <a:buChar char="è"/>
            </a:pPr>
            <a:endParaRPr lang="pt-BR" b="1" u="none" dirty="0" smtClean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endParaRPr lang="pt-BR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3896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539552" y="2060848"/>
            <a:ext cx="7920880" cy="4219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  <a:buFont typeface="Arial" charset="0"/>
              <a:buChar char="•"/>
            </a:pPr>
            <a:r>
              <a:rPr lang="pt-BR" sz="1800" b="1" u="none" dirty="0" smtClean="0">
                <a:latin typeface="Verdana" pitchFamily="34" charset="0"/>
                <a:cs typeface="Times New Roman" pitchFamily="18" charset="0"/>
              </a:rPr>
              <a:t>Em </a:t>
            </a:r>
            <a:r>
              <a:rPr lang="pt-BR" sz="1800" b="1" u="none" dirty="0" smtClean="0">
                <a:latin typeface="Verdana" pitchFamily="34" charset="0"/>
                <a:cs typeface="Times New Roman" pitchFamily="18" charset="0"/>
              </a:rPr>
              <a:t>Curso Original (SOR01)</a:t>
            </a:r>
          </a:p>
          <a:p>
            <a:pPr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  <a:buFont typeface="Arial" charset="0"/>
              <a:buChar char="•"/>
            </a:pPr>
            <a:r>
              <a:rPr lang="pt-BR" sz="1600" b="1" u="none" dirty="0" smtClean="0">
                <a:latin typeface="Verdana" pitchFamily="34" charset="0"/>
                <a:cs typeface="Times New Roman" pitchFamily="18" charset="0"/>
              </a:rPr>
              <a:t> </a:t>
            </a:r>
            <a:r>
              <a:rPr lang="pt-BR" sz="1800" b="1" u="none" dirty="0" smtClean="0">
                <a:latin typeface="Verdana" pitchFamily="34" charset="0"/>
                <a:cs typeface="Times New Roman" pitchFamily="18" charset="0"/>
              </a:rPr>
              <a:t>Em Atraso (SOR02)</a:t>
            </a:r>
          </a:p>
          <a:p>
            <a:pPr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  <a:buFont typeface="Arial" charset="0"/>
              <a:buChar char="•"/>
            </a:pPr>
            <a:r>
              <a:rPr lang="pt-BR" sz="1800" b="1" u="none" dirty="0" smtClean="0">
                <a:latin typeface="Verdana" pitchFamily="34" charset="0"/>
                <a:cs typeface="Times New Roman" pitchFamily="18" charset="0"/>
              </a:rPr>
              <a:t> Prorrogada (SOR03)</a:t>
            </a:r>
          </a:p>
          <a:p>
            <a:pPr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  <a:buFont typeface="Arial" charset="0"/>
              <a:buChar char="•"/>
            </a:pPr>
            <a:r>
              <a:rPr lang="pt-BR" sz="1800" b="1" u="none" dirty="0" smtClean="0">
                <a:latin typeface="Verdana" pitchFamily="34" charset="0"/>
                <a:cs typeface="Times New Roman" pitchFamily="18" charset="0"/>
              </a:rPr>
              <a:t> Renegociada Sem Nova Operação (SOR04)</a:t>
            </a:r>
          </a:p>
          <a:p>
            <a:pPr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  <a:buFont typeface="Arial" charset="0"/>
              <a:buChar char="•"/>
            </a:pPr>
            <a:r>
              <a:rPr lang="pt-BR" sz="1800" b="1" u="none" dirty="0" smtClean="0">
                <a:latin typeface="Verdana" pitchFamily="34" charset="0"/>
                <a:cs typeface="Times New Roman" pitchFamily="18" charset="0"/>
              </a:rPr>
              <a:t> Renegociada Parcialmente Com Nova Operação (SOR05)</a:t>
            </a:r>
          </a:p>
          <a:p>
            <a:pPr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  <a:buFont typeface="Arial" charset="0"/>
              <a:buChar char="•"/>
            </a:pPr>
            <a:r>
              <a:rPr lang="pt-BR" sz="1800" b="1" u="none" dirty="0" smtClean="0">
                <a:latin typeface="Verdana" pitchFamily="34" charset="0"/>
                <a:cs typeface="Times New Roman" pitchFamily="18" charset="0"/>
              </a:rPr>
              <a:t> Renegociada Totalmente Com Nova Operação (SOR06)</a:t>
            </a:r>
          </a:p>
          <a:p>
            <a:pPr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  <a:buFont typeface="Arial" charset="0"/>
              <a:buChar char="•"/>
            </a:pPr>
            <a:r>
              <a:rPr lang="pt-BR" sz="1800" b="1" u="none" dirty="0" smtClean="0">
                <a:latin typeface="Verdana" pitchFamily="34" charset="0"/>
                <a:cs typeface="Times New Roman" pitchFamily="18" charset="0"/>
              </a:rPr>
              <a:t> Liquidada (SOR07)</a:t>
            </a:r>
          </a:p>
          <a:p>
            <a:pPr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  <a:buFont typeface="Arial" charset="0"/>
              <a:buChar char="•"/>
            </a:pPr>
            <a:r>
              <a:rPr lang="pt-BR" sz="1800" b="1" u="none" dirty="0" smtClean="0">
                <a:latin typeface="Verdana" pitchFamily="34" charset="0"/>
                <a:cs typeface="Times New Roman" pitchFamily="18" charset="0"/>
              </a:rPr>
              <a:t> Desclassificada (SOR08)</a:t>
            </a:r>
          </a:p>
          <a:p>
            <a:pPr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  <a:buFont typeface="Arial" charset="0"/>
              <a:buChar char="•"/>
            </a:pPr>
            <a:r>
              <a:rPr lang="pt-BR" sz="1800" b="1" u="none" dirty="0" smtClean="0">
                <a:latin typeface="Verdana" pitchFamily="34" charset="0"/>
                <a:cs typeface="Times New Roman" pitchFamily="18" charset="0"/>
              </a:rPr>
              <a:t> Baixada como Prejuízo (SOR09)</a:t>
            </a:r>
          </a:p>
          <a:p>
            <a:pPr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  <a:buFont typeface="Arial" charset="0"/>
              <a:buChar char="•"/>
            </a:pPr>
            <a:r>
              <a:rPr lang="pt-BR" sz="1800" b="1" u="none" dirty="0" smtClean="0">
                <a:latin typeface="Verdana" pitchFamily="34" charset="0"/>
                <a:cs typeface="Times New Roman" pitchFamily="18" charset="0"/>
              </a:rPr>
              <a:t> Excluída (SOR10)</a:t>
            </a:r>
          </a:p>
          <a:p>
            <a:pPr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  <a:buFont typeface="Arial" charset="0"/>
              <a:buChar char="•"/>
            </a:pPr>
            <a:r>
              <a:rPr lang="pt-BR" sz="1800" b="1" u="none" dirty="0" smtClean="0">
                <a:latin typeface="Verdana" pitchFamily="34" charset="0"/>
                <a:cs typeface="Times New Roman" pitchFamily="18" charset="0"/>
              </a:rPr>
              <a:t> Inscrita em Dívida Ativa da União (SOR11)</a:t>
            </a: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72008" y="991613"/>
            <a:ext cx="9071992" cy="867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pt-BR" sz="2800" b="1" dirty="0" smtClean="0">
                <a:latin typeface="Verdana" pitchFamily="34" charset="0"/>
                <a:cs typeface="Times New Roman" pitchFamily="18" charset="0"/>
              </a:rPr>
              <a:t>SICOR</a:t>
            </a:r>
            <a:r>
              <a:rPr lang="pt-BR" sz="2000" b="1" u="none" dirty="0" smtClean="0">
                <a:latin typeface="Verdana" pitchFamily="34" charset="0"/>
                <a:cs typeface="Times New Roman" pitchFamily="18" charset="0"/>
              </a:rPr>
              <a:t>    </a:t>
            </a:r>
            <a:r>
              <a:rPr lang="pt-BR" sz="2800" b="1" u="none" dirty="0" smtClean="0">
                <a:solidFill>
                  <a:srgbClr val="FF0000"/>
                </a:solidFill>
                <a:latin typeface="Verdana" pitchFamily="34" charset="0"/>
                <a:cs typeface="Times New Roman" pitchFamily="18" charset="0"/>
              </a:rPr>
              <a:t>&lt;=&gt;</a:t>
            </a:r>
            <a:r>
              <a:rPr lang="pt-BR" sz="2800" b="1" u="none" dirty="0" smtClean="0">
                <a:latin typeface="Verdana" pitchFamily="34" charset="0"/>
                <a:cs typeface="Times New Roman" pitchFamily="18" charset="0"/>
              </a:rPr>
              <a:t>   Situação ou Classificação das   Operações </a:t>
            </a:r>
            <a:r>
              <a:rPr lang="pt-BR" sz="2800" b="1" u="none" dirty="0" smtClean="0">
                <a:latin typeface="Verdana" pitchFamily="34" charset="0"/>
                <a:cs typeface="Times New Roman" pitchFamily="18" charset="0"/>
              </a:rPr>
              <a:t>de Crédito Rural</a:t>
            </a:r>
            <a:endParaRPr lang="en-US" sz="2800" u="none" dirty="0">
              <a:latin typeface="Verdana" pitchFamily="34" charset="0"/>
              <a:cs typeface="Times New Roman" pitchFamily="18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72008" y="260648"/>
            <a:ext cx="9144000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pt-BR" b="1" i="1" u="none" dirty="0">
                <a:solidFill>
                  <a:schemeClr val="bg1"/>
                </a:solidFill>
                <a:latin typeface="Verdana" pitchFamily="34" charset="0"/>
                <a:cs typeface="Times New Roman" pitchFamily="18" charset="0"/>
              </a:rPr>
              <a:t>2. Crédito Rural: Acompanhamento e Controle</a:t>
            </a:r>
            <a:endParaRPr lang="en-US" i="1" u="none" dirty="0">
              <a:solidFill>
                <a:schemeClr val="bg1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1220677"/>
            <a:ext cx="9037761" cy="978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pt-BR" b="1" u="none" dirty="0">
                <a:latin typeface="Verdana" pitchFamily="34" charset="0"/>
                <a:cs typeface="Times New Roman" pitchFamily="18" charset="0"/>
              </a:rPr>
              <a:t> </a:t>
            </a:r>
            <a:r>
              <a:rPr lang="pt-BR" sz="3200" b="1" u="none" dirty="0" smtClean="0">
                <a:solidFill>
                  <a:srgbClr val="003399"/>
                </a:solidFill>
                <a:latin typeface="Verdana" pitchFamily="34" charset="0"/>
                <a:cs typeface="Times New Roman" pitchFamily="18" charset="0"/>
              </a:rPr>
              <a:t>Matriz </a:t>
            </a:r>
            <a:r>
              <a:rPr lang="pt-BR" sz="3200" b="1" u="none" dirty="0" smtClean="0">
                <a:solidFill>
                  <a:srgbClr val="003399"/>
                </a:solidFill>
                <a:latin typeface="Verdana" pitchFamily="34" charset="0"/>
                <a:cs typeface="Times New Roman" pitchFamily="18" charset="0"/>
              </a:rPr>
              <a:t>de Dados e de Informações </a:t>
            </a:r>
            <a:r>
              <a:rPr lang="pt-BR" sz="3200" b="1" u="none" dirty="0" smtClean="0">
                <a:solidFill>
                  <a:srgbClr val="003399"/>
                </a:solidFill>
                <a:latin typeface="Verdana" pitchFamily="34" charset="0"/>
                <a:cs typeface="Times New Roman" pitchFamily="18" charset="0"/>
              </a:rPr>
              <a:t>do Crédito Rural</a:t>
            </a:r>
            <a:endParaRPr lang="en-US" sz="3200" u="none" dirty="0">
              <a:solidFill>
                <a:srgbClr val="003399"/>
              </a:solidFill>
              <a:latin typeface="Verdana" pitchFamily="34" charset="0"/>
              <a:cs typeface="Times New Roman" pitchFamily="18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79512" y="2203914"/>
            <a:ext cx="8858250" cy="4302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  <a:buFont typeface="Arial" charset="0"/>
              <a:buChar char="•"/>
            </a:pPr>
            <a:r>
              <a:rPr lang="pt-BR" sz="1600" b="1" u="none" dirty="0">
                <a:latin typeface="Verdana" pitchFamily="34" charset="0"/>
                <a:cs typeface="Times New Roman" pitchFamily="18" charset="0"/>
              </a:rPr>
              <a:t> </a:t>
            </a:r>
            <a:r>
              <a:rPr lang="pt-BR" b="1" u="none" dirty="0" smtClean="0">
                <a:solidFill>
                  <a:srgbClr val="FF0000"/>
                </a:solidFill>
                <a:latin typeface="Verdana" pitchFamily="34" charset="0"/>
                <a:cs typeface="Times New Roman" pitchFamily="18" charset="0"/>
              </a:rPr>
              <a:t>Fase 1 – </a:t>
            </a:r>
            <a:r>
              <a:rPr lang="pt-BR" b="1" u="none" dirty="0" smtClean="0">
                <a:solidFill>
                  <a:srgbClr val="FF0000"/>
                </a:solidFill>
                <a:latin typeface="Verdana" pitchFamily="34" charset="0"/>
                <a:cs typeface="Times New Roman" pitchFamily="18" charset="0"/>
              </a:rPr>
              <a:t>Dados e Informações Estáticos</a:t>
            </a:r>
            <a:r>
              <a:rPr lang="pt-BR" b="1" u="none" dirty="0" smtClean="0">
                <a:solidFill>
                  <a:srgbClr val="FF0000"/>
                </a:solidFill>
                <a:latin typeface="Verdana" pitchFamily="34" charset="0"/>
                <a:cs typeface="Times New Roman" pitchFamily="18" charset="0"/>
              </a:rPr>
              <a:t>.</a:t>
            </a:r>
            <a:endParaRPr lang="pt-BR" sz="2000" b="1" u="none" dirty="0" smtClean="0">
              <a:solidFill>
                <a:srgbClr val="FF0000"/>
              </a:solidFill>
              <a:latin typeface="Verdana" pitchFamily="34" charset="0"/>
              <a:cs typeface="Times New Roman" pitchFamily="18" charset="0"/>
            </a:endParaRPr>
          </a:p>
          <a:p>
            <a:pPr lvl="1"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  <a:buFont typeface="Arial" charset="0"/>
              <a:buChar char="•"/>
            </a:pPr>
            <a:r>
              <a:rPr lang="pt-BR" sz="2000" b="1" u="none" dirty="0" smtClean="0">
                <a:latin typeface="Verdana" pitchFamily="34" charset="0"/>
                <a:cs typeface="Times New Roman" pitchFamily="18" charset="0"/>
              </a:rPr>
              <a:t> Quantidade e Valor dos Contratos:</a:t>
            </a:r>
          </a:p>
          <a:p>
            <a:pPr lvl="2"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  <a:buFont typeface="Arial" charset="0"/>
              <a:buChar char="•"/>
            </a:pPr>
            <a:r>
              <a:rPr lang="pt-BR" sz="2000" b="1" u="none" dirty="0" smtClean="0">
                <a:latin typeface="Verdana" pitchFamily="34" charset="0"/>
                <a:cs typeface="Times New Roman" pitchFamily="18" charset="0"/>
              </a:rPr>
              <a:t> Por Tipo de </a:t>
            </a:r>
            <a:r>
              <a:rPr lang="pt-BR" sz="2000" b="1" u="none" dirty="0" smtClean="0">
                <a:latin typeface="Verdana" pitchFamily="34" charset="0"/>
                <a:cs typeface="Times New Roman" pitchFamily="18" charset="0"/>
              </a:rPr>
              <a:t>Beneficiário; Região; UF; </a:t>
            </a:r>
            <a:r>
              <a:rPr lang="pt-BR" sz="2000" b="1" u="none" dirty="0" smtClean="0">
                <a:latin typeface="Verdana" pitchFamily="34" charset="0"/>
                <a:cs typeface="Times New Roman" pitchFamily="18" charset="0"/>
              </a:rPr>
              <a:t>e </a:t>
            </a:r>
            <a:r>
              <a:rPr lang="pt-BR" sz="2000" b="1" u="none" dirty="0" smtClean="0">
                <a:latin typeface="Verdana" pitchFamily="34" charset="0"/>
                <a:cs typeface="Times New Roman" pitchFamily="18" charset="0"/>
              </a:rPr>
              <a:t>Município.</a:t>
            </a:r>
            <a:endParaRPr lang="pt-BR" sz="2000" b="1" u="none" dirty="0" smtClean="0">
              <a:latin typeface="Verdana" pitchFamily="34" charset="0"/>
              <a:cs typeface="Times New Roman" pitchFamily="18" charset="0"/>
            </a:endParaRPr>
          </a:p>
          <a:p>
            <a:pPr lvl="2"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  <a:buFont typeface="Arial" charset="0"/>
              <a:buChar char="•"/>
            </a:pPr>
            <a:r>
              <a:rPr lang="pt-BR" sz="2000" b="1" dirty="0" smtClean="0">
                <a:latin typeface="Verdana" pitchFamily="34" charset="0"/>
                <a:cs typeface="Times New Roman" pitchFamily="18" charset="0"/>
              </a:rPr>
              <a:t> </a:t>
            </a:r>
            <a:r>
              <a:rPr lang="pt-BR" sz="2000" b="1" dirty="0" smtClean="0">
                <a:latin typeface="Verdana" pitchFamily="34" charset="0"/>
                <a:cs typeface="Times New Roman" pitchFamily="18" charset="0"/>
              </a:rPr>
              <a:t>Custeio </a:t>
            </a:r>
            <a:r>
              <a:rPr lang="pt-BR" sz="2000" b="1" dirty="0" smtClean="0">
                <a:latin typeface="Verdana" pitchFamily="34" charset="0"/>
                <a:cs typeface="Times New Roman" pitchFamily="18" charset="0"/>
              </a:rPr>
              <a:t>Agrícola de Lavoura </a:t>
            </a:r>
            <a:r>
              <a:rPr lang="pt-BR" sz="2000" b="1" dirty="0" smtClean="0">
                <a:latin typeface="Verdana" pitchFamily="34" charset="0"/>
                <a:cs typeface="Times New Roman" pitchFamily="18" charset="0"/>
              </a:rPr>
              <a:t>por</a:t>
            </a:r>
            <a:r>
              <a:rPr lang="pt-BR" sz="2000" b="1" u="none" dirty="0" smtClean="0">
                <a:latin typeface="Verdana" pitchFamily="34" charset="0"/>
                <a:cs typeface="Times New Roman" pitchFamily="18" charset="0"/>
              </a:rPr>
              <a:t>: Produto; Região;</a:t>
            </a:r>
          </a:p>
          <a:p>
            <a:pPr lvl="2"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</a:pPr>
            <a:r>
              <a:rPr lang="pt-BR" sz="2000" b="1" u="none" dirty="0" smtClean="0">
                <a:latin typeface="Verdana" pitchFamily="34" charset="0"/>
                <a:cs typeface="Times New Roman" pitchFamily="18" charset="0"/>
              </a:rPr>
              <a:t>  UF </a:t>
            </a:r>
            <a:r>
              <a:rPr lang="pt-BR" sz="2000" b="1" u="none" dirty="0" smtClean="0">
                <a:latin typeface="Verdana" pitchFamily="34" charset="0"/>
                <a:cs typeface="Times New Roman" pitchFamily="18" charset="0"/>
              </a:rPr>
              <a:t>e Município;</a:t>
            </a:r>
          </a:p>
          <a:p>
            <a:pPr lvl="2"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  <a:buFont typeface="Arial" charset="0"/>
              <a:buChar char="•"/>
            </a:pPr>
            <a:r>
              <a:rPr lang="pt-BR" sz="2000" b="1" u="none" dirty="0" smtClean="0">
                <a:latin typeface="Verdana" pitchFamily="34" charset="0"/>
                <a:cs typeface="Times New Roman" pitchFamily="18" charset="0"/>
              </a:rPr>
              <a:t> </a:t>
            </a:r>
            <a:r>
              <a:rPr lang="pt-BR" sz="2000" b="1" u="none" dirty="0" smtClean="0">
                <a:latin typeface="Verdana" pitchFamily="34" charset="0"/>
                <a:cs typeface="Times New Roman" pitchFamily="18" charset="0"/>
              </a:rPr>
              <a:t>Segmento Bancário </a:t>
            </a:r>
            <a:r>
              <a:rPr lang="pt-BR" sz="2000" b="1" u="none" dirty="0" smtClean="0">
                <a:latin typeface="Verdana" pitchFamily="34" charset="0"/>
                <a:cs typeface="Times New Roman" pitchFamily="18" charset="0"/>
              </a:rPr>
              <a:t>e IF;</a:t>
            </a:r>
          </a:p>
          <a:p>
            <a:pPr lvl="2"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  <a:buFont typeface="Arial" charset="0"/>
              <a:buChar char="•"/>
            </a:pPr>
            <a:r>
              <a:rPr lang="pt-BR" sz="2000" b="1" u="none" dirty="0" smtClean="0">
                <a:latin typeface="Verdana" pitchFamily="34" charset="0"/>
                <a:cs typeface="Times New Roman" pitchFamily="18" charset="0"/>
              </a:rPr>
              <a:t> </a:t>
            </a:r>
            <a:r>
              <a:rPr lang="pt-BR" sz="2000" b="1" dirty="0" smtClean="0">
                <a:latin typeface="Verdana" pitchFamily="34" charset="0"/>
                <a:cs typeface="Times New Roman" pitchFamily="18" charset="0"/>
              </a:rPr>
              <a:t>Custeio </a:t>
            </a:r>
            <a:r>
              <a:rPr lang="pt-BR" sz="2000" b="1" dirty="0" smtClean="0">
                <a:latin typeface="Verdana" pitchFamily="34" charset="0"/>
                <a:cs typeface="Times New Roman" pitchFamily="18" charset="0"/>
              </a:rPr>
              <a:t>Agrícola de Lavoura </a:t>
            </a:r>
            <a:r>
              <a:rPr lang="pt-BR" sz="2000" b="1" dirty="0" smtClean="0">
                <a:latin typeface="Verdana" pitchFamily="34" charset="0"/>
                <a:cs typeface="Times New Roman" pitchFamily="18" charset="0"/>
              </a:rPr>
              <a:t>por</a:t>
            </a:r>
            <a:r>
              <a:rPr lang="pt-BR" sz="2000" b="1" u="none" dirty="0" smtClean="0">
                <a:latin typeface="Verdana" pitchFamily="34" charset="0"/>
                <a:cs typeface="Times New Roman" pitchFamily="18" charset="0"/>
              </a:rPr>
              <a:t>: Segmento; IF; e</a:t>
            </a:r>
          </a:p>
          <a:p>
            <a:pPr lvl="2"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</a:pPr>
            <a:r>
              <a:rPr lang="pt-BR" sz="2000" b="1" u="none" dirty="0">
                <a:latin typeface="Verdana" pitchFamily="34" charset="0"/>
                <a:cs typeface="Times New Roman" pitchFamily="18" charset="0"/>
              </a:rPr>
              <a:t> </a:t>
            </a:r>
            <a:r>
              <a:rPr lang="pt-BR" sz="2000" b="1" u="none" dirty="0" smtClean="0">
                <a:latin typeface="Verdana" pitchFamily="34" charset="0"/>
                <a:cs typeface="Times New Roman" pitchFamily="18" charset="0"/>
              </a:rPr>
              <a:t> </a:t>
            </a:r>
            <a:r>
              <a:rPr lang="pt-BR" sz="2000" b="1" u="none" dirty="0" smtClean="0">
                <a:latin typeface="Verdana" pitchFamily="34" charset="0"/>
                <a:cs typeface="Times New Roman" pitchFamily="18" charset="0"/>
              </a:rPr>
              <a:t>Produto;</a:t>
            </a:r>
          </a:p>
          <a:p>
            <a:pPr lvl="2"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  <a:buFont typeface="Arial" charset="0"/>
              <a:buChar char="•"/>
            </a:pPr>
            <a:r>
              <a:rPr lang="pt-BR" sz="2000" b="1" u="none" dirty="0" smtClean="0">
                <a:latin typeface="Verdana" pitchFamily="34" charset="0"/>
                <a:cs typeface="Times New Roman" pitchFamily="18" charset="0"/>
              </a:rPr>
              <a:t> Por Sexo, Região e UF.</a:t>
            </a:r>
          </a:p>
          <a:p>
            <a:pPr lvl="2"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  <a:buFont typeface="Arial" charset="0"/>
              <a:buChar char="•"/>
            </a:pPr>
            <a:endParaRPr lang="pt-BR" sz="2000" b="1" u="none" dirty="0" smtClean="0">
              <a:latin typeface="Verdana" pitchFamily="34" charset="0"/>
              <a:cs typeface="Times New Roman" pitchFamily="18" charset="0"/>
            </a:endParaRPr>
          </a:p>
        </p:txBody>
      </p:sp>
      <p:sp>
        <p:nvSpPr>
          <p:cNvPr id="9" name="Rectangle 47"/>
          <p:cNvSpPr>
            <a:spLocks noChangeArrowheads="1"/>
          </p:cNvSpPr>
          <p:nvPr/>
        </p:nvSpPr>
        <p:spPr bwMode="auto">
          <a:xfrm>
            <a:off x="179512" y="332656"/>
            <a:ext cx="8208912" cy="424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pt-BR" b="1" i="1" u="none" dirty="0" smtClean="0">
                <a:solidFill>
                  <a:schemeClr val="bg1"/>
                </a:solidFill>
                <a:latin typeface="Verdana" pitchFamily="34" charset="0"/>
                <a:cs typeface="Times New Roman" pitchFamily="18" charset="0"/>
              </a:rPr>
              <a:t>2. Crédito Rural: Acompanhamento e Controle</a:t>
            </a:r>
            <a:endParaRPr lang="en-US" i="1" u="none" dirty="0">
              <a:solidFill>
                <a:schemeClr val="bg1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7"/>
          <p:cNvSpPr>
            <a:spLocks noChangeArrowheads="1"/>
          </p:cNvSpPr>
          <p:nvPr/>
        </p:nvSpPr>
        <p:spPr bwMode="auto">
          <a:xfrm>
            <a:off x="179512" y="332656"/>
            <a:ext cx="8208912" cy="424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pt-BR" b="1" i="1" u="none" dirty="0" smtClean="0">
                <a:solidFill>
                  <a:schemeClr val="bg1"/>
                </a:solidFill>
                <a:latin typeface="Verdana" pitchFamily="34" charset="0"/>
                <a:cs typeface="Times New Roman" pitchFamily="18" charset="0"/>
              </a:rPr>
              <a:t>2. Crédito Rural: Acompanhamento e Controle</a:t>
            </a:r>
            <a:endParaRPr lang="en-US" i="1" u="none" dirty="0">
              <a:solidFill>
                <a:schemeClr val="bg1"/>
              </a:solidFill>
              <a:latin typeface="Verdana" pitchFamily="34" charset="0"/>
              <a:cs typeface="Times New Roman" pitchFamily="18" charset="0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22984" y="2924944"/>
            <a:ext cx="9144000" cy="14588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  <a:buFont typeface="Arial" charset="0"/>
              <a:buChar char="•"/>
            </a:pPr>
            <a:r>
              <a:rPr lang="pt-BR" b="1" u="none" dirty="0" smtClean="0">
                <a:latin typeface="Verdana" pitchFamily="34" charset="0"/>
                <a:cs typeface="Times New Roman" pitchFamily="18" charset="0"/>
              </a:rPr>
              <a:t> Fase 2 – </a:t>
            </a:r>
            <a:r>
              <a:rPr lang="pt-BR" b="1" u="none" dirty="0" smtClean="0">
                <a:latin typeface="Verdana" pitchFamily="34" charset="0"/>
                <a:cs typeface="Times New Roman" pitchFamily="18" charset="0"/>
              </a:rPr>
              <a:t>Dados e Informações Dinâmicos</a:t>
            </a:r>
            <a:r>
              <a:rPr lang="pt-BR" b="1" u="none" dirty="0" smtClean="0">
                <a:latin typeface="Verdana" pitchFamily="34" charset="0"/>
                <a:cs typeface="Times New Roman" pitchFamily="18" charset="0"/>
              </a:rPr>
              <a:t>.</a:t>
            </a:r>
          </a:p>
          <a:p>
            <a:pPr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  <a:buFont typeface="Arial" charset="0"/>
              <a:buChar char="•"/>
            </a:pPr>
            <a:r>
              <a:rPr lang="pt-BR" sz="2000" b="1" u="none" dirty="0" smtClean="0">
                <a:latin typeface="Verdana" pitchFamily="34" charset="0"/>
                <a:cs typeface="Times New Roman" pitchFamily="18" charset="0"/>
              </a:rPr>
              <a:t> </a:t>
            </a:r>
            <a:r>
              <a:rPr lang="pt-BR" b="1" u="none" dirty="0" smtClean="0">
                <a:latin typeface="Verdana" pitchFamily="34" charset="0"/>
                <a:cs typeface="Times New Roman" pitchFamily="18" charset="0"/>
              </a:rPr>
              <a:t>Fase 3 – Exigibilidades de Aplicação em </a:t>
            </a:r>
            <a:r>
              <a:rPr lang="pt-BR" b="1" u="none" dirty="0" smtClean="0">
                <a:latin typeface="Verdana" pitchFamily="34" charset="0"/>
                <a:cs typeface="Times New Roman" pitchFamily="18" charset="0"/>
              </a:rPr>
              <a:t>Créd.Rural</a:t>
            </a:r>
            <a:endParaRPr lang="pt-BR" sz="2000" b="1" u="none" dirty="0" smtClean="0">
              <a:latin typeface="Verdana" pitchFamily="34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  <a:buFont typeface="Arial" charset="0"/>
              <a:buChar char="•"/>
            </a:pPr>
            <a:r>
              <a:rPr lang="pt-BR" b="1" u="none" dirty="0" smtClean="0">
                <a:latin typeface="Verdana" pitchFamily="34" charset="0"/>
                <a:cs typeface="Times New Roman" pitchFamily="18" charset="0"/>
              </a:rPr>
              <a:t> Fase 4 – Proagro.</a:t>
            </a:r>
            <a:endParaRPr lang="pt-BR" b="1" u="none" dirty="0" smtClean="0">
              <a:latin typeface="Verdana" pitchFamily="34" charset="0"/>
              <a:cs typeface="Times New Roman" pitchFamily="18" charset="0"/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428625" y="1220677"/>
            <a:ext cx="8229600" cy="867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</a:pPr>
            <a:r>
              <a:rPr lang="pt-BR" b="1" u="none" dirty="0">
                <a:latin typeface="Verdana" pitchFamily="34" charset="0"/>
                <a:cs typeface="Times New Roman" pitchFamily="18" charset="0"/>
              </a:rPr>
              <a:t> </a:t>
            </a:r>
            <a:r>
              <a:rPr lang="pt-BR" sz="2800" b="1" u="none" dirty="0">
                <a:solidFill>
                  <a:srgbClr val="003399"/>
                </a:solidFill>
                <a:latin typeface="Verdana" pitchFamily="34" charset="0"/>
                <a:cs typeface="Times New Roman" pitchFamily="18" charset="0"/>
              </a:rPr>
              <a:t>Matriz de dados e Informações do Crédito </a:t>
            </a:r>
            <a:r>
              <a:rPr lang="pt-BR" sz="2800" b="1" u="none" dirty="0" smtClean="0">
                <a:solidFill>
                  <a:srgbClr val="003399"/>
                </a:solidFill>
                <a:latin typeface="Verdana" pitchFamily="34" charset="0"/>
                <a:cs typeface="Times New Roman" pitchFamily="18" charset="0"/>
              </a:rPr>
              <a:t>Rural</a:t>
            </a:r>
            <a:endParaRPr lang="en-US" sz="2800" u="none" dirty="0"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872714"/>
            <a:ext cx="6480720" cy="572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47"/>
          <p:cNvSpPr>
            <a:spLocks noChangeArrowheads="1"/>
          </p:cNvSpPr>
          <p:nvPr/>
        </p:nvSpPr>
        <p:spPr bwMode="auto">
          <a:xfrm>
            <a:off x="107504" y="1143152"/>
            <a:ext cx="1512168" cy="480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pt-BR" sz="2800" b="1" u="none" dirty="0" smtClean="0">
                <a:latin typeface="Verdana" pitchFamily="34" charset="0"/>
                <a:cs typeface="Times New Roman" pitchFamily="18" charset="0"/>
              </a:rPr>
              <a:t>Filtros</a:t>
            </a:r>
            <a:endParaRPr lang="en-US" sz="2800" b="1" u="none" dirty="0">
              <a:latin typeface="Verdana" pitchFamily="34" charset="0"/>
              <a:cs typeface="Times New Roman" pitchFamily="18" charset="0"/>
            </a:endParaRPr>
          </a:p>
        </p:txBody>
      </p:sp>
      <p:sp>
        <p:nvSpPr>
          <p:cNvPr id="8" name="Seta para a direita 7"/>
          <p:cNvSpPr/>
          <p:nvPr/>
        </p:nvSpPr>
        <p:spPr bwMode="auto">
          <a:xfrm>
            <a:off x="1646888" y="1275205"/>
            <a:ext cx="432048" cy="216024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Rectangle 47"/>
          <p:cNvSpPr>
            <a:spLocks noChangeArrowheads="1"/>
          </p:cNvSpPr>
          <p:nvPr/>
        </p:nvSpPr>
        <p:spPr bwMode="auto">
          <a:xfrm>
            <a:off x="0" y="3789040"/>
            <a:ext cx="1979712" cy="424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pt-BR" b="1" u="none" dirty="0" smtClean="0">
                <a:latin typeface="Verdana" pitchFamily="34" charset="0"/>
                <a:cs typeface="Times New Roman" pitchFamily="18" charset="0"/>
              </a:rPr>
              <a:t>Resultado</a:t>
            </a:r>
            <a:endParaRPr lang="en-US" b="1" u="none" dirty="0">
              <a:latin typeface="Verdana" pitchFamily="34" charset="0"/>
              <a:cs typeface="Times New Roman" pitchFamily="18" charset="0"/>
            </a:endParaRPr>
          </a:p>
        </p:txBody>
      </p:sp>
      <p:sp>
        <p:nvSpPr>
          <p:cNvPr id="10" name="Seta para a direita 9"/>
          <p:cNvSpPr/>
          <p:nvPr/>
        </p:nvSpPr>
        <p:spPr bwMode="auto">
          <a:xfrm>
            <a:off x="1991048" y="3893394"/>
            <a:ext cx="432048" cy="216024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1" name="Rectangle 47"/>
          <p:cNvSpPr>
            <a:spLocks noChangeArrowheads="1"/>
          </p:cNvSpPr>
          <p:nvPr/>
        </p:nvSpPr>
        <p:spPr bwMode="auto">
          <a:xfrm>
            <a:off x="179512" y="332656"/>
            <a:ext cx="8208912" cy="424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pt-BR" b="1" i="1" u="none" dirty="0" smtClean="0">
                <a:solidFill>
                  <a:schemeClr val="bg1"/>
                </a:solidFill>
                <a:latin typeface="Verdana" pitchFamily="34" charset="0"/>
                <a:cs typeface="Times New Roman" pitchFamily="18" charset="0"/>
              </a:rPr>
              <a:t>2. Crédito Rural: Acompanhamento e Controle</a:t>
            </a:r>
            <a:endParaRPr lang="en-US" i="1" u="none" dirty="0">
              <a:solidFill>
                <a:schemeClr val="bg1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6036" y="721982"/>
            <a:ext cx="7194356" cy="5731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Conector de seta reta 6"/>
          <p:cNvCxnSpPr/>
          <p:nvPr/>
        </p:nvCxnSpPr>
        <p:spPr bwMode="auto">
          <a:xfrm flipH="1">
            <a:off x="5364088" y="1067379"/>
            <a:ext cx="612000" cy="540000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 useBgFill="1">
        <p:nvSpPr>
          <p:cNvPr id="8" name="Rectangle 47"/>
          <p:cNvSpPr>
            <a:spLocks noChangeArrowheads="1"/>
          </p:cNvSpPr>
          <p:nvPr/>
        </p:nvSpPr>
        <p:spPr bwMode="auto">
          <a:xfrm>
            <a:off x="6084168" y="779347"/>
            <a:ext cx="2160240" cy="341632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pt-BR" sz="1800" u="none" dirty="0" smtClean="0">
                <a:latin typeface="Verdana" pitchFamily="34" charset="0"/>
                <a:cs typeface="Times New Roman" pitchFamily="18" charset="0"/>
              </a:rPr>
              <a:t>Exportação (LAI)</a:t>
            </a:r>
            <a:endParaRPr lang="en-US" sz="1800" u="none" dirty="0">
              <a:latin typeface="Verdana" pitchFamily="34" charset="0"/>
              <a:cs typeface="Times New Roman" pitchFamily="18" charset="0"/>
            </a:endParaRPr>
          </a:p>
        </p:txBody>
      </p:sp>
      <p:sp>
        <p:nvSpPr>
          <p:cNvPr id="9" name="Rectangle 47"/>
          <p:cNvSpPr>
            <a:spLocks noChangeArrowheads="1"/>
          </p:cNvSpPr>
          <p:nvPr/>
        </p:nvSpPr>
        <p:spPr bwMode="auto">
          <a:xfrm>
            <a:off x="179512" y="332656"/>
            <a:ext cx="8208912" cy="424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pt-BR" b="1" i="1" u="none" dirty="0" smtClean="0">
                <a:solidFill>
                  <a:schemeClr val="bg1"/>
                </a:solidFill>
                <a:latin typeface="Verdana" pitchFamily="34" charset="0"/>
                <a:cs typeface="Times New Roman" pitchFamily="18" charset="0"/>
              </a:rPr>
              <a:t>2. Crédito Rural: Acompanhamento e Controle</a:t>
            </a:r>
            <a:endParaRPr lang="en-US" i="1" u="none" dirty="0">
              <a:solidFill>
                <a:schemeClr val="bg1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7"/>
          <p:cNvSpPr>
            <a:spLocks noChangeArrowheads="1"/>
          </p:cNvSpPr>
          <p:nvPr/>
        </p:nvSpPr>
        <p:spPr bwMode="auto">
          <a:xfrm>
            <a:off x="251520" y="1268760"/>
            <a:ext cx="8640960" cy="757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pt-BR" b="1" u="none" dirty="0" smtClean="0">
                <a:latin typeface="Verdana" pitchFamily="34" charset="0"/>
                <a:cs typeface="Times New Roman" pitchFamily="18" charset="0"/>
              </a:rPr>
              <a:t>Quantidade dos Contratos de Custeio por Segmento em 2013 e 2014</a:t>
            </a:r>
            <a:endParaRPr lang="en-US" u="none" dirty="0">
              <a:latin typeface="Verdana" pitchFamily="34" charset="0"/>
              <a:cs typeface="Times New Roman" pitchFamily="18" charset="0"/>
            </a:endParaRPr>
          </a:p>
        </p:txBody>
      </p:sp>
      <p:sp>
        <p:nvSpPr>
          <p:cNvPr id="6" name="Rectangle 47"/>
          <p:cNvSpPr>
            <a:spLocks noChangeArrowheads="1"/>
          </p:cNvSpPr>
          <p:nvPr/>
        </p:nvSpPr>
        <p:spPr bwMode="auto">
          <a:xfrm>
            <a:off x="179512" y="332656"/>
            <a:ext cx="8208912" cy="424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pt-BR" b="1" i="1" u="none" dirty="0" smtClean="0">
                <a:solidFill>
                  <a:schemeClr val="bg1"/>
                </a:solidFill>
                <a:latin typeface="Verdana" pitchFamily="34" charset="0"/>
                <a:cs typeface="Times New Roman" pitchFamily="18" charset="0"/>
              </a:rPr>
              <a:t>2. Crédito Rural: Acompanhamento e Controle</a:t>
            </a:r>
            <a:endParaRPr lang="en-US" i="1" u="none" dirty="0">
              <a:solidFill>
                <a:schemeClr val="bg1"/>
              </a:solidFill>
              <a:latin typeface="Verdana" pitchFamily="34" charset="0"/>
              <a:cs typeface="Times New Roman" pitchFamily="18" charset="0"/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395536" y="2132856"/>
          <a:ext cx="5400600" cy="1828800"/>
        </p:xfrm>
        <a:graphic>
          <a:graphicData uri="http://schemas.openxmlformats.org/drawingml/2006/table">
            <a:tbl>
              <a:tblPr/>
              <a:tblGrid>
                <a:gridCol w="2982247"/>
                <a:gridCol w="2418353"/>
              </a:tblGrid>
              <a:tr h="267458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Segmento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Quantidade</a:t>
                      </a:r>
                      <a:r>
                        <a:rPr lang="pt-BR" sz="20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Custeio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267458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Bancos Públicos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943.288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458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Bancos Privados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161.232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Cooperativas de Crédito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346.297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906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Ag.</a:t>
                      </a:r>
                      <a:r>
                        <a:rPr lang="pt-BR" sz="20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Fomento e Bco. Desenv.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SNCR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1.450.818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8" name="Gráfico 7"/>
          <p:cNvGraphicFramePr/>
          <p:nvPr/>
        </p:nvGraphicFramePr>
        <p:xfrm>
          <a:off x="2915816" y="3573016"/>
          <a:ext cx="6084168" cy="3528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6754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47"/>
          <p:cNvSpPr>
            <a:spLocks noChangeArrowheads="1"/>
          </p:cNvSpPr>
          <p:nvPr/>
        </p:nvSpPr>
        <p:spPr bwMode="auto">
          <a:xfrm>
            <a:off x="251520" y="1196752"/>
            <a:ext cx="8640960" cy="757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pt-BR" b="1" u="none" dirty="0" smtClean="0">
                <a:latin typeface="Verdana" pitchFamily="34" charset="0"/>
                <a:cs typeface="Times New Roman" pitchFamily="18" charset="0"/>
              </a:rPr>
              <a:t>Valor dos Contratos de Custeio por Segmento em 2013 e 2014</a:t>
            </a:r>
            <a:endParaRPr lang="en-US" u="none" dirty="0">
              <a:latin typeface="Verdana" pitchFamily="34" charset="0"/>
              <a:cs typeface="Times New Roman" pitchFamily="18" charset="0"/>
            </a:endParaRPr>
          </a:p>
        </p:txBody>
      </p:sp>
      <p:graphicFrame>
        <p:nvGraphicFramePr>
          <p:cNvPr id="10" name="Tabela 9"/>
          <p:cNvGraphicFramePr>
            <a:graphicFrameLocks noGrp="1"/>
          </p:cNvGraphicFramePr>
          <p:nvPr/>
        </p:nvGraphicFramePr>
        <p:xfrm>
          <a:off x="251520" y="1988840"/>
          <a:ext cx="5256584" cy="1828800"/>
        </p:xfrm>
        <a:graphic>
          <a:graphicData uri="http://schemas.openxmlformats.org/drawingml/2006/table">
            <a:tbl>
              <a:tblPr/>
              <a:tblGrid>
                <a:gridCol w="3024336"/>
                <a:gridCol w="2232248"/>
              </a:tblGrid>
              <a:tr h="237626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Segmento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Valor </a:t>
                      </a:r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Custeio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44192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Bancos Públicos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61.325.541.732,01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Bancos Privados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28.140.180.049,12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568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Cooperativas de Crédito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13.875.580.935,11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626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Ag.</a:t>
                      </a:r>
                      <a:r>
                        <a:rPr lang="pt-BR" sz="2000" b="1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Fomento e Bco. Desenv.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5.000.000,00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SNCR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103.346.302.716,24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1" name="Gráfico 10"/>
          <p:cNvGraphicFramePr/>
          <p:nvPr/>
        </p:nvGraphicFramePr>
        <p:xfrm>
          <a:off x="2771800" y="3068960"/>
          <a:ext cx="6192688" cy="396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Rectangle 47"/>
          <p:cNvSpPr>
            <a:spLocks noChangeArrowheads="1"/>
          </p:cNvSpPr>
          <p:nvPr/>
        </p:nvSpPr>
        <p:spPr bwMode="auto">
          <a:xfrm>
            <a:off x="179512" y="332656"/>
            <a:ext cx="8208912" cy="424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pt-BR" b="1" i="1" u="none" dirty="0" smtClean="0">
                <a:solidFill>
                  <a:schemeClr val="bg1"/>
                </a:solidFill>
                <a:latin typeface="Verdana" pitchFamily="34" charset="0"/>
                <a:cs typeface="Times New Roman" pitchFamily="18" charset="0"/>
              </a:rPr>
              <a:t>2. Crédito Rural: Acompanhamento e Controle</a:t>
            </a:r>
            <a:endParaRPr lang="en-US" i="1" u="none" dirty="0">
              <a:solidFill>
                <a:schemeClr val="bg1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7"/>
          <p:cNvSpPr>
            <a:spLocks noChangeArrowheads="1"/>
          </p:cNvSpPr>
          <p:nvPr/>
        </p:nvSpPr>
        <p:spPr bwMode="auto">
          <a:xfrm>
            <a:off x="251520" y="1052736"/>
            <a:ext cx="8640960" cy="757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pt-BR" b="1" u="none" dirty="0" smtClean="0">
                <a:latin typeface="Verdana" pitchFamily="34" charset="0"/>
                <a:cs typeface="Times New Roman" pitchFamily="18" charset="0"/>
              </a:rPr>
              <a:t>Quantidade dos Contratos de Investimento por Segmento em 2013 e 2014</a:t>
            </a:r>
            <a:endParaRPr lang="en-US" u="none" dirty="0">
              <a:latin typeface="Verdana" pitchFamily="34" charset="0"/>
              <a:cs typeface="Times New Roman" pitchFamily="18" charset="0"/>
            </a:endParaRPr>
          </a:p>
        </p:txBody>
      </p:sp>
      <p:graphicFrame>
        <p:nvGraphicFramePr>
          <p:cNvPr id="9" name="Tabela 8"/>
          <p:cNvGraphicFramePr>
            <a:graphicFrameLocks noGrp="1"/>
          </p:cNvGraphicFramePr>
          <p:nvPr/>
        </p:nvGraphicFramePr>
        <p:xfrm>
          <a:off x="251520" y="1844824"/>
          <a:ext cx="6048672" cy="1828800"/>
        </p:xfrm>
        <a:graphic>
          <a:graphicData uri="http://schemas.openxmlformats.org/drawingml/2006/table">
            <a:tbl>
              <a:tblPr/>
              <a:tblGrid>
                <a:gridCol w="3299276"/>
                <a:gridCol w="2749396"/>
              </a:tblGrid>
              <a:tr h="144016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Segmento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Qtd. Investimento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44192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Bancos Públicos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2.111.318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Bancos Privados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116.901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568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Cooperativas de Crédito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69.636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52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Ag.</a:t>
                      </a:r>
                      <a:r>
                        <a:rPr lang="pt-BR" sz="2000" b="1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Fomento e Bco. Desenv.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19.482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SNCR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2.317.337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0" name="Gráfico 9"/>
          <p:cNvGraphicFramePr/>
          <p:nvPr/>
        </p:nvGraphicFramePr>
        <p:xfrm>
          <a:off x="2627784" y="3429000"/>
          <a:ext cx="6192688" cy="3168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Rectangle 47"/>
          <p:cNvSpPr>
            <a:spLocks noChangeArrowheads="1"/>
          </p:cNvSpPr>
          <p:nvPr/>
        </p:nvSpPr>
        <p:spPr bwMode="auto">
          <a:xfrm>
            <a:off x="179512" y="332656"/>
            <a:ext cx="8208912" cy="424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pt-BR" b="1" i="1" u="none" dirty="0" smtClean="0">
                <a:solidFill>
                  <a:schemeClr val="bg1"/>
                </a:solidFill>
                <a:latin typeface="Verdana" pitchFamily="34" charset="0"/>
                <a:cs typeface="Times New Roman" pitchFamily="18" charset="0"/>
              </a:rPr>
              <a:t>2. Crédito Rural: Acompanhamento e Controle</a:t>
            </a:r>
            <a:endParaRPr lang="en-US" i="1" u="none" dirty="0">
              <a:solidFill>
                <a:schemeClr val="bg1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7"/>
          <p:cNvSpPr>
            <a:spLocks noChangeArrowheads="1"/>
          </p:cNvSpPr>
          <p:nvPr/>
        </p:nvSpPr>
        <p:spPr bwMode="auto">
          <a:xfrm>
            <a:off x="251520" y="1124744"/>
            <a:ext cx="8640960" cy="757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pt-BR" b="1" u="none" dirty="0" smtClean="0">
                <a:latin typeface="Verdana" pitchFamily="34" charset="0"/>
                <a:cs typeface="Times New Roman" pitchFamily="18" charset="0"/>
              </a:rPr>
              <a:t>Valor dos Contratos de Investimento por Segmento em 2013 e 2014</a:t>
            </a:r>
            <a:endParaRPr lang="en-US" u="none" dirty="0">
              <a:latin typeface="Verdana" pitchFamily="34" charset="0"/>
              <a:cs typeface="Times New Roman" pitchFamily="18" charset="0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251520" y="1988840"/>
          <a:ext cx="5688632" cy="1828800"/>
        </p:xfrm>
        <a:graphic>
          <a:graphicData uri="http://schemas.openxmlformats.org/drawingml/2006/table">
            <a:tbl>
              <a:tblPr/>
              <a:tblGrid>
                <a:gridCol w="3149176"/>
                <a:gridCol w="2539456"/>
              </a:tblGrid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Segmento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Valor </a:t>
                      </a:r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Investimento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44192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Bancos Públicos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40.690.324.043,30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Bancos Privados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18.875.335.411,73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568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Cooperativas de Crédito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3.375.601.704,10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52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Ag.</a:t>
                      </a:r>
                      <a:r>
                        <a:rPr lang="pt-BR" sz="2000" b="1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Fomento e Bco. Desenv.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3.350.276.143,42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SNCR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66.291.537.302,55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Gráfico 6"/>
          <p:cNvGraphicFramePr/>
          <p:nvPr/>
        </p:nvGraphicFramePr>
        <p:xfrm>
          <a:off x="3059832" y="3356992"/>
          <a:ext cx="5904656" cy="3456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Rectangle 47"/>
          <p:cNvSpPr>
            <a:spLocks noChangeArrowheads="1"/>
          </p:cNvSpPr>
          <p:nvPr/>
        </p:nvSpPr>
        <p:spPr bwMode="auto">
          <a:xfrm>
            <a:off x="179512" y="332656"/>
            <a:ext cx="8208912" cy="424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pt-BR" b="1" i="1" u="none" dirty="0" smtClean="0">
                <a:solidFill>
                  <a:schemeClr val="bg1"/>
                </a:solidFill>
                <a:latin typeface="Verdana" pitchFamily="34" charset="0"/>
                <a:cs typeface="Times New Roman" pitchFamily="18" charset="0"/>
              </a:rPr>
              <a:t>2. Crédito Rural: Acompanhamento e Controle</a:t>
            </a:r>
            <a:endParaRPr lang="en-US" i="1" u="none" dirty="0">
              <a:solidFill>
                <a:schemeClr val="bg1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821" descr="cap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237" y="116632"/>
            <a:ext cx="9140775" cy="6856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tângulo 5"/>
          <p:cNvSpPr/>
          <p:nvPr/>
        </p:nvSpPr>
        <p:spPr>
          <a:xfrm>
            <a:off x="0" y="2780928"/>
            <a:ext cx="9184012" cy="166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spcBef>
                <a:spcPct val="20000"/>
              </a:spcBef>
              <a:defRPr/>
            </a:pPr>
            <a:r>
              <a:rPr lang="pt-BR" sz="3200" u="none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Departamento  de  Regulação,  Supervisão,  e Controle das Operações do Crédito Rural e </a:t>
            </a:r>
            <a:r>
              <a:rPr lang="pt-BR" sz="3200" u="none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do Proagro</a:t>
            </a:r>
          </a:p>
          <a:p>
            <a:pPr algn="ctr" eaLnBrk="0" hangingPunct="0">
              <a:spcBef>
                <a:spcPct val="20000"/>
              </a:spcBef>
              <a:defRPr/>
            </a:pPr>
            <a:r>
              <a:rPr lang="pt-BR" sz="3200" u="none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pt-BR" sz="3200" u="none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pt-BR" sz="3200" b="1" u="none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Derop</a:t>
            </a:r>
            <a:r>
              <a:rPr lang="pt-BR" sz="3200" u="none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)</a:t>
            </a:r>
            <a:endParaRPr lang="en-US" sz="3200" u="none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Text Box 786"/>
          <p:cNvSpPr txBox="1">
            <a:spLocks noChangeArrowheads="1"/>
          </p:cNvSpPr>
          <p:nvPr/>
        </p:nvSpPr>
        <p:spPr bwMode="auto">
          <a:xfrm>
            <a:off x="21349" y="5661248"/>
            <a:ext cx="9079246" cy="764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364" tIns="46182" rIns="92364" bIns="46182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pt-BR" sz="1000" i="1" u="none" dirty="0" smtClean="0">
              <a:solidFill>
                <a:srgbClr val="FF0000"/>
              </a:solidFill>
              <a:latin typeface="Biondi" pitchFamily="2" charset="0"/>
              <a:cs typeface="Shonar Bangla" pitchFamily="34" charset="0"/>
            </a:endParaRPr>
          </a:p>
          <a:p>
            <a:pPr algn="r" eaLnBrk="0" hangingPunct="0">
              <a:spcBef>
                <a:spcPct val="20000"/>
              </a:spcBef>
            </a:pPr>
            <a:r>
              <a:rPr lang="pt-BR" sz="2800" b="1" i="1" u="none" dirty="0">
                <a:solidFill>
                  <a:srgbClr val="FF0000"/>
                </a:solidFill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Deoclécio Pereira de </a:t>
            </a:r>
            <a:r>
              <a:rPr lang="pt-BR" sz="2800" b="1" i="1" u="none" dirty="0" smtClean="0">
                <a:solidFill>
                  <a:srgbClr val="FF0000"/>
                </a:solidFill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Souza</a:t>
            </a:r>
            <a:endParaRPr lang="pt-BR" sz="2800" b="1" i="1" u="none" dirty="0">
              <a:solidFill>
                <a:srgbClr val="FF0000"/>
              </a:solidFill>
              <a:latin typeface="Arial" panose="020B0604020202020204" pitchFamily="34" charset="0"/>
              <a:ea typeface="Batang" panose="02030600000101010101" pitchFamily="18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0210401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7"/>
          <p:cNvSpPr>
            <a:spLocks noChangeArrowheads="1"/>
          </p:cNvSpPr>
          <p:nvPr/>
        </p:nvSpPr>
        <p:spPr bwMode="auto">
          <a:xfrm>
            <a:off x="251520" y="1196752"/>
            <a:ext cx="8640960" cy="757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pt-BR" b="1" u="none" dirty="0" smtClean="0">
                <a:latin typeface="Verdana" pitchFamily="34" charset="0"/>
                <a:cs typeface="Times New Roman" pitchFamily="18" charset="0"/>
              </a:rPr>
              <a:t>Quantidade dos Contratos de Comercialização por Segmento em 2013 e 2014</a:t>
            </a:r>
            <a:endParaRPr lang="en-US" u="none" dirty="0">
              <a:latin typeface="Verdana" pitchFamily="34" charset="0"/>
              <a:cs typeface="Times New Roman" pitchFamily="18" charset="0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251520" y="2060848"/>
          <a:ext cx="5544616" cy="1828800"/>
        </p:xfrm>
        <a:graphic>
          <a:graphicData uri="http://schemas.openxmlformats.org/drawingml/2006/table">
            <a:tbl>
              <a:tblPr/>
              <a:tblGrid>
                <a:gridCol w="3069340"/>
                <a:gridCol w="2475276"/>
              </a:tblGrid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Segmento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Qtd. </a:t>
                      </a:r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Comercialização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44192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Bancos Públicos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42.814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Bancos Privados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13.459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568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Cooperativas de Crédito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10.173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52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Ag.</a:t>
                      </a:r>
                      <a:r>
                        <a:rPr lang="pt-BR" sz="2000" b="1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Fomento e Bco. Desenv.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SNCR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66.446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Gráfico 6"/>
          <p:cNvGraphicFramePr/>
          <p:nvPr/>
        </p:nvGraphicFramePr>
        <p:xfrm>
          <a:off x="2627784" y="3429000"/>
          <a:ext cx="6264696" cy="3312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Rectangle 47"/>
          <p:cNvSpPr>
            <a:spLocks noChangeArrowheads="1"/>
          </p:cNvSpPr>
          <p:nvPr/>
        </p:nvSpPr>
        <p:spPr bwMode="auto">
          <a:xfrm>
            <a:off x="179512" y="332656"/>
            <a:ext cx="8208912" cy="424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pt-BR" b="1" i="1" u="none" dirty="0" smtClean="0">
                <a:solidFill>
                  <a:schemeClr val="bg1"/>
                </a:solidFill>
                <a:latin typeface="Verdana" pitchFamily="34" charset="0"/>
                <a:cs typeface="Times New Roman" pitchFamily="18" charset="0"/>
              </a:rPr>
              <a:t>2. Crédito Rural: Acompanhamento e Controle</a:t>
            </a:r>
            <a:endParaRPr lang="en-US" i="1" u="none" dirty="0">
              <a:solidFill>
                <a:schemeClr val="bg1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7"/>
          <p:cNvSpPr>
            <a:spLocks noChangeArrowheads="1"/>
          </p:cNvSpPr>
          <p:nvPr/>
        </p:nvSpPr>
        <p:spPr bwMode="auto">
          <a:xfrm>
            <a:off x="251520" y="1196752"/>
            <a:ext cx="8640960" cy="757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pt-BR" b="1" u="none" dirty="0" smtClean="0">
                <a:latin typeface="Verdana" pitchFamily="34" charset="0"/>
                <a:cs typeface="Times New Roman" pitchFamily="18" charset="0"/>
              </a:rPr>
              <a:t>Valor dos Contratos de Comercialização por Segmento em 2013 e 2014</a:t>
            </a:r>
            <a:endParaRPr lang="en-US" u="none" dirty="0">
              <a:latin typeface="Verdana" pitchFamily="34" charset="0"/>
              <a:cs typeface="Times New Roman" pitchFamily="18" charset="0"/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179512" y="2037968"/>
          <a:ext cx="5976664" cy="1828800"/>
        </p:xfrm>
        <a:graphic>
          <a:graphicData uri="http://schemas.openxmlformats.org/drawingml/2006/table">
            <a:tbl>
              <a:tblPr/>
              <a:tblGrid>
                <a:gridCol w="3182050"/>
                <a:gridCol w="2794614"/>
              </a:tblGrid>
              <a:tr h="209550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Segmento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Valor </a:t>
                      </a:r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Comercialização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Bancos Públicos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13.722.141.483,74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Bancos Privados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14.408.701.261,28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Cooperativas de Crédito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1.186.922.177,09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Ag.</a:t>
                      </a:r>
                      <a:r>
                        <a:rPr lang="pt-BR" sz="2000" b="1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Fomento e Bco. Desenv.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SNCR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29.317.764.922,11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8" name="Gráfico 7"/>
          <p:cNvGraphicFramePr/>
          <p:nvPr/>
        </p:nvGraphicFramePr>
        <p:xfrm>
          <a:off x="2843808" y="3717032"/>
          <a:ext cx="5904656" cy="3096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Rectangle 47"/>
          <p:cNvSpPr>
            <a:spLocks noChangeArrowheads="1"/>
          </p:cNvSpPr>
          <p:nvPr/>
        </p:nvSpPr>
        <p:spPr bwMode="auto">
          <a:xfrm>
            <a:off x="179512" y="332656"/>
            <a:ext cx="8208912" cy="424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pt-BR" b="1" i="1" u="none" dirty="0" smtClean="0">
                <a:solidFill>
                  <a:schemeClr val="bg1"/>
                </a:solidFill>
                <a:latin typeface="Verdana" pitchFamily="34" charset="0"/>
                <a:cs typeface="Times New Roman" pitchFamily="18" charset="0"/>
              </a:rPr>
              <a:t>2. Crédito Rural: Acompanhamento e Controle</a:t>
            </a:r>
            <a:endParaRPr lang="en-US" i="1" u="none" dirty="0">
              <a:solidFill>
                <a:schemeClr val="bg1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7"/>
          <p:cNvSpPr>
            <a:spLocks noChangeArrowheads="1"/>
          </p:cNvSpPr>
          <p:nvPr/>
        </p:nvSpPr>
        <p:spPr bwMode="auto">
          <a:xfrm>
            <a:off x="251520" y="980728"/>
            <a:ext cx="8640960" cy="757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pt-BR" b="1" u="none" dirty="0" smtClean="0">
                <a:latin typeface="Verdana" pitchFamily="34" charset="0"/>
                <a:cs typeface="Times New Roman" pitchFamily="18" charset="0"/>
              </a:rPr>
              <a:t>Quantidade de Todos os Contratos por Segmento em 2013 e 2014</a:t>
            </a:r>
            <a:endParaRPr lang="en-US" u="none" dirty="0">
              <a:latin typeface="Verdana" pitchFamily="34" charset="0"/>
              <a:cs typeface="Times New Roman" pitchFamily="18" charset="0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179512" y="1772816"/>
          <a:ext cx="5904656" cy="1828800"/>
        </p:xfrm>
        <a:graphic>
          <a:graphicData uri="http://schemas.openxmlformats.org/drawingml/2006/table">
            <a:tbl>
              <a:tblPr/>
              <a:tblGrid>
                <a:gridCol w="3163209"/>
                <a:gridCol w="2741447"/>
              </a:tblGrid>
              <a:tr h="39856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Segmento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Quantidade </a:t>
                      </a:r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Total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238420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Bancos Públicos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3.097.420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420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Bancos Privados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291.592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31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Cooperativas de Crédito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426.106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Ag.</a:t>
                      </a:r>
                      <a:r>
                        <a:rPr lang="pt-BR" sz="2000" b="1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Fomento e Bco. Desenv.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19.483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507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SNCR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3.834.601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Gráfico 6"/>
          <p:cNvGraphicFramePr/>
          <p:nvPr/>
        </p:nvGraphicFramePr>
        <p:xfrm>
          <a:off x="2195736" y="3185592"/>
          <a:ext cx="6948264" cy="36724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tângulo 1"/>
          <p:cNvSpPr/>
          <p:nvPr/>
        </p:nvSpPr>
        <p:spPr>
          <a:xfrm>
            <a:off x="78800" y="260648"/>
            <a:ext cx="9036496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pt-BR" b="1" i="1" u="none" dirty="0">
                <a:solidFill>
                  <a:schemeClr val="bg1"/>
                </a:solidFill>
                <a:latin typeface="Verdana" pitchFamily="34" charset="0"/>
                <a:cs typeface="Times New Roman" pitchFamily="18" charset="0"/>
              </a:rPr>
              <a:t>2. Crédito Rural: Acompanhamento e Controle</a:t>
            </a:r>
            <a:endParaRPr lang="en-US" i="1" u="none" dirty="0">
              <a:solidFill>
                <a:schemeClr val="bg1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7"/>
          <p:cNvSpPr>
            <a:spLocks noChangeArrowheads="1"/>
          </p:cNvSpPr>
          <p:nvPr/>
        </p:nvSpPr>
        <p:spPr bwMode="auto">
          <a:xfrm>
            <a:off x="251520" y="1124744"/>
            <a:ext cx="8640960" cy="757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pt-BR" b="1" u="none" dirty="0" smtClean="0">
                <a:latin typeface="Verdana" pitchFamily="34" charset="0"/>
                <a:cs typeface="Times New Roman" pitchFamily="18" charset="0"/>
              </a:rPr>
              <a:t>Valor de Todos os Contratos por Segmento em 2013 e 2014</a:t>
            </a:r>
            <a:endParaRPr lang="en-US" u="none" dirty="0">
              <a:latin typeface="Verdana" pitchFamily="34" charset="0"/>
              <a:cs typeface="Times New Roman" pitchFamily="18" charset="0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251520" y="1988840"/>
          <a:ext cx="5976664" cy="1828800"/>
        </p:xfrm>
        <a:graphic>
          <a:graphicData uri="http://schemas.openxmlformats.org/drawingml/2006/table">
            <a:tbl>
              <a:tblPr/>
              <a:tblGrid>
                <a:gridCol w="3067377"/>
                <a:gridCol w="2909287"/>
              </a:tblGrid>
              <a:tr h="202932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Segmento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Valor </a:t>
                      </a:r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Total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260216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Bancos Públicos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115.738.007.259,05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Bancos Privados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61.424.216.722,13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192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Cooperativas de Crédito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18.438.104.816,30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Ag.</a:t>
                      </a:r>
                      <a:r>
                        <a:rPr lang="pt-BR" sz="2000" b="1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Fomento e Bco. Desenv.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3.355.276.143,42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568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SNCR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198.955.604.940,90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Gráfico 6"/>
          <p:cNvGraphicFramePr/>
          <p:nvPr/>
        </p:nvGraphicFramePr>
        <p:xfrm>
          <a:off x="2555776" y="3212976"/>
          <a:ext cx="6408712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Retângulo 7"/>
          <p:cNvSpPr/>
          <p:nvPr/>
        </p:nvSpPr>
        <p:spPr>
          <a:xfrm>
            <a:off x="232976" y="260648"/>
            <a:ext cx="8587496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pt-BR" b="1" i="1" u="none" dirty="0">
                <a:solidFill>
                  <a:schemeClr val="bg1"/>
                </a:solidFill>
                <a:latin typeface="Verdana" pitchFamily="34" charset="0"/>
                <a:cs typeface="Times New Roman" pitchFamily="18" charset="0"/>
              </a:rPr>
              <a:t>2. Crédito Rural: Acompanhamento e Controle</a:t>
            </a:r>
            <a:endParaRPr lang="en-US" i="1" u="none" dirty="0">
              <a:solidFill>
                <a:schemeClr val="bg1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232976" y="260648"/>
            <a:ext cx="8587496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pt-BR" b="1" i="1" u="none" dirty="0">
                <a:solidFill>
                  <a:schemeClr val="bg1"/>
                </a:solidFill>
                <a:latin typeface="Verdana" pitchFamily="34" charset="0"/>
                <a:cs typeface="Times New Roman" pitchFamily="18" charset="0"/>
              </a:rPr>
              <a:t>2. Crédito Rural: Acompanhamento e Controle</a:t>
            </a:r>
            <a:endParaRPr lang="en-US" i="1" u="none" dirty="0">
              <a:solidFill>
                <a:schemeClr val="bg1"/>
              </a:solidFill>
              <a:latin typeface="Verdana" pitchFamily="34" charset="0"/>
              <a:cs typeface="Times New Roman" pitchFamily="18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1331640" y="3198167"/>
            <a:ext cx="683520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800" u="none" dirty="0" smtClean="0">
                <a:latin typeface="Trebuchet MS" panose="020B0603020202020204" pitchFamily="34" charset="0"/>
              </a:rPr>
              <a:t>Obrigado pela Atenção. </a:t>
            </a:r>
            <a:endParaRPr lang="pt-BR" sz="4800" u="none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6536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821" descr="cap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592"/>
            <a:ext cx="9140775" cy="6856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tângulo 5"/>
          <p:cNvSpPr/>
          <p:nvPr/>
        </p:nvSpPr>
        <p:spPr>
          <a:xfrm>
            <a:off x="107503" y="2996952"/>
            <a:ext cx="903327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spcBef>
                <a:spcPct val="20000"/>
              </a:spcBef>
              <a:defRPr/>
            </a:pPr>
            <a:r>
              <a:rPr lang="pt-BR" sz="4000" u="none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1 – </a:t>
            </a:r>
            <a:r>
              <a:rPr lang="pt-BR" sz="4000" u="none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Semiárido Brasileiro</a:t>
            </a:r>
          </a:p>
          <a:p>
            <a:pPr eaLnBrk="0" hangingPunct="0">
              <a:spcBef>
                <a:spcPct val="20000"/>
              </a:spcBef>
              <a:defRPr/>
            </a:pPr>
            <a:r>
              <a:rPr lang="pt-BR" sz="4000" u="none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	</a:t>
            </a:r>
            <a:r>
              <a:rPr lang="pt-BR" sz="3600" u="none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Crédito Rural 2013 </a:t>
            </a:r>
            <a:r>
              <a:rPr lang="pt-BR" sz="3600" u="none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e 2014</a:t>
            </a:r>
          </a:p>
        </p:txBody>
      </p:sp>
    </p:spTree>
    <p:extLst>
      <p:ext uri="{BB962C8B-B14F-4D97-AF65-F5344CB8AC3E}">
        <p14:creationId xmlns:p14="http://schemas.microsoft.com/office/powerpoint/2010/main" val="3314077566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47"/>
          <p:cNvSpPr>
            <a:spLocks noChangeArrowheads="1"/>
          </p:cNvSpPr>
          <p:nvPr/>
        </p:nvSpPr>
        <p:spPr bwMode="auto">
          <a:xfrm>
            <a:off x="179512" y="332656"/>
            <a:ext cx="8208912" cy="424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pt-BR" b="1" i="1" u="none" dirty="0" smtClean="0">
                <a:solidFill>
                  <a:schemeClr val="bg1"/>
                </a:solidFill>
                <a:latin typeface="Verdana" pitchFamily="34" charset="0"/>
                <a:cs typeface="Times New Roman" pitchFamily="18" charset="0"/>
              </a:rPr>
              <a:t>1. Semiárido – Crédito Rural: 2013 e 2014 </a:t>
            </a:r>
            <a:endParaRPr lang="en-US" i="1" u="none" dirty="0">
              <a:solidFill>
                <a:schemeClr val="bg1"/>
              </a:solidFill>
              <a:latin typeface="Verdana" pitchFamily="34" charset="0"/>
              <a:cs typeface="Times New Roman" pitchFamily="18" charset="0"/>
            </a:endParaRPr>
          </a:p>
        </p:txBody>
      </p:sp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7275152"/>
              </p:ext>
            </p:extLst>
          </p:nvPr>
        </p:nvGraphicFramePr>
        <p:xfrm>
          <a:off x="467544" y="1052736"/>
          <a:ext cx="8208912" cy="51883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" name="Planilha" r:id="rId3" imgW="6446566" imgH="4130030" progId="Excel.Sheet.12">
                  <p:embed/>
                </p:oleObj>
              </mc:Choice>
              <mc:Fallback>
                <p:oleObj name="Planilha" r:id="rId3" imgW="6446566" imgH="413003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7544" y="1052736"/>
                        <a:ext cx="8208912" cy="51883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7"/>
          <p:cNvSpPr>
            <a:spLocks noChangeArrowheads="1"/>
          </p:cNvSpPr>
          <p:nvPr/>
        </p:nvSpPr>
        <p:spPr bwMode="auto">
          <a:xfrm>
            <a:off x="179512" y="332656"/>
            <a:ext cx="8208912" cy="424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pt-BR" b="1" i="1" u="none" dirty="0" smtClean="0">
                <a:solidFill>
                  <a:schemeClr val="bg1"/>
                </a:solidFill>
                <a:latin typeface="Verdana" pitchFamily="34" charset="0"/>
                <a:cs typeface="Times New Roman" pitchFamily="18" charset="0"/>
              </a:rPr>
              <a:t>1. Semiárido – Crédito Rural: 2013 e 2014 </a:t>
            </a:r>
            <a:endParaRPr lang="en-US" i="1" u="none" dirty="0">
              <a:solidFill>
                <a:schemeClr val="bg1"/>
              </a:solidFill>
              <a:latin typeface="Verdana" pitchFamily="34" charset="0"/>
              <a:cs typeface="Times New Roman" pitchFamily="18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0313097"/>
              </p:ext>
            </p:extLst>
          </p:nvPr>
        </p:nvGraphicFramePr>
        <p:xfrm>
          <a:off x="467544" y="1052736"/>
          <a:ext cx="8091685" cy="51845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2" name="Planilha" r:id="rId3" imgW="6446566" imgH="4130030" progId="Excel.Sheet.12">
                  <p:embed/>
                </p:oleObj>
              </mc:Choice>
              <mc:Fallback>
                <p:oleObj name="Planilha" r:id="rId3" imgW="6446566" imgH="413003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7544" y="1052736"/>
                        <a:ext cx="8091685" cy="51845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7"/>
          <p:cNvSpPr>
            <a:spLocks noChangeArrowheads="1"/>
          </p:cNvSpPr>
          <p:nvPr/>
        </p:nvSpPr>
        <p:spPr bwMode="auto">
          <a:xfrm>
            <a:off x="179512" y="332656"/>
            <a:ext cx="8208912" cy="424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pt-BR" b="1" i="1" u="none" dirty="0" smtClean="0">
                <a:solidFill>
                  <a:schemeClr val="bg1"/>
                </a:solidFill>
                <a:latin typeface="Verdana" pitchFamily="34" charset="0"/>
                <a:cs typeface="Times New Roman" pitchFamily="18" charset="0"/>
              </a:rPr>
              <a:t>1. Semiárido – Crédito Rural: 2013 e 2014 </a:t>
            </a:r>
            <a:endParaRPr lang="en-US" i="1" u="none" dirty="0">
              <a:solidFill>
                <a:schemeClr val="bg1"/>
              </a:solidFill>
              <a:latin typeface="Verdana" pitchFamily="34" charset="0"/>
              <a:cs typeface="Times New Roman" pitchFamily="18" charset="0"/>
            </a:endParaRPr>
          </a:p>
        </p:txBody>
      </p:sp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6769862"/>
              </p:ext>
            </p:extLst>
          </p:nvPr>
        </p:nvGraphicFramePr>
        <p:xfrm>
          <a:off x="177736" y="1124744"/>
          <a:ext cx="8809038" cy="49685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0" name="Planilha" r:id="rId3" imgW="8808710" imgH="3665323" progId="Excel.Sheet.12">
                  <p:embed/>
                </p:oleObj>
              </mc:Choice>
              <mc:Fallback>
                <p:oleObj name="Planilha" r:id="rId3" imgW="8808710" imgH="3665323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7736" y="1124744"/>
                        <a:ext cx="8809038" cy="49685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7"/>
          <p:cNvSpPr>
            <a:spLocks noChangeArrowheads="1"/>
          </p:cNvSpPr>
          <p:nvPr/>
        </p:nvSpPr>
        <p:spPr bwMode="auto">
          <a:xfrm>
            <a:off x="179512" y="332656"/>
            <a:ext cx="8208912" cy="424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pt-BR" b="1" i="1" u="none" dirty="0" smtClean="0">
                <a:solidFill>
                  <a:schemeClr val="bg1"/>
                </a:solidFill>
                <a:latin typeface="Verdana" pitchFamily="34" charset="0"/>
                <a:cs typeface="Times New Roman" pitchFamily="18" charset="0"/>
              </a:rPr>
              <a:t>1. Semiárido – Crédito Rural: 2013 e 2014 </a:t>
            </a:r>
            <a:endParaRPr lang="en-US" i="1" u="none" dirty="0">
              <a:solidFill>
                <a:schemeClr val="bg1"/>
              </a:solidFill>
              <a:latin typeface="Verdana" pitchFamily="34" charset="0"/>
              <a:cs typeface="Times New Roman" pitchFamily="18" charset="0"/>
            </a:endParaRPr>
          </a:p>
        </p:txBody>
      </p:sp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8461253"/>
              </p:ext>
            </p:extLst>
          </p:nvPr>
        </p:nvGraphicFramePr>
        <p:xfrm>
          <a:off x="168275" y="1052737"/>
          <a:ext cx="8809038" cy="51125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3" name="Planilha" r:id="rId3" imgW="8808710" imgH="3649970" progId="Excel.Sheet.12">
                  <p:embed/>
                </p:oleObj>
              </mc:Choice>
              <mc:Fallback>
                <p:oleObj name="Planilha" r:id="rId3" imgW="8808710" imgH="364997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8275" y="1052737"/>
                        <a:ext cx="8809038" cy="511256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821" descr="cap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592"/>
            <a:ext cx="9140775" cy="6856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tângulo 5"/>
          <p:cNvSpPr/>
          <p:nvPr/>
        </p:nvSpPr>
        <p:spPr>
          <a:xfrm>
            <a:off x="0" y="2829631"/>
            <a:ext cx="914399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spcBef>
                <a:spcPct val="20000"/>
              </a:spcBef>
              <a:defRPr/>
            </a:pPr>
            <a:r>
              <a:rPr lang="pt-BR" sz="4000" u="none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2 -  Crédito </a:t>
            </a:r>
            <a:r>
              <a:rPr lang="pt-BR" sz="4000" u="none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Rural </a:t>
            </a:r>
          </a:p>
          <a:p>
            <a:pPr algn="ctr" eaLnBrk="0" hangingPunct="0">
              <a:spcBef>
                <a:spcPct val="20000"/>
              </a:spcBef>
              <a:defRPr/>
            </a:pPr>
            <a:r>
              <a:rPr lang="pt-BR" sz="4000" u="none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	</a:t>
            </a:r>
            <a:r>
              <a:rPr lang="pt-BR" sz="3600" u="none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Acompanhamento </a:t>
            </a:r>
            <a:r>
              <a:rPr lang="pt-BR" sz="3600" u="none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e </a:t>
            </a:r>
            <a:r>
              <a:rPr lang="pt-BR" sz="3600" u="none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Controle 2013 e 2014</a:t>
            </a:r>
            <a:endParaRPr lang="pt-BR" sz="3600" u="none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5721102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7"/>
          <p:cNvSpPr>
            <a:spLocks noChangeArrowheads="1"/>
          </p:cNvSpPr>
          <p:nvPr/>
        </p:nvSpPr>
        <p:spPr bwMode="auto">
          <a:xfrm>
            <a:off x="251520" y="1056394"/>
            <a:ext cx="864096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pt-BR" sz="4000" b="1" u="none" dirty="0" smtClean="0">
                <a:latin typeface="Verdana" pitchFamily="34" charset="0"/>
                <a:cs typeface="Times New Roman" pitchFamily="18" charset="0"/>
              </a:rPr>
              <a:t>SICOR</a:t>
            </a:r>
            <a:endParaRPr lang="en-US" sz="4000" u="none" dirty="0">
              <a:latin typeface="Verdana" pitchFamily="34" charset="0"/>
              <a:cs typeface="Times New Roman" pitchFamily="18" charset="0"/>
            </a:endParaRPr>
          </a:p>
        </p:txBody>
      </p:sp>
      <p:sp>
        <p:nvSpPr>
          <p:cNvPr id="6" name="Rectangle 47"/>
          <p:cNvSpPr>
            <a:spLocks noChangeArrowheads="1"/>
          </p:cNvSpPr>
          <p:nvPr/>
        </p:nvSpPr>
        <p:spPr bwMode="auto">
          <a:xfrm>
            <a:off x="145664" y="332656"/>
            <a:ext cx="8208912" cy="424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pt-BR" b="1" i="1" u="none" dirty="0" smtClean="0">
                <a:solidFill>
                  <a:schemeClr val="bg1"/>
                </a:solidFill>
                <a:latin typeface="Verdana" pitchFamily="34" charset="0"/>
                <a:cs typeface="Times New Roman" pitchFamily="18" charset="0"/>
              </a:rPr>
              <a:t>2. Crédito Rural: Acompanhamento e Controle</a:t>
            </a:r>
            <a:endParaRPr lang="en-US" i="1" u="none" dirty="0">
              <a:solidFill>
                <a:schemeClr val="bg1"/>
              </a:solidFill>
              <a:latin typeface="Verdana" pitchFamily="34" charset="0"/>
              <a:cs typeface="Times New Roman" pitchFamily="18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-36004" y="1988840"/>
            <a:ext cx="9216008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b="1" u="none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 </a:t>
            </a:r>
            <a:r>
              <a:rPr lang="pt-BR" sz="2800" b="1" u="none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Operações do Crédito Rural e do Proagro</a:t>
            </a:r>
          </a:p>
          <a:p>
            <a:endParaRPr lang="pt-BR" b="1" u="non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b="1" u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b="1" u="none" dirty="0" smtClean="0">
                <a:latin typeface="Arial" panose="020B0604020202020204" pitchFamily="34" charset="0"/>
                <a:cs typeface="Arial" panose="020B0604020202020204" pitchFamily="34" charset="0"/>
              </a:rPr>
              <a:t>SICOR &lt;&gt; </a:t>
            </a:r>
            <a:r>
              <a:rPr 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Início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Vigência</a:t>
            </a:r>
            <a:r>
              <a:rPr lang="pt-BR" b="1" u="none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pt-BR" u="none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pt-BR" u="none" dirty="0">
                <a:latin typeface="Arial" panose="020B0604020202020204" pitchFamily="34" charset="0"/>
                <a:cs typeface="Arial" panose="020B0604020202020204" pitchFamily="34" charset="0"/>
              </a:rPr>
              <a:t>partir de </a:t>
            </a:r>
            <a:r>
              <a:rPr lang="pt-BR" u="none" dirty="0" smtClean="0">
                <a:latin typeface="Arial" panose="020B0604020202020204" pitchFamily="34" charset="0"/>
                <a:cs typeface="Arial" panose="020B0604020202020204" pitchFamily="34" charset="0"/>
              </a:rPr>
              <a:t>1º/1/2013</a:t>
            </a:r>
          </a:p>
          <a:p>
            <a:endParaRPr lang="pt-BR" u="non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b="1" u="none" dirty="0">
                <a:latin typeface="Arial" panose="020B0604020202020204" pitchFamily="34" charset="0"/>
                <a:cs typeface="Arial" panose="020B0604020202020204" pitchFamily="34" charset="0"/>
              </a:rPr>
              <a:t>SICOR &lt;&gt; </a:t>
            </a:r>
            <a:r>
              <a:rPr 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Campos ou Dados Captados</a:t>
            </a:r>
            <a:r>
              <a:rPr lang="pt-BR" b="1" u="none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pt-BR" u="none" dirty="0" smtClean="0">
                <a:latin typeface="Arial" panose="020B0604020202020204" pitchFamily="34" charset="0"/>
                <a:cs typeface="Arial" panose="020B0604020202020204" pitchFamily="34" charset="0"/>
              </a:rPr>
              <a:t>66, sendo:	    </a:t>
            </a:r>
          </a:p>
          <a:p>
            <a:pPr lvl="3"/>
            <a:r>
              <a:rPr lang="pt-BR" u="none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pt-BR" u="none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47 Estáticos;  8 Dinâmicos; e Complementares</a:t>
            </a:r>
          </a:p>
          <a:p>
            <a:pPr marL="342900" indent="-342900">
              <a:buFont typeface="Wingdings" pitchFamily="2" charset="2"/>
              <a:buChar char="è"/>
            </a:pPr>
            <a:endParaRPr lang="pt-BR" u="none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r>
              <a:rPr lang="pt-BR" b="1" u="none" dirty="0">
                <a:latin typeface="Arial" panose="020B0604020202020204" pitchFamily="34" charset="0"/>
                <a:cs typeface="Arial" panose="020B0604020202020204" pitchFamily="34" charset="0"/>
              </a:rPr>
              <a:t>SICOR &lt;&gt; </a:t>
            </a:r>
            <a:r>
              <a:rPr 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Campos Dinâmicos</a:t>
            </a:r>
            <a:r>
              <a:rPr lang="pt-BR" b="1" u="none" dirty="0" smtClean="0">
                <a:latin typeface="Arial" panose="020B0604020202020204" pitchFamily="34" charset="0"/>
                <a:cs typeface="Arial" panose="020B0604020202020204" pitchFamily="34" charset="0"/>
              </a:rPr>
              <a:t>: Compreende:</a:t>
            </a:r>
          </a:p>
          <a:p>
            <a:r>
              <a:rPr lang="pt-BR" b="1" u="none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	       </a:t>
            </a:r>
            <a:r>
              <a:rPr lang="pt-BR" b="1" u="none" dirty="0" smtClean="0">
                <a:latin typeface="Arial" panose="020B0604020202020204" pitchFamily="34" charset="0"/>
                <a:cs typeface="Arial" panose="020B0604020202020204" pitchFamily="34" charset="0"/>
              </a:rPr>
              <a:t>SALDOS; e SITUAÇÃO das OPERAÇÕES</a:t>
            </a:r>
            <a:endParaRPr lang="pt-BR" u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u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itchFamily="2" charset="2"/>
              <a:buChar char="è"/>
            </a:pPr>
            <a:endParaRPr lang="pt-BR" u="none" dirty="0" smtClean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endParaRPr lang="pt-BR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8178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Tema2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048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048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2138</TotalTime>
  <Words>851</Words>
  <Application>Microsoft Office PowerPoint</Application>
  <PresentationFormat>Apresentação na tela (4:3)</PresentationFormat>
  <Paragraphs>194</Paragraphs>
  <Slides>24</Slides>
  <Notes>4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24</vt:i4>
      </vt:variant>
    </vt:vector>
  </HeadingPairs>
  <TitlesOfParts>
    <vt:vector size="26" baseType="lpstr">
      <vt:lpstr>1_Tema2</vt:lpstr>
      <vt:lpstr>Microsoft Excel Worksheet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Banco Central do Brasil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sem título</dc:title>
  <dc:creator>DEINF.AZEVEDO</dc:creator>
  <cp:lastModifiedBy>Deoclecio Pereira de Souza</cp:lastModifiedBy>
  <cp:revision>244</cp:revision>
  <cp:lastPrinted>2014-06-09T23:17:54Z</cp:lastPrinted>
  <dcterms:created xsi:type="dcterms:W3CDTF">2001-08-17T18:42:04Z</dcterms:created>
  <dcterms:modified xsi:type="dcterms:W3CDTF">2014-06-09T23:18:16Z</dcterms:modified>
</cp:coreProperties>
</file>