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1" r:id="rId3"/>
    <p:sldId id="323" r:id="rId4"/>
    <p:sldId id="258" r:id="rId5"/>
    <p:sldId id="261" r:id="rId6"/>
    <p:sldId id="306" r:id="rId7"/>
    <p:sldId id="310" r:id="rId8"/>
    <p:sldId id="313" r:id="rId9"/>
    <p:sldId id="314" r:id="rId10"/>
    <p:sldId id="262" r:id="rId11"/>
    <p:sldId id="307" r:id="rId12"/>
    <p:sldId id="316" r:id="rId13"/>
    <p:sldId id="326" r:id="rId14"/>
    <p:sldId id="327" r:id="rId1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94687"/>
  </p:normalViewPr>
  <p:slideViewPr>
    <p:cSldViewPr snapToGrid="0">
      <p:cViewPr varScale="1">
        <p:scale>
          <a:sx n="65" d="100"/>
          <a:sy n="6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D41AF-9059-4E7F-B16E-42743BC34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0530C3-3610-DE0E-DA50-377DC485D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138AC1-2221-2922-329B-42F50AF3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110D28-E491-18CC-B05A-1D0E97EC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EFE78E-EC18-A730-3EEA-C97790B5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34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2371B-2D2B-3C80-7AEA-E58622A7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EDFB56-56FA-EA1C-0635-B435EC15A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F19E66-A589-F080-DC13-F882F30D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2447D4-C1A2-7735-1181-5E941A7F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2E003E-B5A5-2BD6-6E46-9B9DECFA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87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87EA77-78C6-5588-9255-70BF9530D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4C3CFD-FA45-8C29-E119-DD0499ED8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5BB2CA-7EE6-1ADE-0851-88329B05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B36687-58D9-107E-3E9A-789B953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3BCF6-C581-D201-3934-AC8D1FCF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00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00CEA-AC81-FE10-00F5-D2BD465D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6B0428-22F6-FD1B-401D-943F36722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E3228C-BE4F-0CBF-BF7B-F6F230EC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B873AC-26E3-CC04-F1BD-294B0B35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DE4914-370E-1A2E-B7C8-DD9BB29D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3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16C6B-DCB6-A895-B2B9-E21EDC96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E21A4F-D55E-781A-3069-675967E1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F58BB7-D586-7352-F7BF-6EDC62C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E1E07C-A664-AD0C-7155-A8FF857C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26E2BB-39B3-5A88-BD6D-A7538F71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82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F4623-D4B2-46FD-80A0-C41AFDAB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92A076-C4E2-0B3D-AA47-EA5B9A7DD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34C3EA-DEEB-74AE-9C61-0773CE2A2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AEC38-5354-97F6-DC71-8D6C95B70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C87780-7BE3-225E-9A61-DBC78EC65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8BE876-FBC4-EDE6-DAE3-72E39F77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5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CF39C-DBF3-C900-7CAB-D87862B5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2EE58D-6628-C19D-8C22-734722B69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C94671-9595-BCC8-CB0D-DB07FEA40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D197443-2C7D-5AA6-7A8E-F4E448371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3443CC-E76D-A6C2-267A-E68DA2F9D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092914-BB6E-C03E-F349-FA63E4CA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123D7A-1B77-E30C-C096-20A963F1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5FA15B2-EF5B-08A2-34E1-AAEEF732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79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9C9F-5972-55F9-1F20-26CFDAE6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741A42-3885-82C6-323D-4EBE6448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6FDDE7-6BC8-9BC9-A1A8-457630CB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B2D942-4B43-E32A-1ECA-9CE7A98F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39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73DC2A-0B56-1747-2054-B80FCF2B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6B3F732-CC16-19CB-1236-F2D18DBD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37A783-CBD2-3E1A-60C9-A87FEB42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13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2FF3C-381E-8F94-84B2-D1198AE13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93F2A-EEE5-80F7-41B7-4CC31153D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E14C00-2134-B443-5606-BC5702C18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6452C2-36FD-326D-58C3-CBDCB15B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7BFB97-6202-1857-EFA0-68FCC938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419440-5C0C-2B73-A4F8-425B34FB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37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18884-A7F0-1FAB-9214-81C0171D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AC33714-3CE8-3183-D182-0AF5C0840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ADE2F4-49B3-1951-576F-87E8D596B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16122E-1E68-F889-0881-64BCC924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805AC7-C4DE-44B5-E1FF-E66C9C74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0473F7-DE63-EEB8-AE83-7EE5CFD9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98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7FC151-F59F-B3DA-EE4E-24CC3889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D07299-DEC7-8DCF-B7AC-63634788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FE5768-A46E-674E-B360-8F624CACE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203F49-C353-4B47-9E4A-52F0DB62E28C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86E00-33D0-B9F7-806C-1A30AE3EA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2657EC-7829-125C-BB78-9F8EE4D4E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1C7EB-DC25-4EE7-923D-4125F58CC1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06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fen.gov.br/cofen-adere-a-carta-dos-profissionais-de-saude-contra-fake-new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3C2CD-B5B8-9428-02D0-07B4ADFA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1" y="235391"/>
            <a:ext cx="11272319" cy="145529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Audiência do Conselho de Comunicação Social (CCS)</a:t>
            </a:r>
            <a:br>
              <a:rPr lang="pt-BR" dirty="0">
                <a:solidFill>
                  <a:schemeClr val="bg1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D8C3F0-D586-5662-AED4-D357375B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8" y="2057096"/>
            <a:ext cx="10986656" cy="22516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4200" b="1" dirty="0">
                <a:solidFill>
                  <a:schemeClr val="bg1"/>
                </a:solidFill>
              </a:rPr>
              <a:t>Lei nº 15.325 (06/01/2026) instituiu a profissão de trabalhador multimídia, e sua regulamentação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sz="1800" dirty="0">
                <a:solidFill>
                  <a:schemeClr val="bg1"/>
                </a:solidFill>
              </a:rPr>
              <a:t>Maio 2026</a:t>
            </a:r>
            <a:endParaRPr lang="pt-BR" sz="1800" dirty="0"/>
          </a:p>
        </p:txBody>
      </p:sp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AB03B53-9B0D-B806-A4CF-038D8EA9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5802" b="-1"/>
          <a:stretch>
            <a:fillRect/>
          </a:stretch>
        </p:blipFill>
        <p:spPr>
          <a:xfrm>
            <a:off x="4092913" y="4167091"/>
            <a:ext cx="2771775" cy="156684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6BC948-E7E2-82F7-3ACF-646EDBC7C1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5217" y="5472937"/>
            <a:ext cx="1843435" cy="8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A0094-C0C2-1A8D-CE1B-9D723C62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15" y="1"/>
            <a:ext cx="12019085" cy="155642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br>
              <a:rPr lang="pt-BR" dirty="0">
                <a:solidFill>
                  <a:srgbClr val="002060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1ª ação: mapear o sombreamento proposto pelo escopo da Lei 15.325  com as ocupações que envolvem essas atividades</a:t>
            </a:r>
            <a:br>
              <a:rPr lang="pt-BR" dirty="0">
                <a:solidFill>
                  <a:srgbClr val="002060"/>
                </a:solidFill>
              </a:rPr>
            </a:b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BEF76F-0525-6329-CA86-818B28FF9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54" y="5883396"/>
            <a:ext cx="11636092" cy="721685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002060"/>
                </a:solidFill>
              </a:rPr>
              <a:t>Foram realizadas, entre março e abril de 2026, cerca </a:t>
            </a:r>
            <a:r>
              <a:rPr lang="pt-BR" sz="2000" b="1" dirty="0">
                <a:solidFill>
                  <a:srgbClr val="002060"/>
                </a:solidFill>
              </a:rPr>
              <a:t>50 mesas de convalidações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71B838-3B69-8D74-B2D0-5C47C37F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4" y="1362739"/>
            <a:ext cx="12019085" cy="41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3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F2E59-B127-1262-7FC4-695D8A8F4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B6D401-E45E-C567-5547-184AB8028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uso das ferramentas digitais está disseminado entre os diferentes profissionais, ainda que não sejam as mesmas.</a:t>
            </a:r>
          </a:p>
          <a:p>
            <a:r>
              <a:rPr lang="pt-BR" dirty="0"/>
              <a:t>Há poucos trabalhadores que </a:t>
            </a:r>
            <a:r>
              <a:rPr lang="pt-BR" b="1" dirty="0"/>
              <a:t>possuem mais de duas das </a:t>
            </a:r>
            <a:r>
              <a:rPr lang="pt-BR" dirty="0"/>
              <a:t>habilidades e conhecimentos previstos na legislação -  </a:t>
            </a:r>
          </a:p>
          <a:p>
            <a:r>
              <a:rPr lang="pt-BR" dirty="0"/>
              <a:t>em geral, usam rede de conhecimento para chamar profissionais com habilidades específicas para responder a questões de som, imagem e textos de maior especificidade;</a:t>
            </a:r>
          </a:p>
          <a:p>
            <a:r>
              <a:rPr lang="pt-BR" dirty="0"/>
              <a:t>A maior parte destas ocupações exigem nível de escolaridade de nível superior e parte delas pode ser de nível técnico </a:t>
            </a:r>
          </a:p>
          <a:p>
            <a:r>
              <a:rPr lang="pt-BR" dirty="0"/>
              <a:t>Há necessidade de pactuar alguns dos aspectos de qualificação com o MEC, uma vez que a comunicação demanda conceitos de cidadania e ética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161734-F0EF-FB7D-9E5D-0AA31397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15982"/>
            <a:ext cx="11353800" cy="549571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D3E5C49-B9EB-055B-8560-BB71C729B2C0}"/>
              </a:ext>
            </a:extLst>
          </p:cNvPr>
          <p:cNvSpPr txBox="1"/>
          <p:nvPr/>
        </p:nvSpPr>
        <p:spPr>
          <a:xfrm>
            <a:off x="316871" y="307818"/>
            <a:ext cx="11787612" cy="113877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3200" dirty="0">
                <a:solidFill>
                  <a:schemeClr val="bg1"/>
                </a:solidFill>
              </a:rPr>
              <a:t>ANÁLISE DE SOMBREAMENTO OCUPACIONAL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62827-CA8E-7384-E019-5CC463A70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2A6F1-8C2B-3F5C-6717-B17A7777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132"/>
            <a:ext cx="12192000" cy="1188353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2ª Ação: 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identificar o profissional de multimídia multifuncional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C2E255-7209-D8B4-9CAA-D2A1D07CD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85" y="1611517"/>
            <a:ext cx="11376739" cy="4952245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A multifuncionalidade caracteriza-se pela </a:t>
            </a:r>
            <a:r>
              <a:rPr lang="pt-BR" b="1" dirty="0"/>
              <a:t>integração de atribuições</a:t>
            </a:r>
            <a:r>
              <a:rPr lang="pt-BR" dirty="0"/>
              <a:t>, relacionadas e inseridas em um mesmo processo produtivo digital, no âmbito de um único vínculo profissional, devidamente indicado em seu contrato de trabalho;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As atividades multifuncionais podem abranger atribuições de natureza técnica, criativa, operacional ou gerencial, desde que </a:t>
            </a:r>
            <a:r>
              <a:rPr lang="pt-BR" b="1" dirty="0"/>
              <a:t>cumpridos requisitos legais de formação, qualificação técnica ou experiência profissional do trabalhador;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O exercício de atividades multifuncionais não se confunde com desvio de função, devendo observar, em qualquer hipótese, as atribuições privativas e as prerrogativas de profissões regulamentadas;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Nas hipóteses em que o </a:t>
            </a:r>
            <a:r>
              <a:rPr lang="pt-BR" b="1" dirty="0"/>
              <a:t>exercício das atividades envolva profissão regulamentada ou que exija habilitação legal específica</a:t>
            </a:r>
            <a:r>
              <a:rPr lang="pt-BR" dirty="0"/>
              <a:t>, deverá o profissional possuir a devida qualificação, nos termos da legislação aplicável;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É vedado ao </a:t>
            </a:r>
            <a:r>
              <a:rPr lang="pt-BR" b="1" dirty="0"/>
              <a:t>profissional multimídia divulgar conteúdos sobre temas que demandem conhecimento especializado e que possam representar risco para a sociedade</a:t>
            </a:r>
            <a:r>
              <a:rPr lang="pt-BR" dirty="0"/>
              <a:t>, salvo se possuir formação, certificação, registro profissional ou comprovação de qualificação técnica sobre o assunto, devidamente informada à sociedade.</a:t>
            </a:r>
          </a:p>
        </p:txBody>
      </p:sp>
    </p:spTree>
    <p:extLst>
      <p:ext uri="{BB962C8B-B14F-4D97-AF65-F5344CB8AC3E}">
        <p14:creationId xmlns:p14="http://schemas.microsoft.com/office/powerpoint/2010/main" val="252714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B96E-CED8-421B-FCBB-68EBB099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tx2"/>
          </a:solidFill>
        </p:spPr>
        <p:txBody>
          <a:bodyPr/>
          <a:lstStyle/>
          <a:p>
            <a:r>
              <a:rPr lang="pt-BR" dirty="0"/>
              <a:t>  </a:t>
            </a:r>
            <a:r>
              <a:rPr lang="pt-BR" dirty="0">
                <a:solidFill>
                  <a:schemeClr val="bg1"/>
                </a:solidFill>
              </a:rPr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7332C2-B02F-2FAF-7AF0-C994733A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78" y="1825625"/>
            <a:ext cx="11688023" cy="486488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configuração do profissional de multimídia revela-se ampla e transversal; associada às ferramentas utilizadas e não à natureza única da ocupação;</a:t>
            </a:r>
          </a:p>
          <a:p>
            <a:r>
              <a:rPr lang="pt-BR" dirty="0"/>
              <a:t>O enquadramento irrestrito em uma única ocupação não parece recomendável e a lei prevê que não haja prejuízo para as ocupações já regulamentadas;</a:t>
            </a:r>
          </a:p>
          <a:p>
            <a:r>
              <a:rPr lang="pt-BR" dirty="0"/>
              <a:t>Parece interessante regulamentar as novas ocupações que lidem com o público, em relação a escolaridade mínima e a restrição em relação a temas que causem danos para a saúde (</a:t>
            </a:r>
            <a:r>
              <a:rPr lang="pt-BR"/>
              <a:t>bens) ou por </a:t>
            </a:r>
            <a:r>
              <a:rPr lang="pt-BR" dirty="0"/>
              <a:t>meio do assédios;</a:t>
            </a:r>
          </a:p>
          <a:p>
            <a:r>
              <a:rPr lang="pt-BR" dirty="0"/>
              <a:t>Fundamental acompanhar o desenvolvimento da tecnologia (sem que o humano seja subordinado à tecnologia) e à comunicação (ver o caso da META em relação ao não pagamento de matérias de jornais) de modo a garantir acesso à informação sob diferentes ângulos</a:t>
            </a:r>
          </a:p>
          <a:p>
            <a:r>
              <a:rPr lang="pt-BR" dirty="0"/>
              <a:t>Atuar em conjunto com áreas educacionais para fomentar mudanças culturais sem prejuízo da linguagem ou da ética</a:t>
            </a:r>
          </a:p>
        </p:txBody>
      </p:sp>
    </p:spTree>
    <p:extLst>
      <p:ext uri="{BB962C8B-B14F-4D97-AF65-F5344CB8AC3E}">
        <p14:creationId xmlns:p14="http://schemas.microsoft.com/office/powerpoint/2010/main" val="77957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BE8FF-05E7-751C-EBAE-B4B7D3BB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3C67EF-3259-238E-89E9-883AEEC2E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Contato: </a:t>
            </a:r>
            <a:r>
              <a:rPr lang="pt-BR" dirty="0" err="1"/>
              <a:t>Paula.Montagner@</a:t>
            </a:r>
            <a:r>
              <a:rPr lang="pt-BR" err="1"/>
              <a:t>trabalho</a:t>
            </a:r>
            <a:r>
              <a:rPr lang="pt-BR"/>
              <a:t>.gov.br</a:t>
            </a:r>
          </a:p>
        </p:txBody>
      </p:sp>
    </p:spTree>
    <p:extLst>
      <p:ext uri="{BB962C8B-B14F-4D97-AF65-F5344CB8AC3E}">
        <p14:creationId xmlns:p14="http://schemas.microsoft.com/office/powerpoint/2010/main" val="429022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CC05B-2C32-90B3-FB8F-924ED8C7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681037"/>
            <a:ext cx="11760740" cy="164976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    Lei nº 15.325 instituiu a profissão de trabalhador multimídia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AC2AD5-9CE9-58F9-35F7-D74956B8C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125"/>
            <a:ext cx="10671928" cy="3652837"/>
          </a:xfrm>
        </p:spPr>
        <p:txBody>
          <a:bodyPr>
            <a:normAutofit/>
          </a:bodyPr>
          <a:lstStyle/>
          <a:p>
            <a:r>
              <a:rPr lang="pt-BR" dirty="0"/>
              <a:t>A aprovação da Lei trouxe a tarefa para o M T E fazer sua regulamentação, ainda no primeiro trimestre de 2026;</a:t>
            </a:r>
          </a:p>
          <a:p>
            <a:r>
              <a:rPr lang="pt-BR" dirty="0"/>
              <a:t>Entidades de classe de Radialistas e Jornalistas procuraram o Ministério para buscar entender melhor como seriam afetados pela regulamentação dessa legislação;</a:t>
            </a:r>
          </a:p>
          <a:p>
            <a:r>
              <a:rPr lang="pt-BR" dirty="0"/>
              <a:t>E, não havia nenhum estudo sobre como essa legislação afetava as ocupações da área de comunicação.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48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EF459-5918-7084-D0E8-8C9FB6EB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712766-8CE0-2821-2E14-66EBFE212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654"/>
            <a:ext cx="10515600" cy="4242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Art. 1º dispõe sobre o exercício da profissão multimídia</a:t>
            </a:r>
          </a:p>
          <a:p>
            <a:r>
              <a:rPr lang="pt-BR" dirty="0" err="1"/>
              <a:t>Art</a:t>
            </a:r>
            <a:r>
              <a:rPr lang="pt-BR" dirty="0"/>
              <a:t> 2 Para os fins deste Decreto, considera-se profissional multimídia aquele definido no art. 2º da Lei nº 15.325, de 2026, sendo </a:t>
            </a:r>
            <a:r>
              <a:rPr lang="pt-BR" b="1" dirty="0">
                <a:solidFill>
                  <a:schemeClr val="tx2"/>
                </a:solidFill>
              </a:rPr>
              <a:t>um profissional com competências múltiplas</a:t>
            </a:r>
            <a:r>
              <a:rPr lang="pt-BR" dirty="0"/>
              <a:t>, apto a exercer atividades em diferentes funções ou áreas, com o uso integrado de diferentes formas de comunicação para transmitir uma informação, mensagem ou conteúdo;</a:t>
            </a:r>
          </a:p>
          <a:p>
            <a:r>
              <a:rPr lang="pt-BR" dirty="0" err="1"/>
              <a:t>Art</a:t>
            </a:r>
            <a:r>
              <a:rPr lang="pt-BR" dirty="0"/>
              <a:t> 3º o escopo das atividades</a:t>
            </a:r>
          </a:p>
          <a:p>
            <a:pPr marL="0" indent="0">
              <a:buNone/>
            </a:pPr>
            <a:endParaRPr lang="pt-BR" dirty="0"/>
          </a:p>
          <a:p>
            <a:pPr fontAlgn="base"/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11F90FC-863A-0824-8139-C652362A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é de 06/01/2026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561422-48BA-C4FA-20B7-759839BDA9BC}"/>
              </a:ext>
            </a:extLst>
          </p:cNvPr>
          <p:cNvSpPr txBox="1"/>
          <p:nvPr/>
        </p:nvSpPr>
        <p:spPr>
          <a:xfrm>
            <a:off x="216815" y="207390"/>
            <a:ext cx="11491275" cy="150810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pt-BR" sz="2800" dirty="0">
              <a:solidFill>
                <a:schemeClr val="bg1"/>
              </a:solidFill>
            </a:endParaRPr>
          </a:p>
          <a:p>
            <a:r>
              <a:rPr lang="pt-BR" sz="3600" dirty="0">
                <a:solidFill>
                  <a:schemeClr val="bg1"/>
                </a:solidFill>
              </a:rPr>
              <a:t>     Lei</a:t>
            </a:r>
            <a:r>
              <a:rPr lang="pt-BR" sz="3600" b="1" dirty="0">
                <a:solidFill>
                  <a:schemeClr val="bg1"/>
                </a:solidFill>
              </a:rPr>
              <a:t> N</a:t>
            </a:r>
            <a:r>
              <a:rPr lang="pt-BR" sz="3600" dirty="0">
                <a:solidFill>
                  <a:schemeClr val="bg1"/>
                </a:solidFill>
              </a:rPr>
              <a:t>º 15.325 definiu: 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8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16A1AF5-4657-8B6F-EC4B-D45B252D4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486494"/>
              </p:ext>
            </p:extLst>
          </p:nvPr>
        </p:nvGraphicFramePr>
        <p:xfrm>
          <a:off x="497498" y="82315"/>
          <a:ext cx="11197004" cy="6693369"/>
        </p:xfrm>
        <a:graphic>
          <a:graphicData uri="http://schemas.openxmlformats.org/drawingml/2006/table">
            <a:tbl>
              <a:tblPr/>
              <a:tblGrid>
                <a:gridCol w="831848">
                  <a:extLst>
                    <a:ext uri="{9D8B030D-6E8A-4147-A177-3AD203B41FA5}">
                      <a16:colId xmlns:a16="http://schemas.microsoft.com/office/drawing/2014/main" val="1291295756"/>
                    </a:ext>
                  </a:extLst>
                </a:gridCol>
                <a:gridCol w="10365156">
                  <a:extLst>
                    <a:ext uri="{9D8B030D-6E8A-4147-A177-3AD203B41FA5}">
                      <a16:colId xmlns:a16="http://schemas.microsoft.com/office/drawing/2014/main" val="1252480325"/>
                    </a:ext>
                  </a:extLst>
                </a:gridCol>
              </a:tblGrid>
              <a:tr h="6297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Art. 3º São atribuições básicas do profissional multimídia, entre outras correlatas, sem prejuízo das atribuições de outras categorias profissionais</a:t>
                      </a:r>
                      <a:r>
                        <a:rPr lang="pt-B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740252"/>
                  </a:ext>
                </a:extLst>
              </a:tr>
              <a:tr h="442406"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pt-BR" sz="1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515403"/>
                  </a:ext>
                </a:extLst>
              </a:tr>
              <a:tr h="27895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Inciso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Descrição 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417042"/>
                  </a:ext>
                </a:extLst>
              </a:tr>
              <a:tr h="72538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criação de portais, sites, redes sociais, interfaces interativas, publicações digitais, animações 2D e 3D, jogos eletrônicos, soluções visuais ou audiovisuais, estruturas de navegação em mídias digitais, aplicativos e outras aplicações multimídias de soluções de comunicação com a utilização de meios eletrônicos e digitais;</a:t>
                      </a: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521768"/>
                  </a:ext>
                </a:extLst>
              </a:tr>
              <a:tr h="94860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desenvolvimento e criação de conteúdos, com coleta, pesquisa, avaliação, seleção, interpretação e organização de fontes, criação, edição ou editoração e tratamento envolvendo textos, desenhos, gráficos, iconografias, ilustrações, fotografias, imagens ou sons, cenários, animações, efeitos especiais, roteiros, áudios, vídeos e outros meios para geração de produtos e de serviços correlatos de comunicação;</a:t>
                      </a: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617306"/>
                  </a:ext>
                </a:extLst>
              </a:tr>
              <a:tr h="50217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suporte ao desenvolvimento de conteúdos, por meio da execução da montagem, do transporte de recursos e do apoio às operações de áudio, de imagem e de iluminação;</a:t>
                      </a: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856025"/>
                  </a:ext>
                </a:extLst>
              </a:tr>
              <a:tr h="50217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planejamento, coordenação e gestão de recursos, equipes, elenco, equipamentos, estúdio e locação, eventos e outros elementos necessários à produção e à distribuição de conteúdos;</a:t>
                      </a: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363620"/>
                  </a:ext>
                </a:extLst>
              </a:tr>
              <a:tr h="27895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produção e direção de conteúdos de áudio e vídeo;</a:t>
                      </a: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458566"/>
                  </a:ext>
                </a:extLst>
              </a:tr>
              <a:tr h="42991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desenvolvimento de cenários, de caracterizações, de iluminação, de desenho sonoro ou de captação de imagens e sons;</a:t>
                      </a: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720983"/>
                  </a:ext>
                </a:extLst>
              </a:tr>
              <a:tr h="42991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gravação, locução, continuidade, edição, sonorização, desenvolvimento, pós-produção, preparação e organização de conteúdos;</a:t>
                      </a: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085082"/>
                  </a:ext>
                </a:extLst>
              </a:tr>
              <a:tr h="50217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VIII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programação, controle, reprodução, publicação, inserções publicitárias e disseminação de materiais, serviços, programas ou conteúdo audiovisual, de qualquer gênero, para diferentes mídias ou canais de comunicação;</a:t>
                      </a: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912654"/>
                  </a:ext>
                </a:extLst>
              </a:tr>
              <a:tr h="50217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IX</a:t>
                      </a:r>
                    </a:p>
                  </a:txBody>
                  <a:tcPr marL="9186" marR="9186" marT="9186" marB="44094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atualização e gestão de redes sociais, plataformas digitais, sítios ou portais de internet, websites, web TV, TV digital e outros canais de comunicação.</a:t>
                      </a:r>
                    </a:p>
                  </a:txBody>
                  <a:tcPr marL="9186" marR="9186" marT="9186" marB="44094" anchor="ctr">
                    <a:lnL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DB4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36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0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BE06C-1498-C8B7-A2E2-3C681C59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5" y="254977"/>
            <a:ext cx="11715966" cy="1230923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   Informações iniciais de expressivo sombreamento do profissional multimídia com outros profissionais: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C74024-8082-27C7-4475-45FCDDF0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1485900"/>
            <a:ext cx="11348203" cy="5117123"/>
          </a:xfrm>
        </p:spPr>
        <p:txBody>
          <a:bodyPr>
            <a:normAutofit fontScale="55000" lnSpcReduction="20000"/>
          </a:bodyPr>
          <a:lstStyle/>
          <a:p>
            <a:endParaRPr lang="pt-BR" dirty="0"/>
          </a:p>
          <a:p>
            <a:r>
              <a:rPr lang="pt-BR" sz="3600" dirty="0"/>
              <a:t>São </a:t>
            </a:r>
            <a:r>
              <a:rPr lang="pt-BR" sz="3600" b="1" dirty="0">
                <a:solidFill>
                  <a:schemeClr val="tx2"/>
                </a:solidFill>
              </a:rPr>
              <a:t>12 famílias </a:t>
            </a:r>
            <a:r>
              <a:rPr lang="pt-BR" sz="3600" dirty="0"/>
              <a:t>ocupacionais, que correspondem atualmente a </a:t>
            </a:r>
            <a:r>
              <a:rPr lang="pt-BR" sz="3600" b="1" dirty="0">
                <a:solidFill>
                  <a:schemeClr val="tx2"/>
                </a:solidFill>
              </a:rPr>
              <a:t>54 ocupações </a:t>
            </a:r>
            <a:r>
              <a:rPr lang="pt-BR" sz="3600" dirty="0"/>
              <a:t>descritas na CBO que mostram sobreposição em níveis diferenciados de atividades com as a</a:t>
            </a:r>
            <a:r>
              <a:rPr lang="pt-BR" sz="3600" b="1" i="0" u="none" strike="noStrike" dirty="0">
                <a:effectLst/>
                <a:latin typeface="+mn-lt"/>
              </a:rPr>
              <a:t>tribuições básicas presentes na lei;</a:t>
            </a:r>
          </a:p>
          <a:p>
            <a:r>
              <a:rPr lang="pt-BR" sz="3600" dirty="0"/>
              <a:t>5 dessas ocupações já são regulamentadas e entende-se  necessário avaliar suas respectivas legislações: </a:t>
            </a:r>
          </a:p>
          <a:p>
            <a:pPr lvl="1"/>
            <a:r>
              <a:rPr lang="pt-BR" sz="2800" b="1" dirty="0">
                <a:solidFill>
                  <a:schemeClr val="tx2"/>
                </a:solidFill>
              </a:rPr>
              <a:t>Jornalista</a:t>
            </a:r>
            <a:r>
              <a:rPr lang="pt-BR" sz="2800" b="1" dirty="0"/>
              <a:t> (</a:t>
            </a:r>
            <a:r>
              <a:rPr lang="pt-BR" sz="2800" dirty="0"/>
              <a:t>Decreto-lei 972 de 17/10/1969 e decisão do STF- RE 511.961)</a:t>
            </a:r>
            <a:r>
              <a:rPr lang="pt-BR" sz="2800" b="1" dirty="0"/>
              <a:t>; </a:t>
            </a:r>
          </a:p>
          <a:p>
            <a:pPr lvl="1"/>
            <a:r>
              <a:rPr lang="pt-BR" sz="2800" b="1" dirty="0">
                <a:solidFill>
                  <a:schemeClr val="tx2"/>
                </a:solidFill>
              </a:rPr>
              <a:t>Publicitário e Agenciador de Propaganda </a:t>
            </a:r>
            <a:r>
              <a:rPr lang="pt-BR" sz="2800" b="1" dirty="0"/>
              <a:t>(</a:t>
            </a:r>
            <a:r>
              <a:rPr lang="pt-BR" sz="2800" dirty="0"/>
              <a:t>Lei nº 4.680 de 18/6/1965 e Decreto nº 57.690 de 1/2/1966);</a:t>
            </a:r>
          </a:p>
          <a:p>
            <a:pPr lvl="1"/>
            <a:r>
              <a:rPr lang="pt-BR" sz="2800" b="1" dirty="0">
                <a:solidFill>
                  <a:schemeClr val="tx2"/>
                </a:solidFill>
              </a:rPr>
              <a:t>Radialista</a:t>
            </a:r>
            <a:r>
              <a:rPr lang="pt-BR" sz="2800" b="1" dirty="0"/>
              <a:t> (</a:t>
            </a:r>
            <a:r>
              <a:rPr lang="pt-BR" sz="2800" dirty="0"/>
              <a:t>Lei nº 6.615de16/12/1978, Decreto nº 84.134 e o Decreto nº 95.684)</a:t>
            </a:r>
            <a:r>
              <a:rPr lang="pt-BR" sz="2800" b="1" dirty="0"/>
              <a:t>; </a:t>
            </a:r>
          </a:p>
          <a:p>
            <a:pPr lvl="1"/>
            <a:r>
              <a:rPr lang="pt-BR" sz="2800" b="1" dirty="0">
                <a:solidFill>
                  <a:schemeClr val="tx2"/>
                </a:solidFill>
              </a:rPr>
              <a:t>Artista e Técnico em Espetáculos de Diversões </a:t>
            </a:r>
            <a:r>
              <a:rPr lang="pt-BR" sz="2800" b="1" dirty="0"/>
              <a:t>(</a:t>
            </a:r>
            <a:r>
              <a:rPr lang="pt-BR" sz="2800" dirty="0"/>
              <a:t>Lei nº 6.533 de 24/5/1978 e o Decreto nº 82.385 de 5/8/1978)</a:t>
            </a:r>
            <a:r>
              <a:rPr lang="pt-BR" sz="2800" b="1" dirty="0"/>
              <a:t>; </a:t>
            </a:r>
          </a:p>
          <a:p>
            <a:pPr lvl="1"/>
            <a:r>
              <a:rPr lang="pt-BR" sz="2800" b="1" dirty="0">
                <a:solidFill>
                  <a:schemeClr val="tx2"/>
                </a:solidFill>
              </a:rPr>
              <a:t>Arquivista e Técnico em Arquivo </a:t>
            </a:r>
            <a:r>
              <a:rPr lang="pt-BR" sz="2800" b="1" dirty="0"/>
              <a:t>(</a:t>
            </a:r>
            <a:r>
              <a:rPr lang="pt-BR" sz="2800" dirty="0"/>
              <a:t>Lei nº 6.546 de 4/7/1978 e Decreto nº 82.590 de 6/11/1978).</a:t>
            </a:r>
          </a:p>
          <a:p>
            <a:endParaRPr lang="pt-BR" sz="3200" dirty="0"/>
          </a:p>
          <a:p>
            <a:r>
              <a:rPr lang="pt-BR" sz="3600" dirty="0"/>
              <a:t>O número de trabalhadores formais, </a:t>
            </a:r>
            <a:r>
              <a:rPr lang="pt-BR" sz="3600" dirty="0" err="1"/>
              <a:t>MEIs</a:t>
            </a:r>
            <a:r>
              <a:rPr lang="pt-BR" sz="3600" dirty="0"/>
              <a:t> ou em empresas unipessoais dessas famílias alcança cerca de </a:t>
            </a:r>
            <a:r>
              <a:rPr lang="pt-BR" sz="3600" b="1" dirty="0">
                <a:solidFill>
                  <a:schemeClr val="tx2"/>
                </a:solidFill>
              </a:rPr>
              <a:t>500 mil trabalhadores </a:t>
            </a:r>
            <a:r>
              <a:rPr lang="pt-BR" sz="3600" dirty="0"/>
              <a:t>e trabalhadoras </a:t>
            </a:r>
          </a:p>
          <a:p>
            <a:endParaRPr lang="pt-BR" sz="3600" dirty="0"/>
          </a:p>
          <a:p>
            <a:r>
              <a:rPr lang="pt-BR" sz="3600" dirty="0"/>
              <a:t>O Quadro Brasileiro de Ocupações:</a:t>
            </a:r>
          </a:p>
          <a:p>
            <a:pPr lvl="1"/>
            <a:r>
              <a:rPr lang="pt-BR" sz="3600" b="1" dirty="0">
                <a:solidFill>
                  <a:schemeClr val="tx2"/>
                </a:solidFill>
              </a:rPr>
              <a:t>7 famílias </a:t>
            </a:r>
            <a:r>
              <a:rPr lang="pt-BR" sz="3600" dirty="0"/>
              <a:t>ocupacionais envolvem conhecimentos, habilidades e atitudes compatíveis com ensino superior; e,</a:t>
            </a:r>
          </a:p>
          <a:p>
            <a:pPr lvl="1"/>
            <a:r>
              <a:rPr lang="pt-BR" sz="3600" b="1" dirty="0">
                <a:solidFill>
                  <a:schemeClr val="tx2"/>
                </a:solidFill>
              </a:rPr>
              <a:t>5 famílias </a:t>
            </a:r>
            <a:r>
              <a:rPr lang="pt-BR" sz="3600" dirty="0"/>
              <a:t>envolvem nível médio técnico;</a:t>
            </a:r>
          </a:p>
          <a:p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82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91A4A-E67F-EE02-24B0-93EC3509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593888"/>
            <a:ext cx="11500701" cy="201287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Dúvida: no que diz respeito a estes trabalhadores, viriam eles a reverter a perda de confiança nas informações 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7A4704C-B9B6-24BB-D10E-EC124A583A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2677" y="3189234"/>
            <a:ext cx="10257692" cy="254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54555E"/>
                </a:solidFill>
                <a:latin typeface="-apple-system"/>
              </a:rPr>
              <a:t>Dados do </a:t>
            </a:r>
            <a:r>
              <a:rPr lang="pt-BR" i="1" dirty="0">
                <a:solidFill>
                  <a:srgbClr val="54555E"/>
                </a:solidFill>
                <a:latin typeface="-apple-system"/>
              </a:rPr>
              <a:t>Digital News Report 2025</a:t>
            </a:r>
            <a:r>
              <a:rPr lang="pt-BR" dirty="0">
                <a:solidFill>
                  <a:srgbClr val="54555E"/>
                </a:solidFill>
                <a:latin typeface="-apple-system"/>
              </a:rPr>
              <a:t> indicam que a confiança nas notícias no Brasil permanece estruturalmente baixa: </a:t>
            </a:r>
            <a:r>
              <a:rPr lang="pt-BR" b="1" dirty="0">
                <a:solidFill>
                  <a:srgbClr val="54555E"/>
                </a:solidFill>
                <a:latin typeface="-apple-system"/>
              </a:rPr>
              <a:t>apenas 42% dos brasileiros afirmam confiar nas notícias em geral</a:t>
            </a:r>
            <a:r>
              <a:rPr lang="pt-BR" dirty="0">
                <a:solidFill>
                  <a:srgbClr val="54555E"/>
                </a:solidFill>
                <a:latin typeface="-apple-system"/>
              </a:rPr>
              <a:t>, enquanto uma parcela crescente declara obter informação principalmente por meio das redes sociais, e não de veículos jornalísticos convencionais.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22E01E7-E62E-9620-0444-0A4D732A0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149"/>
            <a:ext cx="12192000" cy="580370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8EEF94-4483-0D73-8A51-0CF9E214D0B0}"/>
              </a:ext>
            </a:extLst>
          </p:cNvPr>
          <p:cNvSpPr txBox="1"/>
          <p:nvPr/>
        </p:nvSpPr>
        <p:spPr>
          <a:xfrm>
            <a:off x="0" y="344032"/>
            <a:ext cx="12192000" cy="113877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3200" dirty="0">
                <a:solidFill>
                  <a:schemeClr val="bg1"/>
                </a:solidFill>
              </a:rPr>
              <a:t>PERFIL DO PROFISSIONAL DE MULTIMÍDIA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D8CEF-6948-EDE9-20D9-D0D8E79B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6314"/>
            <a:ext cx="12077699" cy="143993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AB10E51-95D4-FB4D-067F-DE2E73F45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136" y="1656483"/>
            <a:ext cx="10515600" cy="38191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415255E-FAC3-4EC7-6A35-C6EE6EC66CFE}"/>
              </a:ext>
            </a:extLst>
          </p:cNvPr>
          <p:cNvSpPr txBox="1"/>
          <p:nvPr/>
        </p:nvSpPr>
        <p:spPr>
          <a:xfrm>
            <a:off x="838200" y="5642011"/>
            <a:ext cx="10914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Fake </a:t>
            </a:r>
            <a:r>
              <a:rPr lang="pt-BR" b="1" i="0" dirty="0" err="1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news</a:t>
            </a:r>
            <a:r>
              <a:rPr lang="pt-BR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em Saúde é infração ética </a:t>
            </a:r>
            <a:r>
              <a:rPr lang="pt-BR" b="1" i="0" dirty="0">
                <a:solidFill>
                  <a:srgbClr val="626262"/>
                </a:solidFill>
                <a:effectLst/>
                <a:latin typeface="Open Sans" panose="020B0606030504020204" pitchFamily="34" charset="0"/>
              </a:rPr>
              <a:t>–</a:t>
            </a:r>
            <a:r>
              <a:rPr lang="pt-BR" b="0" i="0" dirty="0">
                <a:solidFill>
                  <a:srgbClr val="626262"/>
                </a:solidFill>
                <a:effectLst/>
                <a:latin typeface="Open Sans" panose="020B0606030504020204" pitchFamily="34" charset="0"/>
              </a:rPr>
              <a:t>  O Conselho Federal de Enfermagem (Cofen) participa, desde 2020, de </a:t>
            </a:r>
            <a:r>
              <a:rPr lang="pt-BR" b="0" i="0" u="none" strike="noStrike" dirty="0">
                <a:solidFill>
                  <a:srgbClr val="0078BF"/>
                </a:solidFill>
                <a:effectLst/>
                <a:latin typeface="Open Sans" panose="020B0606030504020204" pitchFamily="34" charset="0"/>
                <a:hlinkClick r:id="rId3"/>
              </a:rPr>
              <a:t>campanhas contra a difusão de notícias falsas na Saúde</a:t>
            </a:r>
            <a:r>
              <a:rPr lang="pt-BR" b="0" i="0" dirty="0">
                <a:solidFill>
                  <a:srgbClr val="626262"/>
                </a:solidFill>
                <a:effectLst/>
                <a:latin typeface="Open Sans" panose="020B0606030504020204" pitchFamily="34" charset="0"/>
              </a:rPr>
              <a:t>.  Enfermeiros, técnicos e auxiliares de Enfermagem podem responder processos éticos em caso de difusão de fake </a:t>
            </a:r>
            <a:r>
              <a:rPr lang="pt-BR" b="0" i="0" dirty="0" err="1">
                <a:solidFill>
                  <a:srgbClr val="626262"/>
                </a:solidFill>
                <a:effectLst/>
                <a:latin typeface="Open Sans" panose="020B0606030504020204" pitchFamily="34" charset="0"/>
              </a:rPr>
              <a:t>news</a:t>
            </a:r>
            <a:r>
              <a:rPr lang="pt-BR" b="0" i="0" dirty="0">
                <a:solidFill>
                  <a:srgbClr val="626262"/>
                </a:solidFill>
                <a:effectLst/>
                <a:latin typeface="Open Sans" panose="020B0606030504020204" pitchFamily="34" charset="0"/>
              </a:rPr>
              <a:t>.</a:t>
            </a: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D56D1D4-0316-CB2B-4428-D6856806E50C}"/>
              </a:ext>
            </a:extLst>
          </p:cNvPr>
          <p:cNvSpPr txBox="1">
            <a:spLocks/>
          </p:cNvSpPr>
          <p:nvPr/>
        </p:nvSpPr>
        <p:spPr>
          <a:xfrm>
            <a:off x="114300" y="126315"/>
            <a:ext cx="11963397" cy="136382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As novas ocupações: O  “</a:t>
            </a:r>
            <a:r>
              <a:rPr lang="pt-BR" i="1" dirty="0">
                <a:solidFill>
                  <a:schemeClr val="bg1"/>
                </a:solidFill>
              </a:rPr>
              <a:t>Influencer</a:t>
            </a:r>
            <a:r>
              <a:rPr lang="pt-BR" dirty="0">
                <a:solidFill>
                  <a:schemeClr val="bg1"/>
                </a:solidFill>
              </a:rPr>
              <a:t>” – ausência de requisitos mínimos de formação ou experiência em claro contraste com os demais profissionais, o que impacta a comunicação </a:t>
            </a:r>
          </a:p>
        </p:txBody>
      </p:sp>
    </p:spTree>
    <p:extLst>
      <p:ext uri="{BB962C8B-B14F-4D97-AF65-F5344CB8AC3E}">
        <p14:creationId xmlns:p14="http://schemas.microsoft.com/office/powerpoint/2010/main" val="301170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8FD1D-D54E-93AD-4F68-0AF10852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70" y="246185"/>
            <a:ext cx="11850410" cy="1398337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Pesquisa da situação internacional – mobilização dos trabalhadores  para documentar campanhas, mobilizações, protestos e greves para fazer valer negociação salarial e de critérios para preservação do humano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062894-ABC0-C9A2-A909-414A43FD3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849" y="1754529"/>
            <a:ext cx="7265749" cy="435133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C03BAF9-5736-F733-7071-9CB6B02BDABF}"/>
              </a:ext>
            </a:extLst>
          </p:cNvPr>
          <p:cNvSpPr txBox="1"/>
          <p:nvPr/>
        </p:nvSpPr>
        <p:spPr>
          <a:xfrm>
            <a:off x="2365849" y="6169709"/>
            <a:ext cx="71883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https://creativelabourcriticalfutures.ca/resource-files/tracker-ai-mobilization-clcf.html</a:t>
            </a:r>
          </a:p>
        </p:txBody>
      </p:sp>
    </p:spTree>
    <p:extLst>
      <p:ext uri="{BB962C8B-B14F-4D97-AF65-F5344CB8AC3E}">
        <p14:creationId xmlns:p14="http://schemas.microsoft.com/office/powerpoint/2010/main" val="347508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05341-0B14-91F3-99F7-C02BA5EA0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212C8-4E71-99B7-135F-231C2F34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0"/>
            <a:ext cx="12121662" cy="1280015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Traker</a:t>
            </a:r>
            <a:r>
              <a:rPr lang="pt-BR" dirty="0">
                <a:solidFill>
                  <a:schemeClr val="bg1"/>
                </a:solidFill>
              </a:rPr>
              <a:t> Workers </a:t>
            </a:r>
            <a:r>
              <a:rPr lang="pt-BR" dirty="0" err="1">
                <a:solidFill>
                  <a:schemeClr val="bg1"/>
                </a:solidFill>
              </a:rPr>
              <a:t>Mobilizations</a:t>
            </a:r>
            <a:r>
              <a:rPr lang="pt-BR" dirty="0">
                <a:solidFill>
                  <a:schemeClr val="bg1"/>
                </a:solidFill>
              </a:rPr>
              <a:t> mostram que o tema está em debate, ainda não está definido em outros países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2D8694-A727-F367-90AF-5515A323FC89}"/>
              </a:ext>
            </a:extLst>
          </p:cNvPr>
          <p:cNvSpPr txBox="1"/>
          <p:nvPr/>
        </p:nvSpPr>
        <p:spPr>
          <a:xfrm>
            <a:off x="1622492" y="6308208"/>
            <a:ext cx="8947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https://creativelabourcriticalfutures.ca/resource-files/tracker-ai-mobilization-clcf.html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720A5A6B-8721-C641-A7C0-EAD6F39AC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850" y="1439456"/>
            <a:ext cx="8387435" cy="328270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7C6952A-F113-C885-1965-6C1AA9FC9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59" y="4722162"/>
            <a:ext cx="5796634" cy="160275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90717FD-ACE5-E326-5300-ECC759D9E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788" y="4740539"/>
            <a:ext cx="2590802" cy="15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1444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-apple-system</vt:lpstr>
      <vt:lpstr>Aptos</vt:lpstr>
      <vt:lpstr>Aptos Display</vt:lpstr>
      <vt:lpstr>Arial</vt:lpstr>
      <vt:lpstr>Open Sans</vt:lpstr>
      <vt:lpstr>Tema do Office</vt:lpstr>
      <vt:lpstr>Audiência do Conselho de Comunicação Social (CCS) </vt:lpstr>
      <vt:lpstr>    Lei nº 15.325 instituiu a profissão de trabalhador multimídia</vt:lpstr>
      <vt:lpstr>é de 06/01/2026</vt:lpstr>
      <vt:lpstr>Apresentação do PowerPoint</vt:lpstr>
      <vt:lpstr>   Informações iniciais de expressivo sombreamento do profissional multimídia com outros profissionais:</vt:lpstr>
      <vt:lpstr>Dúvida: no que diz respeito a estes trabalhadores, viriam eles a reverter a perda de confiança nas informações ?</vt:lpstr>
      <vt:lpstr>Apresentação do PowerPoint</vt:lpstr>
      <vt:lpstr>Pesquisa da situação internacional – mobilização dos trabalhadores  para documentar campanhas, mobilizações, protestos e greves para fazer valer negociação salarial e de critérios para preservação do humano</vt:lpstr>
      <vt:lpstr>Traker Workers Mobilizations mostram que o tema está em debate, ainda não está definido em outros países</vt:lpstr>
      <vt:lpstr> 1ª ação: mapear o sombreamento proposto pelo escopo da Lei 15.325  com as ocupações que envolvem essas atividades </vt:lpstr>
      <vt:lpstr>Apresentação do PowerPoint</vt:lpstr>
      <vt:lpstr>2ª Ação:  identificar o profissional de multimídia multifuncional</vt:lpstr>
      <vt:lpstr>  CONSIDERAÇÕES FINAIS</vt:lpstr>
      <vt:lpstr>obrigada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Montagner</dc:creator>
  <cp:lastModifiedBy>P Montagner</cp:lastModifiedBy>
  <cp:revision>24</cp:revision>
  <cp:lastPrinted>2026-04-30T20:19:54Z</cp:lastPrinted>
  <dcterms:created xsi:type="dcterms:W3CDTF">2026-02-11T12:17:33Z</dcterms:created>
  <dcterms:modified xsi:type="dcterms:W3CDTF">2026-05-03T16:59:26Z</dcterms:modified>
</cp:coreProperties>
</file>