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432" r:id="rId3"/>
    <p:sldId id="436" r:id="rId4"/>
    <p:sldId id="423" r:id="rId5"/>
    <p:sldId id="421" r:id="rId6"/>
    <p:sldId id="278" r:id="rId7"/>
    <p:sldId id="422" r:id="rId8"/>
    <p:sldId id="433" r:id="rId9"/>
    <p:sldId id="437" r:id="rId10"/>
    <p:sldId id="434" r:id="rId11"/>
    <p:sldId id="438" r:id="rId12"/>
    <p:sldId id="304" r:id="rId1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1793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C76228-BA03-48F5-98FD-73AE9250BECB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CB5F65-6A86-44D7-8AB3-ECFDEAFE9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65603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33388" y="1249363"/>
            <a:ext cx="5997575" cy="33750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CE29B1-9409-469B-8373-267D6D0E738A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536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206A3B-5AD8-ECAD-E508-AE0947AEC8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D97F617-DD8D-21E5-D739-CD7CEBD9FB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444BA95-3AC9-96AD-6AE0-2DD166A85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A3139-05B8-4D60-871C-590BF49B3AE6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ECB65FF-A1D0-4079-193A-8D75454CC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81F307A-7E94-2436-AAE2-B8922BC58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3A5C-B1CE-4F24-8269-3F3AA2BDEA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8954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C5E2C3-B287-9DDB-DA80-92CE1F498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7A19357-FC94-99B3-28EB-314276B1D7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6CDDE9D-106F-A379-E667-80FE3B4B7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A3139-05B8-4D60-871C-590BF49B3AE6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36846D2-2869-C866-232C-AF2218D4F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E3F646B-0D67-E753-9D15-C59E2F2DC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3A5C-B1CE-4F24-8269-3F3AA2BDEA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298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1E44A7C-2FC0-BF0F-AA69-1634579D67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98BA41F-03DC-993A-522D-6C26C26603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BB57ADB-6741-F997-8A89-8713A52C7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A3139-05B8-4D60-871C-590BF49B3AE6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CD4F1BB-15E2-8C13-FD90-48F43D8C3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9C6928C-F09C-E798-06BF-AFFEEB8A3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3A5C-B1CE-4F24-8269-3F3AA2BDEA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4309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84C225-5B7E-F5EA-5B88-F692E3BD6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70042D6-91AF-B6DD-3F64-E4077AC991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94C0A54-D8FF-AC58-E164-C39694110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A3139-05B8-4D60-871C-590BF49B3AE6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296C022-9EB7-0196-D1C0-A7647AA06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9768034-BB59-7047-5FDB-A0CA1EC50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3A5C-B1CE-4F24-8269-3F3AA2BDEA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802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D818CC-144A-1B2C-D8CB-1DBE4E7BE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3FF6519-119E-6B05-F82B-7076E96062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781DD6C-0C64-FF2C-7644-2D313C753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A3139-05B8-4D60-871C-590BF49B3AE6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C94B963-8419-BCA8-295C-5CC6D4E6F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34979A4-B495-F9B2-CF71-9435FB8AC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3A5C-B1CE-4F24-8269-3F3AA2BDEA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0123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4ED50A-1A73-A36D-9FF9-F532CA429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7C07113-040F-2ED5-803C-F4C3B76C58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B64851F-F950-5258-5404-E1CF064456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8BA8C47-AC1E-F2AB-934D-22DC6ED4B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A3139-05B8-4D60-871C-590BF49B3AE6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237C3CF-7220-7C89-FB56-89E01D9E8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6AAB80A-394D-F1B9-B45D-5CD31F575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3A5C-B1CE-4F24-8269-3F3AA2BDEA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0076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74711C-B389-F334-D0A2-7D968781B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C0BA056-63D9-C7DF-B257-3489380E3D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1716725-E057-E97B-9220-FBC209C0E7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6485C84-1BDC-F1B2-DBC4-7D0486AA3B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70FF4BF-316D-C79E-CE01-A74788BEC5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783A26E-1A71-B782-F2F5-CC75DE0AD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A3139-05B8-4D60-871C-590BF49B3AE6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B736924-B69A-D6D9-E6C3-E20BE0150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11B8A314-D8A5-3B3F-8F1B-BEB40AB6B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3A5C-B1CE-4F24-8269-3F3AA2BDEA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8344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718474-CF8B-ECCE-C7F6-CA8CC44F4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2EEB3EE7-076C-D489-0C4F-C94543DC9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A3139-05B8-4D60-871C-590BF49B3AE6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E104F9E-72C4-B934-942D-1D33B80C2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29F7D81-4446-3A48-564C-2F09A7BB7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3A5C-B1CE-4F24-8269-3F3AA2BDEA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4989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F81673D-8690-D208-CF97-66C2D2CDD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A3139-05B8-4D60-871C-590BF49B3AE6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7D22567-B3BA-CF0C-E503-2AC866700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D3B3FCC-042C-B53E-12D6-2125D7F42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3A5C-B1CE-4F24-8269-3F3AA2BDEA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0685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427389-68A6-57FE-3506-4D5D278D5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2B0683A-DA2E-E33E-3AA3-A30CC47CC2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B6CDECD-55E4-9212-2E02-46F4587E53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7FDA26C-1ADF-2BFD-CF17-FE513352A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A3139-05B8-4D60-871C-590BF49B3AE6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9FB4229-3F67-32C6-B01E-6ED0E4C4B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878C436-28A6-5372-1598-D4B00B7FD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3A5C-B1CE-4F24-8269-3F3AA2BDEA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1537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3D8E64-5773-D8B4-05A9-C38C4C560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D5564973-632B-03BE-041C-3F25A3FE52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F6A8539-B958-53CE-ACB6-370FDB35BE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6CC7784-1501-8EB2-916F-6CAFFF667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A3139-05B8-4D60-871C-590BF49B3AE6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A35CC76-0911-ED15-DC9C-91CAE17FC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50DB920-CFBE-64B9-B0CE-B5BC7CB9A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E3A5C-B1CE-4F24-8269-3F3AA2BDEA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9575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438E855-EBE4-B023-3388-754A37FD3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3487A38-1FA7-8AA2-A6BF-E23807A526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F505534-C086-C570-79A3-FA68BE38D6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4A3139-05B8-4D60-871C-590BF49B3AE6}" type="datetimeFigureOut">
              <a:rPr lang="pt-BR" smtClean="0"/>
              <a:t>13/07/2026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7F884C7-C19A-36F2-7E7D-E14171E390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9B9E564-FA06-246B-AEC7-088920FA8C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2E3A5C-B1CE-4F24-8269-3F3AA2BDEA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5622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D678A0-5EF8-A646-4CF6-7FC8E78AD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E2F4315-3A0D-92D5-797E-5A85CC0720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7635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F7ADD3-19E1-D587-E011-0F48B30173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64CBBEAE-4AB0-D61A-60E1-43403BD79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162" y="680742"/>
            <a:ext cx="6047268" cy="1325563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pt-BR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" panose="020B0503020203020204"/>
              </a:rPr>
              <a:t>A (IM)PREVIDÊNCIA DA UBERIZAÇÃO NO BRASIL</a:t>
            </a:r>
            <a:endParaRPr lang="pt-BR" dirty="0">
              <a:solidFill>
                <a:schemeClr val="accent2">
                  <a:lumMod val="75000"/>
                </a:schemeClr>
              </a:solidFill>
              <a:latin typeface="Avenir" panose="020B0503020203020204"/>
            </a:endParaRP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BADBEACD-418F-41FD-A623-0C7A891BE6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0083" y="650401"/>
            <a:ext cx="5401314" cy="6018028"/>
          </a:xfrm>
          <a:prstGeom prst="rect">
            <a:avLst/>
          </a:prstGeom>
        </p:spPr>
      </p:pic>
      <p:sp>
        <p:nvSpPr>
          <p:cNvPr id="15" name="Espaço Reservado para Conteúdo 7">
            <a:extLst>
              <a:ext uri="{FF2B5EF4-FFF2-40B4-BE49-F238E27FC236}">
                <a16:creationId xmlns:a16="http://schemas.microsoft.com/office/drawing/2014/main" id="{7A7E8A50-44A6-6E2B-9A4F-4E4B8EDA00D8}"/>
              </a:ext>
            </a:extLst>
          </p:cNvPr>
          <p:cNvSpPr txBox="1">
            <a:spLocks/>
          </p:cNvSpPr>
          <p:nvPr/>
        </p:nvSpPr>
        <p:spPr>
          <a:xfrm>
            <a:off x="162292" y="2192620"/>
            <a:ext cx="6152485" cy="5011070"/>
          </a:xfrm>
          <a:prstGeom prst="rect">
            <a:avLst/>
          </a:prstGeom>
        </p:spPr>
        <p:txBody>
          <a:bodyPr vert="horz">
            <a:no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0" marR="0" lvl="1" indent="-27432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97132">
                  <a:lumMod val="75000"/>
                </a:srgbClr>
              </a:buClr>
              <a:buSzPct val="140000"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" panose="020B0503020203020204"/>
                <a:ea typeface="+mn-ea"/>
                <a:cs typeface="+mn-cs"/>
              </a:rPr>
              <a:t>58,90 % dos motoristas e entregadores já sofreram </a:t>
            </a: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venir" panose="020B0503020203020204"/>
                <a:ea typeface="+mn-ea"/>
                <a:cs typeface="+mn-cs"/>
              </a:rPr>
              <a:t>acidentes de trânsito</a:t>
            </a: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" panose="020B0503020203020204"/>
                <a:ea typeface="+mn-ea"/>
                <a:cs typeface="+mn-cs"/>
              </a:rPr>
              <a:t> ou foram agredidos (Fundacentro/UFBA, 2023). </a:t>
            </a:r>
          </a:p>
          <a:p>
            <a:pPr marL="640080" marR="0" lvl="1" indent="-27432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97132">
                  <a:lumMod val="75000"/>
                </a:srgbClr>
              </a:buClr>
              <a:buSzPct val="140000"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" panose="020B0503020203020204"/>
                <a:ea typeface="+mn-ea"/>
                <a:cs typeface="+mn-cs"/>
              </a:rPr>
              <a:t>Três em cada dez entregadores enfrentam </a:t>
            </a: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venir" panose="020B0503020203020204"/>
                <a:ea typeface="+mn-ea"/>
                <a:cs typeface="+mn-cs"/>
              </a:rPr>
              <a:t>insegurança alimentar </a:t>
            </a: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" panose="020B0503020203020204"/>
                <a:ea typeface="+mn-ea"/>
                <a:cs typeface="+mn-cs"/>
              </a:rPr>
              <a:t>// 90% não possuem plano de saúde (Ação da Cidadania, 2025). </a:t>
            </a:r>
          </a:p>
          <a:p>
            <a:pPr marL="640080" marR="0" lvl="1" indent="-27432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97132">
                  <a:lumMod val="75000"/>
                </a:srgbClr>
              </a:buClr>
              <a:buSzPct val="140000"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200" b="0" i="0" u="none" strike="noStrike" kern="1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" panose="020B0503020203020204"/>
                <a:ea typeface="+mn-ea"/>
                <a:cs typeface="+mn-cs"/>
              </a:rPr>
              <a:t>92% dos motoristas de aplicativo estão </a:t>
            </a:r>
            <a:r>
              <a:rPr kumimoji="0" lang="pt-BR" sz="2200" b="0" i="0" u="none" strike="noStrike" kern="1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venir" panose="020B0503020203020204"/>
                <a:ea typeface="+mn-ea"/>
                <a:cs typeface="+mn-cs"/>
              </a:rPr>
              <a:t>endividados</a:t>
            </a:r>
            <a:r>
              <a:rPr kumimoji="0" lang="pt-BR" sz="2200" b="0" i="0" u="none" strike="noStrike" kern="1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" panose="020B0503020203020204"/>
                <a:ea typeface="+mn-ea"/>
                <a:cs typeface="+mn-cs"/>
              </a:rPr>
              <a:t> (</a:t>
            </a:r>
            <a:r>
              <a:rPr kumimoji="0" lang="pt-BR" sz="2200" b="0" i="0" u="none" strike="noStrike" kern="1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" panose="020B0503020203020204"/>
                <a:ea typeface="+mn-ea"/>
                <a:cs typeface="+mn-cs"/>
              </a:rPr>
              <a:t>Fairwork</a:t>
            </a:r>
            <a:r>
              <a:rPr kumimoji="0" lang="pt-BR" sz="2200" b="0" i="0" u="none" strike="noStrike" kern="1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" panose="020B0503020203020204"/>
                <a:ea typeface="+mn-ea"/>
                <a:cs typeface="+mn-cs"/>
              </a:rPr>
              <a:t>, 2025)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138837E-EF20-CECB-EB60-358F2C272C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313" y="194834"/>
            <a:ext cx="1064927" cy="621207"/>
          </a:xfrm>
          <a:prstGeom prst="rect">
            <a:avLst/>
          </a:prstGeom>
        </p:spPr>
      </p:pic>
      <p:sp>
        <p:nvSpPr>
          <p:cNvPr id="2" name="Espaço Reservado para Rodapé 9">
            <a:extLst>
              <a:ext uri="{FF2B5EF4-FFF2-40B4-BE49-F238E27FC236}">
                <a16:creationId xmlns:a16="http://schemas.microsoft.com/office/drawing/2014/main" id="{B66E217C-4371-2C64-045C-8EFB1236F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623908" y="57492"/>
            <a:ext cx="1568092" cy="365125"/>
          </a:xfr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NÍVEA SOUTO MAIOR</a:t>
            </a:r>
          </a:p>
        </p:txBody>
      </p:sp>
    </p:spTree>
    <p:extLst>
      <p:ext uri="{BB962C8B-B14F-4D97-AF65-F5344CB8AC3E}">
        <p14:creationId xmlns:p14="http://schemas.microsoft.com/office/powerpoint/2010/main" val="1260601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FFE5F358-55F2-CA66-7C9B-5536619777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6860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A93898FF-D987-4B0E-BFB4-85F5EB356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612F383F-B981-4BC3-9E2B-7BE938CE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5240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AA485AD-076E-4077-A6E6-C3C9F0C39F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58D235B8-3D10-493F-88AC-84BB404C1B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D088DBDF-80D5-4FC0-8A54-9D660B728D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  <p:pic>
        <p:nvPicPr>
          <p:cNvPr id="41" name="Imagem 40" descr="Mapa&#10;&#10;O conteúdo gerado por IA pode estar incorreto.">
            <a:extLst>
              <a:ext uri="{FF2B5EF4-FFF2-40B4-BE49-F238E27FC236}">
                <a16:creationId xmlns:a16="http://schemas.microsoft.com/office/drawing/2014/main" id="{C4A915CB-7AAE-B71C-0CA3-DD442C61222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4" r="3413"/>
          <a:stretch>
            <a:fillRect/>
          </a:stretch>
        </p:blipFill>
        <p:spPr>
          <a:xfrm>
            <a:off x="20" y="10"/>
            <a:ext cx="4063768" cy="6857990"/>
          </a:xfrm>
          <a:prstGeom prst="rect">
            <a:avLst/>
          </a:prstGeom>
        </p:spPr>
      </p:pic>
      <p:pic>
        <p:nvPicPr>
          <p:cNvPr id="28" name="Imagem 27" descr="Texto, Calendário&#10;&#10;O conteúdo gerado por IA pode estar incorreto.">
            <a:extLst>
              <a:ext uri="{FF2B5EF4-FFF2-40B4-BE49-F238E27FC236}">
                <a16:creationId xmlns:a16="http://schemas.microsoft.com/office/drawing/2014/main" id="{924E5801-75CA-780F-5C91-2FB04A0F4E10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6" r="6077"/>
          <a:stretch>
            <a:fillRect/>
          </a:stretch>
        </p:blipFill>
        <p:spPr>
          <a:xfrm>
            <a:off x="4064424" y="10"/>
            <a:ext cx="4063788" cy="6857990"/>
          </a:xfrm>
          <a:prstGeom prst="rect">
            <a:avLst/>
          </a:prstGeom>
        </p:spPr>
      </p:pic>
      <p:pic>
        <p:nvPicPr>
          <p:cNvPr id="22" name="Imagem 21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3F221270-F08A-8435-F61A-8EB0CF88721D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9" r="13994"/>
          <a:stretch>
            <a:fillRect/>
          </a:stretch>
        </p:blipFill>
        <p:spPr>
          <a:xfrm>
            <a:off x="8128212" y="10"/>
            <a:ext cx="4063788" cy="6857990"/>
          </a:xfrm>
          <a:prstGeom prst="rect">
            <a:avLst/>
          </a:prstGeom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185503" y="3512261"/>
            <a:ext cx="9801082" cy="205963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4800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Grata pela </a:t>
            </a:r>
            <a:r>
              <a:rPr lang="en-US" sz="4800" kern="12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atenção</a:t>
            </a:r>
            <a:r>
              <a:rPr lang="en-US" sz="4800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!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56E4DA87-D4AD-4BAD-80CF-F6F352F62A9A}"/>
              </a:ext>
            </a:extLst>
          </p:cNvPr>
          <p:cNvSpPr txBox="1"/>
          <p:nvPr/>
        </p:nvSpPr>
        <p:spPr>
          <a:xfrm>
            <a:off x="838200" y="2219785"/>
            <a:ext cx="4619621" cy="39571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-228600" fontAlgn="auto">
              <a:lnSpc>
                <a:spcPct val="90000"/>
              </a:lnSpc>
              <a:spcBef>
                <a:spcPts val="591"/>
              </a:spcBef>
              <a:spcAft>
                <a:spcPts val="0"/>
              </a:spcAft>
              <a:buClr>
                <a:srgbClr val="A5644E"/>
              </a:buClr>
              <a:buSzPct val="60000"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1" i="0" u="none" strike="noStrike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glow rad="101600">
                  <a:prstClr val="white">
                    <a:alpha val="60000"/>
                  </a:prst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433602D6-B8F3-2E6F-3DE3-9012323B51E8}"/>
              </a:ext>
            </a:extLst>
          </p:cNvPr>
          <p:cNvSpPr txBox="1"/>
          <p:nvPr/>
        </p:nvSpPr>
        <p:spPr>
          <a:xfrm>
            <a:off x="3208260" y="4319771"/>
            <a:ext cx="5755567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385751">
              <a:spcBef>
                <a:spcPts val="591"/>
              </a:spcBef>
              <a:buClr>
                <a:srgbClr val="A5644E"/>
              </a:buClr>
              <a:buSzPct val="60000"/>
              <a:defRPr/>
            </a:pPr>
            <a:r>
              <a:rPr lang="pt-BR" sz="35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prstClr val="white">
                      <a:alpha val="60000"/>
                    </a:prst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  <a:cs typeface="MV Boli" pitchFamily="2" charset="0"/>
              </a:rPr>
              <a:t>Nívea Souto Maior </a:t>
            </a:r>
          </a:p>
        </p:txBody>
      </p:sp>
    </p:spTree>
    <p:extLst>
      <p:ext uri="{BB962C8B-B14F-4D97-AF65-F5344CB8AC3E}">
        <p14:creationId xmlns:p14="http://schemas.microsoft.com/office/powerpoint/2010/main" val="1047791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298A45C2-28FF-9752-25D2-0C01D2CDE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6647" y="6336281"/>
            <a:ext cx="1987468" cy="426757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B09EB30F-BD7A-8061-9748-DFA73C50940A}"/>
              </a:ext>
            </a:extLst>
          </p:cNvPr>
          <p:cNvSpPr txBox="1"/>
          <p:nvPr/>
        </p:nvSpPr>
        <p:spPr>
          <a:xfrm>
            <a:off x="4947683" y="4310394"/>
            <a:ext cx="6134986" cy="4234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97132">
                  <a:lumMod val="75000"/>
                </a:srgbClr>
              </a:buClr>
              <a:buSzPct val="140000"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" panose="020B0503020203020204"/>
                <a:ea typeface="+mn-ea"/>
                <a:cs typeface="+mn-cs"/>
              </a:rPr>
              <a:t> Total 2,2 milhões (Amobitec, 2024) // 2,3 milhões (UFPR, 2024).</a:t>
            </a:r>
          </a:p>
        </p:txBody>
      </p:sp>
      <p:pic>
        <p:nvPicPr>
          <p:cNvPr id="12" name="Espaço Reservado para Conteúdo 11">
            <a:extLst>
              <a:ext uri="{FF2B5EF4-FFF2-40B4-BE49-F238E27FC236}">
                <a16:creationId xmlns:a16="http://schemas.microsoft.com/office/drawing/2014/main" id="{7FE3BE4C-3F8D-BE22-A83B-E62E135DB6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803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1AE2A8F5-E654-33C8-3C84-122F4541E7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138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Rodapé 9">
            <a:extLst>
              <a:ext uri="{FF2B5EF4-FFF2-40B4-BE49-F238E27FC236}">
                <a16:creationId xmlns:a16="http://schemas.microsoft.com/office/drawing/2014/main" id="{2DDE5D4B-4861-4E38-A13D-C036E3393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8918" y="6488913"/>
            <a:ext cx="1727473" cy="252129"/>
          </a:xfrm>
        </p:spPr>
        <p:txBody>
          <a:bodyPr/>
          <a:lstStyle/>
          <a:p>
            <a:r>
              <a:rPr lang="pt-BR" dirty="0">
                <a:latin typeface="Calibri" panose="020F0502020204030204" pitchFamily="34" charset="0"/>
              </a:rPr>
              <a:t>Nívea Souto Maior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F92F3E06-5137-49C8-A6C2-9DEDADF66C14}"/>
              </a:ext>
            </a:extLst>
          </p:cNvPr>
          <p:cNvSpPr txBox="1">
            <a:spLocks/>
          </p:cNvSpPr>
          <p:nvPr/>
        </p:nvSpPr>
        <p:spPr>
          <a:xfrm>
            <a:off x="1220195" y="252302"/>
            <a:ext cx="7637625" cy="10204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pt-BR" sz="4200" b="1" dirty="0">
                <a:solidFill>
                  <a:srgbClr val="FF0000"/>
                </a:solidFill>
              </a:rPr>
              <a:t>CHILE – LEY 21.431/2022</a:t>
            </a:r>
            <a:endParaRPr lang="pt-BR" sz="4200" dirty="0">
              <a:solidFill>
                <a:srgbClr val="FF0000"/>
              </a:solidFill>
            </a:endParaRP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8A1CD1B6-A1B8-352F-3A4F-5DEE232C23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586" y="1272716"/>
            <a:ext cx="10410825" cy="5095875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6EC46EF6-20DD-B49F-F2F6-2B6670FF11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6809" y="-193472"/>
            <a:ext cx="1861350" cy="186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727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5AC7AF-A3A4-6052-4044-8733A98DB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32070C83-2F2E-C522-7458-95E0E5A21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1F2AD75-0EB0-94E1-4A30-7B29258F26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92"/>
            <a:ext cx="12191998" cy="1575955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44B267E-EC26-F298-71C3-A5028512A8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35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3EC409B-0EDE-E517-5811-3E9FE9ADFC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8" y="-5307777"/>
            <a:ext cx="1576446" cy="12192001"/>
          </a:xfrm>
          <a:prstGeom prst="rect">
            <a:avLst/>
          </a:prstGeom>
          <a:gradFill>
            <a:gsLst>
              <a:gs pos="16000">
                <a:srgbClr val="000000">
                  <a:alpha val="0"/>
                </a:srgbClr>
              </a:gs>
              <a:gs pos="99000">
                <a:srgbClr val="000000">
                  <a:alpha val="87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2EBD1D2-7553-8F49-DA9D-28409A5C48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5434" y="986"/>
            <a:ext cx="4303422" cy="1575461"/>
          </a:xfrm>
          <a:prstGeom prst="rect">
            <a:avLst/>
          </a:prstGeom>
          <a:gradFill>
            <a:gsLst>
              <a:gs pos="0">
                <a:schemeClr val="accent1">
                  <a:alpha val="17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FD8683B9-20F6-386D-AFB5-E3D25BD3369C}"/>
              </a:ext>
            </a:extLst>
          </p:cNvPr>
          <p:cNvSpPr txBox="1">
            <a:spLocks/>
          </p:cNvSpPr>
          <p:nvPr/>
        </p:nvSpPr>
        <p:spPr>
          <a:xfrm>
            <a:off x="3397131" y="284319"/>
            <a:ext cx="7434795" cy="10078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4000" b="1" dirty="0">
                <a:solidFill>
                  <a:srgbClr val="FFFFFF"/>
                </a:solidFill>
                <a:ea typeface="+mj-ea"/>
                <a:cs typeface="+mj-cs"/>
              </a:rPr>
              <a:t>MÉXICO – Art. 291-C, </a:t>
            </a:r>
          </a:p>
          <a:p>
            <a:pPr algn="ctr">
              <a:spcAft>
                <a:spcPts val="600"/>
              </a:spcAft>
            </a:pPr>
            <a:r>
              <a:rPr lang="en-US" sz="4000" b="1" dirty="0">
                <a:solidFill>
                  <a:srgbClr val="FFFFFF"/>
                </a:solidFill>
                <a:ea typeface="+mj-ea"/>
                <a:cs typeface="+mj-cs"/>
              </a:rPr>
              <a:t>Ley Federal del </a:t>
            </a:r>
            <a:r>
              <a:rPr lang="en-US" sz="4000" b="1" dirty="0" err="1">
                <a:solidFill>
                  <a:srgbClr val="FFFFFF"/>
                </a:solidFill>
                <a:ea typeface="+mj-ea"/>
                <a:cs typeface="+mj-cs"/>
              </a:rPr>
              <a:t>Trabajo</a:t>
            </a:r>
            <a:r>
              <a:rPr lang="en-US" sz="4000" b="1" dirty="0">
                <a:solidFill>
                  <a:srgbClr val="FFFFFF"/>
                </a:solidFill>
                <a:ea typeface="+mj-ea"/>
                <a:cs typeface="+mj-cs"/>
              </a:rPr>
              <a:t> (</a:t>
            </a:r>
            <a:r>
              <a:rPr lang="en-US" sz="4000" b="1" dirty="0" err="1">
                <a:solidFill>
                  <a:srgbClr val="FFFFFF"/>
                </a:solidFill>
                <a:ea typeface="+mj-ea"/>
                <a:cs typeface="+mj-cs"/>
              </a:rPr>
              <a:t>dez</a:t>
            </a:r>
            <a:r>
              <a:rPr lang="en-US" sz="4000" b="1" dirty="0">
                <a:solidFill>
                  <a:srgbClr val="FFFFFF"/>
                </a:solidFill>
                <a:ea typeface="+mj-ea"/>
                <a:cs typeface="+mj-cs"/>
              </a:rPr>
              <a:t>/2024)</a:t>
            </a:r>
            <a:endParaRPr lang="en-US" sz="4000" dirty="0">
              <a:solidFill>
                <a:srgbClr val="FFFFFF"/>
              </a:solidFill>
              <a:ea typeface="+mj-ea"/>
              <a:cs typeface="+mj-cs"/>
            </a:endParaRPr>
          </a:p>
        </p:txBody>
      </p:sp>
      <p:sp>
        <p:nvSpPr>
          <p:cNvPr id="13" name="Espaço Reservado para Rodapé 9">
            <a:extLst>
              <a:ext uri="{FF2B5EF4-FFF2-40B4-BE49-F238E27FC236}">
                <a16:creationId xmlns:a16="http://schemas.microsoft.com/office/drawing/2014/main" id="{1E987D85-0A97-A996-22A9-914785795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557272" y="5890899"/>
            <a:ext cx="1568092" cy="365125"/>
          </a:xfr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US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Nívea Souto Maior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42C74904-1A89-3322-1D31-A362E99F64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870" y="1592126"/>
            <a:ext cx="10360611" cy="5138283"/>
          </a:xfrm>
          <a:prstGeom prst="rect">
            <a:avLst/>
          </a:prstGeom>
        </p:spPr>
      </p:pic>
      <p:pic>
        <p:nvPicPr>
          <p:cNvPr id="4" name="Imagem 3" descr="Cama com lençol verde&#10;&#10;O conteúdo gerado por IA pode estar incorreto.">
            <a:extLst>
              <a:ext uri="{FF2B5EF4-FFF2-40B4-BE49-F238E27FC236}">
                <a16:creationId xmlns:a16="http://schemas.microsoft.com/office/drawing/2014/main" id="{A612D440-5C57-7004-E050-8BE64140E3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632" y="-15679"/>
            <a:ext cx="4649378" cy="2615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508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2151139A-886F-4B97-8815-729AD383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92"/>
            <a:ext cx="12191998" cy="1575955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35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3539FEE-81D3-4406-802E-60B20B16F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8" y="-5307777"/>
            <a:ext cx="1576446" cy="12192001"/>
          </a:xfrm>
          <a:prstGeom prst="rect">
            <a:avLst/>
          </a:prstGeom>
          <a:gradFill>
            <a:gsLst>
              <a:gs pos="16000">
                <a:srgbClr val="000000">
                  <a:alpha val="0"/>
                </a:srgbClr>
              </a:gs>
              <a:gs pos="99000">
                <a:srgbClr val="000000">
                  <a:alpha val="87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C701763-729E-462F-A5A8-E0DEFEB1E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5434" y="986"/>
            <a:ext cx="4303422" cy="1575461"/>
          </a:xfrm>
          <a:prstGeom prst="rect">
            <a:avLst/>
          </a:prstGeom>
          <a:gradFill>
            <a:gsLst>
              <a:gs pos="0">
                <a:schemeClr val="accent1">
                  <a:alpha val="17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F92F3E06-5137-49C8-A6C2-9DEDADF66C14}"/>
              </a:ext>
            </a:extLst>
          </p:cNvPr>
          <p:cNvSpPr txBox="1">
            <a:spLocks/>
          </p:cNvSpPr>
          <p:nvPr/>
        </p:nvSpPr>
        <p:spPr>
          <a:xfrm>
            <a:off x="699714" y="353160"/>
            <a:ext cx="7091300" cy="8985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4000" b="1">
                <a:solidFill>
                  <a:srgbClr val="FFFFFF"/>
                </a:solidFill>
                <a:ea typeface="+mj-ea"/>
                <a:cs typeface="+mj-cs"/>
              </a:rPr>
              <a:t>URUGUAI – LEY 20.396/2025</a:t>
            </a:r>
            <a:endParaRPr lang="en-US" sz="4000">
              <a:solidFill>
                <a:srgbClr val="FFFFFF"/>
              </a:solidFill>
              <a:ea typeface="+mj-ea"/>
              <a:cs typeface="+mj-cs"/>
            </a:endParaRPr>
          </a:p>
        </p:txBody>
      </p:sp>
      <p:sp>
        <p:nvSpPr>
          <p:cNvPr id="13" name="Espaço Reservado para Rodapé 9">
            <a:extLst>
              <a:ext uri="{FF2B5EF4-FFF2-40B4-BE49-F238E27FC236}">
                <a16:creationId xmlns:a16="http://schemas.microsoft.com/office/drawing/2014/main" id="{2DDE5D4B-4861-4E38-A13D-C036E3393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404168" y="6348041"/>
            <a:ext cx="1568092" cy="365125"/>
          </a:xfr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US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Nívea Souto Maior</a:t>
            </a:r>
          </a:p>
        </p:txBody>
      </p:sp>
      <p:pic>
        <p:nvPicPr>
          <p:cNvPr id="8" name="Imagem 7" descr="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7678CCDA-7251-7E68-64CA-6745628F94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6094" y="0"/>
            <a:ext cx="3066166" cy="3066166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4DE4F416-0CE2-94B1-8510-E6DD118E7A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833" y="1603915"/>
            <a:ext cx="8952613" cy="5012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302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F26AFF-491C-D24D-04E4-A8F4C338A4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0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37D6F5C8-6EFD-D3F3-B498-454458E154C0}"/>
              </a:ext>
            </a:extLst>
          </p:cNvPr>
          <p:cNvSpPr txBox="1">
            <a:spLocks/>
          </p:cNvSpPr>
          <p:nvPr/>
        </p:nvSpPr>
        <p:spPr>
          <a:xfrm>
            <a:off x="872497" y="207554"/>
            <a:ext cx="7063721" cy="115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0" marR="0" lvl="0" indent="0" fontAlgn="auto">
              <a:spcAft>
                <a:spcPts val="600"/>
              </a:spcAft>
              <a:buClrTx/>
              <a:buSzTx/>
              <a:tabLst/>
              <a:defRPr/>
            </a:pP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COLÔMBIA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– LEY 2.466/2025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Espaço Reservado para Rodapé 9">
            <a:extLst>
              <a:ext uri="{FF2B5EF4-FFF2-40B4-BE49-F238E27FC236}">
                <a16:creationId xmlns:a16="http://schemas.microsoft.com/office/drawing/2014/main" id="{09E1FBB6-C183-1410-7E7D-EE11CF8B4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1828800" y="2002536"/>
            <a:ext cx="4114800" cy="36576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algn="l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Nívea Souto Maior</a:t>
            </a:r>
          </a:p>
        </p:txBody>
      </p:sp>
      <p:pic>
        <p:nvPicPr>
          <p:cNvPr id="10" name="Imagem 9" descr="Imagem digital fictícia de personagem de desenho animado&#10;&#10;O conteúdo gerado por IA pode estar incorreto.">
            <a:extLst>
              <a:ext uri="{FF2B5EF4-FFF2-40B4-BE49-F238E27FC236}">
                <a16:creationId xmlns:a16="http://schemas.microsoft.com/office/drawing/2014/main" id="{88401A06-6F1D-B532-2E3E-4E3DEF3EA7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717" y="-225250"/>
            <a:ext cx="3429000" cy="342900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6AAF3001-36FD-7A64-92B4-2F1669E504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9" y="1655276"/>
            <a:ext cx="10287451" cy="4787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368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6D528A-93B8-1173-C18E-2E6BBB10F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Rodapé 9">
            <a:extLst>
              <a:ext uri="{FF2B5EF4-FFF2-40B4-BE49-F238E27FC236}">
                <a16:creationId xmlns:a16="http://schemas.microsoft.com/office/drawing/2014/main" id="{4263C880-BB14-045B-E2CA-C0720387F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defTabSz="91440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Nívea Souto Maior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5D2A284-182D-64CE-2D5F-DE7B75B7F7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661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3DF8FD-CA62-7AC2-95D2-552215DD8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CBCB63E0-70FB-14ED-2628-3E91F691A4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552" y="6431243"/>
            <a:ext cx="1987468" cy="42675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3E6FA5B0-391B-C91A-7019-9FED1BE4D3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2" name="Espaço Reservado para Rodapé 9">
            <a:extLst>
              <a:ext uri="{FF2B5EF4-FFF2-40B4-BE49-F238E27FC236}">
                <a16:creationId xmlns:a16="http://schemas.microsoft.com/office/drawing/2014/main" id="{E0A23978-6D67-8181-2351-375404137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623908" y="0"/>
            <a:ext cx="1568092" cy="365125"/>
          </a:xfr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NÍVEA SOUTO MAIOR</a:t>
            </a:r>
          </a:p>
        </p:txBody>
      </p:sp>
    </p:spTree>
    <p:extLst>
      <p:ext uri="{BB962C8B-B14F-4D97-AF65-F5344CB8AC3E}">
        <p14:creationId xmlns:p14="http://schemas.microsoft.com/office/powerpoint/2010/main" val="31058215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</TotalTime>
  <Words>139</Words>
  <Application>Microsoft Office PowerPoint</Application>
  <PresentationFormat>Widescreen</PresentationFormat>
  <Paragraphs>20</Paragraphs>
  <Slides>12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9" baseType="lpstr">
      <vt:lpstr>Aptos</vt:lpstr>
      <vt:lpstr>Aptos Display</vt:lpstr>
      <vt:lpstr>Arial</vt:lpstr>
      <vt:lpstr>Avenir</vt:lpstr>
      <vt:lpstr>Calibri</vt:lpstr>
      <vt:lpstr>Segoe Script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 (IM)PREVIDÊNCIA DA UBERIZAÇÃO NO BRASIL</vt:lpstr>
      <vt:lpstr>Apresentação do PowerPoint</vt:lpstr>
      <vt:lpstr>Grata pela atenção!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Augusto César</dc:creator>
  <cp:lastModifiedBy>Nívea Maria Santos Souto Maior</cp:lastModifiedBy>
  <cp:revision>26</cp:revision>
  <dcterms:created xsi:type="dcterms:W3CDTF">2025-08-25T19:07:23Z</dcterms:created>
  <dcterms:modified xsi:type="dcterms:W3CDTF">2026-07-14T02:54:01Z</dcterms:modified>
</cp:coreProperties>
</file>