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432" r:id="rId3"/>
    <p:sldId id="436" r:id="rId4"/>
    <p:sldId id="423" r:id="rId5"/>
    <p:sldId id="421" r:id="rId6"/>
    <p:sldId id="278" r:id="rId7"/>
    <p:sldId id="422" r:id="rId8"/>
    <p:sldId id="433" r:id="rId9"/>
    <p:sldId id="437" r:id="rId10"/>
    <p:sldId id="434" r:id="rId11"/>
    <p:sldId id="438" r:id="rId12"/>
    <p:sldId id="304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9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76228-BA03-48F5-98FD-73AE9250BECB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B5F65-6A86-44D7-8AB3-ECFDEAFE9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56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33388" y="1249363"/>
            <a:ext cx="5997575" cy="33750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E29B1-9409-469B-8373-267D6D0E73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36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06A3B-5AD8-ECAD-E508-AE0947AEC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7F617-DD8D-21E5-D739-CD7CEBD9F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44BA95-3AC9-96AD-6AE0-2DD166A8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CB65FF-A1D0-4079-193A-8D75454C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1F307A-7E94-2436-AAE2-B8922BC5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95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5E2C3-B287-9DDB-DA80-92CE1F49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A19357-FC94-99B3-28EB-314276B1D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CDDE9D-106F-A379-E667-80FE3B4B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6846D2-2869-C866-232C-AF2218D4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3F646B-0D67-E753-9D15-C59E2F2D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9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E44A7C-2FC0-BF0F-AA69-1634579D6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8BA41F-03DC-993A-522D-6C26C2660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B57ADB-6741-F997-8A89-8713A52C7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D4F1BB-15E2-8C13-FD90-48F43D8C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C6928C-F09C-E798-06BF-AFFEEB8A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30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4C225-5B7E-F5EA-5B88-F692E3BD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0042D6-91AF-B6DD-3F64-E4077AC99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4C0A54-D8FF-AC58-E164-C3969411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6C022-9EB7-0196-D1C0-A7647AA0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768034-BB59-7047-5FDB-A0CA1EC5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0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D818CC-144A-1B2C-D8CB-1DBE4E7B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FF6519-119E-6B05-F82B-7076E9606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81DD6C-0C64-FF2C-7644-2D313C75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94B963-8419-BCA8-295C-5CC6D4E6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4979A4-B495-F9B2-CF71-9435FB8A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12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ED50A-1A73-A36D-9FF9-F532CA429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C07113-040F-2ED5-803C-F4C3B76C5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B64851F-F950-5258-5404-E1CF06445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BA8C47-AC1E-F2AB-934D-22DC6ED4B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37C3CF-7220-7C89-FB56-89E01D9E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AAB80A-394D-F1B9-B45D-5CD31F57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07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4711C-B389-F334-D0A2-7D968781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0BA056-63D9-C7DF-B257-3489380E3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716725-E057-E97B-9220-FBC209C0E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485C84-1BDC-F1B2-DBC4-7D0486AA3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70FF4BF-316D-C79E-CE01-A74788BEC5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783A26E-1A71-B782-F2F5-CC75DE0A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B736924-B69A-D6D9-E6C3-E20BE015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1B8A314-D8A5-3B3F-8F1B-BEB40AB6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34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18474-CF8B-ECCE-C7F6-CA8CC44F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EEB3EE7-076C-D489-0C4F-C94543DC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104F9E-72C4-B934-942D-1D33B80C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29F7D81-4446-3A48-564C-2F09A7BB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98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F81673D-8690-D208-CF97-66C2D2CD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7D22567-B3BA-CF0C-E503-2AC86670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3B3FCC-042C-B53E-12D6-2125D7F4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68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27389-68A6-57FE-3506-4D5D278D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B0683A-DA2E-E33E-3AA3-A30CC47CC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6CDECD-55E4-9212-2E02-46F4587E5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FDA26C-1ADF-2BFD-CF17-FE513352A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FB4229-3F67-32C6-B01E-6ED0E4C4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878C436-28A6-5372-1598-D4B00B7F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53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D8E64-5773-D8B4-05A9-C38C4C560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5564973-632B-03BE-041C-3F25A3FE5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6A8539-B958-53CE-ACB6-370FDB35B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CC7784-1501-8EB2-916F-6CAFFF66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35CC76-0911-ED15-DC9C-91CAE17F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50DB920-CFBE-64B9-B0CE-B5BC7CB9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5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438E855-EBE4-B023-3388-754A37FD3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487A38-1FA7-8AA2-A6BF-E23807A5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505534-C086-C570-79A3-FA68BE38D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4A3139-05B8-4D60-871C-590BF49B3AE6}" type="datetimeFigureOut">
              <a:rPr lang="pt-BR" smtClean="0"/>
              <a:t>13/07/2026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F884C7-C19A-36F2-7E7D-E14171E39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9E564-FA06-246B-AEC7-088920FA8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2E3A5C-B1CE-4F24-8269-3F3AA2BDEA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62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678A0-5EF8-A646-4CF6-7FC8E78AD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2F4315-3A0D-92D5-797E-5A85CC072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63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7ADD3-19E1-D587-E011-0F48B3017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4CBBEAE-4AB0-D61A-60E1-43403BD7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62" y="680742"/>
            <a:ext cx="6047268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 panose="020B0503020203020204"/>
              </a:rPr>
              <a:t>A (IM)PREVIDÊNCIA DA UBERIZAÇÃO NO BRASIL</a:t>
            </a:r>
            <a:endParaRPr lang="pt-BR" dirty="0">
              <a:solidFill>
                <a:schemeClr val="accent2">
                  <a:lumMod val="75000"/>
                </a:schemeClr>
              </a:solidFill>
              <a:latin typeface="Avenir" panose="020B0503020203020204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ADBEACD-418F-41FD-A623-0C7A891BE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083" y="650401"/>
            <a:ext cx="5401314" cy="6018028"/>
          </a:xfrm>
          <a:prstGeom prst="rect">
            <a:avLst/>
          </a:prstGeom>
        </p:spPr>
      </p:pic>
      <p:sp>
        <p:nvSpPr>
          <p:cNvPr id="15" name="Espaço Reservado para Conteúdo 7">
            <a:extLst>
              <a:ext uri="{FF2B5EF4-FFF2-40B4-BE49-F238E27FC236}">
                <a16:creationId xmlns:a16="http://schemas.microsoft.com/office/drawing/2014/main" id="{7A7E8A50-44A6-6E2B-9A4F-4E4B8EDA00D8}"/>
              </a:ext>
            </a:extLst>
          </p:cNvPr>
          <p:cNvSpPr txBox="1">
            <a:spLocks/>
          </p:cNvSpPr>
          <p:nvPr/>
        </p:nvSpPr>
        <p:spPr>
          <a:xfrm>
            <a:off x="162292" y="2192620"/>
            <a:ext cx="6152485" cy="501107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marR="0" lvl="1" indent="-27432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7132">
                  <a:lumMod val="75000"/>
                </a:srgbClr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58,90 % dos motoristas e entregadores já sofreram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acidentes de trânsito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 ou foram agredidos (Fundacentro/UFBA, 2023). </a:t>
            </a:r>
          </a:p>
          <a:p>
            <a:pPr marL="640080" marR="0" lvl="1" indent="-27432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7132">
                  <a:lumMod val="75000"/>
                </a:srgbClr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Três em cada dez entregadores enfrentam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insegurança alimentar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// 90% não possuem plano de saúde (Ação da Cidadania, 2025). </a:t>
            </a:r>
          </a:p>
          <a:p>
            <a:pPr marL="640080" marR="0" lvl="1" indent="-27432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7132">
                  <a:lumMod val="75000"/>
                </a:srgbClr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92% dos motoristas de aplicativo estão </a:t>
            </a:r>
            <a:r>
              <a:rPr kumimoji="0" lang="pt-BR" sz="2200" b="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endividados</a:t>
            </a:r>
            <a:r>
              <a:rPr kumimoji="0" lang="pt-BR" sz="2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 (</a:t>
            </a:r>
            <a:r>
              <a:rPr kumimoji="0" lang="pt-BR" sz="2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Fairwork</a:t>
            </a:r>
            <a:r>
              <a:rPr kumimoji="0" lang="pt-BR" sz="2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, 2025)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138837E-EF20-CECB-EB60-358F2C272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13" y="194834"/>
            <a:ext cx="1064927" cy="621207"/>
          </a:xfrm>
          <a:prstGeom prst="rect">
            <a:avLst/>
          </a:prstGeom>
        </p:spPr>
      </p:pic>
      <p:sp>
        <p:nvSpPr>
          <p:cNvPr id="2" name="Espaço Reservado para Rodapé 9">
            <a:extLst>
              <a:ext uri="{FF2B5EF4-FFF2-40B4-BE49-F238E27FC236}">
                <a16:creationId xmlns:a16="http://schemas.microsoft.com/office/drawing/2014/main" id="{B66E217C-4371-2C64-045C-8EFB1236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23908" y="57492"/>
            <a:ext cx="1568092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NÍVEA SOUTO MAIOR</a:t>
            </a:r>
          </a:p>
        </p:txBody>
      </p:sp>
    </p:spTree>
    <p:extLst>
      <p:ext uri="{BB962C8B-B14F-4D97-AF65-F5344CB8AC3E}">
        <p14:creationId xmlns:p14="http://schemas.microsoft.com/office/powerpoint/2010/main" val="126060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FE5F358-55F2-CA66-7C9B-553661977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86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41" name="Imagem 40" descr="Mapa&#10;&#10;O conteúdo gerado por IA pode estar incorreto.">
            <a:extLst>
              <a:ext uri="{FF2B5EF4-FFF2-40B4-BE49-F238E27FC236}">
                <a16:creationId xmlns:a16="http://schemas.microsoft.com/office/drawing/2014/main" id="{C4A915CB-7AAE-B71C-0CA3-DD442C6122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r="3413"/>
          <a:stretch>
            <a:fillRect/>
          </a:stretch>
        </p:blipFill>
        <p:spPr>
          <a:xfrm>
            <a:off x="20" y="10"/>
            <a:ext cx="4063768" cy="6857990"/>
          </a:xfrm>
          <a:prstGeom prst="rect">
            <a:avLst/>
          </a:prstGeom>
        </p:spPr>
      </p:pic>
      <p:pic>
        <p:nvPicPr>
          <p:cNvPr id="28" name="Imagem 27" descr="Texto, Calendário&#10;&#10;O conteúdo gerado por IA pode estar incorreto.">
            <a:extLst>
              <a:ext uri="{FF2B5EF4-FFF2-40B4-BE49-F238E27FC236}">
                <a16:creationId xmlns:a16="http://schemas.microsoft.com/office/drawing/2014/main" id="{924E5801-75CA-780F-5C91-2FB04A0F4E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r="6077"/>
          <a:stretch>
            <a:fillRect/>
          </a:stretch>
        </p:blipFill>
        <p:spPr>
          <a:xfrm>
            <a:off x="4064424" y="10"/>
            <a:ext cx="4063788" cy="6857990"/>
          </a:xfrm>
          <a:prstGeom prst="rect">
            <a:avLst/>
          </a:prstGeom>
        </p:spPr>
      </p:pic>
      <p:pic>
        <p:nvPicPr>
          <p:cNvPr id="22" name="Imagem 2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F221270-F08A-8435-F61A-8EB0CF8872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13994"/>
          <a:stretch>
            <a:fillRect/>
          </a:stretch>
        </p:blipFill>
        <p:spPr>
          <a:xfrm>
            <a:off x="8128212" y="10"/>
            <a:ext cx="4063788" cy="685799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85503" y="3512261"/>
            <a:ext cx="9801082" cy="2059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Grata pela </a:t>
            </a:r>
            <a:r>
              <a:rPr lang="en-US" sz="4800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atenção</a:t>
            </a:r>
            <a:r>
              <a:rPr lang="en-US" sz="48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E4DA87-D4AD-4BAD-80CF-F6F352F62A9A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A5644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white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33602D6-B8F3-2E6F-3DE3-9012323B51E8}"/>
              </a:ext>
            </a:extLst>
          </p:cNvPr>
          <p:cNvSpPr txBox="1"/>
          <p:nvPr/>
        </p:nvSpPr>
        <p:spPr>
          <a:xfrm>
            <a:off x="3208260" y="4319771"/>
            <a:ext cx="57555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85751">
              <a:spcBef>
                <a:spcPts val="591"/>
              </a:spcBef>
              <a:buClr>
                <a:srgbClr val="A5644E"/>
              </a:buClr>
              <a:buSzPct val="60000"/>
              <a:defRPr/>
            </a:pPr>
            <a:r>
              <a:rPr lang="pt-BR" sz="3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MV Boli" pitchFamily="2" charset="0"/>
              </a:rPr>
              <a:t>Nívea Souto Maior </a:t>
            </a:r>
          </a:p>
        </p:txBody>
      </p:sp>
    </p:spTree>
    <p:extLst>
      <p:ext uri="{BB962C8B-B14F-4D97-AF65-F5344CB8AC3E}">
        <p14:creationId xmlns:p14="http://schemas.microsoft.com/office/powerpoint/2010/main" val="104779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98A45C2-28FF-9752-25D2-0C01D2CD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47" y="6336281"/>
            <a:ext cx="1987468" cy="42675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9EB30F-BD7A-8061-9748-DFA73C50940A}"/>
              </a:ext>
            </a:extLst>
          </p:cNvPr>
          <p:cNvSpPr txBox="1"/>
          <p:nvPr/>
        </p:nvSpPr>
        <p:spPr>
          <a:xfrm>
            <a:off x="4947683" y="4310394"/>
            <a:ext cx="6134986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7132">
                  <a:lumMod val="75000"/>
                </a:srgbClr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 panose="020B0503020203020204"/>
                <a:ea typeface="+mn-ea"/>
                <a:cs typeface="+mn-cs"/>
              </a:rPr>
              <a:t> Total 2,2 milhões (Amobitec, 2024) // 2,3 milhões (UFPR, 2024).</a:t>
            </a: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7FE3BE4C-3F8D-BE22-A83B-E62E135DB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0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AE2A8F5-E654-33C8-3C84-122F4541E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3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Rodapé 9">
            <a:extLst>
              <a:ext uri="{FF2B5EF4-FFF2-40B4-BE49-F238E27FC236}">
                <a16:creationId xmlns:a16="http://schemas.microsoft.com/office/drawing/2014/main" id="{2DDE5D4B-4861-4E38-A13D-C036E339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918" y="6488913"/>
            <a:ext cx="1727473" cy="252129"/>
          </a:xfrm>
        </p:spPr>
        <p:txBody>
          <a:bodyPr/>
          <a:lstStyle/>
          <a:p>
            <a:r>
              <a:rPr lang="pt-BR" dirty="0">
                <a:latin typeface="Calibri" panose="020F0502020204030204" pitchFamily="34" charset="0"/>
              </a:rPr>
              <a:t>Nívea Souto Maior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2F3E06-5137-49C8-A6C2-9DEDADF66C14}"/>
              </a:ext>
            </a:extLst>
          </p:cNvPr>
          <p:cNvSpPr txBox="1">
            <a:spLocks/>
          </p:cNvSpPr>
          <p:nvPr/>
        </p:nvSpPr>
        <p:spPr>
          <a:xfrm>
            <a:off x="1220195" y="252302"/>
            <a:ext cx="7637625" cy="1020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pt-BR" sz="4200" b="1" dirty="0">
                <a:solidFill>
                  <a:srgbClr val="FF0000"/>
                </a:solidFill>
              </a:rPr>
              <a:t>CHILE – LEY 21.431/2022</a:t>
            </a:r>
            <a:endParaRPr lang="pt-BR" sz="4200" dirty="0">
              <a:solidFill>
                <a:srgbClr val="FF0000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A1CD1B6-A1B8-352F-3A4F-5DEE232C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6" y="1272716"/>
            <a:ext cx="10410825" cy="50958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EC46EF6-20DD-B49F-F2F6-2B6670FF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09" y="-193472"/>
            <a:ext cx="1861350" cy="18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2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AC7AF-A3A4-6052-4044-8733A98DB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070C83-2F2E-C522-7458-95E0E5A21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F2AD75-0EB0-94E1-4A30-7B29258F2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4B267E-EC26-F298-71C3-A5028512A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EC409B-0EDE-E517-5811-3E9FE9ADF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EBD1D2-7553-8F49-DA9D-28409A5C4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D8683B9-20F6-386D-AFB5-E3D25BD3369C}"/>
              </a:ext>
            </a:extLst>
          </p:cNvPr>
          <p:cNvSpPr txBox="1">
            <a:spLocks/>
          </p:cNvSpPr>
          <p:nvPr/>
        </p:nvSpPr>
        <p:spPr>
          <a:xfrm>
            <a:off x="3397131" y="284319"/>
            <a:ext cx="7434795" cy="1007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ea typeface="+mj-ea"/>
                <a:cs typeface="+mj-cs"/>
              </a:rPr>
              <a:t>MÉXICO – Art. 291-C, 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ea typeface="+mj-ea"/>
                <a:cs typeface="+mj-cs"/>
              </a:rPr>
              <a:t>Ley Federal del </a:t>
            </a:r>
            <a:r>
              <a:rPr lang="en-US" sz="4000" b="1" dirty="0" err="1">
                <a:solidFill>
                  <a:srgbClr val="FFFFFF"/>
                </a:solidFill>
                <a:ea typeface="+mj-ea"/>
                <a:cs typeface="+mj-cs"/>
              </a:rPr>
              <a:t>Trabajo</a:t>
            </a:r>
            <a:r>
              <a:rPr lang="en-US" sz="4000" b="1" dirty="0">
                <a:solidFill>
                  <a:srgbClr val="FFFFFF"/>
                </a:solidFill>
                <a:ea typeface="+mj-ea"/>
                <a:cs typeface="+mj-cs"/>
              </a:rPr>
              <a:t> (</a:t>
            </a:r>
            <a:r>
              <a:rPr lang="en-US" sz="4000" b="1" dirty="0" err="1">
                <a:solidFill>
                  <a:srgbClr val="FFFFFF"/>
                </a:solidFill>
                <a:ea typeface="+mj-ea"/>
                <a:cs typeface="+mj-cs"/>
              </a:rPr>
              <a:t>dez</a:t>
            </a:r>
            <a:r>
              <a:rPr lang="en-US" sz="4000" b="1" dirty="0">
                <a:solidFill>
                  <a:srgbClr val="FFFFFF"/>
                </a:solidFill>
                <a:ea typeface="+mj-ea"/>
                <a:cs typeface="+mj-cs"/>
              </a:rPr>
              <a:t>/2024)</a:t>
            </a:r>
            <a:endParaRPr lang="en-US" sz="40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13" name="Espaço Reservado para Rodapé 9">
            <a:extLst>
              <a:ext uri="{FF2B5EF4-FFF2-40B4-BE49-F238E27FC236}">
                <a16:creationId xmlns:a16="http://schemas.microsoft.com/office/drawing/2014/main" id="{1E987D85-0A97-A996-22A9-91478579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57272" y="5890899"/>
            <a:ext cx="1568092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Nívea Souto Maior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2C74904-1A89-3322-1D31-A362E99F6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70" y="1592126"/>
            <a:ext cx="10360611" cy="5138283"/>
          </a:xfrm>
          <a:prstGeom prst="rect">
            <a:avLst/>
          </a:prstGeom>
        </p:spPr>
      </p:pic>
      <p:pic>
        <p:nvPicPr>
          <p:cNvPr id="4" name="Imagem 3" descr="Cama com lençol verde&#10;&#10;O conteúdo gerado por IA pode estar incorreto.">
            <a:extLst>
              <a:ext uri="{FF2B5EF4-FFF2-40B4-BE49-F238E27FC236}">
                <a16:creationId xmlns:a16="http://schemas.microsoft.com/office/drawing/2014/main" id="{A612D440-5C57-7004-E050-8BE64140E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32" y="-15679"/>
            <a:ext cx="4649378" cy="2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0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2F3E06-5137-49C8-A6C2-9DEDADF66C14}"/>
              </a:ext>
            </a:extLst>
          </p:cNvPr>
          <p:cNvSpPr txBox="1">
            <a:spLocks/>
          </p:cNvSpPr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ea typeface="+mj-ea"/>
                <a:cs typeface="+mj-cs"/>
              </a:rPr>
              <a:t>URUGUAI – LEY 20.396/2025</a:t>
            </a:r>
            <a:endParaRPr lang="en-US" sz="400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13" name="Espaço Reservado para Rodapé 9">
            <a:extLst>
              <a:ext uri="{FF2B5EF4-FFF2-40B4-BE49-F238E27FC236}">
                <a16:creationId xmlns:a16="http://schemas.microsoft.com/office/drawing/2014/main" id="{2DDE5D4B-4861-4E38-A13D-C036E339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04168" y="6348041"/>
            <a:ext cx="1568092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Nívea Souto Maior</a:t>
            </a:r>
          </a:p>
        </p:txBody>
      </p:sp>
      <p:pic>
        <p:nvPicPr>
          <p:cNvPr id="8" name="Imagem 7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678CCDA-7251-7E68-64CA-6745628F9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094" y="0"/>
            <a:ext cx="3066166" cy="306616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DE4F416-0CE2-94B1-8510-E6DD118E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3" y="1603915"/>
            <a:ext cx="8952613" cy="50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02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F26AFF-491C-D24D-04E4-A8F4C338A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7D6F5C8-6EFD-D3F3-B498-454458E154C0}"/>
              </a:ext>
            </a:extLst>
          </p:cNvPr>
          <p:cNvSpPr txBox="1">
            <a:spLocks/>
          </p:cNvSpPr>
          <p:nvPr/>
        </p:nvSpPr>
        <p:spPr>
          <a:xfrm>
            <a:off x="872497" y="207554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COLÔMBIA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LEY 2.466/2025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Espaço Reservado para Rodapé 9">
            <a:extLst>
              <a:ext uri="{FF2B5EF4-FFF2-40B4-BE49-F238E27FC236}">
                <a16:creationId xmlns:a16="http://schemas.microsoft.com/office/drawing/2014/main" id="{09E1FBB6-C183-1410-7E7D-EE11CF8B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Nívea Souto Maior</a:t>
            </a:r>
          </a:p>
        </p:txBody>
      </p:sp>
      <p:pic>
        <p:nvPicPr>
          <p:cNvPr id="10" name="Imagem 9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88401A06-6F1D-B532-2E3E-4E3DEF3EA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17" y="-225250"/>
            <a:ext cx="3429000" cy="3429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AAF3001-36FD-7A64-92B4-2F1669E5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655276"/>
            <a:ext cx="10287451" cy="47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D528A-93B8-1173-C18E-2E6BBB10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Rodapé 9">
            <a:extLst>
              <a:ext uri="{FF2B5EF4-FFF2-40B4-BE49-F238E27FC236}">
                <a16:creationId xmlns:a16="http://schemas.microsoft.com/office/drawing/2014/main" id="{4263C880-BB14-045B-E2CA-C0720387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Nívea Souto Maior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D2A284-182D-64CE-2D5F-DE7B75B7F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1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DF8FD-CA62-7AC2-95D2-552215DD8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BCB63E0-70FB-14ED-2628-3E91F691A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52" y="6431243"/>
            <a:ext cx="1987468" cy="42675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E6FA5B0-391B-C91A-7019-9FED1BE4D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Espaço Reservado para Rodapé 9">
            <a:extLst>
              <a:ext uri="{FF2B5EF4-FFF2-40B4-BE49-F238E27FC236}">
                <a16:creationId xmlns:a16="http://schemas.microsoft.com/office/drawing/2014/main" id="{E0A23978-6D67-8181-2351-37540413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23908" y="0"/>
            <a:ext cx="1568092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NÍVEA SOUTO MAIOR</a:t>
            </a:r>
          </a:p>
        </p:txBody>
      </p:sp>
    </p:spTree>
    <p:extLst>
      <p:ext uri="{BB962C8B-B14F-4D97-AF65-F5344CB8AC3E}">
        <p14:creationId xmlns:p14="http://schemas.microsoft.com/office/powerpoint/2010/main" val="31058215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139</Words>
  <Application>Microsoft Office PowerPoint</Application>
  <PresentationFormat>Widescreen</PresentationFormat>
  <Paragraphs>20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Avenir</vt:lpstr>
      <vt:lpstr>Calibri</vt:lpstr>
      <vt:lpstr>Segoe Script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(IM)PREVIDÊNCIA DA UBERIZAÇÃO NO BRASIL</vt:lpstr>
      <vt:lpstr>Apresentação do PowerPoint</vt:lpstr>
      <vt:lpstr>Grata pela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Augusto César</dc:creator>
  <cp:lastModifiedBy>Nívea Maria Santos Souto Maior</cp:lastModifiedBy>
  <cp:revision>26</cp:revision>
  <dcterms:created xsi:type="dcterms:W3CDTF">2025-08-25T19:07:23Z</dcterms:created>
  <dcterms:modified xsi:type="dcterms:W3CDTF">2026-07-14T02:54:01Z</dcterms:modified>
</cp:coreProperties>
</file>