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739" y="3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FBB44D-8A69-445B-827E-72A189236E51}"/>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636BAA98-1408-4E38-AECA-1E32ABEFC9B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1A5DA6FE-D467-4CFF-8761-75756C745091}"/>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B1C046AD-0CB5-4D10-B164-59E3207778D3}"/>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22A014D-2DB1-40C4-9886-D2536C8BD5DC}"/>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10763184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1E2489A-B199-4547-9F50-C75F38BA8400}"/>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AA219D43-D8E9-489F-A3AB-079A0DD2159F}"/>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5C4AB243-3BA1-4277-957C-57A0098E935B}"/>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47DAF54C-1523-44AF-A3EA-3EDA039D0D9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020F997-0D65-4F88-B43E-182107CD3D6A}"/>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19526339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33087F8E-85E0-4FE4-9A16-FB7517D9326F}"/>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3BB6CAD8-72A3-4657-8AD0-32F1B34F358C}"/>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23E89744-D7C3-488B-8D5B-C4BCB0290805}"/>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E26D1997-E72D-4CD8-9FC4-F4BB0C6DCC98}"/>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C245961-C874-439B-A9A1-F64EF52AF3B7}"/>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12697202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9EEAB43-ACD3-4A8C-A04D-5D4455A2779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993B808-5312-4D3B-B13A-D8C87BF15469}"/>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36ED63BC-752D-41BC-B506-B6AD02315D0C}"/>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74D80728-0654-48E1-B5A6-59D9222C5BF2}"/>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4174138D-575D-4A97-856D-1D2A3D7494BE}"/>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23930311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68727FC-A4F6-42FE-AEF7-014627024BD3}"/>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BD573B25-799E-463F-A23C-B98A6260B7B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5CFF0EE9-D44F-424F-B838-E2921A323454}"/>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55D1D770-F601-48D9-B957-F3992BFF0F2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F525D72D-CAA9-4442-AF04-9DFD9BDEBAA6}"/>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27869585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23F131-F544-45C9-8083-B54D3C8068F9}"/>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F211C652-C3B0-40BE-93E0-50B5AB9818A6}"/>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D3259891-0547-4FA9-9245-FB6A4115CB80}"/>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E19FFC88-7751-4E2E-9D78-2D6D7586AD88}"/>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6" name="Espaço Reservado para Rodapé 5">
            <a:extLst>
              <a:ext uri="{FF2B5EF4-FFF2-40B4-BE49-F238E27FC236}">
                <a16:creationId xmlns:a16="http://schemas.microsoft.com/office/drawing/2014/main" id="{96FD1D5A-4758-4855-8E64-1EE21D6FD027}"/>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A8130658-6F9C-461F-B8D1-4404924984F5}"/>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954264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9BFF12-CCDE-4FC7-8150-447CF45E3AE8}"/>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B0137546-67BE-4ED9-AA76-155C7E7E5F6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C0FA43B7-48BD-458F-A0F6-D3E19F04F5A9}"/>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0F4B7772-5F30-4900-A545-AEB78C613E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8218CFBE-045B-48A2-9D30-3CAB2AEC70A0}"/>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A1064AF6-71D3-4FBB-970F-D091BDA4912C}"/>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8" name="Espaço Reservado para Rodapé 7">
            <a:extLst>
              <a:ext uri="{FF2B5EF4-FFF2-40B4-BE49-F238E27FC236}">
                <a16:creationId xmlns:a16="http://schemas.microsoft.com/office/drawing/2014/main" id="{2ACEB274-C7ED-49FF-A503-3730E14BF9E8}"/>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3178FC58-37CC-4065-AA91-8A178634FAD4}"/>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9675027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9A1530-2E3E-4C1C-863B-8192ECDCE331}"/>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229D6190-7520-4AA0-8B37-CD4FD920EA02}"/>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4" name="Espaço Reservado para Rodapé 3">
            <a:extLst>
              <a:ext uri="{FF2B5EF4-FFF2-40B4-BE49-F238E27FC236}">
                <a16:creationId xmlns:a16="http://schemas.microsoft.com/office/drawing/2014/main" id="{82C5EE55-5164-4019-8776-C4F5EBBF8782}"/>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131A9003-C63E-4F3C-8281-38A5D436AF50}"/>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1414036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B4B25AC3-C40D-4B80-8A43-1CB7F114D493}"/>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3" name="Espaço Reservado para Rodapé 2">
            <a:extLst>
              <a:ext uri="{FF2B5EF4-FFF2-40B4-BE49-F238E27FC236}">
                <a16:creationId xmlns:a16="http://schemas.microsoft.com/office/drawing/2014/main" id="{4A88970F-94CA-45AF-ABBF-DFF2768D7D88}"/>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E47D205E-B69B-4F64-A052-EE82669E2F13}"/>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39017495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3E5B3C7-DB89-4E87-8BB7-AEEEFC7367D8}"/>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C46A3698-F3D8-4B74-B2F4-8ABC6379635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51639DF3-525F-427F-BD7A-ECCDB29C05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D20E5168-CD63-4CEE-9FF9-644D68861624}"/>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6" name="Espaço Reservado para Rodapé 5">
            <a:extLst>
              <a:ext uri="{FF2B5EF4-FFF2-40B4-BE49-F238E27FC236}">
                <a16:creationId xmlns:a16="http://schemas.microsoft.com/office/drawing/2014/main" id="{4D462E96-8EA3-4AAD-B5E5-EC2819ADAAE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E59FCF3C-F1DB-4C9B-85D3-3372802B8492}"/>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1679211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DF4EBFB-F171-4D05-A7BB-2BB678A76DCD}"/>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2876A883-4CDE-4217-A828-0CF03335C98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A8AE50E7-6A1C-4126-9F0C-C3036251440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E6054C69-7C89-4475-B8E1-165E02CB67D3}"/>
              </a:ext>
            </a:extLst>
          </p:cNvPr>
          <p:cNvSpPr>
            <a:spLocks noGrp="1"/>
          </p:cNvSpPr>
          <p:nvPr>
            <p:ph type="dt" sz="half" idx="10"/>
          </p:nvPr>
        </p:nvSpPr>
        <p:spPr/>
        <p:txBody>
          <a:bodyPr/>
          <a:lstStyle/>
          <a:p>
            <a:fld id="{7A4B20D5-5198-4B54-A6A9-5622577EEF00}" type="datetimeFigureOut">
              <a:rPr lang="pt-BR" smtClean="0"/>
              <a:t>19/08/2019</a:t>
            </a:fld>
            <a:endParaRPr lang="pt-BR"/>
          </a:p>
        </p:txBody>
      </p:sp>
      <p:sp>
        <p:nvSpPr>
          <p:cNvPr id="6" name="Espaço Reservado para Rodapé 5">
            <a:extLst>
              <a:ext uri="{FF2B5EF4-FFF2-40B4-BE49-F238E27FC236}">
                <a16:creationId xmlns:a16="http://schemas.microsoft.com/office/drawing/2014/main" id="{F446233D-13FF-40B1-B0CB-8EBB6E6E12E3}"/>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3F2CCFC5-5892-48C8-A233-27DB719CDCF0}"/>
              </a:ext>
            </a:extLst>
          </p:cNvPr>
          <p:cNvSpPr>
            <a:spLocks noGrp="1"/>
          </p:cNvSpPr>
          <p:nvPr>
            <p:ph type="sldNum" sz="quarter" idx="12"/>
          </p:nvPr>
        </p:nvSpPr>
        <p:spPr/>
        <p:txBody>
          <a:bodyPr/>
          <a:lstStyle/>
          <a:p>
            <a:fld id="{82FF906C-D77A-4699-947D-F1F947B98490}" type="slidenum">
              <a:rPr lang="pt-BR" smtClean="0"/>
              <a:t>‹nº›</a:t>
            </a:fld>
            <a:endParaRPr lang="pt-BR"/>
          </a:p>
        </p:txBody>
      </p:sp>
    </p:spTree>
    <p:extLst>
      <p:ext uri="{BB962C8B-B14F-4D97-AF65-F5344CB8AC3E}">
        <p14:creationId xmlns:p14="http://schemas.microsoft.com/office/powerpoint/2010/main" val="28424729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52910410-7CE6-48E0-9995-7AAA53502AF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9A6A0FA1-75B5-49E6-A649-86804EE1130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4E9D6B19-8703-428E-8F29-6E8F3FE356E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4B20D5-5198-4B54-A6A9-5622577EEF00}" type="datetimeFigureOut">
              <a:rPr lang="pt-BR" smtClean="0"/>
              <a:t>19/08/2019</a:t>
            </a:fld>
            <a:endParaRPr lang="pt-BR"/>
          </a:p>
        </p:txBody>
      </p:sp>
      <p:sp>
        <p:nvSpPr>
          <p:cNvPr id="5" name="Espaço Reservado para Rodapé 4">
            <a:extLst>
              <a:ext uri="{FF2B5EF4-FFF2-40B4-BE49-F238E27FC236}">
                <a16:creationId xmlns:a16="http://schemas.microsoft.com/office/drawing/2014/main" id="{C4676C7A-8A5B-4767-AC20-FAE228C2DF2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62E6B0A9-BFBB-47EC-9611-D57EEF52B8D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FF906C-D77A-4699-947D-F1F947B98490}" type="slidenum">
              <a:rPr lang="pt-BR" smtClean="0"/>
              <a:t>‹nº›</a:t>
            </a:fld>
            <a:endParaRPr lang="pt-BR"/>
          </a:p>
        </p:txBody>
      </p:sp>
    </p:spTree>
    <p:extLst>
      <p:ext uri="{BB962C8B-B14F-4D97-AF65-F5344CB8AC3E}">
        <p14:creationId xmlns:p14="http://schemas.microsoft.com/office/powerpoint/2010/main" val="51201661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cegoconsumidor@gmail.com" TargetMode="Externa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9610678-635A-403A-B748-F6536430D3B2}"/>
              </a:ext>
            </a:extLst>
          </p:cNvPr>
          <p:cNvSpPr>
            <a:spLocks noGrp="1"/>
          </p:cNvSpPr>
          <p:nvPr>
            <p:ph type="ctrTitle"/>
          </p:nvPr>
        </p:nvSpPr>
        <p:spPr>
          <a:xfrm>
            <a:off x="1524000" y="194876"/>
            <a:ext cx="9144000" cy="524652"/>
          </a:xfrm>
        </p:spPr>
        <p:txBody>
          <a:bodyPr>
            <a:noAutofit/>
          </a:bodyPr>
          <a:lstStyle/>
          <a:p>
            <a:r>
              <a:rPr lang="pt-BR" sz="2000" b="1" dirty="0"/>
              <a:t>Audiência Pública Acessibilidade em Eletrodomésticos e Eletroeletrônicos</a:t>
            </a:r>
            <a:br>
              <a:rPr lang="pt-BR" sz="2000" b="1" dirty="0"/>
            </a:br>
            <a:endParaRPr lang="pt-BR" sz="2000" b="1" dirty="0"/>
          </a:p>
        </p:txBody>
      </p:sp>
      <p:sp>
        <p:nvSpPr>
          <p:cNvPr id="4" name="CaixaDeTexto 3">
            <a:extLst>
              <a:ext uri="{FF2B5EF4-FFF2-40B4-BE49-F238E27FC236}">
                <a16:creationId xmlns:a16="http://schemas.microsoft.com/office/drawing/2014/main" id="{FF20D1A9-3E2C-4BF7-A362-51C32DAA4857}"/>
              </a:ext>
            </a:extLst>
          </p:cNvPr>
          <p:cNvSpPr txBox="1"/>
          <p:nvPr/>
        </p:nvSpPr>
        <p:spPr>
          <a:xfrm>
            <a:off x="524655" y="557306"/>
            <a:ext cx="11032761" cy="6278642"/>
          </a:xfrm>
          <a:prstGeom prst="rect">
            <a:avLst/>
          </a:prstGeom>
          <a:noFill/>
        </p:spPr>
        <p:txBody>
          <a:bodyPr wrap="square" rtlCol="0">
            <a:spAutoFit/>
          </a:bodyPr>
          <a:lstStyle/>
          <a:p>
            <a:pPr marL="171450" indent="-171450">
              <a:buFont typeface="Arial" panose="020B0604020202020204" pitchFamily="34" charset="0"/>
              <a:buChar char="•"/>
            </a:pPr>
            <a:r>
              <a:rPr lang="pt-BR" sz="1200" b="1" dirty="0"/>
              <a:t>Código de Defesa do Consumidor </a:t>
            </a:r>
            <a:r>
              <a:rPr lang="pt-BR" sz="1200" dirty="0"/>
              <a:t>- Lei Nº 8.078, DE 11 DE SETEMBRO DE 1990.</a:t>
            </a:r>
          </a:p>
          <a:p>
            <a:r>
              <a:rPr lang="pt-BR" sz="1200" b="1" dirty="0"/>
              <a:t> </a:t>
            </a:r>
            <a:endParaRPr lang="pt-BR" sz="1200" dirty="0"/>
          </a:p>
          <a:p>
            <a:pPr marL="171450" indent="-171450">
              <a:buFont typeface="Arial" panose="020B0604020202020204" pitchFamily="34" charset="0"/>
              <a:buChar char="•"/>
            </a:pPr>
            <a:r>
              <a:rPr lang="pt-BR" sz="1200" b="1" dirty="0"/>
              <a:t>Convenção sobre os Direitos das Pessoas com Deficiência</a:t>
            </a:r>
            <a:r>
              <a:rPr lang="pt-BR" sz="1200" b="1" i="1" dirty="0"/>
              <a:t> </a:t>
            </a:r>
            <a:r>
              <a:rPr lang="pt-BR" sz="1200" dirty="0"/>
              <a:t>(Decreto Legislativo n. 186, de 9/7/2008; Decreto Executivo n. 6.949, de 25/8/2009). </a:t>
            </a:r>
          </a:p>
          <a:p>
            <a:r>
              <a:rPr lang="pt-BR" sz="1200" dirty="0"/>
              <a:t> </a:t>
            </a:r>
          </a:p>
          <a:p>
            <a:pPr marL="171450" indent="-171450">
              <a:buFont typeface="Arial" panose="020B0604020202020204" pitchFamily="34" charset="0"/>
              <a:buChar char="•"/>
            </a:pPr>
            <a:r>
              <a:rPr lang="pt-BR" sz="1200" b="1" dirty="0"/>
              <a:t>Lei Brasileira de Inclusão </a:t>
            </a:r>
            <a:r>
              <a:rPr lang="pt-BR" sz="1200" dirty="0"/>
              <a:t>(Lei n. 13.146, de 6/7/2015)  </a:t>
            </a:r>
          </a:p>
          <a:p>
            <a:r>
              <a:rPr lang="pt-BR" sz="1200" dirty="0"/>
              <a:t> </a:t>
            </a:r>
          </a:p>
          <a:p>
            <a:pPr lvl="1"/>
            <a:r>
              <a:rPr lang="pt-BR" sz="1200" b="1" dirty="0"/>
              <a:t>L B I... </a:t>
            </a:r>
            <a:endParaRPr lang="pt-BR" sz="1200" dirty="0"/>
          </a:p>
          <a:p>
            <a:pPr lvl="1"/>
            <a:r>
              <a:rPr lang="pt-BR" sz="1200" dirty="0"/>
              <a:t>Título III):</a:t>
            </a:r>
          </a:p>
          <a:p>
            <a:pPr lvl="1"/>
            <a:r>
              <a:rPr lang="pt-BR" sz="1200" b="1" dirty="0"/>
              <a:t>Art. 55,</a:t>
            </a:r>
            <a:r>
              <a:rPr lang="pt-BR" sz="1200" dirty="0"/>
              <a:t> </a:t>
            </a:r>
            <a:r>
              <a:rPr lang="pt-BR" sz="1200" b="1" dirty="0"/>
              <a:t>§1°</a:t>
            </a:r>
            <a:r>
              <a:rPr lang="pt-BR" sz="1200" dirty="0"/>
              <a:t> (</a:t>
            </a:r>
            <a:r>
              <a:rPr lang="pt-BR" sz="1200" i="1" dirty="0"/>
              <a:t>“O desenho universal será sempre tomado como regra de caráter geral”</a:t>
            </a:r>
            <a:r>
              <a:rPr lang="pt-BR" sz="1200" dirty="0"/>
              <a:t>). </a:t>
            </a:r>
          </a:p>
          <a:p>
            <a:pPr lvl="1"/>
            <a:r>
              <a:rPr lang="pt-BR" sz="1200" b="1" dirty="0"/>
              <a:t>Art. 55, §2°</a:t>
            </a:r>
            <a:r>
              <a:rPr lang="pt-BR" sz="1200" dirty="0"/>
              <a:t> (</a:t>
            </a:r>
            <a:r>
              <a:rPr lang="pt-BR" sz="1200" i="1" dirty="0"/>
              <a:t>“Nas hipóteses em que comprovadamente o desenho universal não possa ser empreendido, deve ser adotada adaptação razoável”</a:t>
            </a:r>
            <a:r>
              <a:rPr lang="pt-BR" sz="1200" dirty="0"/>
              <a:t>). </a:t>
            </a:r>
          </a:p>
          <a:p>
            <a:pPr lvl="1"/>
            <a:r>
              <a:rPr lang="pt-BR" sz="1200" dirty="0"/>
              <a:t> </a:t>
            </a:r>
          </a:p>
          <a:p>
            <a:pPr lvl="1"/>
            <a:r>
              <a:rPr lang="pt-BR" sz="1200" dirty="0"/>
              <a:t>desenho universal: concepção de produtos, ambientes, programas e serviços a serem usados por todas as pessoas, sem necessidade de adaptação ou de projeto específico, incluindo os recursos de tecnologia assistiva; </a:t>
            </a:r>
          </a:p>
          <a:p>
            <a:pPr lvl="1"/>
            <a:r>
              <a:rPr lang="pt-BR" sz="1200" dirty="0"/>
              <a:t> </a:t>
            </a:r>
          </a:p>
          <a:p>
            <a:pPr lvl="1"/>
            <a:r>
              <a:rPr lang="pt-BR" sz="1200" dirty="0"/>
              <a:t>adaptações razoáveis: adaptações, modificações e ajustes necessários e adequados que não acarretem ônus desproporcional e indevido, quando requeridos em cada caso, a fim de assegurar que a pessoa com deficiência possa gozar ou exercer, em igualdade de condições e oportunidades com as demais pessoas, todos os direitos e liberdades fundamentais; </a:t>
            </a:r>
          </a:p>
          <a:p>
            <a:r>
              <a:rPr lang="pt-BR" sz="1200" dirty="0"/>
              <a:t> </a:t>
            </a:r>
          </a:p>
          <a:p>
            <a:pPr marL="171450" indent="-171450">
              <a:buFont typeface="Arial" panose="020B0604020202020204" pitchFamily="34" charset="0"/>
              <a:buChar char="•"/>
            </a:pPr>
            <a:r>
              <a:rPr lang="pt-BR" sz="1200" b="1" dirty="0"/>
              <a:t>C D C...</a:t>
            </a:r>
          </a:p>
          <a:p>
            <a:pPr lvl="1"/>
            <a:r>
              <a:rPr lang="pt-BR" sz="1200" dirty="0"/>
              <a:t>Art. 2° Consumidor é toda pessoa física ou jurídica que adquire ou utiliza produto ou serviço como destinatário final.</a:t>
            </a:r>
          </a:p>
          <a:p>
            <a:pPr lvl="1"/>
            <a:r>
              <a:rPr lang="pt-BR" sz="1200" dirty="0"/>
              <a:t>Art. 3° Fornecedor é toda pessoa física ou jurídica, pública ou privada, nacional ou estrangeira, bem como os entes despersonalizados, que desenvolvem atividade de produção, montagem, criação, construção, transformação, importação, exportação, distribuição ou comercialização de produtos ou prestação de serviços.</a:t>
            </a:r>
          </a:p>
          <a:p>
            <a:pPr lvl="1"/>
            <a:r>
              <a:rPr lang="pt-BR" sz="1200" dirty="0"/>
              <a:t>§ 1° Produto é qualquer bem, móvel ou imóvel, material ou imaterial.</a:t>
            </a:r>
          </a:p>
          <a:p>
            <a:pPr lvl="1"/>
            <a:r>
              <a:rPr lang="pt-BR" sz="1200" dirty="0"/>
              <a:t>§ 2° Serviço é qualquer atividade fornecida no mercado de consumo, mediante remuneração, inclusive as de natureza bancária, financeira, de crédito e securitária...</a:t>
            </a:r>
          </a:p>
          <a:p>
            <a:pPr lvl="1"/>
            <a:r>
              <a:rPr lang="pt-BR" sz="1200" dirty="0"/>
              <a:t>Art. 6º São direitos básicos do consumidor:</a:t>
            </a:r>
          </a:p>
          <a:p>
            <a:pPr lvl="1"/>
            <a:r>
              <a:rPr lang="pt-BR" sz="1200" dirty="0"/>
              <a:t>         III - a informação adequada e clara sobre os diferentes produtos e serviços, com especificação correta de quantidade, características, composição, qualidade, tributos incidentes e preço, bem como sobre os riscos que apresentem; </a:t>
            </a:r>
          </a:p>
          <a:p>
            <a:r>
              <a:rPr lang="pt-BR" sz="1200" dirty="0"/>
              <a:t> </a:t>
            </a:r>
          </a:p>
          <a:p>
            <a:r>
              <a:rPr lang="pt-BR" b="1" dirty="0"/>
              <a:t>Movimento Cego Consumidor - #</a:t>
            </a:r>
            <a:r>
              <a:rPr lang="pt-BR" b="1" dirty="0" err="1"/>
              <a:t>CegoConsumidor</a:t>
            </a:r>
            <a:endParaRPr lang="pt-BR" b="1" dirty="0"/>
          </a:p>
          <a:p>
            <a:r>
              <a:rPr lang="pt-BR" b="1" dirty="0"/>
              <a:t>WhatsApp: 11 949-919-294</a:t>
            </a:r>
          </a:p>
          <a:p>
            <a:r>
              <a:rPr lang="pt-BR" b="1" dirty="0" err="1"/>
              <a:t>Email</a:t>
            </a:r>
            <a:r>
              <a:rPr lang="pt-BR" b="1" dirty="0"/>
              <a:t>: </a:t>
            </a:r>
            <a:r>
              <a:rPr lang="pt-BR" b="1" u="sng" dirty="0">
                <a:hlinkClick r:id="rId2"/>
              </a:rPr>
              <a:t>cegoconsumidor@gmail.com</a:t>
            </a:r>
            <a:endParaRPr lang="pt-BR" sz="1200" dirty="0"/>
          </a:p>
        </p:txBody>
      </p:sp>
    </p:spTree>
    <p:extLst>
      <p:ext uri="{BB962C8B-B14F-4D97-AF65-F5344CB8AC3E}">
        <p14:creationId xmlns:p14="http://schemas.microsoft.com/office/powerpoint/2010/main" val="3031889032"/>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TotalTime>
  <Words>24</Words>
  <Application>Microsoft Office PowerPoint</Application>
  <PresentationFormat>Widescreen</PresentationFormat>
  <Paragraphs>27</Paragraphs>
  <Slides>1</Slides>
  <Notes>0</Notes>
  <HiddenSlides>0</HiddenSlides>
  <MMClips>0</MMClips>
  <ScaleCrop>false</ScaleCrop>
  <HeadingPairs>
    <vt:vector size="6" baseType="variant">
      <vt:variant>
        <vt:lpstr>Fontes usadas</vt:lpstr>
      </vt:variant>
      <vt:variant>
        <vt:i4>3</vt:i4>
      </vt:variant>
      <vt:variant>
        <vt:lpstr>Tema</vt:lpstr>
      </vt:variant>
      <vt:variant>
        <vt:i4>1</vt:i4>
      </vt:variant>
      <vt:variant>
        <vt:lpstr>Títulos de slides</vt:lpstr>
      </vt:variant>
      <vt:variant>
        <vt:i4>1</vt:i4>
      </vt:variant>
    </vt:vector>
  </HeadingPairs>
  <TitlesOfParts>
    <vt:vector size="5" baseType="lpstr">
      <vt:lpstr>Arial</vt:lpstr>
      <vt:lpstr>Calibri</vt:lpstr>
      <vt:lpstr>Calibri Light</vt:lpstr>
      <vt:lpstr>Tema do Office</vt:lpstr>
      <vt:lpstr>Audiência Pública Acessibilidade em Eletrodomésticos e Eletroeletrônicos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Audiência Pública Acessibilidade em Eletrodomésticos e Eletroeletrônicos </dc:title>
  <dc:creator>BETH</dc:creator>
  <cp:lastModifiedBy>BETH</cp:lastModifiedBy>
  <cp:revision>4</cp:revision>
  <dcterms:created xsi:type="dcterms:W3CDTF">2019-08-19T17:39:02Z</dcterms:created>
  <dcterms:modified xsi:type="dcterms:W3CDTF">2019-08-19T17:49:44Z</dcterms:modified>
</cp:coreProperties>
</file>