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06" r:id="rId3"/>
    <p:sldId id="607" r:id="rId4"/>
    <p:sldId id="604" r:id="rId5"/>
    <p:sldId id="596" r:id="rId6"/>
    <p:sldId id="573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258" r:id="rId15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0E2F"/>
    <a:srgbClr val="0039BA"/>
    <a:srgbClr val="0033CC"/>
    <a:srgbClr val="FF6600"/>
    <a:srgbClr val="6699FF"/>
    <a:srgbClr val="0066FF"/>
    <a:srgbClr val="005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2621" autoAdjust="0"/>
  </p:normalViewPr>
  <p:slideViewPr>
    <p:cSldViewPr>
      <p:cViewPr varScale="1">
        <p:scale>
          <a:sx n="73" d="100"/>
          <a:sy n="73" d="100"/>
        </p:scale>
        <p:origin x="-282" y="-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2381" y="5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20D206D-7705-4DF4-AF31-1D2CF42C5F34}" type="datetimeFigureOut">
              <a:rPr lang="pt-BR"/>
              <a:pPr>
                <a:defRPr/>
              </a:pPr>
              <a:t>19/05/2015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F2BE86A2-B1E8-47C2-B4CA-AD00889252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146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7AD345B-32F0-492F-9353-59FE2EE169C4}" type="datetimeFigureOut">
              <a:rPr lang="pt-BR"/>
              <a:pPr>
                <a:defRPr/>
              </a:pPr>
              <a:t>19/05/2015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7A1ADF0-7008-4D8F-8871-45FFEB834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7887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149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149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B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B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B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B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9B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9B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9B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9BA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36880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VIFUG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Vice-Presidência de Fundos de Governo e Loterias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24188" y="6021388"/>
            <a:ext cx="309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Maio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2015</a:t>
            </a:r>
          </a:p>
        </p:txBody>
      </p:sp>
      <p:pic>
        <p:nvPicPr>
          <p:cNvPr id="18436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700799" cy="36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8232" y="169476"/>
            <a:ext cx="4700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Aposta Esportiva – Exemplo</a:t>
            </a:r>
          </a:p>
          <a:p>
            <a:pPr eaLnBrk="1" hangingPunct="1">
              <a:buNone/>
            </a:pPr>
            <a:endParaRPr lang="pt-BR" sz="28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555174" cy="45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6062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Aposta Esportiva – Mercado Mundial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559793"/>
              </p:ext>
            </p:extLst>
          </p:nvPr>
        </p:nvGraphicFramePr>
        <p:xfrm>
          <a:off x="467544" y="1484784"/>
          <a:ext cx="8280918" cy="30093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1237"/>
                <a:gridCol w="1157506"/>
                <a:gridCol w="1389006"/>
                <a:gridCol w="1569064"/>
                <a:gridCol w="1714105"/>
              </a:tblGrid>
              <a:tr h="7232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Loteria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País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Vendas </a:t>
                      </a:r>
                    </a:p>
                    <a:p>
                      <a:pPr algn="ctr"/>
                      <a:r>
                        <a:rPr lang="pt-BR" dirty="0" smtClean="0"/>
                        <a:t>Totais*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Vendas Apostas Esportivas*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Participação</a:t>
                      </a:r>
                      <a:r>
                        <a:rPr lang="pt-BR" baseline="0" dirty="0" smtClean="0"/>
                        <a:t> no mercado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97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Opap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Grécia</a:t>
                      </a:r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5.139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2.051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39,9%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9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La F.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des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Jeux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França</a:t>
                      </a:r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16.039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1.955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11,9%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97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Lottomatica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Itália</a:t>
                      </a:r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25.085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999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3,9%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9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Ontário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Canada</a:t>
                      </a:r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3.192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256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8,0%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8997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Lotería</a:t>
                      </a:r>
                      <a:r>
                        <a:rPr lang="pt-BR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Nacional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México </a:t>
                      </a:r>
                      <a:endParaRPr lang="pt-BR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1.485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6,1%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4520153"/>
            <a:ext cx="3691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Fonte: WLA Global </a:t>
            </a:r>
            <a:r>
              <a:rPr lang="pt-BR" sz="1200" dirty="0" err="1" smtClean="0">
                <a:solidFill>
                  <a:schemeClr val="accent6">
                    <a:lumMod val="50000"/>
                  </a:schemeClr>
                </a:solidFill>
              </a:rPr>
              <a:t>Lottery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pt-BR" sz="1200" dirty="0" err="1" smtClean="0">
                <a:solidFill>
                  <a:schemeClr val="accent6">
                    <a:lumMod val="50000"/>
                  </a:schemeClr>
                </a:solidFill>
              </a:rPr>
              <a:t>Compendium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 2014</a:t>
            </a:r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28184" y="1104999"/>
            <a:ext cx="2515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valores em milhões de US$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2123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Aposta Esportiva –  Necessidade</a:t>
            </a:r>
          </a:p>
        </p:txBody>
      </p:sp>
      <p:sp>
        <p:nvSpPr>
          <p:cNvPr id="10" name="Rectangle 6"/>
          <p:cNvSpPr/>
          <p:nvPr/>
        </p:nvSpPr>
        <p:spPr>
          <a:xfrm>
            <a:off x="1691680" y="1628800"/>
            <a:ext cx="6215106" cy="92869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 que permita a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exploração do produto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Flowchart: Process 7"/>
          <p:cNvSpPr/>
          <p:nvPr/>
        </p:nvSpPr>
        <p:spPr>
          <a:xfrm>
            <a:off x="1691680" y="3284984"/>
            <a:ext cx="6220446" cy="1000132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PAYOUT – 70%</a:t>
            </a:r>
          </a:p>
          <a:p>
            <a:pPr algn="ctr" eaLnBrk="1" hangingPunct="1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mínimo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5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478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Aposta Esportiva – Potencial</a:t>
            </a:r>
          </a:p>
        </p:txBody>
      </p:sp>
      <p:sp>
        <p:nvSpPr>
          <p:cNvPr id="32" name="Flowchart: Process 7"/>
          <p:cNvSpPr/>
          <p:nvPr/>
        </p:nvSpPr>
        <p:spPr>
          <a:xfrm>
            <a:off x="2339752" y="1124744"/>
            <a:ext cx="4536504" cy="1728192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 smtClean="0"/>
              <a:t>ESTIMATIVA DE ARRECADAÇÃO ANUAL DE </a:t>
            </a:r>
            <a:endParaRPr lang="pt-BR" dirty="0"/>
          </a:p>
          <a:p>
            <a:pPr algn="ctr" eaLnBrk="1" hangingPunct="1">
              <a:defRPr/>
            </a:pPr>
            <a:r>
              <a:rPr lang="pt-BR" dirty="0"/>
              <a:t>R$ 1,5 BILHÃO*</a:t>
            </a:r>
          </a:p>
        </p:txBody>
      </p:sp>
      <p:sp>
        <p:nvSpPr>
          <p:cNvPr id="33" name="Flowchart: Process 7"/>
          <p:cNvSpPr/>
          <p:nvPr/>
        </p:nvSpPr>
        <p:spPr>
          <a:xfrm>
            <a:off x="2339752" y="4077072"/>
            <a:ext cx="4536504" cy="1152128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 smtClean="0"/>
              <a:t>REPASSE </a:t>
            </a:r>
            <a:r>
              <a:rPr lang="pt-BR" dirty="0"/>
              <a:t>DE R$ </a:t>
            </a:r>
            <a:r>
              <a:rPr lang="pt-BR" dirty="0" smtClean="0"/>
              <a:t>225 </a:t>
            </a:r>
            <a:r>
              <a:rPr lang="pt-BR" dirty="0"/>
              <a:t>MILHÕES/ANO AO GOVERNO E </a:t>
            </a:r>
          </a:p>
          <a:p>
            <a:pPr algn="ctr" eaLnBrk="1" hangingPunct="1">
              <a:defRPr/>
            </a:pPr>
            <a:r>
              <a:rPr lang="pt-BR" dirty="0"/>
              <a:t>BOAS CAUSAS</a:t>
            </a:r>
          </a:p>
        </p:txBody>
      </p:sp>
      <p:sp>
        <p:nvSpPr>
          <p:cNvPr id="34" name="Seta para baixo 33"/>
          <p:cNvSpPr/>
          <p:nvPr/>
        </p:nvSpPr>
        <p:spPr>
          <a:xfrm>
            <a:off x="4139952" y="2996952"/>
            <a:ext cx="936104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TextBox 21"/>
          <p:cNvSpPr txBox="1"/>
          <p:nvPr/>
        </p:nvSpPr>
        <p:spPr>
          <a:xfrm>
            <a:off x="227825" y="6084004"/>
            <a:ext cx="4176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Após maturação do mercado (cerca de 5 anos).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9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8232" y="169476"/>
            <a:ext cx="65069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Ranking mundial de vendas de Loterias</a:t>
            </a:r>
          </a:p>
          <a:p>
            <a:pPr eaLnBrk="1" hangingPunct="1">
              <a:buNone/>
            </a:pPr>
            <a:endParaRPr lang="pt-BR" sz="28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67772"/>
            <a:ext cx="8640960" cy="51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1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8232" y="169476"/>
            <a:ext cx="3183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Vendas Per Capita</a:t>
            </a:r>
          </a:p>
          <a:p>
            <a:pPr eaLnBrk="1" hangingPunct="1">
              <a:buNone/>
            </a:pPr>
            <a:endParaRPr lang="pt-BR" sz="28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882" y="980728"/>
            <a:ext cx="857423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8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9512" y="2636912"/>
            <a:ext cx="8640960" cy="79208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LOTERIA INSTANTÂNEA</a:t>
            </a:r>
            <a:endParaRPr lang="pt-BR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3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83382"/>
            <a:ext cx="2688564" cy="26974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930" y="1988840"/>
            <a:ext cx="2529841" cy="37872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804387"/>
            <a:ext cx="2688564" cy="26942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08" y="896206"/>
            <a:ext cx="2502961" cy="375693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8232" y="169476"/>
            <a:ext cx="52437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Loteria Instantânea – Exemplos</a:t>
            </a:r>
          </a:p>
          <a:p>
            <a:pPr eaLnBrk="1" hangingPunct="1">
              <a:buNone/>
            </a:pPr>
            <a:endParaRPr lang="pt-BR" sz="28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6426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Loteria Instantânea – Mercado Mundial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778379"/>
              </p:ext>
            </p:extLst>
          </p:nvPr>
        </p:nvGraphicFramePr>
        <p:xfrm>
          <a:off x="251520" y="1397000"/>
          <a:ext cx="8784976" cy="3510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30203"/>
                <a:gridCol w="789879"/>
                <a:gridCol w="1772405"/>
                <a:gridCol w="1464162"/>
                <a:gridCol w="1599507"/>
                <a:gridCol w="13288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Loteria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País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Vendas </a:t>
                      </a:r>
                    </a:p>
                    <a:p>
                      <a:pPr algn="ctr"/>
                      <a:r>
                        <a:rPr lang="pt-BR" dirty="0" smtClean="0"/>
                        <a:t>Totais*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Vendas LI*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Participação</a:t>
                      </a:r>
                      <a:r>
                        <a:rPr lang="pt-BR" baseline="0" dirty="0" smtClean="0"/>
                        <a:t> da LI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Venda </a:t>
                      </a:r>
                    </a:p>
                    <a:p>
                      <a:pPr algn="ctr"/>
                      <a:r>
                        <a:rPr lang="pt-BR" dirty="0" smtClean="0"/>
                        <a:t>Per Capita*</a:t>
                      </a:r>
                      <a:endParaRPr lang="pt-BR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Massachussets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EUA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4.779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3.290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68,8%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495,00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Georgia</a:t>
                      </a:r>
                      <a:r>
                        <a:rPr lang="pt-BR" dirty="0" smtClean="0"/>
                        <a:t> 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EUA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3.940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2.634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66,8%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266,00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Lottomatica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Itália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25.085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12.856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51,3%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209,00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Texas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EUA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4.321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3.152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72,9%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116,70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La F.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des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Jeux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França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16.039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7.083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44,2%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107,00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/>
                        <a:t>National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Lot</a:t>
                      </a:r>
                      <a:r>
                        <a:rPr lang="pt-BR" dirty="0" smtClean="0"/>
                        <a:t>.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RU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11.292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3.256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28,8%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50,80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CAIXA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Brasil</a:t>
                      </a:r>
                      <a:endParaRPr lang="pt-BR" sz="15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dk1"/>
                          </a:solidFill>
                        </a:rPr>
                        <a:t>4.480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chemeClr val="dk1"/>
                          </a:solidFill>
                        </a:rPr>
                        <a:t>63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1,4%</a:t>
                      </a:r>
                      <a:endParaRPr lang="pt-BR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0,31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44208" y="836712"/>
            <a:ext cx="2565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valores em milhões de US$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09052" y="5013176"/>
            <a:ext cx="349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Fonte: La </a:t>
            </a:r>
            <a:r>
              <a:rPr lang="pt-BR" sz="1200" dirty="0" err="1" smtClean="0">
                <a:solidFill>
                  <a:schemeClr val="accent6">
                    <a:lumMod val="50000"/>
                  </a:schemeClr>
                </a:solidFill>
              </a:rPr>
              <a:t>Fleur’s</a:t>
            </a:r>
            <a:r>
              <a:rPr lang="pt-BR" sz="1200" dirty="0" smtClean="0">
                <a:solidFill>
                  <a:schemeClr val="accent6">
                    <a:lumMod val="50000"/>
                  </a:schemeClr>
                </a:solidFill>
              </a:rPr>
              <a:t> Magazine Vol. 20 – Nº 4 e Nº 6</a:t>
            </a:r>
          </a:p>
          <a:p>
            <a:endParaRPr lang="pt-B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6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Loteria Instantânea – Necessidade</a:t>
            </a:r>
          </a:p>
        </p:txBody>
      </p:sp>
      <p:sp>
        <p:nvSpPr>
          <p:cNvPr id="7" name="Oval 8"/>
          <p:cNvSpPr/>
          <p:nvPr/>
        </p:nvSpPr>
        <p:spPr>
          <a:xfrm>
            <a:off x="1115616" y="2636912"/>
            <a:ext cx="2376264" cy="1714512"/>
          </a:xfrm>
          <a:prstGeom prst="ellipse">
            <a:avLst/>
          </a:prstGeom>
          <a:solidFill>
            <a:srgbClr val="04641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Aumentar </a:t>
            </a:r>
            <a:r>
              <a:rPr lang="pt-BR" sz="2000" b="1" i="1" dirty="0" err="1" smtClean="0"/>
              <a:t>payout</a:t>
            </a:r>
            <a:r>
              <a:rPr lang="pt-BR" sz="2000" b="1" i="1" dirty="0" smtClean="0"/>
              <a:t> </a:t>
            </a:r>
          </a:p>
          <a:p>
            <a:pPr algn="ctr">
              <a:defRPr/>
            </a:pPr>
            <a:r>
              <a:rPr lang="pt-BR" sz="2000" b="1" dirty="0" smtClean="0"/>
              <a:t>(70% média)</a:t>
            </a:r>
          </a:p>
        </p:txBody>
      </p:sp>
      <p:sp>
        <p:nvSpPr>
          <p:cNvPr id="9" name="Oval 10"/>
          <p:cNvSpPr/>
          <p:nvPr/>
        </p:nvSpPr>
        <p:spPr>
          <a:xfrm>
            <a:off x="4860032" y="2060848"/>
            <a:ext cx="3024336" cy="2664296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/>
              <a:t>Rede de vendas 1:2.500 hab.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799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51520" y="215062"/>
            <a:ext cx="8640960" cy="43204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8232" y="169476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Loteria Instantânea – Potencial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51547" y="1246425"/>
            <a:ext cx="2786082" cy="1857388"/>
            <a:chOff x="702" y="261838"/>
            <a:chExt cx="4002285" cy="4002285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Down Arrow 11"/>
            <p:cNvSpPr/>
            <p:nvPr/>
          </p:nvSpPr>
          <p:spPr>
            <a:xfrm rot="16200000">
              <a:off x="702" y="261838"/>
              <a:ext cx="4002285" cy="400228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own Arrow 4"/>
            <p:cNvSpPr/>
            <p:nvPr/>
          </p:nvSpPr>
          <p:spPr>
            <a:xfrm rot="21600000">
              <a:off x="702" y="1262409"/>
              <a:ext cx="3301885" cy="200114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20040" tIns="320040" rIns="320040" bIns="320040" spcCol="1270" anchor="ctr"/>
            <a:lstStyle/>
            <a:p>
              <a:pPr algn="ctr"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400" dirty="0"/>
                <a:t>Potencial de vendas*</a:t>
              </a:r>
              <a:endParaRPr lang="en-US" sz="2400" dirty="0"/>
            </a:p>
          </p:txBody>
        </p:sp>
      </p:grpSp>
      <p:sp>
        <p:nvSpPr>
          <p:cNvPr id="13" name="Oval 16"/>
          <p:cNvSpPr/>
          <p:nvPr/>
        </p:nvSpPr>
        <p:spPr>
          <a:xfrm>
            <a:off x="5816086" y="1345317"/>
            <a:ext cx="2500330" cy="1571636"/>
          </a:xfrm>
          <a:prstGeom prst="ellipse">
            <a:avLst/>
          </a:prstGeom>
          <a:solidFill>
            <a:srgbClr val="F60E2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R$ </a:t>
            </a:r>
            <a:r>
              <a:rPr lang="pt-BR" sz="2400" dirty="0" smtClean="0"/>
              <a:t>5 </a:t>
            </a:r>
            <a:r>
              <a:rPr lang="pt-BR" sz="2400" dirty="0"/>
              <a:t>bilhões/ano</a:t>
            </a:r>
            <a:endParaRPr lang="en-US" sz="2400" dirty="0"/>
          </a:p>
        </p:txBody>
      </p:sp>
      <p:sp>
        <p:nvSpPr>
          <p:cNvPr id="14" name="TextBox 21"/>
          <p:cNvSpPr txBox="1"/>
          <p:nvPr/>
        </p:nvSpPr>
        <p:spPr>
          <a:xfrm>
            <a:off x="179512" y="6041961"/>
            <a:ext cx="3527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Após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maturação do 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mercado (cerca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de 5 </a:t>
            </a:r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</a:rPr>
              <a:t>anos).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1140073" y="1158457"/>
            <a:ext cx="1152000" cy="194535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rgbClr val="7030A0"/>
                </a:solidFill>
              </a:rPr>
              <a:t>Payout</a:t>
            </a:r>
          </a:p>
          <a:p>
            <a:pPr algn="ctr">
              <a:defRPr/>
            </a:pPr>
            <a:r>
              <a:rPr lang="pt-BR" dirty="0" smtClean="0">
                <a:solidFill>
                  <a:srgbClr val="7030A0"/>
                </a:solidFill>
              </a:rPr>
              <a:t>médio (70%)</a:t>
            </a:r>
            <a:endParaRPr lang="pt-BR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rgbClr val="7030A0"/>
                </a:solidFill>
              </a:rPr>
              <a:t>R$ </a:t>
            </a:r>
            <a:r>
              <a:rPr lang="pt-BR" dirty="0" smtClean="0">
                <a:solidFill>
                  <a:srgbClr val="7030A0"/>
                </a:solidFill>
              </a:rPr>
              <a:t>3,5 </a:t>
            </a:r>
            <a:r>
              <a:rPr lang="pt-BR" dirty="0">
                <a:solidFill>
                  <a:srgbClr val="7030A0"/>
                </a:solidFill>
              </a:rPr>
              <a:t>bilhões/</a:t>
            </a:r>
          </a:p>
          <a:p>
            <a:pPr algn="ctr">
              <a:defRPr/>
            </a:pPr>
            <a:r>
              <a:rPr lang="pt-BR" dirty="0">
                <a:solidFill>
                  <a:srgbClr val="7030A0"/>
                </a:solidFill>
              </a:rPr>
              <a:t>ano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Rectangle 29"/>
          <p:cNvSpPr/>
          <p:nvPr/>
        </p:nvSpPr>
        <p:spPr>
          <a:xfrm>
            <a:off x="4072848" y="3554128"/>
            <a:ext cx="1612272" cy="18590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(30%)</a:t>
            </a:r>
            <a:endParaRPr lang="pt-BR" dirty="0"/>
          </a:p>
          <a:p>
            <a:pPr algn="ctr">
              <a:defRPr/>
            </a:pPr>
            <a:r>
              <a:rPr lang="pt-BR" dirty="0"/>
              <a:t>R$ </a:t>
            </a:r>
            <a:r>
              <a:rPr lang="pt-BR" dirty="0" smtClean="0"/>
              <a:t>1,5 bilhão a custeio e beneficiários</a:t>
            </a:r>
            <a:endParaRPr lang="en-US" dirty="0"/>
          </a:p>
        </p:txBody>
      </p:sp>
      <p:sp>
        <p:nvSpPr>
          <p:cNvPr id="2" name="Seta dobrada 1"/>
          <p:cNvSpPr/>
          <p:nvPr/>
        </p:nvSpPr>
        <p:spPr>
          <a:xfrm rot="10800000">
            <a:off x="5837984" y="3212976"/>
            <a:ext cx="1440160" cy="1512168"/>
          </a:xfrm>
          <a:prstGeom prst="bent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1552970" y="3212976"/>
            <a:ext cx="288032" cy="50405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29"/>
          <p:cNvSpPr/>
          <p:nvPr/>
        </p:nvSpPr>
        <p:spPr>
          <a:xfrm>
            <a:off x="1029560" y="3789040"/>
            <a:ext cx="1526216" cy="18590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(</a:t>
            </a:r>
            <a:r>
              <a:rPr lang="pt-BR" dirty="0"/>
              <a:t>5</a:t>
            </a:r>
            <a:r>
              <a:rPr lang="pt-BR" dirty="0" smtClean="0"/>
              <a:t>%)</a:t>
            </a:r>
            <a:endParaRPr lang="pt-BR" dirty="0"/>
          </a:p>
          <a:p>
            <a:pPr algn="ctr">
              <a:defRPr/>
            </a:pPr>
            <a:r>
              <a:rPr lang="pt-BR" dirty="0"/>
              <a:t>R$ </a:t>
            </a:r>
            <a:r>
              <a:rPr lang="pt-BR" dirty="0" smtClean="0"/>
              <a:t>250 milhões para COB, CPB, FNC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4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9512" y="2636912"/>
            <a:ext cx="8640960" cy="79208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APOSTA ESPORTIVA DE COTA FIXA</a:t>
            </a:r>
            <a:endParaRPr lang="pt-BR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329</Words>
  <Application>Microsoft Office PowerPoint</Application>
  <PresentationFormat>Apresentação na tela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CAIXA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CAIXA</dc:creator>
  <cp:lastModifiedBy>vzoehler</cp:lastModifiedBy>
  <cp:revision>285</cp:revision>
  <cp:lastPrinted>2015-05-19T16:47:08Z</cp:lastPrinted>
  <dcterms:created xsi:type="dcterms:W3CDTF">2013-10-21T16:32:27Z</dcterms:created>
  <dcterms:modified xsi:type="dcterms:W3CDTF">2015-05-19T17:30:57Z</dcterms:modified>
</cp:coreProperties>
</file>