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4"/>
    <p:sldMasterId id="2147483764" r:id="rId5"/>
    <p:sldMasterId id="2147483767" r:id="rId6"/>
    <p:sldMasterId id="2147483648" r:id="rId7"/>
    <p:sldMasterId id="2147483783" r:id="rId8"/>
  </p:sldMasterIdLst>
  <p:notesMasterIdLst>
    <p:notesMasterId r:id="rId17"/>
  </p:notesMasterIdLst>
  <p:handoutMasterIdLst>
    <p:handoutMasterId r:id="rId18"/>
  </p:handoutMasterIdLst>
  <p:sldIdLst>
    <p:sldId id="2147375208" r:id="rId9"/>
    <p:sldId id="2147375197" r:id="rId10"/>
    <p:sldId id="2147375210" r:id="rId11"/>
    <p:sldId id="2147375214" r:id="rId12"/>
    <p:sldId id="2147375213" r:id="rId13"/>
    <p:sldId id="2147375212" r:id="rId14"/>
    <p:sldId id="2147375211" r:id="rId15"/>
    <p:sldId id="266" r:id="rId16"/>
  </p:sldIdLst>
  <p:sldSz cx="17559338" cy="9875838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111">
          <p15:clr>
            <a:srgbClr val="A4A3A4"/>
          </p15:clr>
        </p15:guide>
        <p15:guide id="3" orient="horz" pos="6219">
          <p15:clr>
            <a:srgbClr val="A4A3A4"/>
          </p15:clr>
        </p15:guide>
        <p15:guide id="4" orient="horz" pos="5382">
          <p15:clr>
            <a:srgbClr val="A4A3A4"/>
          </p15:clr>
        </p15:guide>
        <p15:guide id="5" orient="horz" pos="472">
          <p15:clr>
            <a:srgbClr val="A4A3A4"/>
          </p15:clr>
        </p15:guide>
        <p15:guide id="6" orient="horz" pos="2099">
          <p15:clr>
            <a:srgbClr val="A4A3A4"/>
          </p15:clr>
        </p15:guide>
        <p15:guide id="7" orient="horz" pos="3506">
          <p15:clr>
            <a:srgbClr val="A4A3A4"/>
          </p15:clr>
        </p15:guide>
        <p15:guide id="8" orient="horz" pos="4952">
          <p15:clr>
            <a:srgbClr val="A4A3A4"/>
          </p15:clr>
        </p15:guide>
        <p15:guide id="9" orient="horz" pos="4508">
          <p15:clr>
            <a:srgbClr val="A4A3A4"/>
          </p15:clr>
        </p15:guide>
        <p15:guide id="10" orient="horz" pos="4036">
          <p15:clr>
            <a:srgbClr val="A4A3A4"/>
          </p15:clr>
        </p15:guide>
        <p15:guide id="11" orient="horz" pos="3537">
          <p15:clr>
            <a:srgbClr val="A4A3A4"/>
          </p15:clr>
        </p15:guide>
        <p15:guide id="12" orient="horz" pos="3036">
          <p15:clr>
            <a:srgbClr val="A4A3A4"/>
          </p15:clr>
        </p15:guide>
        <p15:guide id="13" orient="horz" pos="2536">
          <p15:clr>
            <a:srgbClr val="A4A3A4"/>
          </p15:clr>
        </p15:guide>
        <p15:guide id="14" orient="horz" pos="1574">
          <p15:clr>
            <a:srgbClr val="A4A3A4"/>
          </p15:clr>
        </p15:guide>
        <p15:guide id="15" orient="horz" pos="5827">
          <p15:clr>
            <a:srgbClr val="A4A3A4"/>
          </p15:clr>
        </p15:guide>
        <p15:guide id="16" orient="horz" pos="4906">
          <p15:clr>
            <a:srgbClr val="A4A3A4"/>
          </p15:clr>
        </p15:guide>
        <p15:guide id="17">
          <p15:clr>
            <a:srgbClr val="A4A3A4"/>
          </p15:clr>
        </p15:guide>
        <p15:guide id="18" pos="5531">
          <p15:clr>
            <a:srgbClr val="A4A3A4"/>
          </p15:clr>
        </p15:guide>
        <p15:guide id="19" pos="11059">
          <p15:clr>
            <a:srgbClr val="A4A3A4"/>
          </p15:clr>
        </p15:guide>
        <p15:guide id="20" pos="4542">
          <p15:clr>
            <a:srgbClr val="A4A3A4"/>
          </p15:clr>
        </p15:guide>
        <p15:guide id="21" pos="6239">
          <p15:clr>
            <a:srgbClr val="A4A3A4"/>
          </p15:clr>
        </p15:guide>
        <p15:guide id="22" pos="48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90EED4-6FEC-4E34-D4AF-C01DC5FAA814}" name="BTC - Bruno Toledo Checchia" initials="BBTC" userId="S::bruno.checchia@bicharalaw.com.br::044c17f6-eed8-42d6-a880-156d8a23d3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JA - Raissa Juliana de Araujo Machado" initials="R-RJdAM" lastIdx="15" clrIdx="0"/>
  <p:cmAuthor id="2" name="MEA - Murillo Estevam Allevato Neto" initials="M-MEA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209"/>
    <a:srgbClr val="FF9011"/>
    <a:srgbClr val="C55A11"/>
    <a:srgbClr val="FBE5D6"/>
    <a:srgbClr val="F58016"/>
    <a:srgbClr val="8A8A8A"/>
    <a:srgbClr val="E8E8E8"/>
    <a:srgbClr val="F8A14C"/>
    <a:srgbClr val="F2F2F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6283" autoAdjust="0"/>
  </p:normalViewPr>
  <p:slideViewPr>
    <p:cSldViewPr snapToGrid="0">
      <p:cViewPr>
        <p:scale>
          <a:sx n="32" d="100"/>
          <a:sy n="32" d="100"/>
        </p:scale>
        <p:origin x="1444" y="232"/>
      </p:cViewPr>
      <p:guideLst>
        <p:guide orient="horz"/>
        <p:guide orient="horz" pos="3111"/>
        <p:guide orient="horz" pos="6219"/>
        <p:guide orient="horz" pos="5382"/>
        <p:guide orient="horz" pos="472"/>
        <p:guide orient="horz" pos="2099"/>
        <p:guide orient="horz" pos="3506"/>
        <p:guide orient="horz" pos="4952"/>
        <p:guide orient="horz" pos="4508"/>
        <p:guide orient="horz" pos="4036"/>
        <p:guide orient="horz" pos="3537"/>
        <p:guide orient="horz" pos="3036"/>
        <p:guide orient="horz" pos="2536"/>
        <p:guide orient="horz" pos="1574"/>
        <p:guide orient="horz" pos="5827"/>
        <p:guide orient="horz" pos="4906"/>
        <p:guide/>
        <p:guide pos="5531"/>
        <p:guide pos="11059"/>
        <p:guide pos="4542"/>
        <p:guide pos="6239"/>
        <p:guide pos="48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gner Ferreira" userId="616831191c75501a" providerId="LiveId" clId="{A672BC4D-5241-4A46-B0F9-A9E8CAB100E3}"/>
    <pc:docChg chg="custSel addSld delSld modSld">
      <pc:chgData name="Wagner Ferreira" userId="616831191c75501a" providerId="LiveId" clId="{A672BC4D-5241-4A46-B0F9-A9E8CAB100E3}" dt="2024-09-04T14:55:54.156" v="185" actId="6549"/>
      <pc:docMkLst>
        <pc:docMk/>
      </pc:docMkLst>
      <pc:sldChg chg="del">
        <pc:chgData name="Wagner Ferreira" userId="616831191c75501a" providerId="LiveId" clId="{A672BC4D-5241-4A46-B0F9-A9E8CAB100E3}" dt="2024-09-04T14:49:27.602" v="0" actId="47"/>
        <pc:sldMkLst>
          <pc:docMk/>
          <pc:sldMk cId="1943001406" sldId="2147375209"/>
        </pc:sldMkLst>
      </pc:sldChg>
      <pc:sldChg chg="modSp add mod">
        <pc:chgData name="Wagner Ferreira" userId="616831191c75501a" providerId="LiveId" clId="{A672BC4D-5241-4A46-B0F9-A9E8CAB100E3}" dt="2024-09-04T14:55:54.156" v="185" actId="6549"/>
        <pc:sldMkLst>
          <pc:docMk/>
          <pc:sldMk cId="231816367" sldId="2147375214"/>
        </pc:sldMkLst>
        <pc:graphicFrameChg chg="mod modGraphic">
          <ac:chgData name="Wagner Ferreira" userId="616831191c75501a" providerId="LiveId" clId="{A672BC4D-5241-4A46-B0F9-A9E8CAB100E3}" dt="2024-09-04T14:55:54.156" v="185" actId="6549"/>
          <ac:graphicFrameMkLst>
            <pc:docMk/>
            <pc:sldMk cId="231816367" sldId="2147375214"/>
            <ac:graphicFrameMk id="5" creationId="{70863275-51E9-BFF0-6E97-725404C2106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D1B79DA-CE29-4CD1-A540-1403C87791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4BF05ED-8867-4126-B31A-D7F470AD8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DAB43-1A90-446E-B785-06740E067193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71C9868-0E35-41B0-96FB-D5FDEFF887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297243-0FFD-44A1-B52C-13345D159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954B3D-255E-4661-9DB1-7FDD44FC0A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17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2A187A-9E05-964C-A4CA-3DBC0BC1C857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129E9A-FD1A-9D40-B596-0E8C8B4E63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3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7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56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17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65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86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E74DB-1B5A-6E9F-A805-9EB1C6D9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39B4B1-B867-27C5-1FC5-E96C5266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3BA264-F0A4-7B08-CD07-9CDF7749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55442-47E7-EA51-4C85-F803E960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A0AFFD-4B4F-9A10-F478-01A1F93B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86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>
            <a:spLocks noGrp="1"/>
          </p:cNvSpPr>
          <p:nvPr>
            <p:ph type="pic" idx="21"/>
          </p:nvPr>
        </p:nvSpPr>
        <p:spPr>
          <a:xfrm>
            <a:off x="-832240" y="-932718"/>
            <a:ext cx="19260399" cy="11534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868822" y="5129949"/>
            <a:ext cx="15821695" cy="3346812"/>
          </a:xfrm>
          <a:prstGeom prst="rect">
            <a:avLst/>
          </a:prstGeom>
        </p:spPr>
        <p:txBody>
          <a:bodyPr anchor="b"/>
          <a:lstStyle>
            <a:lvl1pPr>
              <a:defRPr sz="8352" spc="-167"/>
            </a:lvl1pPr>
          </a:lstStyle>
          <a:p>
            <a:r>
              <a:t>Título da Apresentação</a:t>
            </a:r>
          </a:p>
        </p:txBody>
      </p:sp>
      <p:sp>
        <p:nvSpPr>
          <p:cNvPr id="23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69679" y="796444"/>
            <a:ext cx="15819982" cy="45864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2592" b="1"/>
            </a:lvl1pPr>
          </a:lstStyle>
          <a:p>
            <a:r>
              <a:t>Autoria e Data</a:t>
            </a:r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8822" y="8359405"/>
            <a:ext cx="15821695" cy="804231"/>
          </a:xfrm>
          <a:prstGeom prst="rect">
            <a:avLst/>
          </a:prstGeom>
        </p:spPr>
        <p:txBody>
          <a:bodyPr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1pPr>
            <a:lvl2pPr marL="0" indent="329184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2pPr>
            <a:lvl3pPr marL="0" indent="658368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3pPr>
            <a:lvl4pPr marL="0" indent="987552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4pPr>
            <a:lvl5pPr marL="0" indent="1316736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55387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>
            <a:spLocks noGrp="1"/>
          </p:cNvSpPr>
          <p:nvPr>
            <p:ph type="pic" idx="21"/>
          </p:nvPr>
        </p:nvSpPr>
        <p:spPr>
          <a:xfrm>
            <a:off x="7901703" y="-146309"/>
            <a:ext cx="8745706" cy="101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868822" y="914430"/>
            <a:ext cx="7042026" cy="4235373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8822" y="5083778"/>
            <a:ext cx="7042026" cy="3877630"/>
          </a:xfrm>
          <a:prstGeom prst="rect">
            <a:avLst/>
          </a:prstGeom>
        </p:spPr>
        <p:txBody>
          <a:bodyPr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1pPr>
            <a:lvl2pPr marL="0" indent="329184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2pPr>
            <a:lvl3pPr marL="0" indent="658368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3pPr>
            <a:lvl4pPr marL="0" indent="987552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4pPr>
            <a:lvl5pPr marL="0" indent="1316736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642486" y="9389386"/>
            <a:ext cx="368691" cy="3020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092794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3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8822" y="1708588"/>
            <a:ext cx="15821695" cy="6730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1pPr>
          </a:lstStyle>
          <a:p>
            <a:r>
              <a:t>Subtítulo do Slide</a:t>
            </a:r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5982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607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8822" y="1708588"/>
            <a:ext cx="7042026" cy="6730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1pPr>
          </a:lstStyle>
          <a:p>
            <a:r>
              <a:t>Subtítulo do Slide</a:t>
            </a:r>
          </a:p>
        </p:txBody>
      </p:sp>
      <p:sp>
        <p:nvSpPr>
          <p:cNvPr id="61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68822" y="3059021"/>
            <a:ext cx="7042026" cy="5944965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Tigela de massa pappardelle com creme de ervas, avelãs assadas e queijo parmesão ralado"/>
          <p:cNvSpPr>
            <a:spLocks noGrp="1"/>
          </p:cNvSpPr>
          <p:nvPr>
            <p:ph type="pic" idx="22"/>
          </p:nvPr>
        </p:nvSpPr>
        <p:spPr>
          <a:xfrm>
            <a:off x="8779669" y="-293241"/>
            <a:ext cx="7861429" cy="1048053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868822" y="777265"/>
            <a:ext cx="7042026" cy="1033305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02346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868819" y="3264513"/>
            <a:ext cx="15821698" cy="3346812"/>
          </a:xfrm>
          <a:prstGeom prst="rect">
            <a:avLst/>
          </a:prstGeom>
        </p:spPr>
        <p:txBody>
          <a:bodyPr anchor="ctr"/>
          <a:lstStyle>
            <a:lvl1pPr>
              <a:defRPr sz="8352" b="0" spc="-16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642486" y="9389386"/>
            <a:ext cx="368691" cy="3020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8277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868822" y="777265"/>
            <a:ext cx="15821695" cy="1033197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8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8822" y="1708588"/>
            <a:ext cx="15821695" cy="6730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1pPr>
          </a:lstStyle>
          <a:p>
            <a:r>
              <a:t>Subtítulo do Slide</a:t>
            </a:r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15789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868822" y="777265"/>
            <a:ext cx="15821695" cy="1033305"/>
          </a:xfrm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8822" y="1708588"/>
            <a:ext cx="15821695" cy="6730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1pPr>
          </a:lstStyle>
          <a:p>
            <a:r>
              <a:t>Subtítulo de Agenda</a:t>
            </a:r>
          </a:p>
        </p:txBody>
      </p:sp>
      <p:sp>
        <p:nvSpPr>
          <p:cNvPr id="90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594360">
              <a:lnSpc>
                <a:spcPct val="100000"/>
              </a:lnSpc>
              <a:spcBef>
                <a:spcPts val="1296"/>
              </a:spcBef>
              <a:buSzTx/>
              <a:buNone/>
              <a:defRPr sz="3960" spc="-40"/>
            </a:lvl1pPr>
            <a:lvl2pPr marL="0" indent="329184" defTabSz="594360">
              <a:lnSpc>
                <a:spcPct val="100000"/>
              </a:lnSpc>
              <a:spcBef>
                <a:spcPts val="1296"/>
              </a:spcBef>
              <a:buSzTx/>
              <a:buNone/>
              <a:defRPr sz="3960" spc="-40"/>
            </a:lvl2pPr>
            <a:lvl3pPr marL="0" indent="658368" defTabSz="594360">
              <a:lnSpc>
                <a:spcPct val="100000"/>
              </a:lnSpc>
              <a:spcBef>
                <a:spcPts val="1296"/>
              </a:spcBef>
              <a:buSzTx/>
              <a:buNone/>
              <a:defRPr sz="3960" spc="-40"/>
            </a:lvl3pPr>
            <a:lvl4pPr marL="0" indent="987552" defTabSz="594360">
              <a:lnSpc>
                <a:spcPct val="100000"/>
              </a:lnSpc>
              <a:spcBef>
                <a:spcPts val="1296"/>
              </a:spcBef>
              <a:buSzTx/>
              <a:buNone/>
              <a:defRPr sz="3960" spc="-40"/>
            </a:lvl4pPr>
            <a:lvl5pPr marL="0" indent="1316736" defTabSz="594360">
              <a:lnSpc>
                <a:spcPct val="100000"/>
              </a:lnSpc>
              <a:spcBef>
                <a:spcPts val="1296"/>
              </a:spcBef>
              <a:buSzTx/>
              <a:buNone/>
              <a:defRPr sz="3960" spc="-40"/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97583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68822" y="3543121"/>
            <a:ext cx="15821695" cy="278959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8352" spc="-16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329184" algn="ctr">
              <a:lnSpc>
                <a:spcPct val="80000"/>
              </a:lnSpc>
              <a:spcBef>
                <a:spcPts val="0"/>
              </a:spcBef>
              <a:buSzTx/>
              <a:buNone/>
              <a:defRPr sz="8352" spc="-16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658368" algn="ctr">
              <a:lnSpc>
                <a:spcPct val="80000"/>
              </a:lnSpc>
              <a:spcBef>
                <a:spcPts val="0"/>
              </a:spcBef>
              <a:buSzTx/>
              <a:buNone/>
              <a:defRPr sz="8352" spc="-16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987552" algn="ctr">
              <a:lnSpc>
                <a:spcPct val="80000"/>
              </a:lnSpc>
              <a:spcBef>
                <a:spcPts val="0"/>
              </a:spcBef>
              <a:buSzTx/>
              <a:buNone/>
              <a:defRPr sz="8352" spc="-16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316736" algn="ctr">
              <a:lnSpc>
                <a:spcPct val="80000"/>
              </a:lnSpc>
              <a:spcBef>
                <a:spcPts val="0"/>
              </a:spcBef>
              <a:buSzTx/>
              <a:buNone/>
              <a:defRPr sz="8352" spc="-16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6918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868822" y="774693"/>
            <a:ext cx="15821695" cy="5214108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8000" b="1" spc="-180"/>
            </a:lvl1pPr>
            <a:lvl2pPr marL="0" indent="329184" algn="ctr">
              <a:lnSpc>
                <a:spcPct val="80000"/>
              </a:lnSpc>
              <a:spcBef>
                <a:spcPts val="0"/>
              </a:spcBef>
              <a:buSzTx/>
              <a:buNone/>
              <a:defRPr sz="18000" b="1" spc="-180"/>
            </a:lvl2pPr>
            <a:lvl3pPr marL="0" indent="658368" algn="ctr">
              <a:lnSpc>
                <a:spcPct val="80000"/>
              </a:lnSpc>
              <a:spcBef>
                <a:spcPts val="0"/>
              </a:spcBef>
              <a:buSzTx/>
              <a:buNone/>
              <a:defRPr sz="18000" b="1" spc="-180"/>
            </a:lvl3pPr>
            <a:lvl4pPr marL="0" indent="987552" algn="ctr">
              <a:lnSpc>
                <a:spcPct val="80000"/>
              </a:lnSpc>
              <a:spcBef>
                <a:spcPts val="0"/>
              </a:spcBef>
              <a:buSzTx/>
              <a:buNone/>
              <a:defRPr sz="18000" b="1" spc="-180"/>
            </a:lvl4pPr>
            <a:lvl5pPr marL="0" indent="1316736" algn="ctr">
              <a:lnSpc>
                <a:spcPct val="80000"/>
              </a:lnSpc>
              <a:spcBef>
                <a:spcPts val="0"/>
              </a:spcBef>
              <a:buSzTx/>
              <a:buNone/>
              <a:defRPr sz="18000" b="1" spc="-18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8822" y="5948961"/>
            <a:ext cx="15821695" cy="6730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1pPr>
          </a:lstStyle>
          <a:p>
            <a:r>
              <a:t>Informações do fato</a:t>
            </a:r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14937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AAF2C-DC2D-EE41-3A3C-00AC4097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2F4CDB-5D7E-E229-4F96-71AFC000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620B0A-19E0-A628-9505-E1DDE2D3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A2F94A9-5FB5-C9D9-B3E9-117CFCB9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441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49903" y="7686574"/>
            <a:ext cx="14546405" cy="45864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2592" b="1"/>
            </a:lvl1pPr>
          </a:lstStyle>
          <a:p>
            <a:r>
              <a:t>Atribuição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63030" y="3556814"/>
            <a:ext cx="15033278" cy="2762211"/>
          </a:xfrm>
          <a:prstGeom prst="rect">
            <a:avLst/>
          </a:prstGeom>
        </p:spPr>
        <p:txBody>
          <a:bodyPr/>
          <a:lstStyle>
            <a:lvl1pPr marL="460025" indent="-338328">
              <a:spcBef>
                <a:spcPts val="0"/>
              </a:spcBef>
              <a:buSzTx/>
              <a:buNone/>
              <a:defRPr sz="612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60025" indent="-9144">
              <a:spcBef>
                <a:spcPts val="0"/>
              </a:spcBef>
              <a:buSzTx/>
              <a:buNone/>
              <a:defRPr sz="612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60025" indent="320040">
              <a:spcBef>
                <a:spcPts val="0"/>
              </a:spcBef>
              <a:buSzTx/>
              <a:buNone/>
              <a:defRPr sz="612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60025" indent="649224">
              <a:spcBef>
                <a:spcPts val="0"/>
              </a:spcBef>
              <a:buSzTx/>
              <a:buNone/>
              <a:defRPr sz="612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60025" indent="978408">
              <a:spcBef>
                <a:spcPts val="0"/>
              </a:spcBef>
              <a:buSzTx/>
              <a:buNone/>
              <a:defRPr sz="6120" spc="-12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94217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gela de salada com arroz frito, ovos cozidos e hashis"/>
          <p:cNvSpPr>
            <a:spLocks noGrp="1"/>
          </p:cNvSpPr>
          <p:nvPr>
            <p:ph type="pic" sz="quarter" idx="21"/>
          </p:nvPr>
        </p:nvSpPr>
        <p:spPr>
          <a:xfrm>
            <a:off x="11349552" y="731544"/>
            <a:ext cx="5357023" cy="42839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Tigelas com bolinhos de salmão, salada e hummus "/>
          <p:cNvSpPr>
            <a:spLocks noGrp="1"/>
          </p:cNvSpPr>
          <p:nvPr>
            <p:ph type="pic" sz="half" idx="22"/>
          </p:nvPr>
        </p:nvSpPr>
        <p:spPr>
          <a:xfrm>
            <a:off x="9721654" y="2864451"/>
            <a:ext cx="7517592" cy="87484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Tigela de massa pappardelle com creme de ervas, avelãs assadas e queijo parmesão ralado"/>
          <p:cNvSpPr>
            <a:spLocks noGrp="1"/>
          </p:cNvSpPr>
          <p:nvPr>
            <p:ph type="pic" idx="23"/>
          </p:nvPr>
        </p:nvSpPr>
        <p:spPr>
          <a:xfrm>
            <a:off x="-100600" y="356627"/>
            <a:ext cx="11962299" cy="89705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7386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gela de salada com arroz frito, ovos cozidos e hashis"/>
          <p:cNvSpPr>
            <a:spLocks noGrp="1"/>
          </p:cNvSpPr>
          <p:nvPr>
            <p:ph type="pic" idx="21"/>
          </p:nvPr>
        </p:nvSpPr>
        <p:spPr>
          <a:xfrm>
            <a:off x="-960277" y="-3977768"/>
            <a:ext cx="19479891" cy="155818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17400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66207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65106" y="8539376"/>
            <a:ext cx="15821697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2592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68819" y="1854054"/>
            <a:ext cx="15821698" cy="334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2"/>
          </p:nvPr>
        </p:nvSpPr>
        <p:spPr>
          <a:xfrm>
            <a:off x="865107" y="5200865"/>
            <a:ext cx="15821696" cy="137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2pPr>
            <a:lvl3pPr marL="987552" lvl="2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3pPr>
            <a:lvl4pPr marL="1316736" lvl="3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4pPr>
            <a:lvl5pPr marL="1645920" lvl="4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itle">
  <p:cSld name="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65106" y="8539376"/>
            <a:ext cx="15821697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2592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68819" y="1854054"/>
            <a:ext cx="15821698" cy="334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2"/>
          </p:nvPr>
        </p:nvSpPr>
        <p:spPr>
          <a:xfrm>
            <a:off x="865107" y="5200865"/>
            <a:ext cx="15821696" cy="137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2pPr>
            <a:lvl3pPr marL="987552" lvl="2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3pPr>
            <a:lvl4pPr marL="1316736" lvl="3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4pPr>
            <a:lvl5pPr marL="1645920" lvl="4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73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Foto" type="tx">
  <p:cSld name="Título e F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>
            <a:spLocks noGrp="1"/>
          </p:cNvSpPr>
          <p:nvPr>
            <p:ph type="pic" idx="2"/>
          </p:nvPr>
        </p:nvSpPr>
        <p:spPr>
          <a:xfrm>
            <a:off x="-832240" y="-932718"/>
            <a:ext cx="19260399" cy="1153400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68822" y="5129949"/>
            <a:ext cx="15821695" cy="334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69679" y="796444"/>
            <a:ext cx="15819982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2592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body" idx="3"/>
          </p:nvPr>
        </p:nvSpPr>
        <p:spPr>
          <a:xfrm>
            <a:off x="868822" y="8359405"/>
            <a:ext cx="15821695" cy="80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2pPr>
            <a:lvl3pPr marL="987552" lvl="2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3pPr>
            <a:lvl4pPr marL="1316736" lvl="3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4pPr>
            <a:lvl5pPr marL="1645920" lvl="4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4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Foto Alternativa">
  <p:cSld name="Título e Foto Alternativ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>
            <a:spLocks noGrp="1"/>
          </p:cNvSpPr>
          <p:nvPr>
            <p:ph type="pic" idx="2"/>
          </p:nvPr>
        </p:nvSpPr>
        <p:spPr>
          <a:xfrm>
            <a:off x="7901703" y="-146309"/>
            <a:ext cx="8745706" cy="101776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68822" y="914430"/>
            <a:ext cx="7042026" cy="423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68822" y="5083778"/>
            <a:ext cx="7042026" cy="387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2pPr>
            <a:lvl3pPr marL="987552" lvl="2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3pPr>
            <a:lvl4pPr marL="1316736" lvl="3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4pPr>
            <a:lvl5pPr marL="1645920" lvl="4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42486" y="9189973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6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Marcadores">
  <p:cSld name="Título e Marcador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68822" y="777265"/>
            <a:ext cx="15821695" cy="103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868822" y="1708588"/>
            <a:ext cx="15821695" cy="6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868822" y="3059021"/>
            <a:ext cx="15821695" cy="594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2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cadores">
  <p:cSld name="Marcador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68822" y="3059021"/>
            <a:ext cx="15821695" cy="594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92BB8F-41D2-702C-0186-4B07EF15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1B19CA-216E-44CA-72AE-EC6F578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FC0579-64D3-D3E8-DCB9-C736F066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4007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Marcadores e Foto">
  <p:cSld name="Título, Marcadores e F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868822" y="1708588"/>
            <a:ext cx="7042026" cy="6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868822" y="3059021"/>
            <a:ext cx="7042026" cy="5944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>
            <a:spLocks noGrp="1"/>
          </p:cNvSpPr>
          <p:nvPr>
            <p:ph type="pic" idx="3"/>
          </p:nvPr>
        </p:nvSpPr>
        <p:spPr>
          <a:xfrm>
            <a:off x="8779669" y="-293241"/>
            <a:ext cx="7861429" cy="10480537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68822" y="777265"/>
            <a:ext cx="7042026" cy="10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ção">
  <p:cSld name="Seçã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868819" y="3264513"/>
            <a:ext cx="15821698" cy="334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42486" y="9189973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45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enas Título">
  <p:cSld name="Apenas Títu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868822" y="777265"/>
            <a:ext cx="15821695" cy="1033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868822" y="1708588"/>
            <a:ext cx="15821695" cy="6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26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68822" y="777265"/>
            <a:ext cx="15821695" cy="103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68822" y="1708588"/>
            <a:ext cx="15821695" cy="6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2"/>
          </p:nvPr>
        </p:nvSpPr>
        <p:spPr>
          <a:xfrm>
            <a:off x="868822" y="3059021"/>
            <a:ext cx="15821695" cy="594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/>
            </a:lvl1pPr>
            <a:lvl2pPr marL="658368" lvl="1" indent="-164592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/>
            </a:lvl2pPr>
            <a:lvl3pPr marL="987552" lvl="2" indent="-164592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/>
            </a:lvl3pPr>
            <a:lvl4pPr marL="1316736" lvl="3" indent="-164592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/>
            </a:lvl4pPr>
            <a:lvl5pPr marL="1645920" lvl="4" indent="-164592" algn="l">
              <a:lnSpc>
                <a:spcPct val="100000"/>
              </a:lnSpc>
              <a:spcBef>
                <a:spcPts val="1296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58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laração">
  <p:cSld name="Declaraçã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868822" y="3543121"/>
            <a:ext cx="15821695" cy="278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9184" lvl="0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58368" lvl="1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87552" lvl="2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16736" lvl="3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45920" lvl="4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8352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75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to Principal">
  <p:cSld name="Fato Principa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868822" y="774693"/>
            <a:ext cx="15821695" cy="521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329184" lvl="0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8000" b="1"/>
            </a:lvl1pPr>
            <a:lvl2pPr marL="658368" lvl="1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8000" b="1"/>
            </a:lvl2pPr>
            <a:lvl3pPr marL="987552" lvl="2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8000" b="1"/>
            </a:lvl3pPr>
            <a:lvl4pPr marL="1316736" lvl="3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8000" b="1"/>
            </a:lvl4pPr>
            <a:lvl5pPr marL="1645920" lvl="4" indent="-16459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18000" b="1"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2"/>
          </p:nvPr>
        </p:nvSpPr>
        <p:spPr>
          <a:xfrm>
            <a:off x="868822" y="5948961"/>
            <a:ext cx="15821695" cy="67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3960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32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>
  <p:cSld name="Citaçã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1749903" y="7686574"/>
            <a:ext cx="14546405" cy="45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329184" lvl="0" indent="-1645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2592" b="1"/>
            </a:lvl1pPr>
            <a:lvl2pPr marL="658368" lvl="1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987552" lvl="2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316736" lvl="3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1645920" lvl="4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1263030" y="3556814"/>
            <a:ext cx="15033278" cy="276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9184" lvl="0" indent="-1645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612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58368" lvl="1" indent="-1645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612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87552" lvl="2" indent="-1645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612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16736" lvl="3" indent="-1645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612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45920" lvl="4" indent="-16459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612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975104" lvl="5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2304288" lvl="6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2633472" lvl="7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2962656" lvl="8" indent="-265816" algn="l">
              <a:lnSpc>
                <a:spcPct val="90000"/>
              </a:lnSpc>
              <a:spcBef>
                <a:spcPts val="324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59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Fotos">
  <p:cSld name="Três Foto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349552" y="731544"/>
            <a:ext cx="5357023" cy="428390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>
            <a:spLocks noGrp="1"/>
          </p:cNvSpPr>
          <p:nvPr>
            <p:ph type="pic" idx="3"/>
          </p:nvPr>
        </p:nvSpPr>
        <p:spPr>
          <a:xfrm>
            <a:off x="9721654" y="2864451"/>
            <a:ext cx="7517592" cy="8748412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5"/>
          <p:cNvSpPr>
            <a:spLocks noGrp="1"/>
          </p:cNvSpPr>
          <p:nvPr>
            <p:ph type="pic" idx="4"/>
          </p:nvPr>
        </p:nvSpPr>
        <p:spPr>
          <a:xfrm>
            <a:off x="-100600" y="356627"/>
            <a:ext cx="11962299" cy="8970553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4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>
            <a:spLocks noGrp="1"/>
          </p:cNvSpPr>
          <p:nvPr>
            <p:ph type="pic" idx="2"/>
          </p:nvPr>
        </p:nvSpPr>
        <p:spPr>
          <a:xfrm>
            <a:off x="-960277" y="-3977768"/>
            <a:ext cx="19479891" cy="15581878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12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3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EF4B8-5E4A-B01A-6E9A-1C3F0C98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658813"/>
            <a:ext cx="5662613" cy="23034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403D4D-6AEC-E033-B681-9C21BA1C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25" y="1422400"/>
            <a:ext cx="8890000" cy="7018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CC3C1C-7685-344C-98C8-8520CC0BF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675" y="2962275"/>
            <a:ext cx="5662613" cy="5489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87B907-8E31-0C3F-37F0-31BDA51A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724456-AEF7-20B9-B60A-00A8ADE6F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B9AA2F-BBB4-7334-0BFF-02FA4E80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8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A7FC6-A1C9-850E-E0CD-E74CBE94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675" y="658813"/>
            <a:ext cx="5662613" cy="23034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12C0DE-204C-B02A-9CCD-BEE92F52B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64425" y="1422400"/>
            <a:ext cx="8890000" cy="7018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605901-CDF0-515D-7791-075C97FB6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675" y="2962275"/>
            <a:ext cx="5662613" cy="5489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40178B-53FE-E591-DE6D-1CEDF69B4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7BF7CE-87EE-96ED-41EE-935BD785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291793-C886-D3C4-EB5E-9ADA0F2B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5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915DA-3B46-CF90-A51C-59729901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4C230A-2A21-27B6-D1C5-F1C6C3D81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85CED-A51E-7746-A607-839D06D5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A950D-0018-3F3A-04F2-C056FCE9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0B9592-1D8C-42D2-FBD0-EDFB032A2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23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BF5254-1E85-D983-BACF-D451F5ED1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566650" y="525463"/>
            <a:ext cx="3786188" cy="8369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4BC125-CA4F-F60D-AD53-693A31A49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06500" y="525463"/>
            <a:ext cx="11207750" cy="83693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D3C928-9E0E-DBBA-4510-95B39ABD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D742-9E1F-4B1B-9A3E-FE3A0BD5794C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FE2E6-7A34-E65D-51D7-48C7AE76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1FC763-9A43-44B5-A888-65521DEE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61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023831"/>
      </p:ext>
    </p:extLst>
  </p:cSld>
  <p:clrMapOvr>
    <a:masterClrMapping/>
  </p:clrMapOvr>
  <p:transition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5106" y="8539376"/>
            <a:ext cx="15821697" cy="45864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2592" b="1"/>
            </a:lvl1pPr>
          </a:lstStyle>
          <a:p>
            <a:r>
              <a:t>Autoria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868819" y="1854054"/>
            <a:ext cx="15821698" cy="3346812"/>
          </a:xfrm>
          <a:prstGeom prst="rect">
            <a:avLst/>
          </a:prstGeom>
        </p:spPr>
        <p:txBody>
          <a:bodyPr anchor="b"/>
          <a:lstStyle>
            <a:lvl1pPr>
              <a:defRPr sz="8352" spc="-167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5107" y="5200865"/>
            <a:ext cx="15821696" cy="1371645"/>
          </a:xfrm>
          <a:prstGeom prst="rect">
            <a:avLst/>
          </a:prstGeom>
        </p:spPr>
        <p:txBody>
          <a:bodyPr/>
          <a:lstStyle>
            <a:lvl1pPr marL="0" indent="0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1pPr>
            <a:lvl2pPr marL="0" indent="329184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2pPr>
            <a:lvl3pPr marL="0" indent="658368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3pPr>
            <a:lvl4pPr marL="0" indent="987552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4pPr>
            <a:lvl5pPr marL="0" indent="1316736" defTabSz="594360">
              <a:lnSpc>
                <a:spcPct val="100000"/>
              </a:lnSpc>
              <a:spcBef>
                <a:spcPts val="0"/>
              </a:spcBef>
              <a:buSzTx/>
              <a:buNone/>
              <a:defRPr sz="3960" b="1"/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7172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1EE9A56-57DF-0388-6404-489DEDA09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525463"/>
            <a:ext cx="15146338" cy="190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1CE9CF-55D0-A213-747B-D9918DE8D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500" y="2628900"/>
            <a:ext cx="15146338" cy="626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9664A4-A323-C9F0-6931-7787CFCB2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6500" y="9153525"/>
            <a:ext cx="395128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D742-9E1F-4B1B-9A3E-FE3A0BD5794C}" type="datetimeFigureOut">
              <a:rPr lang="pt-BR" smtClean="0"/>
              <a:t>04/09/2024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F470FB-0DF1-608A-D90A-5A991C340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6600" y="9153525"/>
            <a:ext cx="592613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982B7D-7E09-91B3-6ECD-B59E14CA1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401550" y="9153525"/>
            <a:ext cx="3951288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2A625-597A-42B7-9D10-0E157B254D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AAB66C3-541F-4C11-B6CF-4F630CEDF7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"/>
            <a:ext cx="17556762" cy="987567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7556762" cy="987583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444C2D9-0B89-48E2-B4CF-376F1C104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7611" y="6162389"/>
            <a:ext cx="3471362" cy="68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FE43308-BEB4-42C3-8573-A6AC58868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853" y="4116797"/>
            <a:ext cx="6980879" cy="1983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3">
            <a:extLst>
              <a:ext uri="{FF2B5EF4-FFF2-40B4-BE49-F238E27FC236}">
                <a16:creationId xmlns:a16="http://schemas.microsoft.com/office/drawing/2014/main" id="{8825DAC8-185F-4ACA-8517-8CA7290F1EEB}"/>
              </a:ext>
            </a:extLst>
          </p:cNvPr>
          <p:cNvSpPr txBox="1"/>
          <p:nvPr userDrawn="1"/>
        </p:nvSpPr>
        <p:spPr>
          <a:xfrm>
            <a:off x="3094230" y="8953812"/>
            <a:ext cx="4717557" cy="522008"/>
          </a:xfrm>
          <a:prstGeom prst="rect">
            <a:avLst/>
          </a:prstGeom>
          <a:noFill/>
        </p:spPr>
        <p:txBody>
          <a:bodyPr wrap="square" lIns="175583" tIns="87792" rIns="175583" bIns="87792" rtlCol="0" anchor="ctr">
            <a:spAutoFit/>
          </a:bodyPr>
          <a:lstStyle/>
          <a:p>
            <a:pPr lvl="0" algn="r">
              <a:lnSpc>
                <a:spcPct val="80000"/>
              </a:lnSpc>
            </a:pPr>
            <a:r>
              <a:rPr lang="pt-BR" sz="2800">
                <a:latin typeface="Century Gothic" panose="020B0502020202020204" pitchFamily="34" charset="0"/>
                <a:cs typeface="Arial" panose="020B0604020202020204" pitchFamily="34" charset="0"/>
              </a:rPr>
              <a:t>www.bicharalaw.com.br</a:t>
            </a:r>
            <a:endParaRPr lang="pt-BR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8831" y="-1"/>
            <a:ext cx="10860507" cy="98758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76" y="7614703"/>
            <a:ext cx="5260376" cy="2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9951E-6 3.46247E-6 L 9.13995E-5 0.01704 " pathEditMode="relative" rAng="0" ptsTypes="AA">
                                      <p:cBhvr>
                                        <p:cTn id="12" dur="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txStyles>
    <p:titleStyle>
      <a:lvl1pPr algn="l" defTabSz="131673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29184" indent="-329184" algn="l" defTabSz="1316736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8755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64592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230428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962656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3621024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868822" y="777265"/>
            <a:ext cx="15821695" cy="1031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868822" y="3059021"/>
            <a:ext cx="15821695" cy="5944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642486" y="9386337"/>
            <a:ext cx="368691" cy="3020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420624">
              <a:defRPr sz="1296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30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transition spd="med"/>
  <p:txStyles>
    <p:titleStyle>
      <a:lvl1pPr marL="0" marR="0" indent="0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29184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58368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987552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316736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645920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975104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304288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633472" algn="l" defTabSz="175560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20" b="1" i="0" u="none" strike="noStrike" cap="none" spc="-12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38912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77824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16736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55648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194560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33472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072384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11296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950208" marR="0" indent="-438912" algn="l" defTabSz="1755603" rtl="0" latinLnBrk="0">
        <a:lnSpc>
          <a:spcPct val="90000"/>
        </a:lnSpc>
        <a:spcBef>
          <a:spcPts val="3240"/>
        </a:spcBef>
        <a:spcAft>
          <a:spcPts val="0"/>
        </a:spcAft>
        <a:buClrTx/>
        <a:buSzPct val="123000"/>
        <a:buFontTx/>
        <a:buChar char="•"/>
        <a:tabLst/>
        <a:defRPr sz="3456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29184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58368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987552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316736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645920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975104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304288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633472" algn="ctr" defTabSz="42062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9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68822" y="777265"/>
            <a:ext cx="15821695" cy="103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68822" y="3059021"/>
            <a:ext cx="15821695" cy="594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68822" y="777265"/>
            <a:ext cx="15821695" cy="103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68822" y="3059021"/>
            <a:ext cx="15821695" cy="594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642486" y="9186924"/>
            <a:ext cx="265367" cy="501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296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12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0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bradee/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.instagram.com/abradee.oficia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outube.com/canalabradee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www.abradee.org.br/" TargetMode="External"/><Relationship Id="rId9" Type="http://schemas.openxmlformats.org/officeDocument/2006/relationships/hyperlink" Target="https://www.facebook.com/abrad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E3D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 idx="4294967295"/>
          </p:nvPr>
        </p:nvSpPr>
        <p:spPr>
          <a:xfrm>
            <a:off x="334537" y="3980985"/>
            <a:ext cx="16681087" cy="545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9E9E9"/>
              </a:buClr>
              <a:buSzPts val="116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  <a:t>PLP 68/2024 – </a:t>
            </a:r>
            <a:r>
              <a:rPr lang="pt-BR" sz="4800" dirty="0">
                <a:solidFill>
                  <a:srgbClr val="E9E9E9"/>
                </a:solidFill>
              </a:rPr>
              <a:t>Reforma Tributária</a:t>
            </a:r>
            <a:br>
              <a:rPr lang="pt-BR" sz="4800" dirty="0">
                <a:solidFill>
                  <a:srgbClr val="E9E9E9"/>
                </a:solidFill>
              </a:rPr>
            </a:br>
            <a:br>
              <a:rPr lang="pt-BR" sz="4800" dirty="0">
                <a:solidFill>
                  <a:srgbClr val="E9E9E9"/>
                </a:solidFill>
              </a:rPr>
            </a:br>
            <a:r>
              <a:rPr lang="pt-BR" sz="4800" dirty="0">
                <a:solidFill>
                  <a:srgbClr val="E9E9E9"/>
                </a:solidFill>
              </a:rPr>
              <a:t> </a:t>
            </a:r>
            <a:br>
              <a:rPr lang="pt-BR" sz="4800" dirty="0">
                <a:solidFill>
                  <a:srgbClr val="E9E9E9"/>
                </a:solidFill>
              </a:rPr>
            </a:br>
            <a:r>
              <a:rPr lang="pt-BR" sz="4800" b="0" i="0" u="none" strike="noStrike" cap="none" dirty="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  <a:t>Audiência Pública</a:t>
            </a:r>
            <a:br>
              <a:rPr lang="pt-BR" sz="4800" b="0" i="0" u="none" strike="noStrike" cap="none" dirty="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4800" b="0" i="0" u="none" strike="noStrike" cap="none" dirty="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  <a:t>Comissão de Assuntos Econômicos</a:t>
            </a:r>
            <a:br>
              <a:rPr lang="pt-BR" sz="4800" b="0" i="0" u="none" strike="noStrike" cap="none" dirty="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4800" b="0" i="0" u="none" strike="noStrike" cap="none" dirty="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t-BR" sz="4800" b="0" i="0" u="none" strike="noStrike" cap="none" dirty="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400" b="0" i="0" u="none" strike="noStrike" cap="none" dirty="0">
                <a:solidFill>
                  <a:srgbClr val="E9E9E9"/>
                </a:solidFill>
                <a:latin typeface="Arial"/>
                <a:ea typeface="Arial"/>
                <a:cs typeface="Arial"/>
                <a:sym typeface="Arial"/>
              </a:rPr>
              <a:t>04/09/2024</a:t>
            </a:r>
            <a:endParaRPr sz="2400" dirty="0"/>
          </a:p>
        </p:txBody>
      </p:sp>
      <p:pic>
        <p:nvPicPr>
          <p:cNvPr id="77" name="Google Shape;77;p1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1687" y="-1848862"/>
            <a:ext cx="13573562" cy="13573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" descr="Uma imagem contendo 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631" y="-317555"/>
            <a:ext cx="4889144" cy="4889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35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0" y="-108399"/>
            <a:ext cx="12932229" cy="1424244"/>
          </a:xfrm>
          <a:prstGeom prst="rect">
            <a:avLst/>
          </a:prstGeom>
        </p:spPr>
      </p:pic>
      <p:sp>
        <p:nvSpPr>
          <p:cNvPr id="15" name="Retângulo 3">
            <a:extLst>
              <a:ext uri="{FF2B5EF4-FFF2-40B4-BE49-F238E27FC236}">
                <a16:creationId xmlns:a16="http://schemas.microsoft.com/office/drawing/2014/main" id="{ACEC45E3-BE0B-6C1C-F54A-7AF62317A0D9}"/>
              </a:ext>
            </a:extLst>
          </p:cNvPr>
          <p:cNvSpPr/>
          <p:nvPr/>
        </p:nvSpPr>
        <p:spPr>
          <a:xfrm>
            <a:off x="452136" y="152807"/>
            <a:ext cx="8306515" cy="810068"/>
          </a:xfrm>
          <a:prstGeom prst="rect">
            <a:avLst/>
          </a:prstGeom>
        </p:spPr>
        <p:txBody>
          <a:bodyPr wrap="square" lIns="131674" tIns="65837" rIns="131674" bIns="65837">
            <a:spAutoFit/>
          </a:bodyPr>
          <a:lstStyle/>
          <a:p>
            <a:pPr>
              <a:buClr>
                <a:srgbClr val="F37435"/>
              </a:buClr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Quem é a Abradee?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72B56E-EFCD-D2E9-248D-E0C5A4B3E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99" y="1432490"/>
            <a:ext cx="3027044" cy="73375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C0349E-B86C-0F7D-DA5B-145F4A816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902" y="1315845"/>
            <a:ext cx="4304371" cy="73375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4E9925-9785-07F9-DCC3-109D5AFF6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957" y="1332129"/>
            <a:ext cx="3579541" cy="583810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1670FDC-B9EB-F631-A26E-0A8E68D3B1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5579" y="3735659"/>
            <a:ext cx="8920977" cy="71008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D13851-1D73-B5B7-50AE-FCC7AAAAE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2371" y="1824980"/>
            <a:ext cx="6185094" cy="11411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5DA6229-1740-E7B5-CCBF-7FFAA7519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5085" y="2711515"/>
            <a:ext cx="5508702" cy="102414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E745162-52A4-0429-D34F-24AA1F24F7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335" y="8769991"/>
            <a:ext cx="3005588" cy="75597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0BBB9B3-3934-2C4F-2680-DBD3B294B2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0053" y="8864028"/>
            <a:ext cx="799864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65" y="8670771"/>
            <a:ext cx="2165704" cy="5403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1755628" y="2901497"/>
            <a:ext cx="9603349" cy="407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t" anchorCtr="0">
            <a:normAutofit/>
          </a:bodyPr>
          <a:lstStyle/>
          <a:p>
            <a:pPr defTabSz="658368">
              <a:lnSpc>
                <a:spcPct val="140000"/>
              </a:lnSpc>
              <a:buClr>
                <a:srgbClr val="232323"/>
              </a:buClr>
              <a:buSzPct val="100000"/>
            </a:pPr>
            <a:endParaRPr lang="en-US" sz="2304" kern="0" dirty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009416" y="8783208"/>
            <a:ext cx="5673638" cy="33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ctr" anchorCtr="0">
            <a:normAutofit fontScale="85000" lnSpcReduction="10000"/>
          </a:bodyPr>
          <a:lstStyle/>
          <a:p>
            <a:pPr defTabSz="658368">
              <a:lnSpc>
                <a:spcPct val="80000"/>
              </a:lnSpc>
              <a:buClr>
                <a:srgbClr val="232323"/>
              </a:buClr>
              <a:buSzPct val="100000"/>
            </a:pPr>
            <a:r>
              <a:rPr lang="en-US" sz="2016" kern="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Asociação Brasileira de Distribuidores de Energia Elétrica</a:t>
            </a:r>
            <a:endParaRPr sz="2016" kern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" descr="Imagem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2541238" y="-1065738"/>
            <a:ext cx="9997327" cy="99973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0863275-51E9-BFF0-6E97-725404C21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07105"/>
              </p:ext>
            </p:extLst>
          </p:nvPr>
        </p:nvGraphicFramePr>
        <p:xfrm>
          <a:off x="100013" y="285750"/>
          <a:ext cx="16202025" cy="1694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025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427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ENERGIA É PROSPERIDADE, É DESENVOLVIMENTO, É QUALIDADE DE VIDA.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REFORMA TRIBUTÁRIA É A VERDADEIRA OPORTUNIDADE PARA REDUZIR DESIGUALDADES,, MELHORAR INDICADORES SOCIAIS E ECONÔMICOS, ALAVANCAR INVESTIMENTOS, AUMENTAR COMPETITIVIDADE,  GERAR EMPREGOS E MELHORAR A VIDA DAS PESSOAS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58842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u="non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65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65" y="8670771"/>
            <a:ext cx="2165704" cy="5403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1755628" y="2901497"/>
            <a:ext cx="9603349" cy="407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t" anchorCtr="0">
            <a:normAutofit/>
          </a:bodyPr>
          <a:lstStyle/>
          <a:p>
            <a:pPr defTabSz="658368">
              <a:lnSpc>
                <a:spcPct val="140000"/>
              </a:lnSpc>
              <a:buClr>
                <a:srgbClr val="232323"/>
              </a:buClr>
              <a:buSzPct val="100000"/>
            </a:pPr>
            <a:endParaRPr lang="en-US" sz="2304" kern="0" dirty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009416" y="8783208"/>
            <a:ext cx="5673638" cy="33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ctr" anchorCtr="0">
            <a:normAutofit fontScale="85000" lnSpcReduction="10000"/>
          </a:bodyPr>
          <a:lstStyle/>
          <a:p>
            <a:pPr defTabSz="658368">
              <a:lnSpc>
                <a:spcPct val="80000"/>
              </a:lnSpc>
              <a:buClr>
                <a:srgbClr val="232323"/>
              </a:buClr>
              <a:buSzPct val="100000"/>
            </a:pPr>
            <a:r>
              <a:rPr lang="en-US" sz="2016" kern="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Asociação Brasileira de Distribuidores de Energia Elétrica</a:t>
            </a:r>
            <a:endParaRPr sz="2016" kern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" descr="Imagem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2541238" y="-1065738"/>
            <a:ext cx="9997327" cy="99973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0863275-51E9-BFF0-6E97-725404C21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196778"/>
              </p:ext>
            </p:extLst>
          </p:nvPr>
        </p:nvGraphicFramePr>
        <p:xfrm>
          <a:off x="0" y="-895765"/>
          <a:ext cx="16202025" cy="2475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025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427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Segurança jurídica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Transparência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Simplicidade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Maior isonomia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Adaptação Sistêmica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58842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800" u="non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65" y="8670771"/>
            <a:ext cx="2165704" cy="5403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1755628" y="2901497"/>
            <a:ext cx="9603349" cy="407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t" anchorCtr="0">
            <a:normAutofit/>
          </a:bodyPr>
          <a:lstStyle/>
          <a:p>
            <a:pPr defTabSz="658368">
              <a:lnSpc>
                <a:spcPct val="140000"/>
              </a:lnSpc>
              <a:buClr>
                <a:srgbClr val="232323"/>
              </a:buClr>
              <a:buSzPct val="100000"/>
            </a:pPr>
            <a:endParaRPr lang="en-US" sz="2304" kern="0" dirty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009416" y="8783208"/>
            <a:ext cx="5673638" cy="33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ctr" anchorCtr="0">
            <a:normAutofit fontScale="85000" lnSpcReduction="10000"/>
          </a:bodyPr>
          <a:lstStyle/>
          <a:p>
            <a:pPr defTabSz="658368">
              <a:lnSpc>
                <a:spcPct val="80000"/>
              </a:lnSpc>
              <a:buClr>
                <a:srgbClr val="232323"/>
              </a:buClr>
              <a:buSzPct val="100000"/>
            </a:pPr>
            <a:r>
              <a:rPr lang="en-US" sz="2016" kern="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Asociação Brasileira de Distribuidores de Energia Elétrica</a:t>
            </a:r>
            <a:endParaRPr sz="2016" kern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" descr="Imagem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2541238" y="-1065738"/>
            <a:ext cx="9997327" cy="99973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0863275-51E9-BFF0-6E97-725404C21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85169"/>
              </p:ext>
            </p:extLst>
          </p:nvPr>
        </p:nvGraphicFramePr>
        <p:xfrm>
          <a:off x="100013" y="285750"/>
          <a:ext cx="16202025" cy="1015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025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42753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58842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u="none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</a:tbl>
          </a:graphicData>
        </a:graphic>
      </p:graphicFrame>
      <p:pic>
        <p:nvPicPr>
          <p:cNvPr id="3" name="Imagem 2" descr="Uma imagem contendo natureza, fumaça, vindo, fogo&#10;&#10;Descrição gerada automaticamente">
            <a:extLst>
              <a:ext uri="{FF2B5EF4-FFF2-40B4-BE49-F238E27FC236}">
                <a16:creationId xmlns:a16="http://schemas.microsoft.com/office/drawing/2014/main" id="{01B04D1D-FF69-7D88-816F-5833811B7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273198"/>
            <a:ext cx="17957653" cy="134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9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65" y="8670771"/>
            <a:ext cx="2165704" cy="54031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1755628" y="2901497"/>
            <a:ext cx="9603349" cy="407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t" anchorCtr="0">
            <a:normAutofit/>
          </a:bodyPr>
          <a:lstStyle/>
          <a:p>
            <a:pPr defTabSz="658368">
              <a:lnSpc>
                <a:spcPct val="140000"/>
              </a:lnSpc>
              <a:buClr>
                <a:srgbClr val="232323"/>
              </a:buClr>
              <a:buSzPct val="100000"/>
            </a:pPr>
            <a:endParaRPr lang="en-US" sz="2304" kern="0" dirty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4009416" y="8783208"/>
            <a:ext cx="5673638" cy="33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ctr" anchorCtr="0">
            <a:normAutofit fontScale="85000" lnSpcReduction="10000"/>
          </a:bodyPr>
          <a:lstStyle/>
          <a:p>
            <a:pPr defTabSz="658368">
              <a:lnSpc>
                <a:spcPct val="80000"/>
              </a:lnSpc>
              <a:buClr>
                <a:srgbClr val="232323"/>
              </a:buClr>
              <a:buSzPct val="100000"/>
            </a:pPr>
            <a:r>
              <a:rPr lang="en-US" sz="2016" kern="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Asociação Brasileira de Distribuidores de Energia Elétrica</a:t>
            </a:r>
            <a:endParaRPr sz="2016" kern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" descr="Imagem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2541238" y="-1065738"/>
            <a:ext cx="9997327" cy="99973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9222E6A-C5C6-BB1A-2C16-8A33A13DB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4257"/>
              </p:ext>
            </p:extLst>
          </p:nvPr>
        </p:nvGraphicFramePr>
        <p:xfrm>
          <a:off x="9937809" y="1147139"/>
          <a:ext cx="7169391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391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Objetivo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Excluir da base de cálculo do IBS e da CBS </a:t>
                      </a:r>
                      <a:r>
                        <a:rPr lang="pt-BR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valores que não correspondam à </a:t>
                      </a:r>
                      <a:r>
                        <a:rPr lang="pt-BR" sz="2000" b="1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efetiva prestação</a:t>
                      </a:r>
                      <a:r>
                        <a:rPr lang="pt-BR" sz="2000" b="1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de serviços públicos descritos </a:t>
                      </a:r>
                      <a:r>
                        <a:rPr lang="es-ES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art. 10, inciso II (</a:t>
                      </a:r>
                      <a:r>
                        <a:rPr lang="pt-B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água tratada, saneamento básico, gás encanado, serviços de telecomunicação, serviços de internet e </a:t>
                      </a:r>
                      <a:r>
                        <a:rPr lang="pt-BR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energia elétrica</a:t>
                      </a:r>
                      <a:r>
                        <a:rPr lang="pt-B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):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0863275-51E9-BFF0-6E97-725404C21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45322"/>
              </p:ext>
            </p:extLst>
          </p:nvPr>
        </p:nvGraphicFramePr>
        <p:xfrm>
          <a:off x="9937810" y="3416140"/>
          <a:ext cx="7169391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391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Justificativa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O IBS e a CBS devem incidir</a:t>
                      </a:r>
                      <a:r>
                        <a:rPr lang="pt-BR" sz="2000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 somente sobre o custo efetivo da operação com bens e serviços (art. 156-A, §1º, e art. 195, §16), tal como é o caso das atividades com energia elétrica.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Contudo, se for levada em consideração a redação atual do art. 12, §1º, do PLP 68, há o </a:t>
                      </a:r>
                      <a:r>
                        <a:rPr lang="pt-BR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risco de que o IBS e a CBS incidam sobre todo o valor destacado na fatura de energia elétrica</a:t>
                      </a:r>
                      <a:r>
                        <a:rPr lang="pt-BR" sz="2000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Se mantida essa orientação, a incidência, em base excessivamente amplas, deve ocasionar o aumento dos preços das tarifas pagas pelos consumidores, em um cenário de flagrante </a:t>
                      </a:r>
                      <a:r>
                        <a:rPr lang="pt-BR" sz="20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violação ao princípio da modicidade tarifária</a:t>
                      </a:r>
                      <a:r>
                        <a:rPr lang="pt-BR" sz="2000" u="none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u="non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Assim, a Abradee propõe a exclusão expressa da COSIP (prevista no art. 149-A da CF) da base de cálculo do IBS/CBS, pois a referida Contribuição não possui relação com a atividade de comercialização de energia elétrica, sendo, em verdade, uma receita (tributo) própria do ente público municipal.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</a:tbl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A7AB68F1-BD3A-D3AB-4010-8DFC5A816F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1" y="-147385"/>
            <a:ext cx="12932229" cy="1463229"/>
          </a:xfrm>
          <a:prstGeom prst="rect">
            <a:avLst/>
          </a:prstGeom>
        </p:spPr>
      </p:pic>
      <p:sp>
        <p:nvSpPr>
          <p:cNvPr id="10" name="Retângulo 3">
            <a:extLst>
              <a:ext uri="{FF2B5EF4-FFF2-40B4-BE49-F238E27FC236}">
                <a16:creationId xmlns:a16="http://schemas.microsoft.com/office/drawing/2014/main" id="{7819473E-7F73-F0B6-1AB4-D1FF5EDC805F}"/>
              </a:ext>
            </a:extLst>
          </p:cNvPr>
          <p:cNvSpPr/>
          <p:nvPr/>
        </p:nvSpPr>
        <p:spPr>
          <a:xfrm>
            <a:off x="452136" y="152807"/>
            <a:ext cx="8306515" cy="871624"/>
          </a:xfrm>
          <a:prstGeom prst="rect">
            <a:avLst/>
          </a:prstGeom>
        </p:spPr>
        <p:txBody>
          <a:bodyPr wrap="square" lIns="131674" tIns="65837" rIns="131674" bIns="65837">
            <a:spAutoFit/>
          </a:bodyPr>
          <a:lstStyle/>
          <a:p>
            <a:pPr>
              <a:buClr>
                <a:srgbClr val="F37435"/>
              </a:buClr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Base de Cálculo</a:t>
            </a:r>
          </a:p>
          <a:p>
            <a:pPr>
              <a:buClr>
                <a:srgbClr val="F37435"/>
              </a:buClr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Art. 12 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Commons Regular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5EFA21A-B7EF-BAE4-8BE3-7F3D1AEABAAC}"/>
              </a:ext>
            </a:extLst>
          </p:cNvPr>
          <p:cNvSpPr txBox="1"/>
          <p:nvPr/>
        </p:nvSpPr>
        <p:spPr>
          <a:xfrm>
            <a:off x="278297" y="1967948"/>
            <a:ext cx="864871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Propõe a inclusão do </a:t>
            </a:r>
            <a:r>
              <a:rPr lang="pt-BR" u="sng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inciso V ao § 2º do art. 12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, e o ajuste na redação do </a:t>
            </a:r>
            <a:r>
              <a:rPr lang="pt-BR" u="sng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inciso VI do § 1º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, com a seguinte redação:</a:t>
            </a:r>
          </a:p>
          <a:p>
            <a:pPr algn="ctr"/>
            <a:endParaRPr lang="pt-BR" dirty="0">
              <a:solidFill>
                <a:schemeClr val="bg2">
                  <a:lumMod val="25000"/>
                </a:schemeClr>
              </a:solidFill>
              <a:latin typeface="TT Commons Regular"/>
              <a:ea typeface="Calibri" panose="020F0502020204030204" pitchFamily="34" charset="0"/>
            </a:endParaRPr>
          </a:p>
          <a:p>
            <a:pPr algn="ctr"/>
            <a:endParaRPr lang="pt-BR" dirty="0">
              <a:solidFill>
                <a:schemeClr val="bg2">
                  <a:lumMod val="25000"/>
                </a:schemeClr>
              </a:solidFill>
              <a:effectLst/>
              <a:latin typeface="TT Commons Regular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SEÇÃO V</a:t>
            </a:r>
          </a:p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Da Base de Cálculo</a:t>
            </a:r>
          </a:p>
          <a:p>
            <a:pPr marL="1350645" algn="just"/>
            <a:endParaRPr lang="pt-BR" dirty="0">
              <a:solidFill>
                <a:schemeClr val="bg2">
                  <a:lumMod val="25000"/>
                </a:schemeClr>
              </a:solidFill>
              <a:effectLst/>
              <a:latin typeface="TT Commons Regular"/>
              <a:ea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Art. 12. A base de cálculo do IBS e da CBS é o valor da operação, salvo disposição em contrário prevista nesta Lei Complementar. 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§ 1º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T Commons Regular"/>
                <a:ea typeface="Calibri" panose="020F0502020204030204" pitchFamily="34" charset="0"/>
              </a:rPr>
              <a:t>O valor da operação compreende o valor integral cobrado pelo fornecedor a qualquer título, inclusive os valores correspondentes a: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(...)</a:t>
            </a:r>
            <a:endParaRPr lang="pt-BR" dirty="0">
              <a:solidFill>
                <a:schemeClr val="bg2">
                  <a:lumMod val="25000"/>
                </a:schemeClr>
              </a:solidFill>
              <a:latin typeface="TT Commons Regular"/>
              <a:ea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VI - demais importâncias cobradas ou recebidas como parte do valor da operação, inclusive seguros e taxa, </a:t>
            </a:r>
            <a:r>
              <a:rPr lang="pt-BR" b="1" dirty="0">
                <a:solidFill>
                  <a:srgbClr val="ED7D31"/>
                </a:solidFill>
                <a:effectLst/>
                <a:latin typeface="TT Commons Regular"/>
                <a:ea typeface="Calibri" panose="020F0502020204030204" pitchFamily="34" charset="0"/>
              </a:rPr>
              <a:t>exceto aqueles previstos no § 2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§ 2º Não integram a base de cálculo do IBS e da CBS: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T Commons Regular"/>
                <a:ea typeface="Calibri" panose="020F0502020204030204" pitchFamily="34" charset="0"/>
              </a:rPr>
              <a:t>(...) </a:t>
            </a:r>
          </a:p>
          <a:p>
            <a:pPr algn="just"/>
            <a:r>
              <a:rPr lang="pt-BR" b="1" dirty="0">
                <a:solidFill>
                  <a:srgbClr val="ED7D31"/>
                </a:solidFill>
                <a:effectLst/>
                <a:latin typeface="TT Commons Regular"/>
                <a:ea typeface="Calibri" panose="020F0502020204030204" pitchFamily="34" charset="0"/>
              </a:rPr>
              <a:t>V- </a:t>
            </a:r>
            <a:r>
              <a:rPr lang="pt-BR" b="1" dirty="0">
                <a:solidFill>
                  <a:srgbClr val="ED7D31"/>
                </a:solidFill>
                <a:latin typeface="TT Commons Regular"/>
                <a:ea typeface="Calibri" panose="020F0502020204030204" pitchFamily="34" charset="0"/>
              </a:rPr>
              <a:t>a </a:t>
            </a:r>
            <a:r>
              <a:rPr lang="pt-BR" b="1" u="sng" dirty="0">
                <a:solidFill>
                  <a:srgbClr val="ED7D31"/>
                </a:solidFill>
                <a:effectLst/>
                <a:latin typeface="TT Commons Regular"/>
                <a:ea typeface="Calibri" panose="020F0502020204030204" pitchFamily="34" charset="0"/>
              </a:rPr>
              <a:t>contribuição de que trata o art. 149-A da Constituição Federal</a:t>
            </a:r>
            <a:r>
              <a:rPr lang="pt-BR" b="1" dirty="0">
                <a:solidFill>
                  <a:srgbClr val="ED7D31"/>
                </a:solidFill>
                <a:effectLst/>
                <a:latin typeface="TT Commons Regular"/>
                <a:ea typeface="Calibri" panose="020F0502020204030204" pitchFamily="34" charset="0"/>
              </a:rPr>
              <a:t>; e</a:t>
            </a:r>
          </a:p>
          <a:p>
            <a:pPr algn="just"/>
            <a:r>
              <a:rPr lang="pt-BR" b="1" dirty="0">
                <a:solidFill>
                  <a:srgbClr val="ED7D31"/>
                </a:solidFill>
                <a:latin typeface="TT Commons Regular"/>
              </a:rPr>
              <a:t>VI</a:t>
            </a:r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TT Commons Regular"/>
              </a:rPr>
              <a:t>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T Commons Regular"/>
              </a:rPr>
              <a:t>– o montante incidente na operação dos tributos a que se referem o inciso II do caput do art. 155, o inciso III do caput do art. 156 e a alínea b do inciso I e o inciso IV do caput do art. 195 da Constituição Federal, e da Contribuição para os Programas de Integração Social e de Formação do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T Commons Regular"/>
              </a:rPr>
              <a:t>Patrimônio do Servidor Público (Contribuição para o PIS/Pasep) a que se refere o art. 239 da Constituição Federal, de 1º de janeiro de 2026 a 31 de dezembro de 2032.”</a:t>
            </a:r>
            <a:endParaRPr lang="pt-BR" dirty="0">
              <a:solidFill>
                <a:schemeClr val="accent2"/>
              </a:solidFill>
              <a:latin typeface="TT Commons Regular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565" y="8670771"/>
            <a:ext cx="2165704" cy="54031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"/>
          <p:cNvSpPr txBox="1"/>
          <p:nvPr/>
        </p:nvSpPr>
        <p:spPr>
          <a:xfrm>
            <a:off x="3138535" y="8966340"/>
            <a:ext cx="5673638" cy="333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7" tIns="36577" rIns="36577" bIns="36577" anchor="ctr" anchorCtr="0">
            <a:normAutofit fontScale="85000" lnSpcReduction="10000"/>
          </a:bodyPr>
          <a:lstStyle/>
          <a:p>
            <a:pPr defTabSz="658368">
              <a:lnSpc>
                <a:spcPct val="80000"/>
              </a:lnSpc>
              <a:buClr>
                <a:srgbClr val="232323"/>
              </a:buClr>
              <a:buSzPct val="100000"/>
            </a:pPr>
            <a:r>
              <a:rPr lang="en-US" sz="2016" kern="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rPr>
              <a:t>Asociação Brasileira de Distribuidores de Energia Elétrica</a:t>
            </a:r>
            <a:endParaRPr sz="2016" kern="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3" descr="Imagem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12541238" y="-1065738"/>
            <a:ext cx="9997327" cy="99973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9EBFD78-FF3C-62F7-EA01-F4D8445D46C7}"/>
              </a:ext>
            </a:extLst>
          </p:cNvPr>
          <p:cNvSpPr txBox="1"/>
          <p:nvPr/>
        </p:nvSpPr>
        <p:spPr>
          <a:xfrm>
            <a:off x="89219" y="1550926"/>
            <a:ext cx="8880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Propõe a inclusão do </a:t>
            </a:r>
            <a:r>
              <a:rPr lang="pt-BR" u="sng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§ 14 ao art. 28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, com a seguinte redação:</a:t>
            </a:r>
          </a:p>
          <a:p>
            <a:pPr algn="ctr"/>
            <a:endParaRPr lang="pt-BR" dirty="0">
              <a:solidFill>
                <a:schemeClr val="bg2">
                  <a:lumMod val="25000"/>
                </a:schemeClr>
              </a:solidFill>
              <a:effectLst/>
              <a:latin typeface="TT Commons Regular"/>
              <a:ea typeface="Calibri" panose="020F0502020204030204" pitchFamily="34" charset="0"/>
            </a:endParaRPr>
          </a:p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SEÇÃO IX</a:t>
            </a:r>
          </a:p>
          <a:p>
            <a:pPr algn="ctr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Da Não Cumulatividade</a:t>
            </a:r>
          </a:p>
          <a:p>
            <a:pPr algn="ctr"/>
            <a:endParaRPr lang="pt-BR" dirty="0">
              <a:solidFill>
                <a:schemeClr val="bg2">
                  <a:lumMod val="25000"/>
                </a:schemeClr>
              </a:solidFill>
              <a:effectLst/>
              <a:latin typeface="TT Commons Regular"/>
              <a:ea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Art. 28.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T Commons Regular"/>
                <a:ea typeface="Calibri" panose="020F0502020204030204" pitchFamily="34" charset="0"/>
              </a:rPr>
              <a:t>O contribuinte sujeito ao regime regular do IBS e da CBS poderá apropriar créditos desses tributos quando ocorrer o pagamento dos valores do IBS e da CBS incidentes sobre as operações nas quais seja adquirente de bem ou de serviço, excetuadas exclusivamente as operações consideradas de uso ou consumo pessoal e as demais hipóteses previstas nesta Lei Complementar.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T Commons Regular"/>
                <a:ea typeface="Calibri" panose="020F0502020204030204" pitchFamily="34" charset="0"/>
              </a:rPr>
              <a:t>(...)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§ 7º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T Commons Regular"/>
                <a:ea typeface="Calibri" panose="020F0502020204030204" pitchFamily="34" charset="0"/>
              </a:rPr>
              <a:t>O adquirente </a:t>
            </a:r>
            <a:r>
              <a:rPr lang="pt-BR" u="sng" dirty="0">
                <a:solidFill>
                  <a:schemeClr val="bg2">
                    <a:lumMod val="25000"/>
                  </a:schemeClr>
                </a:solidFill>
                <a:latin typeface="TT Commons Regular"/>
                <a:ea typeface="Calibri" panose="020F0502020204030204" pitchFamily="34" charset="0"/>
              </a:rPr>
              <a:t>deverá estornar 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TT Commons Regular"/>
                <a:ea typeface="Calibri" panose="020F0502020204030204" pitchFamily="34" charset="0"/>
              </a:rPr>
              <a:t>o crédito apropriado caso o bem adquirido venha a perecer, deteriorar-se ou ser objeto de roubo, furto ou extravio.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effectLst/>
                <a:latin typeface="TT Commons Regular"/>
                <a:ea typeface="Calibri" panose="020F0502020204030204" pitchFamily="34" charset="0"/>
              </a:rPr>
              <a:t>(...)</a:t>
            </a:r>
          </a:p>
          <a:p>
            <a:pPr algn="just"/>
            <a:r>
              <a:rPr lang="pt-BR" b="1" dirty="0">
                <a:solidFill>
                  <a:srgbClr val="ED7D31"/>
                </a:solidFill>
                <a:effectLst/>
                <a:latin typeface="TT Commons Regular"/>
                <a:ea typeface="Calibri" panose="020F0502020204030204" pitchFamily="34" charset="0"/>
              </a:rPr>
              <a:t>§ 14 O disposto no § 7º não se aplica aos contribuintes submetidos ao regime regulado de prestação de serviços de energia elétrica</a:t>
            </a:r>
            <a:r>
              <a:rPr lang="pt-BR" dirty="0">
                <a:solidFill>
                  <a:srgbClr val="ED7D31"/>
                </a:solidFill>
                <a:effectLst/>
                <a:latin typeface="TT Commons Regular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4A846BD-EF88-278F-0EF2-533A9082D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937210"/>
              </p:ext>
            </p:extLst>
          </p:nvPr>
        </p:nvGraphicFramePr>
        <p:xfrm>
          <a:off x="9683054" y="1311725"/>
          <a:ext cx="7787065" cy="1463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7065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645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Objetivo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817687"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A Emenda sugere uma regra excepcional  de manutenção dos créditos aos agentes do setor de energia elétrica, mesmo em casos de furto.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58C17E5A-CC76-CBD4-6155-D14B24C4E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59008"/>
              </p:ext>
            </p:extLst>
          </p:nvPr>
        </p:nvGraphicFramePr>
        <p:xfrm>
          <a:off x="9263271" y="3597965"/>
          <a:ext cx="7787066" cy="533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7066">
                  <a:extLst>
                    <a:ext uri="{9D8B030D-6E8A-4147-A177-3AD203B41FA5}">
                      <a16:colId xmlns:a16="http://schemas.microsoft.com/office/drawing/2014/main" val="2753632947"/>
                    </a:ext>
                  </a:extLst>
                </a:gridCol>
              </a:tblGrid>
              <a:tr h="492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</a:rPr>
                        <a:t>Justificativa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0611"/>
                  </a:ext>
                </a:extLst>
              </a:tr>
              <a:tr h="469297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1800" u="sng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T Commons Regular"/>
                          <a:ea typeface="Calibri" panose="020F0502020204030204" pitchFamily="34" charset="0"/>
                        </a:rPr>
                        <a:t>inclusão do § 14 ao art. 28 (</a:t>
                      </a:r>
                      <a:r>
                        <a:rPr lang="pt-BR" sz="1800" b="1" u="sng" dirty="0">
                          <a:solidFill>
                            <a:srgbClr val="ED7D31"/>
                          </a:solidFill>
                          <a:effectLst/>
                          <a:latin typeface="TT Commons Regular"/>
                          <a:ea typeface="Calibri" panose="020F0502020204030204" pitchFamily="34" charset="0"/>
                        </a:rPr>
                        <a:t>e</a:t>
                      </a:r>
                      <a:r>
                        <a:rPr lang="pt-BR" sz="1800" b="1" u="sng" kern="1200" dirty="0">
                          <a:solidFill>
                            <a:srgbClr val="ED7D31"/>
                          </a:solidFill>
                          <a:latin typeface="TT Commons Regular"/>
                          <a:ea typeface="+mn-ea"/>
                          <a:cs typeface="+mn-cs"/>
                        </a:rPr>
                        <a:t>storno em caso de furto</a:t>
                      </a:r>
                      <a:r>
                        <a:rPr lang="pt-BR" sz="1800" u="sng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)</a:t>
                      </a:r>
                      <a:r>
                        <a:rPr lang="pt-BR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45085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O furto corresponde a uma realidade do setor elétrico, estando as Concessionárias obrigadas a conviver com essa realidade socioeconômica, inclusive com os custos de aquisição de energia elétrica “comercializada”. </a:t>
                      </a:r>
                    </a:p>
                    <a:p>
                      <a:pPr marL="45085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Propor o </a:t>
                      </a:r>
                      <a:r>
                        <a:rPr lang="pt-BR" sz="20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estorno</a:t>
                      </a:r>
                      <a:r>
                        <a:rPr lang="pt-BR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 do crédito sobre o furto de energia elétrica, tal como sugerido no § 7º do art. 28, significa criar mais um ônus aos agentes do setor elétrico, onerando o serviço público essencial, cujos custos precisarão ser repassados aos consumidores finais (em mais uma quebra do princípio da modicidade tarifária).</a:t>
                      </a:r>
                    </a:p>
                    <a:p>
                      <a:pPr marL="45085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Há precedentes do CARF afastam a necessidade do estorno do crédito em hipótese de furto de energia: Acórdão nº 3201-011.581 (</a:t>
                      </a:r>
                      <a:r>
                        <a:rPr lang="pt-BR" sz="18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Nr</a:t>
                      </a:r>
                      <a:r>
                        <a:rPr lang="pt-BR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. do Proc.: 15746.720297/2020-39); Acórdão nº 3302-014.075 (</a:t>
                      </a:r>
                      <a:r>
                        <a:rPr lang="pt-BR" sz="18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Nr</a:t>
                      </a:r>
                      <a:r>
                        <a:rPr lang="pt-BR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. do Proc.: 10320.724546/2016-66); Acórdão nº  3302-014.074 (</a:t>
                      </a:r>
                      <a:r>
                        <a:rPr lang="pt-BR" sz="1800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Nr</a:t>
                      </a:r>
                      <a:r>
                        <a:rPr lang="pt-BR" sz="18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T Commons Regular"/>
                          <a:ea typeface="+mn-ea"/>
                          <a:cs typeface="+mn-cs"/>
                        </a:rPr>
                        <a:t>. do Proc.: 10320.724545/2016-11).</a:t>
                      </a:r>
                    </a:p>
                    <a:p>
                      <a:pPr marL="45085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pt-BR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T Commons Regular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580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85283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D1A5AD87-8868-0498-93D4-E0A88E6F85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/>
          <a:stretch/>
        </p:blipFill>
        <p:spPr>
          <a:xfrm>
            <a:off x="1" y="-147385"/>
            <a:ext cx="12932229" cy="1463229"/>
          </a:xfrm>
          <a:prstGeom prst="rect">
            <a:avLst/>
          </a:prstGeom>
        </p:spPr>
      </p:pic>
      <p:sp>
        <p:nvSpPr>
          <p:cNvPr id="13" name="Retângulo 3">
            <a:extLst>
              <a:ext uri="{FF2B5EF4-FFF2-40B4-BE49-F238E27FC236}">
                <a16:creationId xmlns:a16="http://schemas.microsoft.com/office/drawing/2014/main" id="{BEE9C651-9896-90CD-CF22-459C03FD5C3C}"/>
              </a:ext>
            </a:extLst>
          </p:cNvPr>
          <p:cNvSpPr/>
          <p:nvPr/>
        </p:nvSpPr>
        <p:spPr>
          <a:xfrm>
            <a:off x="452136" y="152807"/>
            <a:ext cx="8306515" cy="871624"/>
          </a:xfrm>
          <a:prstGeom prst="rect">
            <a:avLst/>
          </a:prstGeom>
        </p:spPr>
        <p:txBody>
          <a:bodyPr wrap="square" lIns="131674" tIns="65837" rIns="131674" bIns="65837">
            <a:spAutoFit/>
          </a:bodyPr>
          <a:lstStyle/>
          <a:p>
            <a:pPr>
              <a:buClr>
                <a:srgbClr val="F37435"/>
              </a:buClr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Furto no Setor Elétrico – Tratamento Tributário</a:t>
            </a:r>
          </a:p>
          <a:p>
            <a:pPr>
              <a:buClr>
                <a:srgbClr val="F37435"/>
              </a:buClr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T Commons Regular"/>
              </a:rPr>
              <a:t>Art. 28</a:t>
            </a:r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T Commo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380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8015" y="-6175794"/>
            <a:ext cx="22227426" cy="22227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987" y="2026722"/>
            <a:ext cx="4470671" cy="209838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abradee.org.br">
            <a:hlinkClick r:id="rId4"/>
          </p:cNvPr>
          <p:cNvSpPr txBox="1"/>
          <p:nvPr/>
        </p:nvSpPr>
        <p:spPr>
          <a:xfrm>
            <a:off x="11373769" y="6585393"/>
            <a:ext cx="1453094" cy="324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577" tIns="36577" rIns="36577" bIns="36577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pPr defTabSz="1755603" hangingPunct="0"/>
            <a:r>
              <a:rPr sz="1800" kern="0" spc="-36"/>
              <a:t>abradee.org.br</a:t>
            </a:r>
          </a:p>
        </p:txBody>
      </p:sp>
      <p:pic>
        <p:nvPicPr>
          <p:cNvPr id="240" name="Imagem" descr="Imag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987" y="6612039"/>
            <a:ext cx="217186" cy="1543293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canalabradee">
            <a:hlinkClick r:id="rId6"/>
          </p:cNvPr>
          <p:cNvSpPr txBox="1"/>
          <p:nvPr/>
        </p:nvSpPr>
        <p:spPr>
          <a:xfrm>
            <a:off x="11373769" y="6921732"/>
            <a:ext cx="1453094" cy="324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577" tIns="36577" rIns="36577" bIns="36577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pPr defTabSz="1755603" hangingPunct="0"/>
            <a:r>
              <a:rPr sz="1800" kern="0" spc="-36"/>
              <a:t>canalabradee</a:t>
            </a:r>
          </a:p>
        </p:txBody>
      </p:sp>
      <p:sp>
        <p:nvSpPr>
          <p:cNvPr id="242" name="abradee.oficial">
            <a:hlinkClick r:id="rId7"/>
          </p:cNvPr>
          <p:cNvSpPr txBox="1"/>
          <p:nvPr/>
        </p:nvSpPr>
        <p:spPr>
          <a:xfrm>
            <a:off x="11373769" y="7258070"/>
            <a:ext cx="1453094" cy="324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577" tIns="36577" rIns="36577" bIns="36577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pPr defTabSz="1755603" hangingPunct="0"/>
            <a:r>
              <a:rPr sz="1800" kern="0" spc="-36"/>
              <a:t>abradee.oficial</a:t>
            </a:r>
          </a:p>
        </p:txBody>
      </p:sp>
      <p:sp>
        <p:nvSpPr>
          <p:cNvPr id="243" name="abradee">
            <a:hlinkClick r:id="rId8"/>
          </p:cNvPr>
          <p:cNvSpPr txBox="1"/>
          <p:nvPr/>
        </p:nvSpPr>
        <p:spPr>
          <a:xfrm>
            <a:off x="11373769" y="7594409"/>
            <a:ext cx="1453094" cy="324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577" tIns="36577" rIns="36577" bIns="36577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pPr defTabSz="1755603" hangingPunct="0"/>
            <a:r>
              <a:rPr sz="1800" kern="0" spc="-36"/>
              <a:t>abradee</a:t>
            </a:r>
          </a:p>
        </p:txBody>
      </p:sp>
      <p:sp>
        <p:nvSpPr>
          <p:cNvPr id="244" name="abradee">
            <a:hlinkClick r:id="rId9"/>
          </p:cNvPr>
          <p:cNvSpPr txBox="1"/>
          <p:nvPr/>
        </p:nvSpPr>
        <p:spPr>
          <a:xfrm>
            <a:off x="11373769" y="7930748"/>
            <a:ext cx="1453094" cy="324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577" tIns="36577" rIns="36577" bIns="36577">
            <a:normAutofit fontScale="85000" lnSpcReduction="20000"/>
          </a:bodyPr>
          <a:lstStyle>
            <a:lvl1pPr algn="l">
              <a:lnSpc>
                <a:spcPct val="130000"/>
              </a:lnSpc>
              <a:defRPr sz="2500" spc="-50">
                <a:solidFill>
                  <a:srgbClr val="E9E9E9"/>
                </a:solidFill>
                <a:latin typeface="TT Commons Light"/>
                <a:ea typeface="TT Commons Light"/>
                <a:cs typeface="TT Commons Light"/>
                <a:sym typeface="TT Commons Light"/>
              </a:defRPr>
            </a:lvl1pPr>
          </a:lstStyle>
          <a:p>
            <a:pPr defTabSz="1755603" hangingPunct="0"/>
            <a:r>
              <a:rPr sz="1800" kern="0" spc="-36"/>
              <a:t>abradee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o Office">
  <a:themeElements>
    <a:clrScheme name="Personalizada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62626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c4abb9b-4dad-4be6-99db-737fdb5477a3">
      <UserInfo>
        <DisplayName>ELP - Estevan Leal</DisplayName>
        <AccountId>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4ED24C2FDE13D429427B6B36405A3BC" ma:contentTypeVersion="13" ma:contentTypeDescription="Crie um novo documento." ma:contentTypeScope="" ma:versionID="5f44df62d4f68df42665e8cd18a45ccb">
  <xsd:schema xmlns:xsd="http://www.w3.org/2001/XMLSchema" xmlns:xs="http://www.w3.org/2001/XMLSchema" xmlns:p="http://schemas.microsoft.com/office/2006/metadata/properties" xmlns:ns3="85cae22f-fe0b-4e9a-966b-d1de293f455a" xmlns:ns4="8c4abb9b-4dad-4be6-99db-737fdb5477a3" targetNamespace="http://schemas.microsoft.com/office/2006/metadata/properties" ma:root="true" ma:fieldsID="132e3b5964e2e6d1a2bab7cacd0b6ea8" ns3:_="" ns4:_="">
    <xsd:import namespace="85cae22f-fe0b-4e9a-966b-d1de293f455a"/>
    <xsd:import namespace="8c4abb9b-4dad-4be6-99db-737fdb5477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ae22f-fe0b-4e9a-966b-d1de293f4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abb9b-4dad-4be6-99db-737fdb5477a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B7051-FAA4-4AF3-ABAC-62C6C447FAA6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8c4abb9b-4dad-4be6-99db-737fdb5477a3"/>
    <ds:schemaRef ds:uri="http://schemas.microsoft.com/office/2006/metadata/properties"/>
    <ds:schemaRef ds:uri="http://schemas.openxmlformats.org/package/2006/metadata/core-properties"/>
    <ds:schemaRef ds:uri="85cae22f-fe0b-4e9a-966b-d1de293f455a"/>
  </ds:schemaRefs>
</ds:datastoreItem>
</file>

<file path=customXml/itemProps2.xml><?xml version="1.0" encoding="utf-8"?>
<ds:datastoreItem xmlns:ds="http://schemas.openxmlformats.org/officeDocument/2006/customXml" ds:itemID="{A9C7FE95-C4D8-4CD0-8B99-876F46295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cae22f-fe0b-4e9a-966b-d1de293f455a"/>
    <ds:schemaRef ds:uri="8c4abb9b-4dad-4be6-99db-737fdb5477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A32A89-FA7D-4B57-B8F2-02E2114CFD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22817</TotalTime>
  <Words>946</Words>
  <Application>Microsoft Office PowerPoint</Application>
  <PresentationFormat>Personalizar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8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Helvetica Neue</vt:lpstr>
      <vt:lpstr>Helvetica Neue Medium</vt:lpstr>
      <vt:lpstr>TT Commons Regular</vt:lpstr>
      <vt:lpstr>Wingdings</vt:lpstr>
      <vt:lpstr>1_Personalizar design</vt:lpstr>
      <vt:lpstr>3_Tema do Office</vt:lpstr>
      <vt:lpstr>21_BasicWhite</vt:lpstr>
      <vt:lpstr>21_BasicWhite</vt:lpstr>
      <vt:lpstr>22_BasicWhite</vt:lpstr>
      <vt:lpstr>PLP 68/2024 – Reforma Tributária    Audiência Pública Comissão de Assuntos Econômicos   04/09/2024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MonkeyBusiness</dc:creator>
  <cp:keywords/>
  <dc:description>www.monkeybusiness.com.br_x000d_contato@monkeybusiness.com.br_x000d_(55 11) 2729.9615 / 2615.6096</dc:description>
  <cp:lastModifiedBy>Wagner Ferreira</cp:lastModifiedBy>
  <cp:revision>287</cp:revision>
  <cp:lastPrinted>2023-07-13T09:37:25Z</cp:lastPrinted>
  <dcterms:created xsi:type="dcterms:W3CDTF">2011-08-24T22:15:08Z</dcterms:created>
  <dcterms:modified xsi:type="dcterms:W3CDTF">2024-09-04T14:55:57Z</dcterms:modified>
  <cp:category>Agência de Apresentações Profissionais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0x01010014ED24C2FDE13D429427B6B36405A3BC</vt:lpwstr>
  </property>
</Properties>
</file>