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80" r:id="rId5"/>
    <p:sldId id="281" r:id="rId6"/>
    <p:sldId id="282" r:id="rId7"/>
    <p:sldId id="283" r:id="rId8"/>
    <p:sldId id="284" r:id="rId9"/>
    <p:sldId id="286" r:id="rId10"/>
    <p:sldId id="287" r:id="rId11"/>
    <p:sldId id="300" r:id="rId12"/>
    <p:sldId id="288" r:id="rId13"/>
    <p:sldId id="289" r:id="rId14"/>
    <p:sldId id="290" r:id="rId15"/>
    <p:sldId id="292" r:id="rId16"/>
    <p:sldId id="272" r:id="rId17"/>
    <p:sldId id="294" r:id="rId18"/>
    <p:sldId id="271" r:id="rId19"/>
    <p:sldId id="293" r:id="rId20"/>
    <p:sldId id="295" r:id="rId21"/>
    <p:sldId id="299" r:id="rId22"/>
    <p:sldId id="296" r:id="rId23"/>
    <p:sldId id="297" r:id="rId24"/>
    <p:sldId id="298" r:id="rId25"/>
    <p:sldId id="279" r:id="rId2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06799F8-075E-4A3A-A7F6-7FBC6576F1A4}" styleName="Estilo com Tema 2 - Ênfase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Estilo com Tema 2 - Ênfase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95" d="100"/>
          <a:sy n="95" d="100"/>
        </p:scale>
        <p:origin x="-1110" y="-4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F904-F7D6-41B6-8B4A-227D0FC4840E}" type="datetimeFigureOut">
              <a:rPr lang="pt-BR" smtClean="0"/>
              <a:t>21/08/2017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ABBD9-5830-4936-BB7A-4BF5320526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516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F904-F7D6-41B6-8B4A-227D0FC4840E}" type="datetimeFigureOut">
              <a:rPr lang="pt-BR" smtClean="0"/>
              <a:t>21/08/2017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ABBD9-5830-4936-BB7A-4BF5320526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583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F904-F7D6-41B6-8B4A-227D0FC4840E}" type="datetimeFigureOut">
              <a:rPr lang="pt-BR" smtClean="0"/>
              <a:t>21/08/2017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ABBD9-5830-4936-BB7A-4BF5320526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5546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F904-F7D6-41B6-8B4A-227D0FC4840E}" type="datetimeFigureOut">
              <a:rPr lang="pt-BR" smtClean="0"/>
              <a:t>21/08/2017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ABBD9-5830-4936-BB7A-4BF5320526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2356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F904-F7D6-41B6-8B4A-227D0FC4840E}" type="datetimeFigureOut">
              <a:rPr lang="pt-BR" smtClean="0"/>
              <a:t>21/08/2017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ABBD9-5830-4936-BB7A-4BF5320526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7856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F904-F7D6-41B6-8B4A-227D0FC4840E}" type="datetimeFigureOut">
              <a:rPr lang="pt-BR" smtClean="0"/>
              <a:t>21/08/2017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ABBD9-5830-4936-BB7A-4BF5320526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3666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F904-F7D6-41B6-8B4A-227D0FC4840E}" type="datetimeFigureOut">
              <a:rPr lang="pt-BR" smtClean="0"/>
              <a:t>21/08/2017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ABBD9-5830-4936-BB7A-4BF5320526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9939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F904-F7D6-41B6-8B4A-227D0FC4840E}" type="datetimeFigureOut">
              <a:rPr lang="pt-BR" smtClean="0"/>
              <a:t>21/08/2017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ABBD9-5830-4936-BB7A-4BF5320526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0317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F904-F7D6-41B6-8B4A-227D0FC4840E}" type="datetimeFigureOut">
              <a:rPr lang="pt-BR" smtClean="0"/>
              <a:t>21/08/2017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ABBD9-5830-4936-BB7A-4BF5320526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910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F904-F7D6-41B6-8B4A-227D0FC4840E}" type="datetimeFigureOut">
              <a:rPr lang="pt-BR" smtClean="0"/>
              <a:t>21/08/2017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ABBD9-5830-4936-BB7A-4BF5320526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1351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B6F904-F7D6-41B6-8B4A-227D0FC4840E}" type="datetimeFigureOut">
              <a:rPr lang="pt-BR" smtClean="0"/>
              <a:t>21/08/2017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ABBD9-5830-4936-BB7A-4BF5320526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7451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B6F904-F7D6-41B6-8B4A-227D0FC4840E}" type="datetimeFigureOut">
              <a:rPr lang="pt-BR" smtClean="0"/>
              <a:t>21/08/2017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ABBD9-5830-4936-BB7A-4BF53205262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0572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5" name="Retângulo de cantos arredondados 4"/>
          <p:cNvSpPr/>
          <p:nvPr/>
        </p:nvSpPr>
        <p:spPr>
          <a:xfrm>
            <a:off x="-1" y="2572657"/>
            <a:ext cx="12191999" cy="1712686"/>
          </a:xfrm>
          <a:prstGeom prst="roundRect">
            <a:avLst/>
          </a:prstGeom>
          <a:solidFill>
            <a:srgbClr val="FFFFFF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PROJETO DE INTEGRAÇÃO DO RIO SÃO FRANCISCO NO RIO GRANDE DO NORTE</a:t>
            </a:r>
            <a:endParaRPr lang="pt-BR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5486401" y="5150068"/>
            <a:ext cx="6705600" cy="860595"/>
          </a:xfrm>
          <a:prstGeom prst="roundRect">
            <a:avLst/>
          </a:prstGeom>
          <a:solidFill>
            <a:srgbClr val="FFFFFF"/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José </a:t>
            </a:r>
            <a:r>
              <a:rPr lang="pt-BR" sz="32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Mairton</a:t>
            </a:r>
            <a:r>
              <a:rPr lang="pt-BR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Figueiredo de </a:t>
            </a:r>
            <a:r>
              <a:rPr lang="pt-B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França</a:t>
            </a:r>
          </a:p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Secretário Adjunto de Meio Ambiente e Recursos </a:t>
            </a:r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Hídricos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454" y="0"/>
            <a:ext cx="2950470" cy="2545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50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9" y="-738753"/>
            <a:ext cx="11294343" cy="7986874"/>
          </a:xfrm>
          <a:prstGeom prst="rect">
            <a:avLst/>
          </a:prstGeom>
        </p:spPr>
      </p:pic>
      <p:sp>
        <p:nvSpPr>
          <p:cNvPr id="6" name="Retângulo de cantos arredondados 5"/>
          <p:cNvSpPr/>
          <p:nvPr/>
        </p:nvSpPr>
        <p:spPr>
          <a:xfrm>
            <a:off x="0" y="2017871"/>
            <a:ext cx="4099728" cy="6750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Adutora Alto Oeste (</a:t>
            </a:r>
            <a:r>
              <a:rPr lang="pt-BR" sz="1400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Sub-sistema</a:t>
            </a:r>
            <a:r>
              <a:rPr lang="pt-BR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 Santa Cruz)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6940374" y="6070834"/>
            <a:ext cx="2990290" cy="7842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PARAÍBA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155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73" y="-919623"/>
            <a:ext cx="11294342" cy="7986874"/>
          </a:xfrm>
          <a:prstGeom prst="rect">
            <a:avLst/>
          </a:prstGeom>
        </p:spPr>
      </p:pic>
      <p:sp>
        <p:nvSpPr>
          <p:cNvPr id="4" name="Retângulo de cantos arredondados 3"/>
          <p:cNvSpPr/>
          <p:nvPr/>
        </p:nvSpPr>
        <p:spPr>
          <a:xfrm>
            <a:off x="6940374" y="6070834"/>
            <a:ext cx="2990290" cy="7842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PARAÍBA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tângulo de cantos arredondados 6"/>
          <p:cNvSpPr/>
          <p:nvPr/>
        </p:nvSpPr>
        <p:spPr>
          <a:xfrm>
            <a:off x="0" y="5655375"/>
            <a:ext cx="4099728" cy="6750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Adutora Alto Oeste (</a:t>
            </a:r>
            <a:r>
              <a:rPr lang="pt-BR" sz="1400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Sub-sistema</a:t>
            </a:r>
            <a:r>
              <a:rPr lang="pt-BR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 Pau dos Ferros))</a:t>
            </a:r>
          </a:p>
        </p:txBody>
      </p:sp>
      <p:cxnSp>
        <p:nvCxnSpPr>
          <p:cNvPr id="8" name="Conector de seta reta 7"/>
          <p:cNvCxnSpPr/>
          <p:nvPr/>
        </p:nvCxnSpPr>
        <p:spPr>
          <a:xfrm flipV="1">
            <a:off x="976364" y="5167845"/>
            <a:ext cx="290565" cy="46306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7947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9" y="-738753"/>
            <a:ext cx="11294342" cy="7986874"/>
          </a:xfrm>
          <a:prstGeom prst="rect">
            <a:avLst/>
          </a:prstGeom>
        </p:spPr>
      </p:pic>
      <p:sp>
        <p:nvSpPr>
          <p:cNvPr id="6" name="Retângulo de cantos arredondados 5"/>
          <p:cNvSpPr/>
          <p:nvPr/>
        </p:nvSpPr>
        <p:spPr>
          <a:xfrm>
            <a:off x="7154426" y="5384069"/>
            <a:ext cx="4099728" cy="6750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Sistema Adutor Agreste/</a:t>
            </a:r>
            <a:r>
              <a:rPr lang="pt-BR" sz="1400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Trairí</a:t>
            </a:r>
            <a:r>
              <a:rPr lang="pt-BR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/Potengi - Adutora Monsenhor Expedito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6940374" y="6070834"/>
            <a:ext cx="2990290" cy="7842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PARAÍBA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12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9" y="-738753"/>
            <a:ext cx="11294342" cy="7986873"/>
          </a:xfrm>
          <a:prstGeom prst="rect">
            <a:avLst/>
          </a:prstGeom>
        </p:spPr>
      </p:pic>
      <p:sp>
        <p:nvSpPr>
          <p:cNvPr id="6" name="Retângulo de cantos arredondados 5"/>
          <p:cNvSpPr/>
          <p:nvPr/>
        </p:nvSpPr>
        <p:spPr>
          <a:xfrm>
            <a:off x="7285054" y="5384069"/>
            <a:ext cx="2944167" cy="6750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Demais adutoras</a:t>
            </a:r>
            <a:endParaRPr lang="pt-BR" sz="14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6940374" y="6070834"/>
            <a:ext cx="2990290" cy="7842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PARAÍBA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76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0" y="525517"/>
            <a:ext cx="12192000" cy="6936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ADUTORAS EM IMPLANTAÇÃO</a:t>
            </a:r>
            <a:endParaRPr lang="pt-B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39" y="-371789"/>
            <a:ext cx="10728175" cy="7586504"/>
          </a:xfrm>
          <a:prstGeom prst="rect">
            <a:avLst/>
          </a:prstGeom>
        </p:spPr>
      </p:pic>
      <p:sp>
        <p:nvSpPr>
          <p:cNvPr id="6" name="Retângulo de cantos arredondados 5"/>
          <p:cNvSpPr/>
          <p:nvPr/>
        </p:nvSpPr>
        <p:spPr>
          <a:xfrm>
            <a:off x="6940374" y="6070834"/>
            <a:ext cx="2990290" cy="7842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PARAÍBA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455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40" y="-371789"/>
            <a:ext cx="10728173" cy="7586503"/>
          </a:xfrm>
          <a:prstGeom prst="rect">
            <a:avLst/>
          </a:prstGeom>
        </p:spPr>
      </p:pic>
      <p:sp>
        <p:nvSpPr>
          <p:cNvPr id="7" name="Retângulo de cantos arredondados 6"/>
          <p:cNvSpPr/>
          <p:nvPr/>
        </p:nvSpPr>
        <p:spPr>
          <a:xfrm>
            <a:off x="0" y="703213"/>
            <a:ext cx="4099728" cy="6750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Adutora Santa Cruz do </a:t>
            </a:r>
            <a:r>
              <a:rPr lang="pt-BR" sz="1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Apodi/Mossoró</a:t>
            </a:r>
            <a:endParaRPr lang="pt-BR" sz="14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6965183" y="5317831"/>
            <a:ext cx="2078333" cy="6750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Adutora Seridó</a:t>
            </a:r>
          </a:p>
        </p:txBody>
      </p:sp>
      <p:cxnSp>
        <p:nvCxnSpPr>
          <p:cNvPr id="3" name="Conector de seta reta 2"/>
          <p:cNvCxnSpPr/>
          <p:nvPr/>
        </p:nvCxnSpPr>
        <p:spPr>
          <a:xfrm>
            <a:off x="2240782" y="1547446"/>
            <a:ext cx="864159" cy="59285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de seta reta 11"/>
          <p:cNvCxnSpPr/>
          <p:nvPr/>
        </p:nvCxnSpPr>
        <p:spPr>
          <a:xfrm flipH="1" flipV="1">
            <a:off x="6643635" y="4935624"/>
            <a:ext cx="393560" cy="23222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de cantos arredondados 10"/>
          <p:cNvSpPr/>
          <p:nvPr/>
        </p:nvSpPr>
        <p:spPr>
          <a:xfrm>
            <a:off x="6940374" y="6070834"/>
            <a:ext cx="2990290" cy="7842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PARAÍBA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4096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20" b="887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de cantos arredondados 3"/>
          <p:cNvSpPr/>
          <p:nvPr/>
        </p:nvSpPr>
        <p:spPr>
          <a:xfrm>
            <a:off x="0" y="2327289"/>
            <a:ext cx="12381186" cy="1712686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ENTRADAS DAS ÁGUAS DO SÃO FRANCISCO</a:t>
            </a:r>
            <a:endParaRPr lang="pt-BR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11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007" y="160768"/>
            <a:ext cx="9697986" cy="6857999"/>
          </a:xfrm>
          <a:prstGeom prst="rect">
            <a:avLst/>
          </a:prstGeom>
        </p:spPr>
      </p:pic>
      <p:sp>
        <p:nvSpPr>
          <p:cNvPr id="3" name="Retângulo de cantos arredondados 2"/>
          <p:cNvSpPr/>
          <p:nvPr/>
        </p:nvSpPr>
        <p:spPr>
          <a:xfrm>
            <a:off x="4990994" y="6096458"/>
            <a:ext cx="2990290" cy="7842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PARAÍBA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9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268" y="-125870"/>
            <a:ext cx="10639117" cy="7523527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 rot="19335796">
            <a:off x="2750569" y="4690794"/>
            <a:ext cx="185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Trueno" panose="00000500000000000000" pitchFamily="50" charset="0"/>
              </a:rPr>
              <a:t>Rio Piranhas</a:t>
            </a:r>
            <a:endParaRPr lang="pt-BR" b="1" dirty="0">
              <a:latin typeface="Trueno" panose="00000500000000000000" pitchFamily="50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 rot="17541484">
            <a:off x="393281" y="5865680"/>
            <a:ext cx="881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Trueno" panose="00000500000000000000" pitchFamily="50" charset="0"/>
              </a:rPr>
              <a:t>Eixo </a:t>
            </a:r>
          </a:p>
          <a:p>
            <a:r>
              <a:rPr lang="pt-BR" b="1" dirty="0" smtClean="0">
                <a:latin typeface="Trueno" panose="00000500000000000000" pitchFamily="50" charset="0"/>
              </a:rPr>
              <a:t>Norte</a:t>
            </a:r>
            <a:endParaRPr lang="pt-BR" b="1" dirty="0">
              <a:latin typeface="Trueno" panose="00000500000000000000" pitchFamily="50" charset="0"/>
            </a:endParaRPr>
          </a:p>
        </p:txBody>
      </p:sp>
      <p:cxnSp>
        <p:nvCxnSpPr>
          <p:cNvPr id="8" name="Conector de seta reta 7"/>
          <p:cNvCxnSpPr/>
          <p:nvPr/>
        </p:nvCxnSpPr>
        <p:spPr>
          <a:xfrm flipH="1" flipV="1">
            <a:off x="1753200" y="3894679"/>
            <a:ext cx="339481" cy="56389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de cantos arredondados 8"/>
          <p:cNvSpPr/>
          <p:nvPr/>
        </p:nvSpPr>
        <p:spPr>
          <a:xfrm>
            <a:off x="6926121" y="385399"/>
            <a:ext cx="5265879" cy="137119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Barragem Armando Ribeiro Gonçalves</a:t>
            </a:r>
          </a:p>
          <a:p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Capacidade: 2.400.000.000 m³</a:t>
            </a:r>
          </a:p>
          <a:p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Volume (</a:t>
            </a:r>
            <a:r>
              <a:rPr lang="pt-B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Ago</a:t>
            </a:r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/2017): 397.691.067 m³ (16,57%)</a:t>
            </a:r>
            <a:endParaRPr lang="pt-B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Conector de seta reta 10"/>
          <p:cNvCxnSpPr/>
          <p:nvPr/>
        </p:nvCxnSpPr>
        <p:spPr>
          <a:xfrm flipV="1">
            <a:off x="5917063" y="2007476"/>
            <a:ext cx="1515992" cy="84414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ângulo de cantos arredondados 5"/>
          <p:cNvSpPr/>
          <p:nvPr/>
        </p:nvSpPr>
        <p:spPr>
          <a:xfrm>
            <a:off x="-38180" y="491753"/>
            <a:ext cx="5265879" cy="137119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Barragem Santa Cruz do Apodi</a:t>
            </a:r>
          </a:p>
          <a:p>
            <a:pPr algn="r"/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Capacidade: 600.000.000 m³</a:t>
            </a:r>
          </a:p>
          <a:p>
            <a:pPr algn="r"/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Volume (</a:t>
            </a:r>
            <a:r>
              <a:rPr lang="pt-B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Ago</a:t>
            </a:r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/2017): 113.956.712 </a:t>
            </a:r>
            <a:r>
              <a:rPr lang="pt-B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m³ </a:t>
            </a:r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(19,00 %) </a:t>
            </a:r>
            <a:endParaRPr lang="pt-B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-115189" y="2851619"/>
            <a:ext cx="2990290" cy="78427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Entrada pelo município </a:t>
            </a:r>
          </a:p>
          <a:p>
            <a:pPr algn="r"/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 Major </a:t>
            </a:r>
            <a:r>
              <a:rPr lang="pt-B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ales</a:t>
            </a:r>
            <a:endParaRPr lang="pt-B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tângulo de cantos arredondados 13"/>
          <p:cNvSpPr/>
          <p:nvPr/>
        </p:nvSpPr>
        <p:spPr>
          <a:xfrm>
            <a:off x="5917063" y="4875461"/>
            <a:ext cx="2956421" cy="777143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Entrada pelo município </a:t>
            </a:r>
          </a:p>
          <a:p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 Jardim de Piranhas</a:t>
            </a:r>
            <a:endParaRPr lang="pt-B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Conector de seta reta 14"/>
          <p:cNvCxnSpPr/>
          <p:nvPr/>
        </p:nvCxnSpPr>
        <p:spPr>
          <a:xfrm flipH="1" flipV="1">
            <a:off x="2947393" y="2102069"/>
            <a:ext cx="461187" cy="74955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de seta reta 17"/>
          <p:cNvCxnSpPr/>
          <p:nvPr/>
        </p:nvCxnSpPr>
        <p:spPr>
          <a:xfrm>
            <a:off x="4849326" y="4473267"/>
            <a:ext cx="958621" cy="57871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ângulo de cantos arredondados 15"/>
          <p:cNvSpPr/>
          <p:nvPr/>
        </p:nvSpPr>
        <p:spPr>
          <a:xfrm>
            <a:off x="6240544" y="3087375"/>
            <a:ext cx="3516405" cy="137119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Barragem Oiticica</a:t>
            </a:r>
          </a:p>
          <a:p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Capacidade: </a:t>
            </a:r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566.000.000 </a:t>
            </a:r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m³</a:t>
            </a:r>
          </a:p>
        </p:txBody>
      </p:sp>
      <p:cxnSp>
        <p:nvCxnSpPr>
          <p:cNvPr id="17" name="Conector de seta reta 16"/>
          <p:cNvCxnSpPr/>
          <p:nvPr/>
        </p:nvCxnSpPr>
        <p:spPr>
          <a:xfrm flipV="1">
            <a:off x="5483507" y="3679093"/>
            <a:ext cx="648880" cy="24879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CaixaDeTexto 18"/>
          <p:cNvSpPr txBox="1"/>
          <p:nvPr/>
        </p:nvSpPr>
        <p:spPr>
          <a:xfrm rot="18091926">
            <a:off x="236295" y="4552294"/>
            <a:ext cx="14398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Trueno" panose="00000500000000000000" pitchFamily="50" charset="0"/>
              </a:rPr>
              <a:t>Ramal</a:t>
            </a:r>
            <a:r>
              <a:rPr lang="pt-BR" b="1" dirty="0" smtClean="0">
                <a:latin typeface="Trueno" panose="00000500000000000000" pitchFamily="50" charset="0"/>
              </a:rPr>
              <a:t> </a:t>
            </a:r>
            <a:r>
              <a:rPr lang="pt-BR" b="1" dirty="0" smtClean="0">
                <a:latin typeface="Trueno" panose="00000500000000000000" pitchFamily="50" charset="0"/>
              </a:rPr>
              <a:t>do </a:t>
            </a:r>
          </a:p>
          <a:p>
            <a:pPr algn="ctr"/>
            <a:r>
              <a:rPr lang="pt-BR" b="1" dirty="0" smtClean="0">
                <a:latin typeface="Trueno" panose="00000500000000000000" pitchFamily="50" charset="0"/>
              </a:rPr>
              <a:t>Apodi</a:t>
            </a:r>
            <a:endParaRPr lang="pt-BR" b="1" dirty="0">
              <a:latin typeface="Trueno" panose="00000500000000000000" pitchFamily="50" charset="0"/>
            </a:endParaRP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4990994" y="6096458"/>
            <a:ext cx="2990290" cy="7842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PARAÍBA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704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13" grpId="0" animBg="1"/>
      <p:bldP spid="14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327" y="0"/>
            <a:ext cx="10287682" cy="7275007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 rot="19921068">
            <a:off x="2715431" y="4758733"/>
            <a:ext cx="1858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Trueno" panose="00000500000000000000" pitchFamily="50" charset="0"/>
              </a:rPr>
              <a:t>Rio Piranhas</a:t>
            </a:r>
            <a:endParaRPr lang="pt-BR" b="1" dirty="0">
              <a:latin typeface="Trueno" panose="00000500000000000000" pitchFamily="50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 rot="17541484">
            <a:off x="590117" y="6003496"/>
            <a:ext cx="881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Trueno" panose="00000500000000000000" pitchFamily="50" charset="0"/>
              </a:rPr>
              <a:t>Eixo </a:t>
            </a:r>
          </a:p>
          <a:p>
            <a:r>
              <a:rPr lang="pt-BR" b="1" dirty="0" smtClean="0">
                <a:latin typeface="Trueno" panose="00000500000000000000" pitchFamily="50" charset="0"/>
              </a:rPr>
              <a:t>Norte</a:t>
            </a:r>
            <a:endParaRPr lang="pt-BR" b="1" dirty="0">
              <a:latin typeface="Trueno" panose="00000500000000000000" pitchFamily="50" charset="0"/>
            </a:endParaRPr>
          </a:p>
        </p:txBody>
      </p:sp>
      <p:sp>
        <p:nvSpPr>
          <p:cNvPr id="19" name="CaixaDeTexto 18"/>
          <p:cNvSpPr txBox="1"/>
          <p:nvPr/>
        </p:nvSpPr>
        <p:spPr>
          <a:xfrm rot="18091926">
            <a:off x="391416" y="4552295"/>
            <a:ext cx="143981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Trueno" panose="00000500000000000000" pitchFamily="50" charset="0"/>
              </a:rPr>
              <a:t>R</a:t>
            </a:r>
            <a:r>
              <a:rPr lang="pt-BR" b="1" dirty="0" smtClean="0">
                <a:latin typeface="Trueno" panose="00000500000000000000" pitchFamily="50" charset="0"/>
              </a:rPr>
              <a:t>amal </a:t>
            </a:r>
            <a:r>
              <a:rPr lang="pt-BR" b="1" dirty="0" smtClean="0">
                <a:latin typeface="Trueno" panose="00000500000000000000" pitchFamily="50" charset="0"/>
              </a:rPr>
              <a:t>do </a:t>
            </a:r>
          </a:p>
          <a:p>
            <a:pPr algn="ctr"/>
            <a:r>
              <a:rPr lang="pt-BR" b="1" dirty="0" smtClean="0">
                <a:latin typeface="Trueno" panose="00000500000000000000" pitchFamily="50" charset="0"/>
              </a:rPr>
              <a:t>Apodi</a:t>
            </a:r>
            <a:endParaRPr lang="pt-BR" b="1" dirty="0">
              <a:latin typeface="Trueno" panose="00000500000000000000" pitchFamily="50" charset="0"/>
            </a:endParaRPr>
          </a:p>
        </p:txBody>
      </p:sp>
      <p:sp>
        <p:nvSpPr>
          <p:cNvPr id="20" name="Retângulo de cantos arredondados 19"/>
          <p:cNvSpPr/>
          <p:nvPr/>
        </p:nvSpPr>
        <p:spPr>
          <a:xfrm>
            <a:off x="115614" y="304799"/>
            <a:ext cx="2764220" cy="1240222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Nome: Apodi-Mossoró</a:t>
            </a:r>
          </a:p>
          <a:p>
            <a:pPr algn="ctr"/>
            <a:r>
              <a:rPr lang="pt-BR" sz="1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Área: </a:t>
            </a:r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14.265,58 km²</a:t>
            </a:r>
          </a:p>
          <a:p>
            <a:pPr algn="ctr"/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Total de Municípios: 52</a:t>
            </a:r>
          </a:p>
          <a:p>
            <a:pPr algn="ctr"/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Usos Múltiplos: 1106,43 m³/h</a:t>
            </a:r>
            <a:endParaRPr lang="pt-BR" sz="16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  <a:p>
            <a:pPr algn="ctr"/>
            <a:r>
              <a:rPr lang="pt-BR" sz="1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Adutoras</a:t>
            </a:r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: 3.768,6 m³/h</a:t>
            </a:r>
            <a:endParaRPr lang="pt-BR" sz="16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3" name="Retângulo de cantos arredondados 22"/>
          <p:cNvSpPr/>
          <p:nvPr/>
        </p:nvSpPr>
        <p:spPr>
          <a:xfrm>
            <a:off x="7404538" y="5139559"/>
            <a:ext cx="2585545" cy="1717868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Nome: Piranhas-Açu</a:t>
            </a:r>
          </a:p>
          <a:p>
            <a:pPr algn="ctr"/>
            <a:r>
              <a:rPr lang="pt-BR" sz="1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Área: </a:t>
            </a:r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17.656,28 km²</a:t>
            </a:r>
          </a:p>
          <a:p>
            <a:pPr algn="ctr"/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Total de Municípios: 45</a:t>
            </a:r>
          </a:p>
          <a:p>
            <a:pPr algn="ctr"/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Usos Múltiplos: 1.163.669,39 m³/h</a:t>
            </a:r>
            <a:endParaRPr lang="pt-BR" sz="16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  <a:p>
            <a:pPr algn="ctr"/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Adutoras</a:t>
            </a:r>
            <a:r>
              <a:rPr lang="pt-BR" sz="16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: </a:t>
            </a:r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6.517,1 m³/h</a:t>
            </a:r>
            <a:endParaRPr lang="pt-BR" sz="16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" name="Retângulo de cantos arredondados 7"/>
          <p:cNvSpPr/>
          <p:nvPr/>
        </p:nvSpPr>
        <p:spPr>
          <a:xfrm>
            <a:off x="4910607" y="6096458"/>
            <a:ext cx="2990290" cy="7842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PARAÍBA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69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7003143"/>
          </a:xfrm>
          <a:prstGeom prst="rect">
            <a:avLst/>
          </a:prstGeom>
        </p:spPr>
      </p:pic>
      <p:sp>
        <p:nvSpPr>
          <p:cNvPr id="10" name="Retângulo de cantos arredondados 9"/>
          <p:cNvSpPr/>
          <p:nvPr/>
        </p:nvSpPr>
        <p:spPr>
          <a:xfrm>
            <a:off x="8392546" y="169863"/>
            <a:ext cx="3799454" cy="66766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Rio Grande do Norte</a:t>
            </a:r>
            <a:endParaRPr lang="pt-BR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680" y="-374274"/>
            <a:ext cx="10774320" cy="7619136"/>
          </a:xfrm>
          <a:prstGeom prst="rect">
            <a:avLst/>
          </a:prstGeom>
        </p:spPr>
      </p:pic>
      <p:sp>
        <p:nvSpPr>
          <p:cNvPr id="13" name="Retângulo de cantos arredondados 12"/>
          <p:cNvSpPr/>
          <p:nvPr/>
        </p:nvSpPr>
        <p:spPr>
          <a:xfrm>
            <a:off x="-386303" y="5513559"/>
            <a:ext cx="5265879" cy="1371197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População: 3.474.998 </a:t>
            </a:r>
            <a:r>
              <a:rPr lang="pt-B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hab</a:t>
            </a:r>
            <a:endParaRPr lang="pt-BR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Área 2016: 52.811,107 km²</a:t>
            </a:r>
          </a:p>
          <a:p>
            <a:pPr algn="r"/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Número de Municípios:	167</a:t>
            </a:r>
          </a:p>
          <a:p>
            <a:pPr algn="r"/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Densidade demográfica: 59,99 </a:t>
            </a:r>
            <a:r>
              <a:rPr lang="pt-BR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hab</a:t>
            </a:r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/km²</a:t>
            </a:r>
            <a:endParaRPr lang="pt-B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510455" y="3243385"/>
            <a:ext cx="1217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Alto Oeste</a:t>
            </a:r>
            <a:endParaRPr lang="pt-B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5940029" y="2077472"/>
            <a:ext cx="16850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Assú / Mossoró</a:t>
            </a:r>
            <a:endParaRPr lang="pt-B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8767497" y="1708140"/>
            <a:ext cx="1524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Mato Grande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369635" y="4530903"/>
            <a:ext cx="825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Seridó</a:t>
            </a:r>
            <a:endParaRPr lang="pt-B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9820090" y="2930873"/>
            <a:ext cx="1287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latin typeface="Times New Roman" pitchFamily="18" charset="0"/>
                <a:cs typeface="Times New Roman" pitchFamily="18" charset="0"/>
              </a:rPr>
              <a:t>Metropolitana</a:t>
            </a:r>
            <a:endParaRPr lang="pt-BR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8462315" y="4161571"/>
            <a:ext cx="770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err="1" smtClean="0">
                <a:latin typeface="Times New Roman" pitchFamily="18" charset="0"/>
                <a:cs typeface="Times New Roman" pitchFamily="18" charset="0"/>
              </a:rPr>
              <a:t>Trairí</a:t>
            </a:r>
            <a:endParaRPr lang="pt-BR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0292273" y="4161571"/>
            <a:ext cx="937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 smtClean="0">
                <a:latin typeface="Times New Roman" pitchFamily="18" charset="0"/>
                <a:cs typeface="Times New Roman" pitchFamily="18" charset="0"/>
              </a:rPr>
              <a:t>Agreste</a:t>
            </a:r>
            <a:endParaRPr lang="pt-BR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912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2" grpId="0"/>
      <p:bldP spid="7" grpId="0"/>
      <p:bldP spid="11" grpId="0"/>
      <p:bldP spid="12" grpId="0"/>
      <p:bldP spid="14" grpId="0"/>
      <p:bldP spid="15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27" y="1"/>
            <a:ext cx="10266366" cy="7259934"/>
          </a:xfrm>
          <a:prstGeom prst="rect">
            <a:avLst/>
          </a:prstGeom>
        </p:spPr>
      </p:pic>
      <p:sp>
        <p:nvSpPr>
          <p:cNvPr id="3" name="Retângulo de cantos arredondados 2"/>
          <p:cNvSpPr/>
          <p:nvPr/>
        </p:nvSpPr>
        <p:spPr>
          <a:xfrm>
            <a:off x="3476730" y="6044810"/>
            <a:ext cx="2272025" cy="627449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Barragem Eng. Ávidos</a:t>
            </a:r>
            <a:endParaRPr lang="pt-BR" sz="16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cxnSp>
        <p:nvCxnSpPr>
          <p:cNvPr id="5" name="Conector de seta reta 4"/>
          <p:cNvCxnSpPr/>
          <p:nvPr/>
        </p:nvCxnSpPr>
        <p:spPr>
          <a:xfrm>
            <a:off x="2276948" y="5930278"/>
            <a:ext cx="1199782" cy="28935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ângulo de cantos arredondados 5"/>
          <p:cNvSpPr/>
          <p:nvPr/>
        </p:nvSpPr>
        <p:spPr>
          <a:xfrm>
            <a:off x="-1" y="5230420"/>
            <a:ext cx="1426287" cy="537040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Açude Caiçara</a:t>
            </a:r>
            <a:endParaRPr lang="pt-BR" sz="16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cxnSp>
        <p:nvCxnSpPr>
          <p:cNvPr id="7" name="Conector de seta reta 6"/>
          <p:cNvCxnSpPr/>
          <p:nvPr/>
        </p:nvCxnSpPr>
        <p:spPr>
          <a:xfrm flipH="1" flipV="1">
            <a:off x="1336431" y="5657222"/>
            <a:ext cx="472272" cy="56241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de cantos arredondados 10"/>
          <p:cNvSpPr/>
          <p:nvPr/>
        </p:nvSpPr>
        <p:spPr>
          <a:xfrm>
            <a:off x="4910607" y="6096458"/>
            <a:ext cx="2990290" cy="7842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PARAÍBA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9193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522" y="0"/>
            <a:ext cx="9697987" cy="685800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 rot="18091926">
            <a:off x="1848427" y="2150739"/>
            <a:ext cx="1439818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0000"/>
                </a:solidFill>
                <a:latin typeface="Trueno" panose="00000500000000000000" pitchFamily="50" charset="0"/>
              </a:rPr>
              <a:t>R</a:t>
            </a:r>
            <a:r>
              <a:rPr lang="pt-BR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0000"/>
                </a:solidFill>
                <a:latin typeface="Trueno" panose="00000500000000000000" pitchFamily="50" charset="0"/>
              </a:rPr>
              <a:t>amal </a:t>
            </a:r>
            <a:r>
              <a:rPr lang="pt-BR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0000"/>
                </a:solidFill>
                <a:latin typeface="Trueno" panose="00000500000000000000" pitchFamily="50" charset="0"/>
              </a:rPr>
              <a:t>do </a:t>
            </a:r>
          </a:p>
          <a:p>
            <a:pPr algn="ctr"/>
            <a:r>
              <a:rPr lang="pt-BR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0000"/>
                </a:solidFill>
                <a:latin typeface="Trueno" panose="00000500000000000000" pitchFamily="50" charset="0"/>
              </a:rPr>
              <a:t>Apodi</a:t>
            </a:r>
            <a:endParaRPr lang="pt-BR" b="1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rgbClr val="FF0000"/>
              </a:solidFill>
              <a:latin typeface="Trueno" panose="00000500000000000000" pitchFamily="50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578300" y="440956"/>
            <a:ext cx="2834430" cy="646331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0000"/>
                </a:solidFill>
                <a:latin typeface="Trueno" panose="00000500000000000000" pitchFamily="50" charset="0"/>
              </a:rPr>
              <a:t>Barragem Engenheiro</a:t>
            </a:r>
          </a:p>
          <a:p>
            <a:pPr algn="ctr"/>
            <a:r>
              <a:rPr lang="pt-BR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0000"/>
                </a:solidFill>
                <a:latin typeface="Trueno" panose="00000500000000000000" pitchFamily="50" charset="0"/>
              </a:rPr>
              <a:t> Ávidos</a:t>
            </a:r>
            <a:endParaRPr lang="pt-BR" b="1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rgbClr val="FF0000"/>
              </a:solidFill>
              <a:latin typeface="Trueno" panose="00000500000000000000" pitchFamily="50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477557" y="5337740"/>
            <a:ext cx="1997663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pt-BR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rgbClr val="FF0000"/>
                </a:solidFill>
                <a:latin typeface="Trueno" panose="00000500000000000000" pitchFamily="50" charset="0"/>
              </a:rPr>
              <a:t>Açude Caiçara</a:t>
            </a:r>
            <a:endParaRPr lang="pt-BR" b="1" dirty="0">
              <a:ln>
                <a:solidFill>
                  <a:schemeClr val="bg1">
                    <a:lumMod val="95000"/>
                  </a:schemeClr>
                </a:solidFill>
              </a:ln>
              <a:solidFill>
                <a:srgbClr val="FF0000"/>
              </a:solidFill>
              <a:latin typeface="Trueno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55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26" y="1"/>
            <a:ext cx="10266366" cy="7259933"/>
          </a:xfrm>
          <a:prstGeom prst="rect">
            <a:avLst/>
          </a:prstGeom>
        </p:spPr>
      </p:pic>
      <p:sp>
        <p:nvSpPr>
          <p:cNvPr id="3" name="Retângulo de cantos arredondados 2"/>
          <p:cNvSpPr/>
          <p:nvPr/>
        </p:nvSpPr>
        <p:spPr>
          <a:xfrm>
            <a:off x="3290127" y="5647149"/>
            <a:ext cx="2782879" cy="627449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Distância da Barragem Eng</a:t>
            </a:r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. Ávidos para a Divisa do RN</a:t>
            </a:r>
            <a:endParaRPr lang="pt-BR" sz="16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cxnSp>
        <p:nvCxnSpPr>
          <p:cNvPr id="5" name="Conector de seta reta 4"/>
          <p:cNvCxnSpPr/>
          <p:nvPr/>
        </p:nvCxnSpPr>
        <p:spPr>
          <a:xfrm flipV="1">
            <a:off x="2739171" y="4531806"/>
            <a:ext cx="1692152" cy="62889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tângulo de cantos arredondados 6"/>
          <p:cNvSpPr/>
          <p:nvPr/>
        </p:nvSpPr>
        <p:spPr>
          <a:xfrm>
            <a:off x="0" y="2489369"/>
            <a:ext cx="2782879" cy="605523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Distância do Açude Caiçara até a Barragem Eng. </a:t>
            </a:r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Ávidos</a:t>
            </a:r>
            <a:endParaRPr lang="pt-BR" sz="16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cxnSp>
        <p:nvCxnSpPr>
          <p:cNvPr id="8" name="Conector de seta reta 7"/>
          <p:cNvCxnSpPr/>
          <p:nvPr/>
        </p:nvCxnSpPr>
        <p:spPr>
          <a:xfrm flipV="1">
            <a:off x="1655337" y="5960149"/>
            <a:ext cx="266539" cy="31444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tângulo de cantos arredondados 9"/>
          <p:cNvSpPr/>
          <p:nvPr/>
        </p:nvSpPr>
        <p:spPr>
          <a:xfrm>
            <a:off x="454817" y="3094892"/>
            <a:ext cx="1467059" cy="462224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11,94 km CR</a:t>
            </a:r>
          </a:p>
          <a:p>
            <a:pPr algn="ctr"/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7,52 KM LR</a:t>
            </a:r>
            <a:endParaRPr lang="pt-BR" sz="16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1" name="Retângulo de cantos arredondados 10"/>
          <p:cNvSpPr/>
          <p:nvPr/>
        </p:nvSpPr>
        <p:spPr>
          <a:xfrm>
            <a:off x="3822690" y="6274751"/>
            <a:ext cx="1467059" cy="487789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178,86 km CR</a:t>
            </a:r>
          </a:p>
          <a:p>
            <a:pPr algn="ctr"/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133,23 LR</a:t>
            </a:r>
            <a:endParaRPr lang="pt-BR" sz="16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5289749" y="6117373"/>
            <a:ext cx="2990290" cy="7842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PARAÍBA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8745416" y="5403254"/>
            <a:ext cx="2378109" cy="487789"/>
          </a:xfrm>
          <a:prstGeom prst="round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CR – Contornando o RIO</a:t>
            </a:r>
          </a:p>
          <a:p>
            <a:pPr algn="ctr"/>
            <a:r>
              <a:rPr lang="pt-BR" sz="16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LR – Linha Reta</a:t>
            </a:r>
            <a:endParaRPr lang="pt-BR" sz="16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441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0" grpId="0" animBg="1"/>
      <p:bldP spid="11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/>
          <a:lstStyle/>
          <a:p>
            <a:r>
              <a:rPr lang="pt-BR" dirty="0" smtClean="0"/>
              <a:t>Como Estamos Hoje?</a:t>
            </a:r>
            <a:endParaRPr lang="pt-BR" dirty="0"/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938463" y="1853248"/>
            <a:ext cx="9336505" cy="4487394"/>
          </a:xfrm>
        </p:spPr>
        <p:txBody>
          <a:bodyPr/>
          <a:lstStyle/>
          <a:p>
            <a:r>
              <a:rPr lang="pt-BR" dirty="0" smtClean="0"/>
              <a:t>Balanço Hídrico Superficial (dados do IGARN)</a:t>
            </a:r>
          </a:p>
          <a:p>
            <a:pPr lvl="1"/>
            <a:r>
              <a:rPr lang="pt-BR" dirty="0" smtClean="0"/>
              <a:t>Vazão anual disponível (atual): 226.933.056 m</a:t>
            </a:r>
            <a:r>
              <a:rPr lang="pt-BR" baseline="30000" dirty="0" smtClean="0"/>
              <a:t>3</a:t>
            </a:r>
            <a:endParaRPr lang="pt-BR" dirty="0" smtClean="0"/>
          </a:p>
          <a:p>
            <a:pPr lvl="1"/>
            <a:r>
              <a:rPr lang="pt-BR" dirty="0" smtClean="0"/>
              <a:t>Vazão demandada (outorgas): 255.557.194 m</a:t>
            </a:r>
            <a:r>
              <a:rPr lang="pt-BR" baseline="30000" dirty="0" smtClean="0"/>
              <a:t>3</a:t>
            </a:r>
            <a:endParaRPr lang="pt-BR" dirty="0" smtClean="0"/>
          </a:p>
          <a:p>
            <a:pPr lvl="1"/>
            <a:r>
              <a:rPr lang="pt-BR" sz="2000" b="1" dirty="0" smtClean="0"/>
              <a:t>Déficit hídrico atual : 28.624.138 m3/ano</a:t>
            </a:r>
          </a:p>
          <a:p>
            <a:r>
              <a:rPr lang="pt-BR" dirty="0" smtClean="0"/>
              <a:t>A vazão prevista pelo PISF para o RN é de 91.454.400 m</a:t>
            </a:r>
            <a:r>
              <a:rPr lang="pt-BR" baseline="30000" dirty="0" smtClean="0"/>
              <a:t>3</a:t>
            </a:r>
            <a:r>
              <a:rPr lang="pt-BR" dirty="0" smtClean="0"/>
              <a:t>/ano (2,96 m</a:t>
            </a:r>
            <a:r>
              <a:rPr lang="pt-BR" baseline="30000" dirty="0" smtClean="0"/>
              <a:t>3</a:t>
            </a:r>
            <a:r>
              <a:rPr lang="pt-BR" dirty="0" smtClean="0"/>
              <a:t>/</a:t>
            </a:r>
            <a:r>
              <a:rPr lang="pt-BR" dirty="0" err="1" smtClean="0"/>
              <a:t>s</a:t>
            </a:r>
            <a:r>
              <a:rPr lang="pt-BR" dirty="0" smtClean="0"/>
              <a:t>)</a:t>
            </a:r>
          </a:p>
          <a:p>
            <a:pPr lvl="1"/>
            <a:r>
              <a:rPr lang="pt-BR" dirty="0" smtClean="0"/>
              <a:t>Aumento de 40% em nossa disponibilidade hídrica</a:t>
            </a:r>
          </a:p>
          <a:p>
            <a:pPr lvl="1"/>
            <a:r>
              <a:rPr lang="pt-BR" dirty="0" smtClean="0"/>
              <a:t>Sinalizamos ao CGPISF para a vazão integral (tudo pelo Piranhas-Açu)</a:t>
            </a:r>
          </a:p>
          <a:p>
            <a:pPr lvl="1"/>
            <a:r>
              <a:rPr lang="pt-BR" dirty="0" smtClean="0"/>
              <a:t>Necessidade de recarregar Armando Ribeiro Gonçalves (aprox. 16%)</a:t>
            </a:r>
          </a:p>
        </p:txBody>
      </p:sp>
    </p:spTree>
    <p:extLst>
      <p:ext uri="{BB962C8B-B14F-4D97-AF65-F5344CB8AC3E}">
        <p14:creationId xmlns:p14="http://schemas.microsoft.com/office/powerpoint/2010/main" val="3957281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26" y="-100483"/>
            <a:ext cx="10408462" cy="7360417"/>
          </a:xfrm>
          <a:prstGeom prst="rect">
            <a:avLst/>
          </a:prstGeom>
        </p:spPr>
      </p:pic>
      <p:sp>
        <p:nvSpPr>
          <p:cNvPr id="3" name="Retângulo de cantos arredondados 2"/>
          <p:cNvSpPr/>
          <p:nvPr/>
        </p:nvSpPr>
        <p:spPr>
          <a:xfrm>
            <a:off x="4910607" y="6096458"/>
            <a:ext cx="2990290" cy="7842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PARAÍBA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89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5" t="26376" r="6927" b="51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028" y="3660403"/>
            <a:ext cx="2949414" cy="2544174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237188" y="2174035"/>
            <a:ext cx="517109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6600" b="1" dirty="0">
                <a:ln w="12700">
                  <a:solidFill>
                    <a:schemeClr val="bg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OBRIGADO!</a:t>
            </a:r>
            <a:endParaRPr lang="pt-BR" sz="6600" dirty="0">
              <a:ln w="12700">
                <a:solidFill>
                  <a:schemeClr val="bg1"/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523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634"/>
            <a:ext cx="12192000" cy="6848365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379" y="93106"/>
            <a:ext cx="10916271" cy="6671787"/>
          </a:xfrm>
          <a:prstGeom prst="rect">
            <a:avLst/>
          </a:prstGeom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2695590"/>
              </p:ext>
            </p:extLst>
          </p:nvPr>
        </p:nvGraphicFramePr>
        <p:xfrm>
          <a:off x="0" y="93106"/>
          <a:ext cx="5013434" cy="2886386"/>
        </p:xfrm>
        <a:graphic>
          <a:graphicData uri="http://schemas.openxmlformats.org/drawingml/2006/table">
            <a:tbl>
              <a:tblPr>
                <a:tableStyleId>{638B1855-1B75-4FBE-930C-398BA8C253C6}</a:tableStyleId>
              </a:tblPr>
              <a:tblGrid>
                <a:gridCol w="1363026"/>
                <a:gridCol w="3650408"/>
              </a:tblGrid>
              <a:tr h="45819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Situação</a:t>
                      </a:r>
                      <a:r>
                        <a:rPr lang="pt-BR" sz="16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dos Reservatórios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0786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Capacidade maior que 50%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0786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Capacidade maior que 20%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60415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ALERTA-Capacidade menor que 20%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60415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CRÍTICA-Capacidade menor que 5%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60415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 48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66,6 %</a:t>
                      </a:r>
                      <a:r>
                        <a:rPr lang="pt-BR" sz="16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EM ALERTA OU CRITICIDADE</a:t>
                      </a:r>
                      <a:endParaRPr lang="pt-BR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12" name="Retângulo de cantos arredondados 11"/>
          <p:cNvSpPr/>
          <p:nvPr/>
        </p:nvSpPr>
        <p:spPr>
          <a:xfrm>
            <a:off x="0" y="6045344"/>
            <a:ext cx="4706329" cy="81265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RESERVATÓRIOS MONITORADOS</a:t>
            </a:r>
            <a:endParaRPr lang="pt-B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707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9634"/>
            <a:ext cx="12192000" cy="6848365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46" y="-809092"/>
            <a:ext cx="11692520" cy="8268449"/>
          </a:xfrm>
          <a:prstGeom prst="rect">
            <a:avLst/>
          </a:prstGeom>
        </p:spPr>
      </p:pic>
      <p:sp>
        <p:nvSpPr>
          <p:cNvPr id="12" name="Retângulo de cantos arredondados 11"/>
          <p:cNvSpPr/>
          <p:nvPr/>
        </p:nvSpPr>
        <p:spPr>
          <a:xfrm>
            <a:off x="0" y="6045344"/>
            <a:ext cx="4706329" cy="81265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PRINCIPAIS RESERVATÓRIOS </a:t>
            </a:r>
            <a:endParaRPr lang="pt-B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32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de cantos arredondados 3"/>
          <p:cNvSpPr/>
          <p:nvPr/>
        </p:nvSpPr>
        <p:spPr>
          <a:xfrm>
            <a:off x="0" y="525517"/>
            <a:ext cx="12192000" cy="6936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ADUTORAS EM FUNCIONAMENTO</a:t>
            </a:r>
            <a:endParaRPr lang="pt-BR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8" y="-738753"/>
            <a:ext cx="11294347" cy="7986877"/>
          </a:xfrm>
          <a:prstGeom prst="rect">
            <a:avLst/>
          </a:prstGeom>
        </p:spPr>
      </p:pic>
      <p:sp>
        <p:nvSpPr>
          <p:cNvPr id="6" name="Retângulo de cantos arredondados 5"/>
          <p:cNvSpPr/>
          <p:nvPr/>
        </p:nvSpPr>
        <p:spPr>
          <a:xfrm>
            <a:off x="974690" y="1252695"/>
            <a:ext cx="2954216" cy="77372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Nome: Jerônimo Rosado</a:t>
            </a:r>
          </a:p>
          <a:p>
            <a:pPr algn="ctr"/>
            <a:r>
              <a:rPr lang="pt-BR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Municípios: Mossoró e Serra do Mel</a:t>
            </a:r>
          </a:p>
          <a:p>
            <a:pPr algn="ctr"/>
            <a:r>
              <a:rPr lang="pt-BR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Vazão: 1.342,80 m³/h.</a:t>
            </a:r>
          </a:p>
        </p:txBody>
      </p:sp>
      <p:sp>
        <p:nvSpPr>
          <p:cNvPr id="7" name="Retângulo de cantos arredondados 6"/>
          <p:cNvSpPr/>
          <p:nvPr/>
        </p:nvSpPr>
        <p:spPr>
          <a:xfrm>
            <a:off x="6940374" y="6070834"/>
            <a:ext cx="2990290" cy="7842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PARAÍBA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46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8" y="-738753"/>
            <a:ext cx="11294346" cy="7986877"/>
          </a:xfrm>
          <a:prstGeom prst="rect">
            <a:avLst/>
          </a:prstGeom>
        </p:spPr>
      </p:pic>
      <p:sp>
        <p:nvSpPr>
          <p:cNvPr id="6" name="Retângulo de cantos arredondados 5"/>
          <p:cNvSpPr/>
          <p:nvPr/>
        </p:nvSpPr>
        <p:spPr>
          <a:xfrm>
            <a:off x="6219929" y="872358"/>
            <a:ext cx="4099728" cy="102493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Nome: Sertão Central </a:t>
            </a:r>
            <a:r>
              <a:rPr lang="pt-BR" sz="1400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Cabugi</a:t>
            </a:r>
            <a:endParaRPr lang="pt-BR" sz="14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  <a:p>
            <a:pPr algn="ctr"/>
            <a:r>
              <a:rPr lang="pt-BR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Municípios: Fernando </a:t>
            </a:r>
            <a:r>
              <a:rPr lang="pt-BR" sz="1400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Pedroza</a:t>
            </a:r>
            <a:r>
              <a:rPr lang="pt-BR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, Jardim de Angicos, Lajes, Pedra Preta, Pedro Avelino e Riachuelo.</a:t>
            </a:r>
          </a:p>
          <a:p>
            <a:pPr algn="ctr"/>
            <a:r>
              <a:rPr lang="pt-BR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Vazão: </a:t>
            </a:r>
            <a:r>
              <a:rPr lang="pt-BR" sz="1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449,1m³/h.</a:t>
            </a:r>
            <a:endParaRPr lang="pt-BR" sz="1400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" name="Retângulo de cantos arredondados 3"/>
          <p:cNvSpPr/>
          <p:nvPr/>
        </p:nvSpPr>
        <p:spPr>
          <a:xfrm>
            <a:off x="6940374" y="6070834"/>
            <a:ext cx="2990290" cy="7842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PARAÍBA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6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8" y="-738753"/>
            <a:ext cx="11294346" cy="7986876"/>
          </a:xfrm>
          <a:prstGeom prst="rect">
            <a:avLst/>
          </a:prstGeom>
        </p:spPr>
      </p:pic>
      <p:sp>
        <p:nvSpPr>
          <p:cNvPr id="6" name="Retângulo de cantos arredondados 5"/>
          <p:cNvSpPr/>
          <p:nvPr/>
        </p:nvSpPr>
        <p:spPr>
          <a:xfrm>
            <a:off x="6219929" y="872358"/>
            <a:ext cx="4099728" cy="102493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Serra de Santana - Adutora Dep. Aristófanes Fernandes - </a:t>
            </a:r>
            <a:r>
              <a:rPr lang="pt-BR" sz="1400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1ª e 2ª </a:t>
            </a:r>
            <a:r>
              <a:rPr lang="pt-BR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Etapa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6940374" y="6070834"/>
            <a:ext cx="2990290" cy="7842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PARAÍBA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088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9" y="-738753"/>
            <a:ext cx="11294344" cy="7986876"/>
          </a:xfrm>
          <a:prstGeom prst="rect">
            <a:avLst/>
          </a:prstGeom>
        </p:spPr>
      </p:pic>
      <p:sp>
        <p:nvSpPr>
          <p:cNvPr id="6" name="Retângulo de cantos arredondados 5"/>
          <p:cNvSpPr/>
          <p:nvPr/>
        </p:nvSpPr>
        <p:spPr>
          <a:xfrm>
            <a:off x="-80387" y="2017870"/>
            <a:ext cx="4099728" cy="1024933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Sistema Adutor Médio Oeste - Adutora Deputado </a:t>
            </a:r>
            <a:r>
              <a:rPr lang="pt-BR" sz="1400" dirty="0" err="1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Arnóbio</a:t>
            </a:r>
            <a:r>
              <a:rPr lang="pt-BR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 Abreu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6940374" y="6070834"/>
            <a:ext cx="2990290" cy="7842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PARAÍBA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663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39" y="-738753"/>
            <a:ext cx="11294343" cy="7986875"/>
          </a:xfrm>
          <a:prstGeom prst="rect">
            <a:avLst/>
          </a:prstGeom>
        </p:spPr>
      </p:pic>
      <p:sp>
        <p:nvSpPr>
          <p:cNvPr id="6" name="Retângulo de cantos arredondados 5"/>
          <p:cNvSpPr/>
          <p:nvPr/>
        </p:nvSpPr>
        <p:spPr>
          <a:xfrm>
            <a:off x="0" y="2017871"/>
            <a:ext cx="4099728" cy="675088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</a:rPr>
              <a:t>Adutora de Engate Rápido de Pau dos Ferros</a:t>
            </a:r>
          </a:p>
        </p:txBody>
      </p:sp>
      <p:sp>
        <p:nvSpPr>
          <p:cNvPr id="4" name="Retângulo de cantos arredondados 3"/>
          <p:cNvSpPr/>
          <p:nvPr/>
        </p:nvSpPr>
        <p:spPr>
          <a:xfrm>
            <a:off x="6940374" y="6070834"/>
            <a:ext cx="2990290" cy="784275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PARAÍBA</a:t>
            </a:r>
            <a:endParaRPr lang="pt-BR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9174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1150</TotalTime>
  <Words>477</Words>
  <Application>Microsoft Office PowerPoint</Application>
  <PresentationFormat>Personalizar</PresentationFormat>
  <Paragraphs>120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6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Como Estamos Hoje?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</dc:creator>
  <cp:lastModifiedBy>Herminio Sabino</cp:lastModifiedBy>
  <cp:revision>68</cp:revision>
  <dcterms:created xsi:type="dcterms:W3CDTF">2017-07-04T22:27:17Z</dcterms:created>
  <dcterms:modified xsi:type="dcterms:W3CDTF">2017-08-21T19:21:45Z</dcterms:modified>
</cp:coreProperties>
</file>