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80" r:id="rId5"/>
    <p:sldId id="281" r:id="rId6"/>
    <p:sldId id="282" r:id="rId7"/>
    <p:sldId id="283" r:id="rId8"/>
    <p:sldId id="284" r:id="rId9"/>
    <p:sldId id="286" r:id="rId10"/>
    <p:sldId id="287" r:id="rId11"/>
    <p:sldId id="300" r:id="rId12"/>
    <p:sldId id="288" r:id="rId13"/>
    <p:sldId id="289" r:id="rId14"/>
    <p:sldId id="290" r:id="rId15"/>
    <p:sldId id="292" r:id="rId16"/>
    <p:sldId id="272" r:id="rId17"/>
    <p:sldId id="294" r:id="rId18"/>
    <p:sldId id="271" r:id="rId19"/>
    <p:sldId id="293" r:id="rId20"/>
    <p:sldId id="295" r:id="rId21"/>
    <p:sldId id="299" r:id="rId22"/>
    <p:sldId id="296" r:id="rId23"/>
    <p:sldId id="297" r:id="rId24"/>
    <p:sldId id="298" r:id="rId25"/>
    <p:sldId id="279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5" d="100"/>
          <a:sy n="95" d="100"/>
        </p:scale>
        <p:origin x="-111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1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546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35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85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666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93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31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1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35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45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6F904-F7D6-41B6-8B4A-227D0FC4840E}" type="datetimeFigureOut">
              <a:rPr lang="pt-BR" smtClean="0"/>
              <a:t>21/08/2017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ABBD9-5830-4936-BB7A-4BF532052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57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-1" y="2572657"/>
            <a:ext cx="12191999" cy="1712686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PROJETO DE INTEGRAÇÃO DO RIO SÃO FRANCISCO NO RIO GRANDE DO NORTE</a:t>
            </a:r>
            <a:endParaRPr lang="pt-BR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5486401" y="5150068"/>
            <a:ext cx="6705600" cy="860595"/>
          </a:xfrm>
          <a:prstGeom prst="round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José </a:t>
            </a:r>
            <a:r>
              <a:rPr lang="pt-BR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Mairton</a:t>
            </a:r>
            <a:r>
              <a:rPr lang="pt-BR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Figueiredo de </a:t>
            </a:r>
            <a:r>
              <a:rPr lang="pt-BR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França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Secretário Adjunto de Meio Ambiente e Recursos </a:t>
            </a:r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Hídricos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54" y="0"/>
            <a:ext cx="2950470" cy="25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0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-738753"/>
            <a:ext cx="11294343" cy="7986874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0" y="2017871"/>
            <a:ext cx="4099728" cy="6750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Adutora Alto Oeste (</a:t>
            </a:r>
            <a:r>
              <a:rPr lang="pt-BR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Sub-sistema</a:t>
            </a:r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Santa Cruz)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1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-919623"/>
            <a:ext cx="11294342" cy="7986874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0" y="5655375"/>
            <a:ext cx="4099728" cy="6750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Adutora Alto Oeste (</a:t>
            </a:r>
            <a:r>
              <a:rPr lang="pt-BR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Sub-sistema</a:t>
            </a:r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Pau dos Ferros))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976364" y="5167845"/>
            <a:ext cx="290565" cy="4630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94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-738753"/>
            <a:ext cx="11294342" cy="7986874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7154426" y="5384069"/>
            <a:ext cx="4099728" cy="6750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Sistema Adutor Agreste/</a:t>
            </a:r>
            <a:r>
              <a:rPr lang="pt-BR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Trairí</a:t>
            </a:r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/Potengi - Adutora Monsenhor Expedito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-738753"/>
            <a:ext cx="11294342" cy="7986873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7285054" y="5384069"/>
            <a:ext cx="2944167" cy="6750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Demais adutoras</a:t>
            </a:r>
            <a:endParaRPr lang="pt-BR" sz="1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0" y="525517"/>
            <a:ext cx="12192000" cy="693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ADUTORAS EM IMPLANTAÇÃO</a:t>
            </a:r>
            <a:endParaRPr lang="pt-B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9" y="-371789"/>
            <a:ext cx="10728175" cy="7586504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5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0" y="-371789"/>
            <a:ext cx="10728173" cy="7586503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>
          <a:xfrm>
            <a:off x="0" y="703213"/>
            <a:ext cx="4099728" cy="6750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Adutora Santa Cruz do </a:t>
            </a:r>
            <a:r>
              <a:rPr lang="pt-BR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Apodi/Mossoró</a:t>
            </a:r>
            <a:endParaRPr lang="pt-BR" sz="1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6965183" y="5317831"/>
            <a:ext cx="2078333" cy="6750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Adutora Seridó</a:t>
            </a:r>
          </a:p>
        </p:txBody>
      </p:sp>
      <p:cxnSp>
        <p:nvCxnSpPr>
          <p:cNvPr id="3" name="Conector de seta reta 2"/>
          <p:cNvCxnSpPr/>
          <p:nvPr/>
        </p:nvCxnSpPr>
        <p:spPr>
          <a:xfrm>
            <a:off x="2240782" y="1547446"/>
            <a:ext cx="864159" cy="592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6643635" y="4935624"/>
            <a:ext cx="393560" cy="2322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0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88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de cantos arredondados 3"/>
          <p:cNvSpPr/>
          <p:nvPr/>
        </p:nvSpPr>
        <p:spPr>
          <a:xfrm>
            <a:off x="0" y="2327289"/>
            <a:ext cx="12381186" cy="171268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ENTRADAS DAS ÁGUAS DO SÃO FRANCISCO</a:t>
            </a:r>
            <a:endParaRPr lang="pt-BR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160768"/>
            <a:ext cx="9697986" cy="6857999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4990994" y="6096458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8" y="-125870"/>
            <a:ext cx="10639117" cy="75235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9335796">
            <a:off x="2750569" y="4690794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rueno" panose="00000500000000000000" pitchFamily="50" charset="0"/>
              </a:rPr>
              <a:t>Rio Piranhas</a:t>
            </a:r>
            <a:endParaRPr lang="pt-BR" b="1" dirty="0">
              <a:latin typeface="Trueno" panose="00000500000000000000" pitchFamily="50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 rot="17541484">
            <a:off x="393281" y="5865680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rueno" panose="00000500000000000000" pitchFamily="50" charset="0"/>
              </a:rPr>
              <a:t>Eixo </a:t>
            </a:r>
          </a:p>
          <a:p>
            <a:r>
              <a:rPr lang="pt-BR" b="1" dirty="0" smtClean="0">
                <a:latin typeface="Trueno" panose="00000500000000000000" pitchFamily="50" charset="0"/>
              </a:rPr>
              <a:t>Norte</a:t>
            </a:r>
            <a:endParaRPr lang="pt-BR" b="1" dirty="0">
              <a:latin typeface="Trueno" panose="00000500000000000000" pitchFamily="50" charset="0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flipH="1" flipV="1">
            <a:off x="1753200" y="3894679"/>
            <a:ext cx="339481" cy="5638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de cantos arredondados 8"/>
          <p:cNvSpPr/>
          <p:nvPr/>
        </p:nvSpPr>
        <p:spPr>
          <a:xfrm>
            <a:off x="6926121" y="385399"/>
            <a:ext cx="5265879" cy="13711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Barragem Armando Ribeiro Gonçalves</a:t>
            </a:r>
          </a:p>
          <a:p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Capacidade: 2.400.000.000 m³</a:t>
            </a:r>
          </a:p>
          <a:p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Volume (</a:t>
            </a:r>
            <a:r>
              <a:rPr lang="pt-B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Ago</a:t>
            </a: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/2017): 397.691.067 m³ (16,57%)</a:t>
            </a:r>
            <a:endParaRPr lang="pt-B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5917063" y="2007476"/>
            <a:ext cx="1515992" cy="8441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de cantos arredondados 5"/>
          <p:cNvSpPr/>
          <p:nvPr/>
        </p:nvSpPr>
        <p:spPr>
          <a:xfrm>
            <a:off x="-38180" y="491753"/>
            <a:ext cx="5265879" cy="13711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Barragem Santa Cruz do Apodi</a:t>
            </a:r>
          </a:p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Capacidade: 600.000.000 m³</a:t>
            </a:r>
          </a:p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Volume (</a:t>
            </a:r>
            <a:r>
              <a:rPr lang="pt-B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Ago</a:t>
            </a: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/2017): 113.956.712 </a:t>
            </a:r>
            <a:r>
              <a:rPr lang="pt-B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m³ </a:t>
            </a: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(19,00 %) </a:t>
            </a:r>
            <a:endParaRPr lang="pt-B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-115189" y="2851619"/>
            <a:ext cx="2990290" cy="784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Entrada pelo município </a:t>
            </a:r>
          </a:p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 Major </a:t>
            </a:r>
            <a:r>
              <a:rPr lang="pt-B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ales</a:t>
            </a:r>
            <a:endParaRPr lang="pt-B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5917063" y="4875461"/>
            <a:ext cx="2956421" cy="7771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Entrada pelo município </a:t>
            </a:r>
          </a:p>
          <a:p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 Jardim de Piranhas</a:t>
            </a:r>
            <a:endParaRPr lang="pt-B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H="1" flipV="1">
            <a:off x="2947393" y="2102069"/>
            <a:ext cx="461187" cy="7495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4849326" y="4473267"/>
            <a:ext cx="958621" cy="5787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de cantos arredondados 15"/>
          <p:cNvSpPr/>
          <p:nvPr/>
        </p:nvSpPr>
        <p:spPr>
          <a:xfrm>
            <a:off x="6240544" y="3087375"/>
            <a:ext cx="3516405" cy="13711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Barragem Oiticica</a:t>
            </a:r>
          </a:p>
          <a:p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Capacidade: </a:t>
            </a: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566.000.000 </a:t>
            </a: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m³</a:t>
            </a:r>
          </a:p>
        </p:txBody>
      </p:sp>
      <p:cxnSp>
        <p:nvCxnSpPr>
          <p:cNvPr id="17" name="Conector de seta reta 16"/>
          <p:cNvCxnSpPr/>
          <p:nvPr/>
        </p:nvCxnSpPr>
        <p:spPr>
          <a:xfrm flipV="1">
            <a:off x="5483507" y="3679093"/>
            <a:ext cx="648880" cy="2487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 rot="18091926">
            <a:off x="236295" y="4552294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rueno" panose="00000500000000000000" pitchFamily="50" charset="0"/>
              </a:rPr>
              <a:t>Ramal</a:t>
            </a:r>
            <a:r>
              <a:rPr lang="pt-BR" b="1" dirty="0" smtClean="0">
                <a:latin typeface="Trueno" panose="00000500000000000000" pitchFamily="50" charset="0"/>
              </a:rPr>
              <a:t> </a:t>
            </a:r>
            <a:r>
              <a:rPr lang="pt-BR" b="1" dirty="0" smtClean="0">
                <a:latin typeface="Trueno" panose="00000500000000000000" pitchFamily="50" charset="0"/>
              </a:rPr>
              <a:t>do </a:t>
            </a:r>
          </a:p>
          <a:p>
            <a:pPr algn="ctr"/>
            <a:r>
              <a:rPr lang="pt-BR" b="1" dirty="0" smtClean="0">
                <a:latin typeface="Trueno" panose="00000500000000000000" pitchFamily="50" charset="0"/>
              </a:rPr>
              <a:t>Apodi</a:t>
            </a:r>
            <a:endParaRPr lang="pt-BR" b="1" dirty="0">
              <a:latin typeface="Trueno" panose="00000500000000000000" pitchFamily="50" charset="0"/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990994" y="6096458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3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7" y="0"/>
            <a:ext cx="10287682" cy="727500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9921068">
            <a:off x="2715431" y="475873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rueno" panose="00000500000000000000" pitchFamily="50" charset="0"/>
              </a:rPr>
              <a:t>Rio Piranhas</a:t>
            </a:r>
            <a:endParaRPr lang="pt-BR" b="1" dirty="0">
              <a:latin typeface="Trueno" panose="00000500000000000000" pitchFamily="50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 rot="17541484">
            <a:off x="590117" y="6003496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rueno" panose="00000500000000000000" pitchFamily="50" charset="0"/>
              </a:rPr>
              <a:t>Eixo </a:t>
            </a:r>
          </a:p>
          <a:p>
            <a:r>
              <a:rPr lang="pt-BR" b="1" dirty="0" smtClean="0">
                <a:latin typeface="Trueno" panose="00000500000000000000" pitchFamily="50" charset="0"/>
              </a:rPr>
              <a:t>Norte</a:t>
            </a:r>
            <a:endParaRPr lang="pt-BR" b="1" dirty="0">
              <a:latin typeface="Trueno" panose="00000500000000000000" pitchFamily="50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 rot="18091926">
            <a:off x="391416" y="4552295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rueno" panose="00000500000000000000" pitchFamily="50" charset="0"/>
              </a:rPr>
              <a:t>R</a:t>
            </a:r>
            <a:r>
              <a:rPr lang="pt-BR" b="1" dirty="0" smtClean="0">
                <a:latin typeface="Trueno" panose="00000500000000000000" pitchFamily="50" charset="0"/>
              </a:rPr>
              <a:t>amal </a:t>
            </a:r>
            <a:r>
              <a:rPr lang="pt-BR" b="1" dirty="0" smtClean="0">
                <a:latin typeface="Trueno" panose="00000500000000000000" pitchFamily="50" charset="0"/>
              </a:rPr>
              <a:t>do </a:t>
            </a:r>
          </a:p>
          <a:p>
            <a:pPr algn="ctr"/>
            <a:r>
              <a:rPr lang="pt-BR" b="1" dirty="0" smtClean="0">
                <a:latin typeface="Trueno" panose="00000500000000000000" pitchFamily="50" charset="0"/>
              </a:rPr>
              <a:t>Apodi</a:t>
            </a:r>
            <a:endParaRPr lang="pt-BR" b="1" dirty="0">
              <a:latin typeface="Trueno" panose="00000500000000000000" pitchFamily="50" charset="0"/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15614" y="304799"/>
            <a:ext cx="2764220" cy="124022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Nome: Apodi-Mossoró</a:t>
            </a:r>
          </a:p>
          <a:p>
            <a:pPr algn="ctr"/>
            <a:r>
              <a:rPr lang="pt-BR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Área: </a:t>
            </a:r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14.265,58 km²</a:t>
            </a: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Total de Municípios: 52</a:t>
            </a: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Usos Múltiplos: 1106,43 m³/h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pt-BR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Adutoras</a:t>
            </a:r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: 3.768,6 m³/h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7404538" y="5139559"/>
            <a:ext cx="2585545" cy="171786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Nome: Piranhas-Açu</a:t>
            </a:r>
          </a:p>
          <a:p>
            <a:pPr algn="ctr"/>
            <a:r>
              <a:rPr lang="pt-BR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Área: </a:t>
            </a:r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17.656,28 km²</a:t>
            </a: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Total de Municípios: 45</a:t>
            </a: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Usos Múltiplos: 1.163.669,39 m³/h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Adutoras</a:t>
            </a:r>
            <a:r>
              <a:rPr lang="pt-BR" sz="1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: </a:t>
            </a:r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6.517,1 m³/h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4910607" y="6096458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9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3143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8392546" y="169863"/>
            <a:ext cx="3799454" cy="6676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Rio Grande do Norte</a:t>
            </a:r>
            <a:endParaRPr lang="pt-B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80" y="-374274"/>
            <a:ext cx="10774320" cy="7619136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-386303" y="5513559"/>
            <a:ext cx="5265879" cy="13711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População: 3.474.998 </a:t>
            </a:r>
            <a:r>
              <a:rPr lang="pt-B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hab</a:t>
            </a:r>
            <a:endParaRPr lang="pt-BR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Área 2016: 52.811,107 km²</a:t>
            </a:r>
          </a:p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Número de Municípios:	167</a:t>
            </a:r>
          </a:p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Densidade demográfica: 59,99 </a:t>
            </a:r>
            <a:r>
              <a:rPr lang="pt-BR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hab</a:t>
            </a:r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/km²</a:t>
            </a:r>
            <a:endParaRPr lang="pt-B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510455" y="324338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Alto Oeste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940029" y="207747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Assú / Mossoró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767497" y="170814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Mato Grande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369635" y="453090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Seridó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820090" y="2930873"/>
            <a:ext cx="1287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latin typeface="Times New Roman" pitchFamily="18" charset="0"/>
                <a:cs typeface="Times New Roman" pitchFamily="18" charset="0"/>
              </a:rPr>
              <a:t>Metropolitana</a:t>
            </a:r>
            <a:endParaRPr lang="pt-BR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462315" y="4161571"/>
            <a:ext cx="77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latin typeface="Times New Roman" pitchFamily="18" charset="0"/>
                <a:cs typeface="Times New Roman" pitchFamily="18" charset="0"/>
              </a:rPr>
              <a:t>Trairí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0292273" y="4161571"/>
            <a:ext cx="93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Agreste</a:t>
            </a:r>
            <a:endParaRPr lang="pt-BR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" grpId="0"/>
      <p:bldP spid="7" grpId="0"/>
      <p:bldP spid="11" grpId="0"/>
      <p:bldP spid="12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27" y="1"/>
            <a:ext cx="10266366" cy="7259934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3476730" y="6044810"/>
            <a:ext cx="2272025" cy="62744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Barragem Eng. Ávidos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2276948" y="5930278"/>
            <a:ext cx="1199782" cy="2893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de cantos arredondados 5"/>
          <p:cNvSpPr/>
          <p:nvPr/>
        </p:nvSpPr>
        <p:spPr>
          <a:xfrm>
            <a:off x="-1" y="5230420"/>
            <a:ext cx="1426287" cy="53704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Açude Caiçara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1336431" y="5657222"/>
            <a:ext cx="472272" cy="5624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4910607" y="6096458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22" y="0"/>
            <a:ext cx="9697987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 rot="18091926">
            <a:off x="1848427" y="2150739"/>
            <a:ext cx="14398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Trueno" panose="00000500000000000000" pitchFamily="50" charset="0"/>
              </a:rPr>
              <a:t>R</a:t>
            </a:r>
            <a:r>
              <a:rPr lang="pt-BR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Trueno" panose="00000500000000000000" pitchFamily="50" charset="0"/>
              </a:rPr>
              <a:t>amal </a:t>
            </a:r>
            <a:r>
              <a:rPr lang="pt-BR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Trueno" panose="00000500000000000000" pitchFamily="50" charset="0"/>
              </a:rPr>
              <a:t>do </a:t>
            </a:r>
          </a:p>
          <a:p>
            <a:pPr algn="ctr"/>
            <a:r>
              <a:rPr lang="pt-BR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Trueno" panose="00000500000000000000" pitchFamily="50" charset="0"/>
              </a:rPr>
              <a:t>Apodi</a:t>
            </a:r>
            <a:endParaRPr lang="pt-BR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F0000"/>
              </a:solidFill>
              <a:latin typeface="Trueno" panose="00000500000000000000" pitchFamily="50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578300" y="440956"/>
            <a:ext cx="283443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Trueno" panose="00000500000000000000" pitchFamily="50" charset="0"/>
              </a:rPr>
              <a:t>Barragem Engenheiro</a:t>
            </a:r>
          </a:p>
          <a:p>
            <a:pPr algn="ctr"/>
            <a:r>
              <a:rPr lang="pt-BR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Trueno" panose="00000500000000000000" pitchFamily="50" charset="0"/>
              </a:rPr>
              <a:t> Ávidos</a:t>
            </a:r>
            <a:endParaRPr lang="pt-BR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F0000"/>
              </a:solidFill>
              <a:latin typeface="Trueno" panose="00000500000000000000" pitchFamily="50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477557" y="5337740"/>
            <a:ext cx="19976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Trueno" panose="00000500000000000000" pitchFamily="50" charset="0"/>
              </a:rPr>
              <a:t>Açude Caiçara</a:t>
            </a:r>
            <a:endParaRPr lang="pt-BR" b="1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F0000"/>
              </a:solidFill>
              <a:latin typeface="Truen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26" y="1"/>
            <a:ext cx="10266366" cy="7259933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3290127" y="5647149"/>
            <a:ext cx="2782879" cy="62744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Distância da Barragem Eng</a:t>
            </a:r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. Ávidos para a Divisa do RN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V="1">
            <a:off x="2739171" y="4531806"/>
            <a:ext cx="1692152" cy="6288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de cantos arredondados 6"/>
          <p:cNvSpPr/>
          <p:nvPr/>
        </p:nvSpPr>
        <p:spPr>
          <a:xfrm>
            <a:off x="0" y="2489369"/>
            <a:ext cx="2782879" cy="60552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Distância do Açude Caiçara até a Barragem Eng. </a:t>
            </a:r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Ávidos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1655337" y="5960149"/>
            <a:ext cx="266539" cy="3144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454817" y="3094892"/>
            <a:ext cx="1467059" cy="46222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11,94 km CR</a:t>
            </a: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7,52 KM LR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822690" y="6274751"/>
            <a:ext cx="1467059" cy="48778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178,86 km CR</a:t>
            </a: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133,23 LR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5289749" y="6117373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8745416" y="5403254"/>
            <a:ext cx="2378109" cy="48778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CR – Contornando o RIO</a:t>
            </a:r>
          </a:p>
          <a:p>
            <a:pPr algn="ctr"/>
            <a:r>
              <a:rPr lang="pt-BR" sz="1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LR – Linha Reta</a:t>
            </a:r>
            <a:endParaRPr lang="pt-BR" sz="16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pt-BR" dirty="0" smtClean="0"/>
              <a:t>Como Estamos Hoje?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38463" y="1853248"/>
            <a:ext cx="9336505" cy="4487394"/>
          </a:xfrm>
        </p:spPr>
        <p:txBody>
          <a:bodyPr/>
          <a:lstStyle/>
          <a:p>
            <a:r>
              <a:rPr lang="pt-BR" dirty="0" smtClean="0"/>
              <a:t>Balanço Hídrico Superficial (dados do IGARN)</a:t>
            </a:r>
          </a:p>
          <a:p>
            <a:pPr lvl="1"/>
            <a:r>
              <a:rPr lang="pt-BR" dirty="0" smtClean="0"/>
              <a:t>Vazão anual disponível (atual): 226.933.056 m</a:t>
            </a:r>
            <a:r>
              <a:rPr lang="pt-BR" baseline="30000" dirty="0" smtClean="0"/>
              <a:t>3</a:t>
            </a:r>
            <a:endParaRPr lang="pt-BR" dirty="0" smtClean="0"/>
          </a:p>
          <a:p>
            <a:pPr lvl="1"/>
            <a:r>
              <a:rPr lang="pt-BR" dirty="0" smtClean="0"/>
              <a:t>Vazão demandada (outorgas): 255.557.194 m</a:t>
            </a:r>
            <a:r>
              <a:rPr lang="pt-BR" baseline="30000" dirty="0" smtClean="0"/>
              <a:t>3</a:t>
            </a:r>
            <a:endParaRPr lang="pt-BR" dirty="0" smtClean="0"/>
          </a:p>
          <a:p>
            <a:pPr lvl="1"/>
            <a:r>
              <a:rPr lang="pt-BR" sz="2000" b="1" dirty="0" smtClean="0"/>
              <a:t>Déficit hídrico atual : 28.624.138 m3/ano</a:t>
            </a:r>
          </a:p>
          <a:p>
            <a:r>
              <a:rPr lang="pt-BR" dirty="0" smtClean="0"/>
              <a:t>A vazão prevista pelo PISF para o RN é de 91.454.400 m</a:t>
            </a:r>
            <a:r>
              <a:rPr lang="pt-BR" baseline="30000" dirty="0" smtClean="0"/>
              <a:t>3</a:t>
            </a:r>
            <a:r>
              <a:rPr lang="pt-BR" dirty="0" smtClean="0"/>
              <a:t>/ano (2,96 m</a:t>
            </a:r>
            <a:r>
              <a:rPr lang="pt-BR" baseline="30000" dirty="0" smtClean="0"/>
              <a:t>3</a:t>
            </a:r>
            <a:r>
              <a:rPr lang="pt-BR" dirty="0" smtClean="0"/>
              <a:t>/</a:t>
            </a:r>
            <a:r>
              <a:rPr lang="pt-BR" dirty="0" err="1" smtClean="0"/>
              <a:t>s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Aumento de 40% em nossa disponibilidade hídrica</a:t>
            </a:r>
          </a:p>
          <a:p>
            <a:pPr lvl="1"/>
            <a:r>
              <a:rPr lang="pt-BR" dirty="0" smtClean="0"/>
              <a:t>Sinalizamos ao CGPISF para a vazão integral (tudo pelo Piranhas-Açu)</a:t>
            </a:r>
          </a:p>
          <a:p>
            <a:pPr lvl="1"/>
            <a:r>
              <a:rPr lang="pt-BR" dirty="0" smtClean="0"/>
              <a:t>Necessidade de recarregar Armando Ribeiro Gonçalves (aprox. 16%)</a:t>
            </a:r>
          </a:p>
        </p:txBody>
      </p:sp>
    </p:spTree>
    <p:extLst>
      <p:ext uri="{BB962C8B-B14F-4D97-AF65-F5344CB8AC3E}">
        <p14:creationId xmlns:p14="http://schemas.microsoft.com/office/powerpoint/2010/main" val="395728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26" y="-100483"/>
            <a:ext cx="10408462" cy="7360417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4910607" y="6096458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26376" r="6927" b="51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28" y="3660403"/>
            <a:ext cx="2949414" cy="254417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237188" y="2174035"/>
            <a:ext cx="51710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dirty="0">
                <a:ln w="127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OBRIGADO!</a:t>
            </a:r>
            <a:endParaRPr lang="pt-BR" sz="6600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34"/>
            <a:ext cx="12192000" cy="684836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79" y="93106"/>
            <a:ext cx="10916271" cy="6671787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695590"/>
              </p:ext>
            </p:extLst>
          </p:nvPr>
        </p:nvGraphicFramePr>
        <p:xfrm>
          <a:off x="0" y="93106"/>
          <a:ext cx="5013434" cy="2886386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363026"/>
                <a:gridCol w="3650408"/>
              </a:tblGrid>
              <a:tr h="45819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Situação</a:t>
                      </a:r>
                      <a:r>
                        <a:rPr lang="pt-BR" sz="16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dos Reservatórios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786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Capacidade maior que 50%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786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Capacidade maior que 20%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041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ALERTA-Capacidade menor que 20%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041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CRÍTICA-Capacidade menor que 5%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041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48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66,6 %</a:t>
                      </a:r>
                      <a:r>
                        <a:rPr lang="pt-BR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EM ALERTA OU CRITICIDADE</a:t>
                      </a:r>
                      <a:endPara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Retângulo de cantos arredondados 11"/>
          <p:cNvSpPr/>
          <p:nvPr/>
        </p:nvSpPr>
        <p:spPr>
          <a:xfrm>
            <a:off x="0" y="6045344"/>
            <a:ext cx="4706329" cy="8126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RESERVATÓRIOS MONITORADOS</a:t>
            </a:r>
            <a:endParaRPr lang="pt-B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34"/>
            <a:ext cx="12192000" cy="684836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6" y="-809092"/>
            <a:ext cx="11692520" cy="8268449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>
          <a:xfrm>
            <a:off x="0" y="6045344"/>
            <a:ext cx="4706329" cy="8126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PRINCIPAIS RESERVATÓRIOS </a:t>
            </a:r>
            <a:endParaRPr lang="pt-B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3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0" y="525517"/>
            <a:ext cx="12192000" cy="693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ADUTORAS EM FUNCIONAMENTO</a:t>
            </a:r>
            <a:endParaRPr lang="pt-B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-738753"/>
            <a:ext cx="11294347" cy="7986877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974690" y="1252695"/>
            <a:ext cx="2954216" cy="7737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Nome: Jerônimo Rosado</a:t>
            </a:r>
          </a:p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Municípios: Mossoró e Serra do Mel</a:t>
            </a:r>
          </a:p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Vazão: 1.342,80 m³/h.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4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-738753"/>
            <a:ext cx="11294346" cy="7986877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6219929" y="872358"/>
            <a:ext cx="4099728" cy="102493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Nome: Sertão Central </a:t>
            </a:r>
            <a:r>
              <a:rPr lang="pt-BR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Cabugi</a:t>
            </a:r>
            <a:endParaRPr lang="pt-BR" sz="1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Municípios: Fernando </a:t>
            </a:r>
            <a:r>
              <a:rPr lang="pt-BR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Pedroza</a:t>
            </a:r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, Jardim de Angicos, Lajes, Pedra Preta, Pedro Avelino e Riachuelo.</a:t>
            </a:r>
          </a:p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Vazão: </a:t>
            </a:r>
            <a:r>
              <a:rPr lang="pt-BR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449,1m³/h.</a:t>
            </a:r>
            <a:endParaRPr lang="pt-BR" sz="1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-738753"/>
            <a:ext cx="11294346" cy="7986876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6219929" y="872358"/>
            <a:ext cx="4099728" cy="102493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Serra de Santana - Adutora Dep. Aristófanes Fernandes - </a:t>
            </a:r>
            <a:r>
              <a:rPr lang="pt-BR" sz="1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1ª e 2ª </a:t>
            </a:r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Etapa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-738753"/>
            <a:ext cx="11294344" cy="7986876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-80387" y="2017870"/>
            <a:ext cx="4099728" cy="102493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Sistema Adutor Médio Oeste - Adutora Deputado </a:t>
            </a:r>
            <a:r>
              <a:rPr lang="pt-BR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Arnóbio</a:t>
            </a:r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Abreu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-738753"/>
            <a:ext cx="11294343" cy="7986875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0" y="2017871"/>
            <a:ext cx="4099728" cy="6750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Adutora de Engate Rápido de Pau dos Ferros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6940374" y="6070834"/>
            <a:ext cx="2990290" cy="78427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PARAÍBA</a:t>
            </a:r>
            <a:endParaRPr lang="pt-BR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477</Words>
  <Application>Microsoft Office PowerPoint</Application>
  <PresentationFormat>Personalizar</PresentationFormat>
  <Paragraphs>120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Estamos Hoje?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</dc:creator>
  <cp:lastModifiedBy>Herminio Sabino</cp:lastModifiedBy>
  <cp:revision>68</cp:revision>
  <dcterms:created xsi:type="dcterms:W3CDTF">2017-07-04T22:27:17Z</dcterms:created>
  <dcterms:modified xsi:type="dcterms:W3CDTF">2017-08-21T19:21:45Z</dcterms:modified>
</cp:coreProperties>
</file>