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70" r:id="rId9"/>
    <p:sldId id="271" r:id="rId10"/>
    <p:sldId id="272" r:id="rId11"/>
    <p:sldId id="273" r:id="rId12"/>
    <p:sldId id="274" r:id="rId13"/>
    <p:sldId id="275" r:id="rId14"/>
    <p:sldId id="292" r:id="rId15"/>
    <p:sldId id="291" r:id="rId16"/>
    <p:sldId id="290" r:id="rId17"/>
    <p:sldId id="295" r:id="rId18"/>
    <p:sldId id="276" r:id="rId19"/>
    <p:sldId id="277" r:id="rId20"/>
    <p:sldId id="278" r:id="rId21"/>
    <p:sldId id="293" r:id="rId22"/>
    <p:sldId id="294" r:id="rId23"/>
    <p:sldId id="266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D71E4-736D-4342-AEF9-00F5F73024DC}" type="datetimeFigureOut">
              <a:rPr lang="pt-BR" smtClean="0"/>
              <a:t>31/05/2017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09865-FE4F-4FD1-B683-ECF511B93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95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9865-FE4F-4FD1-B683-ECF511B9310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35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9865-FE4F-4FD1-B683-ECF511B9310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54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2731-7A97-44B6-9871-794A14AAFD27}" type="datetime1">
              <a:rPr lang="pt-BR" smtClean="0"/>
              <a:t>31/05/2017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43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9E56-1AD1-47D5-844C-E7D4F3E253B1}" type="datetime1">
              <a:rPr lang="pt-BR" smtClean="0"/>
              <a:t>31/05/2017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62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BBB3-E7A3-4E3C-9F0B-1ED681FAA999}" type="datetime1">
              <a:rPr lang="pt-BR" smtClean="0"/>
              <a:t>31/05/2017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4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0BD0-E168-43C8-ADFA-3EF0C9F4794E}" type="datetime1">
              <a:rPr lang="pt-BR" smtClean="0"/>
              <a:t>31/05/2017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98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07A1-DDBC-4825-97D9-498137B32953}" type="datetime1">
              <a:rPr lang="pt-BR" smtClean="0"/>
              <a:t>31/05/2017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16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70D7-CE46-496B-8F9B-BA51CF3B2954}" type="datetime1">
              <a:rPr lang="pt-BR" smtClean="0"/>
              <a:t>31/05/2017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82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7BDF-0A04-49B4-86D1-340A77E8454B}" type="datetime1">
              <a:rPr lang="pt-BR" smtClean="0"/>
              <a:t>31/05/2017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71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6B0B-58A6-4746-903D-94FC8CC715CF}" type="datetime1">
              <a:rPr lang="pt-BR" smtClean="0"/>
              <a:t>31/05/2017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07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7BE9-49A4-4349-92EE-DFBD062F9176}" type="datetime1">
              <a:rPr lang="pt-BR" smtClean="0"/>
              <a:t>31/05/2017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21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1A4E-5822-4912-8B2D-453F8245C331}" type="datetime1">
              <a:rPr lang="pt-BR" smtClean="0"/>
              <a:t>31/05/2017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99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D1F9-1A6B-4BAD-B979-520DD032D038}" type="datetime1">
              <a:rPr lang="pt-BR" smtClean="0"/>
              <a:t>31/05/2017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36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87E6F-610C-4340-9A77-BB81C0B49486}" type="datetime1">
              <a:rPr lang="pt-BR" smtClean="0"/>
              <a:t>31/05/2017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28C4F-7700-42EA-A204-1B23E26544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85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gif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77574"/>
            <a:ext cx="12192000" cy="70772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156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V="1">
            <a:off x="1517737" y="4287356"/>
            <a:ext cx="9156526" cy="2505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2020699"/>
            <a:ext cx="12192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pt-BR" sz="24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SENADO FEDERAL</a:t>
            </a:r>
            <a:endParaRPr lang="pt-BR" sz="24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pt-BR" sz="24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COMISSÃO DE EDUCAÇÃO, CULTURA E ESPORTE – CE</a:t>
            </a:r>
          </a:p>
          <a:p>
            <a:pPr algn="ctr">
              <a:spcAft>
                <a:spcPts val="0"/>
              </a:spcAft>
              <a:tabLst>
                <a:tab pos="2700020" algn="ctr"/>
                <a:tab pos="5400040" algn="r"/>
              </a:tabLst>
            </a:pPr>
            <a:endParaRPr lang="pt-BR" sz="2400" dirty="0" smtClean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700020" algn="ctr"/>
                <a:tab pos="5400040" algn="r"/>
              </a:tabLst>
            </a:pP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“A Problemática do Curso de Graduação em Enfermagem, Oferecido por Meio da Modalidade de Educação a Distância (</a:t>
            </a:r>
            <a:r>
              <a:rPr lang="pt-BR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EaD</a:t>
            </a: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)” </a:t>
            </a:r>
          </a:p>
          <a:p>
            <a:pPr algn="ctr">
              <a:tabLst>
                <a:tab pos="2700020" algn="ctr"/>
                <a:tab pos="5400040" algn="r"/>
              </a:tabLst>
            </a:pPr>
            <a:endParaRPr lang="pt-B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ctr">
              <a:tabLst>
                <a:tab pos="2700020" algn="ctr"/>
                <a:tab pos="5400040" algn="r"/>
              </a:tabLst>
            </a:pPr>
            <a:r>
              <a:rPr lang="pt-BR" sz="24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Audiência </a:t>
            </a:r>
            <a:r>
              <a:rPr lang="pt-BR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Publica</a:t>
            </a:r>
            <a:endParaRPr lang="pt-BR" sz="24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54412" y="5718854"/>
            <a:ext cx="3661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pt-BR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Participação: Marcos Formiga - UnB</a:t>
            </a:r>
            <a:r>
              <a:rPr lang="pt-BR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        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m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24" y="751562"/>
            <a:ext cx="1002081" cy="9870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/>
          <p:cNvSpPr txBox="1"/>
          <p:nvPr/>
        </p:nvSpPr>
        <p:spPr>
          <a:xfrm>
            <a:off x="10591412" y="6591703"/>
            <a:ext cx="15247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</a:rPr>
              <a:t>Brasília – DF - 01.06.2017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7851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10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34134" y="2644087"/>
            <a:ext cx="3543633" cy="3382963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sz="3600" b="1" dirty="0">
                <a:solidFill>
                  <a:srgbClr val="FF0000"/>
                </a:solidFill>
                <a:latin typeface="Arial" charset="0"/>
              </a:rPr>
              <a:t>O QUE</a:t>
            </a:r>
          </a:p>
          <a:p>
            <a:r>
              <a:rPr lang="pt-BR" altLang="pt-BR" sz="3600" b="1" dirty="0">
                <a:solidFill>
                  <a:srgbClr val="FF0000"/>
                </a:solidFill>
                <a:latin typeface="Arial" charset="0"/>
              </a:rPr>
              <a:t>ONDE</a:t>
            </a:r>
          </a:p>
          <a:p>
            <a:r>
              <a:rPr lang="pt-BR" altLang="pt-BR" sz="3600" b="1" dirty="0">
                <a:solidFill>
                  <a:srgbClr val="FF0000"/>
                </a:solidFill>
                <a:latin typeface="Arial" charset="0"/>
              </a:rPr>
              <a:t>QUANDO</a:t>
            </a:r>
          </a:p>
          <a:p>
            <a:r>
              <a:rPr lang="pt-BR" altLang="pt-BR" sz="3600" b="1" dirty="0">
                <a:solidFill>
                  <a:srgbClr val="FF0000"/>
                </a:solidFill>
                <a:latin typeface="Arial" charset="0"/>
              </a:rPr>
              <a:t>COMO	</a:t>
            </a:r>
          </a:p>
          <a:p>
            <a:r>
              <a:rPr lang="pt-BR" altLang="pt-BR" sz="3600" b="1" dirty="0">
                <a:solidFill>
                  <a:srgbClr val="FF0000"/>
                </a:solidFill>
                <a:latin typeface="Arial" charset="0"/>
              </a:rPr>
              <a:t>PARA QUE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46137" y="100770"/>
            <a:ext cx="11863893" cy="1944688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t-BR" altLang="pt-BR" sz="2600" b="1">
                <a:latin typeface="Arial" charset="0"/>
              </a:rPr>
              <a:t>A Educação Flexível é sinônimo de </a:t>
            </a:r>
          </a:p>
          <a:p>
            <a:pPr algn="ctr">
              <a:spcBef>
                <a:spcPct val="50000"/>
              </a:spcBef>
            </a:pPr>
            <a:r>
              <a:rPr lang="pt-BR" altLang="pt-BR" sz="2600" b="1">
                <a:latin typeface="Arial" charset="0"/>
              </a:rPr>
              <a:t>Educação  Aberta e a Distancia porque ambas estão </a:t>
            </a:r>
          </a:p>
          <a:p>
            <a:pPr algn="ctr">
              <a:spcBef>
                <a:spcPct val="50000"/>
              </a:spcBef>
            </a:pPr>
            <a:r>
              <a:rPr lang="pt-BR" altLang="pt-BR" sz="2600" b="1">
                <a:latin typeface="Arial" charset="0"/>
              </a:rPr>
              <a:t>focadas na habilidade dos aprendizes decidir: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351456" y="2613213"/>
            <a:ext cx="2255846" cy="3311525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b="1">
                <a:solidFill>
                  <a:srgbClr val="FF0000"/>
                </a:solidFill>
              </a:rPr>
              <a:t>APRENDER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8524741" y="2613213"/>
            <a:ext cx="2255846" cy="331152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altLang="pt-BR" sz="28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131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11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00251" y="133440"/>
            <a:ext cx="11709779" cy="1081088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altLang="pt-BR" sz="2600" b="1"/>
              <a:t>Princípio fundamental da Educação </a:t>
            </a:r>
          </a:p>
          <a:p>
            <a:pPr algn="ctr"/>
            <a:r>
              <a:rPr lang="pt-BR" altLang="pt-BR" sz="2600" b="1"/>
              <a:t>Flexível está centrado no estudante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00251" y="1646328"/>
            <a:ext cx="3202937" cy="719137"/>
          </a:xfrm>
          <a:prstGeom prst="flowChartAlternateProcess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t-BR" altLang="pt-BR" b="1" dirty="0">
                <a:solidFill>
                  <a:schemeClr val="bg1"/>
                </a:solidFill>
              </a:rPr>
              <a:t>Princípios Complementares: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00251" y="2870290"/>
            <a:ext cx="3735199" cy="6477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b="1" dirty="0"/>
              <a:t>Oportunidade de aprender fazendo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00251" y="3806915"/>
            <a:ext cx="4690543" cy="6477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b="1" dirty="0"/>
              <a:t>Necessidade de contextualizar a aprendizagem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00251" y="4771353"/>
            <a:ext cx="9317133" cy="8079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b="1" dirty="0"/>
              <a:t>Processo permanente de informações </a:t>
            </a:r>
            <a:r>
              <a:rPr lang="pt-BR" altLang="pt-BR" b="1" dirty="0" smtClean="0"/>
              <a:t>individualizadas </a:t>
            </a:r>
            <a:r>
              <a:rPr lang="pt-BR" altLang="pt-BR" b="1" dirty="0"/>
              <a:t>aos aprendizes sobre seu </a:t>
            </a:r>
            <a:r>
              <a:rPr lang="pt-BR" altLang="pt-BR" b="1" dirty="0" smtClean="0"/>
              <a:t>desempenho</a:t>
            </a:r>
            <a:endParaRPr lang="pt-BR" altLang="pt-BR" b="1" dirty="0"/>
          </a:p>
        </p:txBody>
      </p:sp>
    </p:spTree>
    <p:extLst>
      <p:ext uri="{BB962C8B-B14F-4D97-AF65-F5344CB8AC3E}">
        <p14:creationId xmlns:p14="http://schemas.microsoft.com/office/powerpoint/2010/main" val="345131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12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6137" y="80168"/>
            <a:ext cx="11940363" cy="792163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t-BR" altLang="pt-BR" sz="3400" b="1" dirty="0">
                <a:latin typeface="Arial" charset="0"/>
              </a:rPr>
              <a:t>Características da Educação Flexível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46137" y="1232693"/>
            <a:ext cx="11940364" cy="83185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sz="2000" b="1" dirty="0"/>
              <a:t>Recorre menos a educação face-a-face e </a:t>
            </a:r>
            <a:r>
              <a:rPr lang="pt-BR" altLang="pt-BR" sz="2000" b="1" dirty="0" smtClean="0"/>
              <a:t>mais </a:t>
            </a:r>
            <a:r>
              <a:rPr lang="pt-BR" altLang="pt-BR" sz="2000" b="1" dirty="0"/>
              <a:t>à aprendizagem guiada de forma independente;</a:t>
            </a:r>
            <a:endParaRPr lang="pt-BR" altLang="pt-BR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46137" y="2385218"/>
            <a:ext cx="11940364" cy="10795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sz="2000" b="1" dirty="0"/>
              <a:t>Professores tornam-se facilitadores do processo de </a:t>
            </a:r>
            <a:r>
              <a:rPr lang="pt-BR" altLang="pt-BR" sz="2000" b="1" dirty="0" smtClean="0"/>
              <a:t> aprendizagem </a:t>
            </a:r>
            <a:r>
              <a:rPr lang="pt-BR" altLang="pt-BR" sz="2000" b="1" dirty="0"/>
              <a:t>direcionando os estudantes aos recursos </a:t>
            </a:r>
          </a:p>
          <a:p>
            <a:r>
              <a:rPr lang="pt-BR" altLang="pt-BR" sz="2000" b="1" dirty="0"/>
              <a:t>apropriados, tarefas e resultados;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46137" y="3753643"/>
            <a:ext cx="11940364" cy="96848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sz="2000" b="1" dirty="0"/>
              <a:t>Utiliza fortemente os recursos de alta qualidade por </a:t>
            </a:r>
            <a:r>
              <a:rPr lang="pt-BR" altLang="pt-BR" sz="2000" b="1" dirty="0" smtClean="0"/>
              <a:t>meio </a:t>
            </a:r>
            <a:r>
              <a:rPr lang="pt-BR" altLang="pt-BR" sz="2000" b="1" dirty="0"/>
              <a:t>das </a:t>
            </a:r>
            <a:r>
              <a:rPr lang="pt-BR" altLang="pt-BR" sz="2000" b="1" dirty="0" err="1"/>
              <a:t>TICs</a:t>
            </a:r>
            <a:r>
              <a:rPr lang="pt-BR" altLang="pt-BR" sz="2000" b="1" dirty="0"/>
              <a:t> (impresso, CD-ROM, </a:t>
            </a:r>
            <a:r>
              <a:rPr lang="pt-BR" altLang="pt-BR" sz="2000" b="1" dirty="0" err="1"/>
              <a:t>video</a:t>
            </a:r>
            <a:r>
              <a:rPr lang="pt-BR" altLang="pt-BR" sz="2000" b="1" dirty="0"/>
              <a:t>, áudio e</a:t>
            </a:r>
          </a:p>
          <a:p>
            <a:r>
              <a:rPr lang="pt-BR" altLang="pt-BR" sz="2000" b="1" dirty="0"/>
              <a:t>Internet);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46137" y="5049043"/>
            <a:ext cx="11940364" cy="94232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sz="2000" b="1" dirty="0"/>
              <a:t>Elaboração de conteúdos necessita de equipes </a:t>
            </a:r>
            <a:r>
              <a:rPr lang="pt-BR" altLang="pt-BR" sz="2000" b="1" dirty="0" err="1" smtClean="0"/>
              <a:t>multi-habilitadas</a:t>
            </a:r>
            <a:r>
              <a:rPr lang="pt-BR" altLang="pt-BR" sz="2000" b="1" dirty="0" smtClean="0"/>
              <a:t> </a:t>
            </a:r>
            <a:r>
              <a:rPr lang="pt-BR" altLang="pt-BR" sz="2000" b="1" dirty="0"/>
              <a:t>de produção, distribuição, redação e </a:t>
            </a:r>
          </a:p>
          <a:p>
            <a:r>
              <a:rPr lang="pt-BR" altLang="pt-BR" sz="2000" b="1" dirty="0"/>
              <a:t>gestão de cursos.</a:t>
            </a:r>
          </a:p>
        </p:txBody>
      </p:sp>
    </p:spTree>
    <p:extLst>
      <p:ext uri="{BB962C8B-B14F-4D97-AF65-F5344CB8AC3E}">
        <p14:creationId xmlns:p14="http://schemas.microsoft.com/office/powerpoint/2010/main" val="345131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13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46137" y="87717"/>
            <a:ext cx="11891187" cy="1072343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t-BR" altLang="pt-B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Barreiras a Serem Removidas</a:t>
            </a:r>
            <a:br>
              <a:rPr lang="pt-BR" altLang="pt-B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Exercício da Educação Flexível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46136" y="1391100"/>
            <a:ext cx="11891187" cy="58782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sz="2100" dirty="0"/>
              <a:t>Acesso aberto sem nenhum pré-requisito </a:t>
            </a:r>
            <a:r>
              <a:rPr lang="pt-BR" altLang="pt-BR" sz="2100" dirty="0" smtClean="0"/>
              <a:t>de </a:t>
            </a:r>
            <a:r>
              <a:rPr lang="pt-BR" altLang="pt-BR" sz="2100" dirty="0"/>
              <a:t>qualificação requerida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50406" y="2121042"/>
            <a:ext cx="11891187" cy="57626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sz="2100" dirty="0"/>
              <a:t>Múltiplas datas de início ao longo do ano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50406" y="2811653"/>
            <a:ext cx="11891187" cy="57626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sz="2100" dirty="0"/>
              <a:t>Horários e locais de estudo determinados pelo estudante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50406" y="3491434"/>
            <a:ext cx="11891187" cy="58924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sz="2100" dirty="0"/>
              <a:t>O ritmo do progresso ao longo do curso será definido </a:t>
            </a:r>
            <a:r>
              <a:rPr lang="pt-BR" altLang="pt-BR" sz="2100" dirty="0" smtClean="0"/>
              <a:t>pelo </a:t>
            </a:r>
            <a:r>
              <a:rPr lang="pt-BR" altLang="pt-BR" sz="2100" dirty="0"/>
              <a:t>aprendiz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146131" y="4177613"/>
            <a:ext cx="11891187" cy="626399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sz="2100" dirty="0"/>
              <a:t>Avaliação e conteúdos do curso pactuados com o </a:t>
            </a:r>
            <a:r>
              <a:rPr lang="pt-BR" altLang="pt-BR" sz="2100" dirty="0" smtClean="0"/>
              <a:t>estudante</a:t>
            </a:r>
            <a:endParaRPr lang="pt-BR" altLang="pt-BR" sz="2100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146130" y="4950847"/>
            <a:ext cx="11891187" cy="79962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sz="2100" dirty="0"/>
              <a:t>Nenhum custo imediato para o estudante, que  poderá ser </a:t>
            </a:r>
            <a:r>
              <a:rPr lang="pt-BR" altLang="pt-BR" sz="2100" dirty="0" smtClean="0"/>
              <a:t>financiado </a:t>
            </a:r>
            <a:r>
              <a:rPr lang="pt-BR" altLang="pt-BR" sz="2100" dirty="0"/>
              <a:t>ou patrocinado pela instituição </a:t>
            </a:r>
            <a:endParaRPr lang="pt-BR" altLang="pt-BR" sz="2100" dirty="0" smtClean="0"/>
          </a:p>
          <a:p>
            <a:r>
              <a:rPr lang="pt-BR" altLang="pt-BR" sz="2100" dirty="0" smtClean="0"/>
              <a:t>onde </a:t>
            </a:r>
            <a:r>
              <a:rPr lang="pt-BR" altLang="pt-BR" sz="2100" dirty="0"/>
              <a:t>trabalha</a:t>
            </a:r>
          </a:p>
        </p:txBody>
      </p:sp>
    </p:spTree>
    <p:extLst>
      <p:ext uri="{BB962C8B-B14F-4D97-AF65-F5344CB8AC3E}">
        <p14:creationId xmlns:p14="http://schemas.microsoft.com/office/powerpoint/2010/main" val="345131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14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Shape 305"/>
          <p:cNvSpPr txBox="1"/>
          <p:nvPr/>
        </p:nvSpPr>
        <p:spPr>
          <a:xfrm>
            <a:off x="0" y="1075018"/>
            <a:ext cx="12192000" cy="550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Transportar ou vestir seu próprio dispositivo – </a:t>
            </a:r>
            <a:r>
              <a:rPr lang="pt-BR" sz="2200" b="1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Byod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t-BR" sz="2200" b="1" i="1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Bring</a:t>
            </a:r>
            <a:r>
              <a:rPr lang="pt-BR" sz="2200" b="1" i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1" i="1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pt-BR" sz="2200" b="1" i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1" i="1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own</a:t>
            </a:r>
            <a:r>
              <a:rPr lang="pt-BR" sz="2200" b="1" i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1" i="1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device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Tecnologia móveis, </a:t>
            </a:r>
            <a:r>
              <a:rPr lang="pt-BR" sz="2200" b="1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tablet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smartphone.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Redes e mídias sociais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REA – Recursos Educacionais Abertos.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E-Book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Certificação (</a:t>
            </a:r>
            <a:r>
              <a:rPr lang="pt-BR" sz="2200" b="1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Badges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Moocs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(Cursos abertos online para grandes públicos).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Flipped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1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Classroom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(Aprendizagem mista), presencial e a distância.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Analíticas de aprendizagem.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Realidade aumentada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QR </a:t>
            </a:r>
            <a:r>
              <a:rPr lang="pt-BR" sz="2200" b="1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t-BR" sz="2200" b="1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Quik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Response).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Impressão em 3D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Era da Adaptação (Imaginação e capacidade de inovar)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STEM (Ciência, Tecnologia, Engenharia e Matemática) - nova abordagem educacional.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NBIC (Nanotecnologia, Biotecnologia, Informática e Ciências Cognitivas) – convergência tecnológica.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200" b="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306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Modernidade, Tendências e Inovações </a:t>
            </a:r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em Aprendizagem </a:t>
            </a:r>
            <a:r>
              <a:rPr lang="pt-BR" sz="36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Flexivel</a:t>
            </a:r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t-BR" sz="36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EaD</a:t>
            </a:r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)</a:t>
            </a:r>
            <a:endParaRPr lang="pt-BR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73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15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Shape 234"/>
          <p:cNvSpPr txBox="1"/>
          <p:nvPr/>
        </p:nvSpPr>
        <p:spPr>
          <a:xfrm>
            <a:off x="0" y="0"/>
            <a:ext cx="12191998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Força de trabalho Global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Ocupação atual de 6 bilhões de trabalhadores:</a:t>
            </a:r>
          </a:p>
        </p:txBody>
      </p:sp>
      <p:sp>
        <p:nvSpPr>
          <p:cNvPr id="8" name="Shape 235"/>
          <p:cNvSpPr txBox="1"/>
          <p:nvPr/>
        </p:nvSpPr>
        <p:spPr>
          <a:xfrm>
            <a:off x="0" y="1140030"/>
            <a:ext cx="12191998" cy="2610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 bilhões de trabalhadores formais;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 bilhões de trabalhadores por conta própria (auto emprego);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 bilhão de pessoas em economia informal;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 bilhão de desempregado em fase de transição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lvl="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“Metade da população mundial</a:t>
            </a:r>
          </a:p>
          <a:p>
            <a:pPr lvl="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estuda ou está querendo estudar.”</a:t>
            </a:r>
          </a:p>
          <a:p>
            <a:pPr lvl="1"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(Pierre </a:t>
            </a:r>
            <a:r>
              <a:rPr lang="pt-BR" sz="2400" dirty="0" err="1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Lévy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2400" i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dirty="0" err="1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Cibercultura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  <a:endParaRPr lang="pt-BR" sz="24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Shape 2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8913" y="3845491"/>
            <a:ext cx="5873085" cy="2304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73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16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Shape 263"/>
          <p:cNvSpPr txBox="1"/>
          <p:nvPr/>
        </p:nvSpPr>
        <p:spPr>
          <a:xfrm>
            <a:off x="0" y="0"/>
            <a:ext cx="12191998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Quarta Revolução Industrial (ou </a:t>
            </a:r>
            <a:r>
              <a:rPr lang="pt-BR" sz="36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Super</a:t>
            </a:r>
            <a:r>
              <a:rPr lang="pt-BR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pt-BR" sz="36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utomação</a:t>
            </a:r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– Klaus </a:t>
            </a:r>
            <a:r>
              <a:rPr lang="pt-BR" sz="3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Schwab</a:t>
            </a:r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, Davos 2016)</a:t>
            </a:r>
          </a:p>
        </p:txBody>
      </p:sp>
      <p:sp>
        <p:nvSpPr>
          <p:cNvPr id="8" name="Shape 264"/>
          <p:cNvSpPr txBox="1"/>
          <p:nvPr/>
        </p:nvSpPr>
        <p:spPr>
          <a:xfrm>
            <a:off x="0" y="1210211"/>
            <a:ext cx="12191998" cy="4154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Recomendações ao setor publico: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Revisão de modelos em educação e treinamento;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Fomento à educação continuada (formal e principalmente não formal);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Colaboração publico-privada em novos arranjos trabalhista compatíveis com o </a:t>
            </a:r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teletrabalho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em plataforma flexíveis e de prestação de serviços;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Relevância de integrar mercados regionais em  tecnologias chave e priorizar investimentos em C&amp;T para evitar que países se torne apenas consumidores de tecnologia (sugestão da CEPAL);</a:t>
            </a:r>
          </a:p>
        </p:txBody>
      </p:sp>
      <p:sp>
        <p:nvSpPr>
          <p:cNvPr id="9" name="Shape 265"/>
          <p:cNvSpPr txBox="1"/>
          <p:nvPr/>
        </p:nvSpPr>
        <p:spPr>
          <a:xfrm>
            <a:off x="8637823" y="5897641"/>
            <a:ext cx="3554177" cy="2539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0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Bernardo Lins, Estudo Março 2016 – Câmara dos Deputados.</a:t>
            </a:r>
          </a:p>
        </p:txBody>
      </p:sp>
    </p:spTree>
    <p:extLst>
      <p:ext uri="{BB962C8B-B14F-4D97-AF65-F5344CB8AC3E}">
        <p14:creationId xmlns:p14="http://schemas.microsoft.com/office/powerpoint/2010/main" val="345131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17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Shape 368"/>
          <p:cNvSpPr txBox="1"/>
          <p:nvPr/>
        </p:nvSpPr>
        <p:spPr>
          <a:xfrm>
            <a:off x="0" y="1615823"/>
            <a:ext cx="12192000" cy="4001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800" b="1" i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Desaprender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parte sistema educação. Habilidades, atividades melhor desempenhadas por máquinas (IA)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pt-BR" sz="2800" b="1" i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Preparar-se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para a singularidade que está próxima, fenômeno da superação da inteligência biológica pela artificial (IA)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t-BR" sz="2800" b="1" i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Incorporar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desenvolvimento de habilidades que máquinas não podem executar - desafio contínuo </a:t>
            </a:r>
          </a:p>
          <a:p>
            <a:pPr marL="0" marR="0" lvl="0" indent="0" algn="l" rtl="0">
              <a:spcBef>
                <a:spcPts val="1200"/>
              </a:spcBef>
              <a:buSzPct val="25000"/>
              <a:buNone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t-BR" sz="2800" b="1" i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Desenvolver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capacidade de intuição, criação e colaboração social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8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369"/>
          <p:cNvSpPr txBox="1"/>
          <p:nvPr/>
        </p:nvSpPr>
        <p:spPr>
          <a:xfrm>
            <a:off x="0" y="-3101"/>
            <a:ext cx="12192000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Prontidão para o Futuro</a:t>
            </a:r>
          </a:p>
        </p:txBody>
      </p:sp>
    </p:spTree>
    <p:extLst>
      <p:ext uri="{BB962C8B-B14F-4D97-AF65-F5344CB8AC3E}">
        <p14:creationId xmlns:p14="http://schemas.microsoft.com/office/powerpoint/2010/main" val="1174271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18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146137" y="63264"/>
            <a:ext cx="11877540" cy="576262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t-BR" altLang="pt-BR" sz="2400" b="1"/>
              <a:t>ex Alunos de Educação a Distancia - Brasil</a:t>
            </a:r>
          </a:p>
        </p:txBody>
      </p:sp>
      <p:pic>
        <p:nvPicPr>
          <p:cNvPr id="8" name="Picture 4" descr="livros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94" y="1167052"/>
            <a:ext cx="138671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235-phpoIDW1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8" y="2862228"/>
            <a:ext cx="138671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ep_vicentinho_05-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6" y="4699304"/>
            <a:ext cx="138671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2044714" y="1247220"/>
            <a:ext cx="9289292" cy="111384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b="1" dirty="0"/>
              <a:t>Florestan Fernandes (1920-1995)</a:t>
            </a:r>
            <a:br>
              <a:rPr lang="pt-BR" altLang="pt-BR" b="1" dirty="0"/>
            </a:br>
            <a:r>
              <a:rPr lang="pt-BR" altLang="pt-BR" b="1" dirty="0"/>
              <a:t>Concluiu o 2º Grau pelo Artigo 99 </a:t>
            </a:r>
            <a:r>
              <a:rPr lang="pt-BR" altLang="pt-BR" b="1" dirty="0" smtClean="0"/>
              <a:t>(</a:t>
            </a:r>
            <a:r>
              <a:rPr lang="pt-BR" altLang="pt-BR" b="1" dirty="0"/>
              <a:t>Madureza)  </a:t>
            </a:r>
            <a:endParaRPr lang="pt-BR" altLang="pt-BR" b="1" dirty="0">
              <a:solidFill>
                <a:schemeClr val="tx2"/>
              </a:solidFill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1938809" y="3087453"/>
            <a:ext cx="9501102" cy="1006876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b="1" dirty="0"/>
              <a:t>Senadora Marina Silva (1958)</a:t>
            </a:r>
          </a:p>
          <a:p>
            <a:r>
              <a:rPr lang="pt-BR" altLang="pt-BR" b="1" dirty="0"/>
              <a:t>Concluiu o 2º Grau pelo Telecurso 2000 </a:t>
            </a:r>
          </a:p>
          <a:p>
            <a:endParaRPr lang="pt-BR" altLang="pt-BR" b="1" dirty="0">
              <a:solidFill>
                <a:schemeClr val="tx2"/>
              </a:solidFill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1938809" y="4871847"/>
            <a:ext cx="9501102" cy="942099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b="1" dirty="0"/>
              <a:t>Deputado Vicentinho (1956) </a:t>
            </a:r>
          </a:p>
          <a:p>
            <a:r>
              <a:rPr lang="pt-BR" altLang="pt-BR" b="1" dirty="0"/>
              <a:t>Concluiu o 1º e 2º Graus pelo </a:t>
            </a:r>
            <a:r>
              <a:rPr lang="pt-BR" altLang="pt-BR" b="1" dirty="0" smtClean="0"/>
              <a:t>Telecurso </a:t>
            </a:r>
            <a:r>
              <a:rPr lang="pt-BR" altLang="pt-BR" b="1" dirty="0"/>
              <a:t>2000</a:t>
            </a:r>
            <a:endParaRPr lang="pt-BR" alt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1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19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pic>
        <p:nvPicPr>
          <p:cNvPr id="5" name="Picture 4" descr="Frederick Gowland Hpkins 1861 - 1947 (premio Nóbel em Fisiologoa ou Medicina 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375132"/>
            <a:ext cx="1834960" cy="187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onald Harry Coase - 1910 -  Premio Nobel Economia 19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3720399"/>
            <a:ext cx="1834960" cy="21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68312" y="129593"/>
            <a:ext cx="11528069" cy="115252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t-BR" altLang="pt-BR" sz="2400" b="1" dirty="0" err="1"/>
              <a:t>ex</a:t>
            </a:r>
            <a:r>
              <a:rPr lang="pt-BR" altLang="pt-BR" sz="2400" b="1" dirty="0"/>
              <a:t> Estudantes de Educação a Distancia da</a:t>
            </a:r>
          </a:p>
          <a:p>
            <a:pPr algn="ctr">
              <a:spcBef>
                <a:spcPct val="50000"/>
              </a:spcBef>
            </a:pPr>
            <a:r>
              <a:rPr lang="pt-BR" altLang="pt-BR" sz="2400" b="1" dirty="0"/>
              <a:t> Universidade de Londres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627313" y="1569455"/>
            <a:ext cx="9259887" cy="1201041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b="1" dirty="0"/>
              <a:t>Frederick </a:t>
            </a:r>
            <a:r>
              <a:rPr lang="pt-BR" altLang="pt-BR" b="1" dirty="0" err="1"/>
              <a:t>Gowland</a:t>
            </a:r>
            <a:r>
              <a:rPr lang="pt-BR" altLang="pt-BR" b="1" dirty="0"/>
              <a:t> Hopkins </a:t>
            </a:r>
            <a:r>
              <a:rPr lang="pt-BR" altLang="pt-BR" b="1" dirty="0" smtClean="0"/>
              <a:t>(</a:t>
            </a:r>
            <a:r>
              <a:rPr lang="pt-BR" altLang="pt-BR" b="1" dirty="0"/>
              <a:t>1861 – 1947) Inglaterra</a:t>
            </a:r>
          </a:p>
          <a:p>
            <a:r>
              <a:rPr lang="pt-BR" altLang="pt-BR" b="1" dirty="0"/>
              <a:t>Premio Nobel em Fisiologia ou </a:t>
            </a:r>
            <a:r>
              <a:rPr lang="pt-BR" altLang="pt-BR" b="1" dirty="0" smtClean="0"/>
              <a:t>Medicina </a:t>
            </a:r>
            <a:r>
              <a:rPr lang="pt-BR" altLang="pt-BR" b="1" dirty="0"/>
              <a:t>em 1929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627313" y="4201056"/>
            <a:ext cx="9259887" cy="125804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b="1" dirty="0"/>
              <a:t>Ronald Harry Coase (1910) </a:t>
            </a:r>
            <a:r>
              <a:rPr lang="pt-BR" altLang="pt-BR" b="1" dirty="0" smtClean="0"/>
              <a:t> Inglaterra</a:t>
            </a:r>
            <a:endParaRPr lang="pt-BR" altLang="pt-BR" b="1" dirty="0"/>
          </a:p>
          <a:p>
            <a:r>
              <a:rPr lang="pt-BR" altLang="pt-BR" b="1" dirty="0"/>
              <a:t>Premio Nobel em Economia em 1991</a:t>
            </a:r>
          </a:p>
        </p:txBody>
      </p:sp>
    </p:spTree>
    <p:extLst>
      <p:ext uri="{BB962C8B-B14F-4D97-AF65-F5344CB8AC3E}">
        <p14:creationId xmlns:p14="http://schemas.microsoft.com/office/powerpoint/2010/main" val="345131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156"/>
            <a:ext cx="1219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Sociedade da Aprendizagem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437303" y="1270000"/>
            <a:ext cx="3455987" cy="1223962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altLang="pt-BR" sz="2400" b="1" dirty="0">
                <a:solidFill>
                  <a:srgbClr val="000000"/>
                </a:solidFill>
              </a:rPr>
              <a:t>Sociedade da </a:t>
            </a:r>
          </a:p>
          <a:p>
            <a:pPr algn="ctr"/>
            <a:r>
              <a:rPr lang="pt-BR" altLang="pt-BR" sz="2400" b="1" dirty="0">
                <a:solidFill>
                  <a:srgbClr val="000000"/>
                </a:solidFill>
              </a:rPr>
              <a:t>Aprendizagem</a:t>
            </a:r>
          </a:p>
          <a:p>
            <a:pPr algn="ctr"/>
            <a:r>
              <a:rPr lang="pt-BR" altLang="pt-BR" sz="2400" b="1" dirty="0">
                <a:solidFill>
                  <a:srgbClr val="000000"/>
                </a:solidFill>
              </a:rPr>
              <a:t> (</a:t>
            </a:r>
            <a:r>
              <a:rPr lang="pt-BR" altLang="pt-BR" sz="2400" b="1" i="1" dirty="0">
                <a:solidFill>
                  <a:srgbClr val="000000"/>
                </a:solidFill>
              </a:rPr>
              <a:t>Learning </a:t>
            </a:r>
            <a:r>
              <a:rPr lang="pt-BR" altLang="pt-BR" sz="2400" b="1" i="1" dirty="0" err="1">
                <a:solidFill>
                  <a:srgbClr val="000000"/>
                </a:solidFill>
              </a:rPr>
              <a:t>Society</a:t>
            </a:r>
            <a:r>
              <a:rPr lang="pt-BR" altLang="pt-BR" sz="24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469554" y="909637"/>
            <a:ext cx="3959225" cy="93503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sz="2000" b="1">
                <a:solidFill>
                  <a:srgbClr val="000000"/>
                </a:solidFill>
              </a:rPr>
              <a:t>1968 – </a:t>
            </a:r>
          </a:p>
          <a:p>
            <a:r>
              <a:rPr lang="pt-BR" altLang="pt-BR" sz="2000" b="1">
                <a:solidFill>
                  <a:srgbClr val="000000"/>
                </a:solidFill>
              </a:rPr>
              <a:t>Robert Hutchins</a:t>
            </a:r>
          </a:p>
          <a:p>
            <a:r>
              <a:rPr lang="pt-BR" altLang="pt-BR" sz="2000" b="1">
                <a:solidFill>
                  <a:srgbClr val="000000"/>
                </a:solidFill>
              </a:rPr>
              <a:t>1899-1977</a:t>
            </a:r>
            <a:r>
              <a:rPr lang="pt-BR" altLang="pt-BR" sz="2000"/>
              <a:t> </a:t>
            </a:r>
          </a:p>
        </p:txBody>
      </p:sp>
      <p:cxnSp>
        <p:nvCxnSpPr>
          <p:cNvPr id="10" name="AutoShape 9"/>
          <p:cNvCxnSpPr>
            <a:cxnSpLocks noChangeShapeType="1"/>
            <a:stCxn id="8" idx="3"/>
            <a:endCxn id="9" idx="1"/>
          </p:cNvCxnSpPr>
          <p:nvPr/>
        </p:nvCxnSpPr>
        <p:spPr bwMode="auto">
          <a:xfrm flipV="1">
            <a:off x="4893290" y="1377156"/>
            <a:ext cx="576264" cy="5048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10"/>
          <p:cNvCxnSpPr>
            <a:cxnSpLocks noChangeShapeType="1"/>
            <a:stCxn id="8" idx="3"/>
          </p:cNvCxnSpPr>
          <p:nvPr/>
        </p:nvCxnSpPr>
        <p:spPr bwMode="auto">
          <a:xfrm>
            <a:off x="4893290" y="1881981"/>
            <a:ext cx="576264" cy="57546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1437304" y="4510087"/>
            <a:ext cx="3384550" cy="11525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pt-BR" altLang="pt-BR" sz="2400" b="1" dirty="0">
                <a:solidFill>
                  <a:srgbClr val="000000"/>
                </a:solidFill>
              </a:rPr>
              <a:t>Sociedade do </a:t>
            </a:r>
          </a:p>
          <a:p>
            <a:pPr algn="ctr">
              <a:lnSpc>
                <a:spcPct val="80000"/>
              </a:lnSpc>
            </a:pPr>
            <a:r>
              <a:rPr lang="pt-BR" altLang="pt-BR" sz="2400" b="1" dirty="0">
                <a:solidFill>
                  <a:srgbClr val="000000"/>
                </a:solidFill>
              </a:rPr>
              <a:t>Conhecimento </a:t>
            </a:r>
          </a:p>
          <a:p>
            <a:pPr algn="ctr">
              <a:lnSpc>
                <a:spcPct val="80000"/>
              </a:lnSpc>
            </a:pPr>
            <a:r>
              <a:rPr lang="pt-BR" altLang="pt-BR" sz="2400" b="1" dirty="0">
                <a:solidFill>
                  <a:srgbClr val="000000"/>
                </a:solidFill>
              </a:rPr>
              <a:t>(</a:t>
            </a:r>
            <a:r>
              <a:rPr lang="pt-BR" altLang="pt-BR" sz="2400" b="1" i="1" dirty="0" err="1">
                <a:solidFill>
                  <a:srgbClr val="000000"/>
                </a:solidFill>
              </a:rPr>
              <a:t>Knowledge</a:t>
            </a:r>
            <a:r>
              <a:rPr lang="pt-BR" altLang="pt-BR" sz="2400" b="1" i="1" dirty="0">
                <a:solidFill>
                  <a:srgbClr val="000000"/>
                </a:solidFill>
              </a:rPr>
              <a:t> </a:t>
            </a:r>
            <a:r>
              <a:rPr lang="pt-BR" altLang="pt-BR" sz="2400" b="1" i="1" dirty="0" err="1">
                <a:solidFill>
                  <a:srgbClr val="000000"/>
                </a:solidFill>
              </a:rPr>
              <a:t>Society</a:t>
            </a:r>
            <a:r>
              <a:rPr lang="pt-BR" altLang="pt-BR" sz="24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5469554" y="4149725"/>
            <a:ext cx="3960812" cy="9366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sz="2000" b="1">
                <a:solidFill>
                  <a:srgbClr val="000000"/>
                </a:solidFill>
              </a:rPr>
              <a:t>1968 – </a:t>
            </a:r>
          </a:p>
          <a:p>
            <a:r>
              <a:rPr lang="pt-BR" altLang="pt-BR" sz="2000" b="1">
                <a:solidFill>
                  <a:srgbClr val="000000"/>
                </a:solidFill>
              </a:rPr>
              <a:t>Peter Drucker</a:t>
            </a:r>
          </a:p>
          <a:p>
            <a:r>
              <a:rPr lang="pt-BR" altLang="pt-BR" b="1">
                <a:solidFill>
                  <a:srgbClr val="000000"/>
                </a:solidFill>
              </a:rPr>
              <a:t>1909 - 2005</a:t>
            </a:r>
            <a:endParaRPr lang="pt-BR" altLang="pt-BR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469554" y="5229225"/>
            <a:ext cx="3959225" cy="9366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sz="2000" b="1">
                <a:solidFill>
                  <a:srgbClr val="000000"/>
                </a:solidFill>
              </a:rPr>
              <a:t>1968 –</a:t>
            </a:r>
          </a:p>
          <a:p>
            <a:r>
              <a:rPr lang="pt-BR" altLang="pt-BR" sz="2000" b="1">
                <a:solidFill>
                  <a:srgbClr val="000000"/>
                </a:solidFill>
              </a:rPr>
              <a:t>Edgar Faure</a:t>
            </a:r>
          </a:p>
          <a:p>
            <a:r>
              <a:rPr lang="pt-BR" altLang="pt-BR" b="1">
                <a:solidFill>
                  <a:srgbClr val="000000"/>
                </a:solidFill>
              </a:rPr>
              <a:t>1908 – 1988</a:t>
            </a:r>
            <a:endParaRPr lang="pt-BR" altLang="pt-BR"/>
          </a:p>
        </p:txBody>
      </p:sp>
      <p:cxnSp>
        <p:nvCxnSpPr>
          <p:cNvPr id="15" name="AutoShape 16"/>
          <p:cNvCxnSpPr>
            <a:cxnSpLocks noChangeShapeType="1"/>
            <a:stCxn id="12" idx="3"/>
            <a:endCxn id="13" idx="1"/>
          </p:cNvCxnSpPr>
          <p:nvPr/>
        </p:nvCxnSpPr>
        <p:spPr bwMode="auto">
          <a:xfrm flipV="1">
            <a:off x="4821854" y="4618038"/>
            <a:ext cx="647700" cy="4683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7"/>
          <p:cNvCxnSpPr>
            <a:cxnSpLocks noChangeShapeType="1"/>
            <a:stCxn id="12" idx="3"/>
            <a:endCxn id="14" idx="1"/>
          </p:cNvCxnSpPr>
          <p:nvPr/>
        </p:nvCxnSpPr>
        <p:spPr bwMode="auto">
          <a:xfrm>
            <a:off x="4821854" y="5086350"/>
            <a:ext cx="647700" cy="6111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010" y="981075"/>
            <a:ext cx="839906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009" y="4221162"/>
            <a:ext cx="933569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009" y="5302250"/>
            <a:ext cx="94150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5469554" y="3070225"/>
            <a:ext cx="3960812" cy="9366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sz="2000" b="1">
                <a:solidFill>
                  <a:srgbClr val="000000"/>
                </a:solidFill>
              </a:rPr>
              <a:t>1970</a:t>
            </a:r>
          </a:p>
          <a:p>
            <a:r>
              <a:rPr lang="pt-BR" altLang="pt-BR" sz="2000" b="1">
                <a:solidFill>
                  <a:srgbClr val="000000"/>
                </a:solidFill>
              </a:rPr>
              <a:t>Alvim Toffler</a:t>
            </a:r>
          </a:p>
          <a:p>
            <a:r>
              <a:rPr lang="pt-BR" altLang="pt-BR" sz="2000" b="1">
                <a:solidFill>
                  <a:srgbClr val="000000"/>
                </a:solidFill>
              </a:rPr>
              <a:t>1928</a:t>
            </a:r>
            <a:r>
              <a:rPr lang="pt-BR" altLang="pt-BR"/>
              <a:t> </a:t>
            </a:r>
          </a:p>
        </p:txBody>
      </p:sp>
      <p:pic>
        <p:nvPicPr>
          <p:cNvPr id="21" name="Picture 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010" y="3141662"/>
            <a:ext cx="897056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37"/>
          <p:cNvSpPr>
            <a:spLocks noChangeArrowheads="1"/>
          </p:cNvSpPr>
          <p:nvPr/>
        </p:nvSpPr>
        <p:spPr bwMode="auto">
          <a:xfrm>
            <a:off x="1437304" y="2925762"/>
            <a:ext cx="3529012" cy="122396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altLang="pt-BR" sz="2400" b="1" dirty="0">
                <a:solidFill>
                  <a:srgbClr val="000000"/>
                </a:solidFill>
              </a:rPr>
              <a:t>Sociedade da </a:t>
            </a:r>
          </a:p>
          <a:p>
            <a:pPr algn="ctr"/>
            <a:r>
              <a:rPr lang="pt-BR" altLang="pt-BR" sz="2400" b="1" dirty="0">
                <a:solidFill>
                  <a:srgbClr val="000000"/>
                </a:solidFill>
              </a:rPr>
              <a:t>Informação</a:t>
            </a:r>
          </a:p>
          <a:p>
            <a:pPr algn="ctr"/>
            <a:r>
              <a:rPr lang="pt-BR" altLang="pt-BR" sz="2400" b="1" dirty="0">
                <a:solidFill>
                  <a:srgbClr val="000000"/>
                </a:solidFill>
              </a:rPr>
              <a:t> (</a:t>
            </a:r>
            <a:r>
              <a:rPr lang="pt-BR" altLang="pt-BR" sz="2400" b="1" i="1" dirty="0" err="1">
                <a:solidFill>
                  <a:srgbClr val="000000"/>
                </a:solidFill>
              </a:rPr>
              <a:t>Information</a:t>
            </a:r>
            <a:r>
              <a:rPr lang="pt-BR" altLang="pt-BR" sz="2400" b="1" i="1" dirty="0">
                <a:solidFill>
                  <a:srgbClr val="000000"/>
                </a:solidFill>
              </a:rPr>
              <a:t> </a:t>
            </a:r>
            <a:r>
              <a:rPr lang="pt-BR" altLang="pt-BR" sz="2400" b="1" i="1" dirty="0" err="1">
                <a:solidFill>
                  <a:srgbClr val="000000"/>
                </a:solidFill>
              </a:rPr>
              <a:t>Society</a:t>
            </a:r>
            <a:r>
              <a:rPr lang="pt-BR" altLang="pt-BR" sz="2400" b="1" dirty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23" name="AutoShape 38"/>
          <p:cNvCxnSpPr>
            <a:cxnSpLocks noChangeShapeType="1"/>
            <a:stCxn id="22" idx="3"/>
            <a:endCxn id="20" idx="1"/>
          </p:cNvCxnSpPr>
          <p:nvPr/>
        </p:nvCxnSpPr>
        <p:spPr bwMode="auto">
          <a:xfrm>
            <a:off x="4966316" y="3538537"/>
            <a:ext cx="5032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5469554" y="1989137"/>
            <a:ext cx="3959225" cy="9366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BR" altLang="pt-BR" sz="2000" b="1" dirty="0">
                <a:solidFill>
                  <a:srgbClr val="000000"/>
                </a:solidFill>
              </a:rPr>
              <a:t>1974 – </a:t>
            </a:r>
          </a:p>
          <a:p>
            <a:r>
              <a:rPr lang="pt-BR" altLang="pt-BR" sz="2000" b="1" dirty="0">
                <a:solidFill>
                  <a:srgbClr val="000000"/>
                </a:solidFill>
              </a:rPr>
              <a:t>Torsten </a:t>
            </a:r>
            <a:r>
              <a:rPr lang="pt-BR" altLang="pt-BR" sz="2000" b="1" dirty="0" err="1" smtClean="0">
                <a:solidFill>
                  <a:srgbClr val="000000"/>
                </a:solidFill>
              </a:rPr>
              <a:t>Husén</a:t>
            </a:r>
            <a:endParaRPr lang="pt-BR" altLang="pt-BR" sz="2000" b="1" dirty="0">
              <a:solidFill>
                <a:srgbClr val="000000"/>
              </a:solidFill>
            </a:endParaRPr>
          </a:p>
          <a:p>
            <a:r>
              <a:rPr lang="pt-BR" altLang="pt-BR" sz="2000" b="1" dirty="0">
                <a:solidFill>
                  <a:srgbClr val="000000"/>
                </a:solidFill>
              </a:rPr>
              <a:t>1916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10" y="2064508"/>
            <a:ext cx="839906" cy="7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5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2" grpId="0" animBg="1"/>
      <p:bldP spid="13" grpId="0" animBg="1"/>
      <p:bldP spid="14" grpId="0" animBg="1"/>
      <p:bldP spid="20" grpId="0" animBg="1"/>
      <p:bldP spid="2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20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59868" y="5142217"/>
            <a:ext cx="11932132" cy="1008062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t-BR" altLang="pt-BR" b="1"/>
              <a:t>Nelson Mandela (1918) África do Sul</a:t>
            </a:r>
          </a:p>
          <a:p>
            <a:pPr algn="ctr">
              <a:spcBef>
                <a:spcPct val="50000"/>
              </a:spcBef>
            </a:pPr>
            <a:r>
              <a:rPr lang="pt-BR" altLang="pt-BR" b="1"/>
              <a:t>Premio Nobel da Paz em 1993</a:t>
            </a:r>
          </a:p>
        </p:txBody>
      </p:sp>
      <p:pic>
        <p:nvPicPr>
          <p:cNvPr id="8" name="Picture 5" descr="MandelaPass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06" y="1427564"/>
            <a:ext cx="3507476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46137" y="132164"/>
            <a:ext cx="11932132" cy="115252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t-BR" altLang="pt-BR" sz="2400" b="1" dirty="0" err="1"/>
              <a:t>ex</a:t>
            </a:r>
            <a:r>
              <a:rPr lang="pt-BR" altLang="pt-BR" sz="2400" b="1" dirty="0"/>
              <a:t> Estudantes de Educação a Distancia da</a:t>
            </a:r>
          </a:p>
          <a:p>
            <a:pPr algn="ctr">
              <a:spcBef>
                <a:spcPct val="50000"/>
              </a:spcBef>
            </a:pPr>
            <a:r>
              <a:rPr lang="pt-BR" altLang="pt-BR" sz="2400" b="1" dirty="0"/>
              <a:t> Universidade de Londres</a:t>
            </a:r>
          </a:p>
        </p:txBody>
      </p:sp>
    </p:spTree>
    <p:extLst>
      <p:ext uri="{BB962C8B-B14F-4D97-AF65-F5344CB8AC3E}">
        <p14:creationId xmlns:p14="http://schemas.microsoft.com/office/powerpoint/2010/main" val="345131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21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pic>
        <p:nvPicPr>
          <p:cNvPr id="5" name="Shape 360" descr="E:\FORMIGA-2013\APRESENTAÇÕES\MOOC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8030" y="0"/>
            <a:ext cx="9975937" cy="58371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61"/>
          <p:cNvSpPr txBox="1"/>
          <p:nvPr/>
        </p:nvSpPr>
        <p:spPr>
          <a:xfrm rot="-5400000">
            <a:off x="-1632269" y="2167381"/>
            <a:ext cx="4546946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MOOCs</a:t>
            </a:r>
          </a:p>
        </p:txBody>
      </p:sp>
    </p:spTree>
    <p:extLst>
      <p:ext uri="{BB962C8B-B14F-4D97-AF65-F5344CB8AC3E}">
        <p14:creationId xmlns:p14="http://schemas.microsoft.com/office/powerpoint/2010/main" val="244173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22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Shape 376"/>
          <p:cNvSpPr txBox="1"/>
          <p:nvPr/>
        </p:nvSpPr>
        <p:spPr>
          <a:xfrm>
            <a:off x="0" y="770848"/>
            <a:ext cx="12192000" cy="39107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Biotecnologia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(Craig Venter) 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Sequenciamento Genoma Humano (2000); criação vida sintética (2010); combustíveis baixo custo de nova alga</a:t>
            </a:r>
          </a:p>
          <a:p>
            <a:pPr marL="3429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Internet das Coisas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t-BR" sz="22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Vinton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Cerf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reinvenção da indústria e da relação dos bens de consumo com os seres humanos</a:t>
            </a:r>
          </a:p>
          <a:p>
            <a:pPr marL="3429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Digitalização da Manufatura – 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impressoras 3D (Carl </a:t>
            </a:r>
            <a:r>
              <a:rPr lang="pt-BR" sz="22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Bass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pt-BR" sz="22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Behrokh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Khoshnevis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 aplicações na medicina inimagináveis</a:t>
            </a:r>
          </a:p>
          <a:p>
            <a:pPr marL="3429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Computação em nuvem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aplicativos/dados em servidores remotos</a:t>
            </a:r>
          </a:p>
          <a:p>
            <a:pPr marL="3429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Singularidade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(Ray </a:t>
            </a:r>
            <a:r>
              <a:rPr lang="pt-BR" sz="22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Kurzweil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Superação da inteligência biológica pela inteligência artificial</a:t>
            </a:r>
          </a:p>
          <a:p>
            <a:pPr marL="3429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Nanotecnologia 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(Eric </a:t>
            </a:r>
            <a:r>
              <a:rPr lang="pt-BR" sz="22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Drexler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imenso potencial de aumentar o desempenho humano e o desenvolvimento sustentável dos materiais, água, energia e alimentos e livrar humanidade de doenças</a:t>
            </a:r>
          </a:p>
          <a:p>
            <a:pPr marL="3429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i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Big Data </a:t>
            </a:r>
            <a:r>
              <a:rPr lang="pt-BR" sz="2200" b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pt-BR" sz="22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Super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abundância de Dados</a:t>
            </a:r>
          </a:p>
          <a:p>
            <a:pPr marL="3429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MOOCs</a:t>
            </a:r>
            <a:r>
              <a:rPr lang="pt-BR" sz="2200" b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Potencial de aprendizagem massiva, escalável, contínua e ubíqua </a:t>
            </a: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 b="1" dirty="0" err="1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Superautomação</a:t>
            </a: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– (Inteligência artificial, internet das coisas e </a:t>
            </a:r>
            <a:r>
              <a:rPr lang="pt-BR" sz="2200" i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Big Data</a:t>
            </a: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pt-BR" sz="22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377"/>
          <p:cNvSpPr txBox="1"/>
          <p:nvPr/>
        </p:nvSpPr>
        <p:spPr>
          <a:xfrm>
            <a:off x="0" y="6145"/>
            <a:ext cx="12191998" cy="7647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6000" b="1" i="1" cap="none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Breakthroughs</a:t>
            </a:r>
            <a:endParaRPr lang="pt-BR" sz="6000" b="1" i="1" cap="none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73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1562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V="1">
            <a:off x="1465545" y="3244241"/>
            <a:ext cx="9156526" cy="250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23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900246"/>
            <a:ext cx="12192000" cy="49939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t-BR" alt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en-US" sz="3200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“Somos o que fazemos, mas, principalmente, o que fazemos para mudar o que somos”</a:t>
            </a:r>
            <a:endParaRPr lang="pt-BR" altLang="en-US" sz="3200" dirty="0" smtClean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Tx/>
              <a:buNone/>
            </a:pPr>
            <a:r>
              <a:rPr lang="pt-BR" alt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Eduardo Galeano</a:t>
            </a:r>
          </a:p>
          <a:p>
            <a:pPr marL="0" indent="0" algn="ctr">
              <a:buFontTx/>
              <a:buNone/>
            </a:pPr>
            <a:r>
              <a:rPr lang="pt-BR" alt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alt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Escritor, Jornalista Uruguaio 1940 - 2015)</a:t>
            </a:r>
          </a:p>
          <a:p>
            <a:pPr marL="0" indent="0" algn="ctr">
              <a:buFontTx/>
              <a:buNone/>
            </a:pPr>
            <a:endParaRPr lang="pt-BR" altLang="en-US" sz="3200" dirty="0" smtClean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Tx/>
              <a:buNone/>
            </a:pPr>
            <a:r>
              <a:rPr lang="pt-BR" altLang="en-US" sz="7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Obrigado!</a:t>
            </a:r>
          </a:p>
          <a:p>
            <a:pPr marL="0" indent="0" algn="ctr">
              <a:buFontTx/>
              <a:buNone/>
            </a:pPr>
            <a:r>
              <a:rPr lang="pt-BR" alt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Marcos Formiga</a:t>
            </a:r>
          </a:p>
          <a:p>
            <a:pPr marL="0" indent="0" algn="ctr">
              <a:buNone/>
            </a:pPr>
            <a:r>
              <a:rPr lang="pt-BR" altLang="en-US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Núcleo de Estudos do Futuro </a:t>
            </a:r>
            <a:r>
              <a:rPr lang="pt-BR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t-BR" sz="20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Unb</a:t>
            </a:r>
            <a:endParaRPr lang="pt-BR" sz="2000" b="1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Tx/>
              <a:buNone/>
            </a:pPr>
            <a:r>
              <a:rPr lang="pt-BR" altLang="en-US" sz="2000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mformiga@cnpq.br</a:t>
            </a:r>
          </a:p>
          <a:p>
            <a:pPr marL="0" indent="0" algn="ctr">
              <a:lnSpc>
                <a:spcPct val="150000"/>
              </a:lnSpc>
              <a:buFontTx/>
              <a:buNone/>
            </a:pPr>
            <a:endParaRPr lang="pt-BR" altLang="en-US" sz="2000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3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3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762125" y="1015479"/>
            <a:ext cx="3457575" cy="10795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solidFill>
                  <a:srgbClr val="000000"/>
                </a:solidFill>
              </a:rPr>
              <a:t>Sociedade da Informação</a:t>
            </a:r>
          </a:p>
          <a:p>
            <a:pPr algn="ctr">
              <a:lnSpc>
                <a:spcPct val="80000"/>
              </a:lnSpc>
            </a:pPr>
            <a:r>
              <a:rPr lang="pt-BR" altLang="pt-BR" sz="2000" b="1">
                <a:solidFill>
                  <a:srgbClr val="000000"/>
                </a:solidFill>
              </a:rPr>
              <a:t> e do Conhecimento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657975" y="1302816"/>
            <a:ext cx="2663825" cy="5048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altLang="pt-BR" sz="2000" b="1" dirty="0">
                <a:solidFill>
                  <a:srgbClr val="000000"/>
                </a:solidFill>
              </a:rPr>
              <a:t>Década de 1970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762125" y="2383904"/>
            <a:ext cx="3457575" cy="10795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</a:rPr>
              <a:t>Comissão Internacional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</a:rPr>
              <a:t>sobre a Educação para o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</a:rPr>
              <a:t>Século XXI (UNESCO)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731000" y="2671241"/>
            <a:ext cx="2663825" cy="5048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altLang="pt-BR" sz="2000" b="1" dirty="0">
                <a:solidFill>
                  <a:srgbClr val="000000"/>
                </a:solidFill>
              </a:rPr>
              <a:t>1996 Relatório </a:t>
            </a:r>
            <a:r>
              <a:rPr lang="pt-BR" altLang="pt-BR" sz="2000" b="1" i="1" dirty="0">
                <a:solidFill>
                  <a:srgbClr val="000000"/>
                </a:solidFill>
              </a:rPr>
              <a:t>Delors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762125" y="3679304"/>
            <a:ext cx="3457575" cy="9366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pt-BR" altLang="pt-BR" sz="2000" b="1">
                <a:solidFill>
                  <a:srgbClr val="000000"/>
                </a:solidFill>
              </a:rPr>
              <a:t>Metas do Milênio (ONU)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6731000" y="3895204"/>
            <a:ext cx="2663825" cy="5048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altLang="pt-BR" sz="2000" b="1" dirty="0">
                <a:solidFill>
                  <a:srgbClr val="000000"/>
                </a:solidFill>
              </a:rPr>
              <a:t>Até </a:t>
            </a:r>
            <a:r>
              <a:rPr lang="pt-BR" altLang="pt-BR" sz="2000" b="1" dirty="0" smtClean="0">
                <a:solidFill>
                  <a:srgbClr val="000000"/>
                </a:solidFill>
              </a:rPr>
              <a:t>2015</a:t>
            </a:r>
            <a:r>
              <a:rPr lang="pt-BR" altLang="pt-BR" sz="2000" b="1" dirty="0" smtClean="0">
                <a:solidFill>
                  <a:schemeClr val="tx2"/>
                </a:solidFill>
              </a:rPr>
              <a:t> </a:t>
            </a:r>
            <a:endParaRPr lang="pt-BR" altLang="pt-BR" sz="2000" b="1" dirty="0">
              <a:solidFill>
                <a:schemeClr val="tx2"/>
              </a:solidFill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1762125" y="4903266"/>
            <a:ext cx="3455988" cy="108108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</a:rPr>
              <a:t>Limiar de uma nova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</a:rPr>
              <a:t>realidade?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</a:rPr>
              <a:t> Sociedade da Inovação?</a:t>
            </a:r>
          </a:p>
        </p:txBody>
      </p:sp>
      <p:cxnSp>
        <p:nvCxnSpPr>
          <p:cNvPr id="14" name="AutoShape 12"/>
          <p:cNvCxnSpPr>
            <a:cxnSpLocks noChangeShapeType="1"/>
            <a:stCxn id="5" idx="3"/>
            <a:endCxn id="8" idx="1"/>
          </p:cNvCxnSpPr>
          <p:nvPr/>
        </p:nvCxnSpPr>
        <p:spPr bwMode="auto">
          <a:xfrm>
            <a:off x="5219700" y="1555229"/>
            <a:ext cx="14382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3"/>
          <p:cNvCxnSpPr>
            <a:cxnSpLocks noChangeShapeType="1"/>
            <a:stCxn id="9" idx="3"/>
            <a:endCxn id="10" idx="1"/>
          </p:cNvCxnSpPr>
          <p:nvPr/>
        </p:nvCxnSpPr>
        <p:spPr bwMode="auto">
          <a:xfrm>
            <a:off x="5219700" y="2923654"/>
            <a:ext cx="15113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4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5219700" y="4147616"/>
            <a:ext cx="15113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-2156"/>
            <a:ext cx="1219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Transição para uma Sociedade de Inovação?</a:t>
            </a:r>
            <a:endParaRPr lang="pt-BR" altLang="pt-BR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6730999" y="5013976"/>
            <a:ext cx="2663825" cy="5048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altLang="pt-BR" sz="2000" b="1" dirty="0">
                <a:solidFill>
                  <a:srgbClr val="000000"/>
                </a:solidFill>
              </a:rPr>
              <a:t>Até </a:t>
            </a:r>
            <a:r>
              <a:rPr lang="pt-BR" altLang="pt-BR" sz="2000" b="1" dirty="0" smtClean="0">
                <a:solidFill>
                  <a:srgbClr val="000000"/>
                </a:solidFill>
              </a:rPr>
              <a:t>2030</a:t>
            </a:r>
            <a:r>
              <a:rPr lang="pt-BR" altLang="pt-BR" sz="2000" b="1" dirty="0" smtClean="0">
                <a:solidFill>
                  <a:schemeClr val="tx2"/>
                </a:solidFill>
              </a:rPr>
              <a:t> </a:t>
            </a:r>
            <a:endParaRPr lang="pt-BR" altLang="pt-BR" sz="2000" b="1" dirty="0">
              <a:solidFill>
                <a:schemeClr val="tx2"/>
              </a:solidFill>
            </a:endParaRPr>
          </a:p>
        </p:txBody>
      </p:sp>
      <p:cxnSp>
        <p:nvCxnSpPr>
          <p:cNvPr id="20" name="AutoShape 14"/>
          <p:cNvCxnSpPr>
            <a:cxnSpLocks noChangeShapeType="1"/>
          </p:cNvCxnSpPr>
          <p:nvPr/>
        </p:nvCxnSpPr>
        <p:spPr bwMode="auto">
          <a:xfrm>
            <a:off x="7981405" y="4415267"/>
            <a:ext cx="8482" cy="62075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802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4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043"/>
            <a:ext cx="12191999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Transformações em Curso com</a:t>
            </a:r>
          </a:p>
          <a:p>
            <a:pPr algn="ctr"/>
            <a:r>
              <a:rPr lang="pt-BR" altLang="pt-B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Características de Permanência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42919" y="1670312"/>
            <a:ext cx="2593105" cy="1512887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altLang="pt-BR" sz="2000" b="1" dirty="0">
                <a:solidFill>
                  <a:srgbClr val="000000"/>
                </a:solidFill>
              </a:rPr>
              <a:t>Novos Paradigmas </a:t>
            </a:r>
          </a:p>
          <a:p>
            <a:pPr algn="ctr"/>
            <a:r>
              <a:rPr lang="pt-BR" altLang="pt-BR" sz="2000" b="1" dirty="0">
                <a:solidFill>
                  <a:srgbClr val="000000"/>
                </a:solidFill>
              </a:rPr>
              <a:t>da Educação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500048" y="1476624"/>
            <a:ext cx="4854315" cy="1512887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</a:rPr>
              <a:t>Da Pedagogia à </a:t>
            </a:r>
            <a:r>
              <a:rPr lang="pt-BR" altLang="pt-BR" sz="2000" b="1" dirty="0" smtClean="0">
                <a:solidFill>
                  <a:srgbClr val="000000"/>
                </a:solidFill>
              </a:rPr>
              <a:t> </a:t>
            </a:r>
            <a:r>
              <a:rPr lang="pt-BR" altLang="pt-BR" sz="2000" b="1" dirty="0" err="1" smtClean="0">
                <a:solidFill>
                  <a:srgbClr val="000000"/>
                </a:solidFill>
              </a:rPr>
              <a:t>Andragogia</a:t>
            </a:r>
            <a:r>
              <a:rPr lang="pt-BR" altLang="pt-BR" sz="2000" b="1" dirty="0" smtClean="0">
                <a:solidFill>
                  <a:srgbClr val="000000"/>
                </a:solidFill>
              </a:rPr>
              <a:t> </a:t>
            </a:r>
            <a:endParaRPr lang="pt-BR" altLang="pt-BR" sz="20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</a:rPr>
              <a:t>(</a:t>
            </a:r>
            <a:r>
              <a:rPr lang="pt-BR" altLang="pt-BR" sz="2000" b="1" i="1" dirty="0" smtClean="0">
                <a:solidFill>
                  <a:srgbClr val="000000"/>
                </a:solidFill>
              </a:rPr>
              <a:t>Malcolm Knowles</a:t>
            </a:r>
            <a:r>
              <a:rPr lang="pt-BR" altLang="pt-BR" sz="2000" b="1" dirty="0">
                <a:solidFill>
                  <a:srgbClr val="000000"/>
                </a:solidFill>
              </a:rPr>
              <a:t>, 1970)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b="1" dirty="0">
                <a:solidFill>
                  <a:srgbClr val="000000"/>
                </a:solidFill>
              </a:rPr>
              <a:t>      1913 - 1997</a:t>
            </a:r>
            <a:r>
              <a:rPr lang="pt-BR" altLang="pt-BR" dirty="0"/>
              <a:t> 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42919" y="3660488"/>
            <a:ext cx="2593104" cy="24479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</a:rPr>
              <a:t>Da </a:t>
            </a:r>
            <a:r>
              <a:rPr lang="pt-BR" altLang="pt-BR" sz="2000" b="1" dirty="0" err="1">
                <a:solidFill>
                  <a:srgbClr val="000000"/>
                </a:solidFill>
              </a:rPr>
              <a:t>Andragogia</a:t>
            </a:r>
            <a:r>
              <a:rPr lang="pt-BR" altLang="pt-BR" sz="2000" b="1" dirty="0">
                <a:solidFill>
                  <a:srgbClr val="000000"/>
                </a:solidFill>
              </a:rPr>
              <a:t> à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 err="1">
                <a:solidFill>
                  <a:srgbClr val="000000"/>
                </a:solidFill>
              </a:rPr>
              <a:t>Heutagogia</a:t>
            </a:r>
            <a:endParaRPr lang="pt-BR" altLang="pt-BR" sz="20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</a:rPr>
              <a:t>(</a:t>
            </a:r>
            <a:r>
              <a:rPr lang="pt-BR" altLang="pt-BR" sz="1900" b="1" i="1" dirty="0">
                <a:solidFill>
                  <a:srgbClr val="000000"/>
                </a:solidFill>
              </a:rPr>
              <a:t>Stewart </a:t>
            </a:r>
            <a:r>
              <a:rPr lang="pt-BR" altLang="pt-BR" sz="1900" b="1" i="1" dirty="0" err="1">
                <a:solidFill>
                  <a:srgbClr val="000000"/>
                </a:solidFill>
              </a:rPr>
              <a:t>Hase</a:t>
            </a:r>
            <a:r>
              <a:rPr lang="pt-BR" altLang="pt-BR" sz="1900" i="1" dirty="0">
                <a:solidFill>
                  <a:srgbClr val="000000"/>
                </a:solidFill>
              </a:rPr>
              <a:t> </a:t>
            </a:r>
            <a:r>
              <a:rPr lang="pt-BR" altLang="pt-BR" sz="1900" b="1" i="1" dirty="0">
                <a:solidFill>
                  <a:srgbClr val="000000"/>
                </a:solidFill>
              </a:rPr>
              <a:t>e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1900" b="1" i="1" dirty="0">
                <a:solidFill>
                  <a:srgbClr val="000000"/>
                </a:solidFill>
              </a:rPr>
              <a:t>Chris </a:t>
            </a:r>
            <a:r>
              <a:rPr lang="pt-BR" altLang="pt-BR" sz="1900" b="1" i="1" dirty="0" err="1">
                <a:solidFill>
                  <a:srgbClr val="000000"/>
                </a:solidFill>
              </a:rPr>
              <a:t>Kenyon</a:t>
            </a:r>
            <a:r>
              <a:rPr lang="pt-BR" altLang="pt-BR" sz="1900" b="1" i="1" dirty="0">
                <a:solidFill>
                  <a:srgbClr val="000000"/>
                </a:solidFill>
              </a:rPr>
              <a:t>,</a:t>
            </a:r>
            <a:r>
              <a:rPr lang="pt-BR" altLang="pt-BR" sz="2000" b="1" i="1" dirty="0">
                <a:solidFill>
                  <a:srgbClr val="000000"/>
                </a:solidFill>
              </a:rPr>
              <a:t> </a:t>
            </a:r>
            <a:r>
              <a:rPr lang="pt-BR" altLang="pt-BR" sz="2000" b="1" dirty="0">
                <a:solidFill>
                  <a:srgbClr val="000000"/>
                </a:solidFill>
              </a:rPr>
              <a:t>2000)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pt-BR" altLang="pt-BR" sz="20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pt-BR" altLang="pt-BR" sz="20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pt-BR" altLang="pt-BR" sz="2000" b="1" dirty="0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8341532" y="4351790"/>
            <a:ext cx="2370885" cy="165735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</a:rPr>
              <a:t>Inovação e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 smtClean="0">
                <a:solidFill>
                  <a:srgbClr val="000000"/>
                </a:solidFill>
              </a:rPr>
              <a:t>Renovação:</a:t>
            </a:r>
            <a:endParaRPr lang="pt-BR" altLang="pt-BR" sz="20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 smtClean="0">
                <a:solidFill>
                  <a:srgbClr val="000000"/>
                </a:solidFill>
              </a:rPr>
              <a:t>Desafio</a:t>
            </a:r>
            <a:endParaRPr lang="pt-BR" altLang="pt-BR" sz="20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</a:rPr>
              <a:t> da nova cultura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5610958" y="4294000"/>
            <a:ext cx="2372519" cy="1728787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</a:rPr>
              <a:t>Aprendizagem ao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</a:rPr>
              <a:t>L</a:t>
            </a:r>
            <a:r>
              <a:rPr lang="pt-BR" altLang="pt-BR" sz="2000" b="1" dirty="0" smtClean="0">
                <a:solidFill>
                  <a:srgbClr val="000000"/>
                </a:solidFill>
              </a:rPr>
              <a:t>ongo </a:t>
            </a:r>
            <a:r>
              <a:rPr lang="pt-BR" altLang="pt-BR" sz="2000" b="1" dirty="0">
                <a:solidFill>
                  <a:srgbClr val="000000"/>
                </a:solidFill>
              </a:rPr>
              <a:t>da V</a:t>
            </a:r>
            <a:r>
              <a:rPr lang="pt-BR" altLang="pt-BR" sz="2000" b="1" dirty="0" smtClean="0">
                <a:solidFill>
                  <a:srgbClr val="000000"/>
                </a:solidFill>
              </a:rPr>
              <a:t>ida</a:t>
            </a:r>
            <a:r>
              <a:rPr lang="pt-BR" altLang="pt-BR" sz="2000" b="1" dirty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</a:rPr>
              <a:t>além da educação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</a:rPr>
              <a:t>  escolar</a:t>
            </a:r>
          </a:p>
        </p:txBody>
      </p:sp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9" y="5087750"/>
            <a:ext cx="82678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63" y="5022545"/>
            <a:ext cx="76469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1" y="1548855"/>
            <a:ext cx="1211257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530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5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19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Explosão  da Internet 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31937" y="810576"/>
            <a:ext cx="3382963" cy="43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ü"/>
            </a:pPr>
            <a:r>
              <a:rPr lang="pt-BR" altLang="pt-BR" b="1" dirty="0">
                <a:solidFill>
                  <a:srgbClr val="000000"/>
                </a:solidFill>
              </a:rPr>
              <a:t>Educação a Distancia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8055739" y="675188"/>
            <a:ext cx="3382962" cy="43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ü"/>
            </a:pPr>
            <a:r>
              <a:rPr lang="pt-BR" altLang="pt-BR" b="1" dirty="0">
                <a:solidFill>
                  <a:srgbClr val="000000"/>
                </a:solidFill>
              </a:rPr>
              <a:t>Educação Além-Fronteiras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450875" y="1342461"/>
            <a:ext cx="5759450" cy="43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ü"/>
            </a:pPr>
            <a:r>
              <a:rPr lang="pt-BR" altLang="pt-BR" sz="1900" b="1">
                <a:solidFill>
                  <a:srgbClr val="000000"/>
                </a:solidFill>
              </a:rPr>
              <a:t>Sociedade da Informação e do Conhecimento: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523900" y="1881187"/>
            <a:ext cx="1511300" cy="122396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pt-BR" altLang="pt-BR" b="1" dirty="0">
                <a:solidFill>
                  <a:srgbClr val="000000"/>
                </a:solidFill>
              </a:rPr>
              <a:t>Software </a:t>
            </a:r>
          </a:p>
          <a:p>
            <a:pPr algn="ctr">
              <a:buFont typeface="Wingdings" pitchFamily="2" charset="2"/>
              <a:buNone/>
            </a:pPr>
            <a:r>
              <a:rPr lang="pt-BR" altLang="pt-BR" b="1" dirty="0">
                <a:solidFill>
                  <a:srgbClr val="000000"/>
                </a:solidFill>
              </a:rPr>
              <a:t>Proprietário</a:t>
            </a:r>
          </a:p>
          <a:p>
            <a:pPr algn="ctr">
              <a:buFont typeface="Wingdings" pitchFamily="2" charset="2"/>
              <a:buNone/>
            </a:pPr>
            <a:r>
              <a:rPr lang="pt-BR" altLang="pt-BR" b="1" dirty="0">
                <a:solidFill>
                  <a:srgbClr val="000000"/>
                </a:solidFill>
              </a:rPr>
              <a:t> </a:t>
            </a:r>
            <a:r>
              <a:rPr lang="pt-BR" altLang="pt-BR" b="1" i="1" dirty="0">
                <a:solidFill>
                  <a:srgbClr val="000000"/>
                </a:solidFill>
              </a:rPr>
              <a:t>(copyright)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540025" y="1881187"/>
            <a:ext cx="1511300" cy="122396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pt-BR" altLang="pt-BR" b="1" dirty="0">
                <a:solidFill>
                  <a:srgbClr val="000000"/>
                </a:solidFill>
              </a:rPr>
              <a:t>Fonte aberta</a:t>
            </a:r>
            <a:endParaRPr lang="pt-BR" altLang="pt-BR" b="1" i="1" dirty="0">
              <a:solidFill>
                <a:srgbClr val="000000"/>
              </a:solidFill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7699025" y="1881187"/>
            <a:ext cx="1511300" cy="122396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pt-BR" altLang="pt-BR" b="1">
                <a:solidFill>
                  <a:srgbClr val="000000"/>
                </a:solidFill>
              </a:rPr>
              <a:t>GNU</a:t>
            </a:r>
          </a:p>
          <a:p>
            <a:pPr algn="ctr">
              <a:lnSpc>
                <a:spcPct val="80000"/>
              </a:lnSpc>
            </a:pPr>
            <a:r>
              <a:rPr lang="pt-BR" altLang="pt-BR" b="1">
                <a:solidFill>
                  <a:srgbClr val="000000"/>
                </a:solidFill>
              </a:rPr>
              <a:t>(c</a:t>
            </a:r>
            <a:r>
              <a:rPr lang="pt-BR" altLang="pt-BR" b="1" i="1">
                <a:solidFill>
                  <a:srgbClr val="000000"/>
                </a:solidFill>
              </a:rPr>
              <a:t>opyleft</a:t>
            </a:r>
            <a:r>
              <a:rPr lang="pt-BR" altLang="pt-BR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502538" y="3211675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pt-BR" altLang="pt-BR" dirty="0">
                <a:solidFill>
                  <a:srgbClr val="000000"/>
                </a:solidFill>
              </a:rPr>
              <a:t>Linux (http://br-linux.org)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1502538" y="3643475"/>
            <a:ext cx="4321175" cy="35877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pt-BR" altLang="pt-BR">
                <a:solidFill>
                  <a:srgbClr val="000000"/>
                </a:solidFill>
              </a:rPr>
              <a:t>Wikipédia (www.wikipediafoundation.org )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1502538" y="4075275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pt-BR" altLang="pt-BR">
                <a:solidFill>
                  <a:srgbClr val="000000"/>
                </a:solidFill>
              </a:rPr>
              <a:t>Google (http://scholar.google.com.br)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557238" y="5084924"/>
            <a:ext cx="4897437" cy="36036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pt-BR" altLang="pt-BR" dirty="0">
                <a:solidFill>
                  <a:srgbClr val="000000"/>
                </a:solidFill>
              </a:rPr>
              <a:t>Yahoo (http://br.buscaeducacao.yahoo.com/mt)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02538" y="4508663"/>
            <a:ext cx="4321175" cy="360362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pt-BR" altLang="pt-BR">
                <a:solidFill>
                  <a:srgbClr val="000000"/>
                </a:solidFill>
              </a:rPr>
              <a:t>Creative Commons (www.cclearn.com)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1502538" y="5516725"/>
            <a:ext cx="8713788" cy="69215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Char char="ü"/>
            </a:pPr>
            <a:r>
              <a:rPr lang="pt-BR" altLang="pt-BR" sz="2000" b="1">
                <a:solidFill>
                  <a:srgbClr val="000000"/>
                </a:solidFill>
              </a:rPr>
              <a:t>Recursos Educacionais Abertos – REAs</a:t>
            </a:r>
            <a:r>
              <a:rPr lang="pt-BR" altLang="pt-BR" sz="2000">
                <a:solidFill>
                  <a:srgbClr val="000000"/>
                </a:solidFill>
              </a:rPr>
              <a:t>  </a:t>
            </a:r>
          </a:p>
          <a:p>
            <a:pPr algn="ctr">
              <a:buFont typeface="Wingdings" pitchFamily="2" charset="2"/>
              <a:buNone/>
            </a:pPr>
            <a:r>
              <a:rPr lang="pt-BR" altLang="pt-BR" sz="2000">
                <a:solidFill>
                  <a:srgbClr val="000000"/>
                </a:solidFill>
              </a:rPr>
              <a:t>(</a:t>
            </a:r>
            <a:r>
              <a:rPr lang="pt-BR" altLang="pt-BR" sz="2000" b="1" i="1">
                <a:solidFill>
                  <a:srgbClr val="000000"/>
                </a:solidFill>
              </a:rPr>
              <a:t>Open Educational Resources</a:t>
            </a:r>
            <a:r>
              <a:rPr lang="pt-BR" altLang="pt-BR" sz="2000" b="1">
                <a:solidFill>
                  <a:srgbClr val="000000"/>
                </a:solidFill>
              </a:rPr>
              <a:t>) Creative Commons (www.cclearn.com</a:t>
            </a:r>
            <a:r>
              <a:rPr lang="pt-BR" altLang="pt-BR" sz="20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5895151" y="3643475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pt-BR" altLang="pt-BR">
                <a:solidFill>
                  <a:srgbClr val="000000"/>
                </a:solidFill>
              </a:rPr>
              <a:t>Intel (www.</a:t>
            </a:r>
            <a:r>
              <a:rPr lang="pt-BR" altLang="pt-BR" b="1">
                <a:solidFill>
                  <a:srgbClr val="000000"/>
                </a:solidFill>
              </a:rPr>
              <a:t>intel</a:t>
            </a:r>
            <a:r>
              <a:rPr lang="pt-BR" altLang="pt-BR">
                <a:solidFill>
                  <a:srgbClr val="000000"/>
                </a:solidFill>
              </a:rPr>
              <a:t>.com)</a:t>
            </a:r>
            <a:r>
              <a:rPr lang="pt-BR" altLang="pt-BR"/>
              <a:t> </a:t>
            </a: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5895151" y="3211675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pt-BR" altLang="pt-BR">
                <a:solidFill>
                  <a:srgbClr val="000000"/>
                </a:solidFill>
              </a:rPr>
              <a:t>Microsoft</a:t>
            </a:r>
            <a:r>
              <a:rPr lang="pt-BR" altLang="pt-BR" b="1">
                <a:solidFill>
                  <a:srgbClr val="000000"/>
                </a:solidFill>
              </a:rPr>
              <a:t> </a:t>
            </a:r>
            <a:r>
              <a:rPr lang="pt-BR" altLang="pt-BR">
                <a:solidFill>
                  <a:srgbClr val="000000"/>
                </a:solidFill>
              </a:rPr>
              <a:t>(www.</a:t>
            </a:r>
            <a:r>
              <a:rPr lang="pt-BR" altLang="pt-BR" b="1">
                <a:solidFill>
                  <a:srgbClr val="000000"/>
                </a:solidFill>
              </a:rPr>
              <a:t>microsoft</a:t>
            </a:r>
            <a:r>
              <a:rPr lang="pt-BR" altLang="pt-BR">
                <a:solidFill>
                  <a:srgbClr val="000000"/>
                </a:solidFill>
              </a:rPr>
              <a:t>.com) </a:t>
            </a: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895151" y="4075275"/>
            <a:ext cx="4321175" cy="36036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pt-BR" altLang="pt-BR" dirty="0" smtClean="0">
                <a:solidFill>
                  <a:srgbClr val="000000"/>
                </a:solidFill>
              </a:rPr>
              <a:t>Oracle </a:t>
            </a:r>
            <a:r>
              <a:rPr lang="pt-BR" altLang="pt-BR" dirty="0">
                <a:solidFill>
                  <a:srgbClr val="000000"/>
                </a:solidFill>
              </a:rPr>
              <a:t>(</a:t>
            </a:r>
            <a:r>
              <a:rPr lang="pt-BR" altLang="pt-BR" dirty="0" smtClean="0">
                <a:solidFill>
                  <a:srgbClr val="000000"/>
                </a:solidFill>
              </a:rPr>
              <a:t>www.</a:t>
            </a:r>
            <a:r>
              <a:rPr lang="pt-BR" altLang="pt-BR" b="1" dirty="0" smtClean="0">
                <a:solidFill>
                  <a:srgbClr val="000000"/>
                </a:solidFill>
              </a:rPr>
              <a:t>oracle</a:t>
            </a:r>
            <a:r>
              <a:rPr lang="pt-BR" altLang="pt-BR" dirty="0" smtClean="0">
                <a:solidFill>
                  <a:srgbClr val="000000"/>
                </a:solidFill>
              </a:rPr>
              <a:t>.com</a:t>
            </a:r>
            <a:r>
              <a:rPr lang="pt-BR" altLang="pt-BR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5895151" y="4508663"/>
            <a:ext cx="4321175" cy="360362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pt-BR" altLang="pt-BR">
                <a:solidFill>
                  <a:srgbClr val="000000"/>
                </a:solidFill>
              </a:rPr>
              <a:t>IMB (www.</a:t>
            </a:r>
            <a:r>
              <a:rPr lang="pt-BR" altLang="pt-BR" b="1">
                <a:solidFill>
                  <a:srgbClr val="000000"/>
                </a:solidFill>
              </a:rPr>
              <a:t>ibm</a:t>
            </a:r>
            <a:r>
              <a:rPr lang="pt-BR" altLang="pt-BR">
                <a:solidFill>
                  <a:srgbClr val="000000"/>
                </a:solidFill>
              </a:rPr>
              <a:t>.com/br) </a:t>
            </a:r>
          </a:p>
        </p:txBody>
      </p:sp>
      <p:cxnSp>
        <p:nvCxnSpPr>
          <p:cNvPr id="24" name="AutoShape 24"/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7051325" y="2493962"/>
            <a:ext cx="6477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7871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6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338094" y="1148223"/>
            <a:ext cx="3527425" cy="8636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pt-BR" altLang="pt-BR" sz="2000" b="1">
                <a:solidFill>
                  <a:srgbClr val="000000"/>
                </a:solidFill>
              </a:rPr>
              <a:t>Décadas de 20/30 – </a:t>
            </a:r>
          </a:p>
          <a:p>
            <a:pPr>
              <a:lnSpc>
                <a:spcPct val="80000"/>
              </a:lnSpc>
            </a:pPr>
            <a:r>
              <a:rPr lang="pt-BR" altLang="pt-BR" sz="2000" b="1">
                <a:solidFill>
                  <a:srgbClr val="000000"/>
                </a:solidFill>
              </a:rPr>
              <a:t>Rádio Educativo e </a:t>
            </a:r>
          </a:p>
          <a:p>
            <a:pPr>
              <a:lnSpc>
                <a:spcPct val="80000"/>
              </a:lnSpc>
            </a:pPr>
            <a:r>
              <a:rPr lang="pt-BR" altLang="pt-BR" sz="2000" b="1">
                <a:solidFill>
                  <a:srgbClr val="000000"/>
                </a:solidFill>
              </a:rPr>
              <a:t>Cinema Educativo;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338094" y="2156285"/>
            <a:ext cx="3567113" cy="8636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pt-BR" altLang="pt-BR" sz="2000" b="1">
                <a:solidFill>
                  <a:srgbClr val="000000"/>
                </a:solidFill>
              </a:rPr>
              <a:t>Década de 60 – </a:t>
            </a:r>
          </a:p>
          <a:p>
            <a:pPr>
              <a:lnSpc>
                <a:spcPct val="80000"/>
              </a:lnSpc>
            </a:pPr>
            <a:r>
              <a:rPr lang="pt-BR" altLang="pt-BR" sz="2000" b="1">
                <a:solidFill>
                  <a:srgbClr val="000000"/>
                </a:solidFill>
              </a:rPr>
              <a:t>TV Educativa + Teleducação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409532" y="3164348"/>
            <a:ext cx="3527425" cy="79216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pt-BR" altLang="pt-BR" sz="2000" b="1">
                <a:solidFill>
                  <a:srgbClr val="000000"/>
                </a:solidFill>
              </a:rPr>
              <a:t>Década de 80 –</a:t>
            </a:r>
          </a:p>
          <a:p>
            <a:pPr>
              <a:lnSpc>
                <a:spcPct val="80000"/>
              </a:lnSpc>
            </a:pPr>
            <a:r>
              <a:rPr lang="pt-BR" altLang="pt-BR" sz="2000" b="1">
                <a:solidFill>
                  <a:srgbClr val="000000"/>
                </a:solidFill>
              </a:rPr>
              <a:t>Computador Pessoal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4332608" y="4823657"/>
            <a:ext cx="2005486" cy="431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altLang="pt-BR" sz="2400" b="1" dirty="0"/>
              <a:t>SECULO XXI: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1332706" y="5286679"/>
            <a:ext cx="2303463" cy="8636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pt-BR" altLang="pt-BR" sz="2400" b="1" dirty="0">
                <a:solidFill>
                  <a:srgbClr val="000000"/>
                </a:solidFill>
              </a:rPr>
              <a:t>e-</a:t>
            </a:r>
            <a:r>
              <a:rPr lang="pt-BR" altLang="pt-BR" sz="2400" b="1" dirty="0" err="1">
                <a:solidFill>
                  <a:srgbClr val="000000"/>
                </a:solidFill>
              </a:rPr>
              <a:t>learning</a:t>
            </a:r>
            <a:endParaRPr lang="pt-BR" altLang="pt-BR" sz="2400" b="1" dirty="0">
              <a:solidFill>
                <a:srgbClr val="000000"/>
              </a:solidFill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4183619" y="5317018"/>
            <a:ext cx="2303463" cy="8636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pt-BR" altLang="pt-BR" sz="2400" b="1" dirty="0">
                <a:solidFill>
                  <a:srgbClr val="000000"/>
                </a:solidFill>
              </a:rPr>
              <a:t>Consórcios </a:t>
            </a:r>
          </a:p>
          <a:p>
            <a:pPr algn="ctr">
              <a:lnSpc>
                <a:spcPct val="80000"/>
              </a:lnSpc>
            </a:pPr>
            <a:r>
              <a:rPr lang="pt-BR" altLang="pt-BR" sz="2400" b="1" dirty="0">
                <a:solidFill>
                  <a:srgbClr val="000000"/>
                </a:solidFill>
              </a:rPr>
              <a:t>Universitários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7411931" y="5286679"/>
            <a:ext cx="2453588" cy="8636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pt-BR" altLang="pt-BR" sz="2300" b="1" dirty="0">
                <a:solidFill>
                  <a:srgbClr val="000000"/>
                </a:solidFill>
              </a:rPr>
              <a:t>Universidade </a:t>
            </a:r>
          </a:p>
          <a:p>
            <a:pPr>
              <a:lnSpc>
                <a:spcPct val="80000"/>
              </a:lnSpc>
            </a:pPr>
            <a:r>
              <a:rPr lang="pt-BR" altLang="pt-BR" sz="2300" b="1" dirty="0">
                <a:solidFill>
                  <a:srgbClr val="000000"/>
                </a:solidFill>
              </a:rPr>
              <a:t>Aberta </a:t>
            </a:r>
            <a:r>
              <a:rPr lang="pt-BR" altLang="pt-BR" sz="2300" b="1" dirty="0" smtClean="0">
                <a:solidFill>
                  <a:srgbClr val="000000"/>
                </a:solidFill>
              </a:rPr>
              <a:t>do Brasil</a:t>
            </a:r>
            <a:r>
              <a:rPr lang="pt-BR" altLang="pt-BR" sz="2300" b="1" dirty="0">
                <a:solidFill>
                  <a:srgbClr val="000000"/>
                </a:solidFill>
              </a:rPr>
              <a:t>. </a:t>
            </a:r>
            <a:endParaRPr lang="pt-BR" altLang="pt-BR" sz="2300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pt-BR" altLang="pt-BR" sz="2300" b="1" dirty="0">
                <a:solidFill>
                  <a:srgbClr val="000000"/>
                </a:solidFill>
              </a:rPr>
              <a:t> </a:t>
            </a:r>
            <a:r>
              <a:rPr lang="pt-BR" altLang="pt-BR" sz="2300" b="1" dirty="0" smtClean="0">
                <a:solidFill>
                  <a:srgbClr val="000000"/>
                </a:solidFill>
              </a:rPr>
              <a:t>         (</a:t>
            </a:r>
            <a:r>
              <a:rPr lang="pt-BR" altLang="pt-BR" sz="2300" b="1" dirty="0">
                <a:solidFill>
                  <a:srgbClr val="000000"/>
                </a:solidFill>
              </a:rPr>
              <a:t>2006)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1219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 100 anos no Brasil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37539" y="612809"/>
            <a:ext cx="1960396" cy="431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altLang="pt-BR" sz="2400" b="1" dirty="0"/>
              <a:t>SECULO XX: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1260476" y="1148223"/>
            <a:ext cx="4751387" cy="8636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pt-BR" altLang="pt-BR" sz="1900" b="1" dirty="0">
                <a:solidFill>
                  <a:srgbClr val="000000"/>
                </a:solidFill>
              </a:rPr>
              <a:t>1904 – </a:t>
            </a:r>
          </a:p>
          <a:p>
            <a:pPr>
              <a:lnSpc>
                <a:spcPct val="80000"/>
              </a:lnSpc>
            </a:pPr>
            <a:r>
              <a:rPr lang="pt-BR" altLang="pt-BR" sz="1900" b="1" dirty="0">
                <a:solidFill>
                  <a:srgbClr val="000000"/>
                </a:solidFill>
              </a:rPr>
              <a:t>Primeiros Cursos por Correspondência</a:t>
            </a:r>
          </a:p>
          <a:p>
            <a:pPr>
              <a:lnSpc>
                <a:spcPct val="80000"/>
              </a:lnSpc>
            </a:pPr>
            <a:r>
              <a:rPr lang="pt-BR" altLang="pt-BR" sz="1900" b="1" dirty="0">
                <a:solidFill>
                  <a:srgbClr val="000000"/>
                </a:solidFill>
              </a:rPr>
              <a:t>Escola Internacional - Rio de Janeiro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1260476" y="2156285"/>
            <a:ext cx="4752975" cy="8636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pt-BR" altLang="pt-BR" sz="2000" b="1">
                <a:solidFill>
                  <a:srgbClr val="000000"/>
                </a:solidFill>
              </a:rPr>
              <a:t>Décadas de 30/40 – </a:t>
            </a:r>
          </a:p>
          <a:p>
            <a:pPr>
              <a:lnSpc>
                <a:spcPct val="80000"/>
              </a:lnSpc>
            </a:pPr>
            <a:r>
              <a:rPr lang="pt-BR" altLang="pt-BR" sz="2000" b="1">
                <a:solidFill>
                  <a:srgbClr val="000000"/>
                </a:solidFill>
              </a:rPr>
              <a:t>Popularização dos Cursos por </a:t>
            </a:r>
          </a:p>
          <a:p>
            <a:pPr>
              <a:lnSpc>
                <a:spcPct val="80000"/>
              </a:lnSpc>
            </a:pPr>
            <a:r>
              <a:rPr lang="pt-BR" altLang="pt-BR" sz="2000" b="1">
                <a:solidFill>
                  <a:srgbClr val="000000"/>
                </a:solidFill>
              </a:rPr>
              <a:t>correspondência: Monitor e Universal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1260476" y="3164348"/>
            <a:ext cx="4752975" cy="79216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pt-BR" altLang="pt-BR" sz="2000" b="1">
                <a:solidFill>
                  <a:srgbClr val="000000"/>
                </a:solidFill>
              </a:rPr>
              <a:t>Década de 70 – </a:t>
            </a:r>
          </a:p>
          <a:p>
            <a:pPr>
              <a:lnSpc>
                <a:spcPct val="80000"/>
              </a:lnSpc>
            </a:pPr>
            <a:r>
              <a:rPr lang="pt-BR" altLang="pt-BR" sz="2000" b="1">
                <a:solidFill>
                  <a:srgbClr val="000000"/>
                </a:solidFill>
              </a:rPr>
              <a:t>Telecurso 1a. Geração:</a:t>
            </a:r>
          </a:p>
          <a:p>
            <a:pPr>
              <a:lnSpc>
                <a:spcPct val="80000"/>
              </a:lnSpc>
            </a:pPr>
            <a:r>
              <a:rPr lang="pt-BR" altLang="pt-BR" sz="2000" b="1">
                <a:solidFill>
                  <a:srgbClr val="000000"/>
                </a:solidFill>
              </a:rPr>
              <a:t>FRM + Bradesco + UnB</a:t>
            </a: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1260476" y="4099385"/>
            <a:ext cx="8640762" cy="649288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>
                <a:solidFill>
                  <a:srgbClr val="000000"/>
                </a:solidFill>
              </a:rPr>
              <a:t>Década de 90 – RNP, ABED, Internet,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>
                <a:solidFill>
                  <a:srgbClr val="000000"/>
                </a:solidFill>
              </a:rPr>
              <a:t>Universidades Virtuais e Corporativas</a:t>
            </a:r>
          </a:p>
        </p:txBody>
      </p:sp>
    </p:spTree>
    <p:extLst>
      <p:ext uri="{BB962C8B-B14F-4D97-AF65-F5344CB8AC3E}">
        <p14:creationId xmlns:p14="http://schemas.microsoft.com/office/powerpoint/2010/main" val="2267188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7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043"/>
            <a:ext cx="1219199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Desdobramentos: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799775" y="642393"/>
            <a:ext cx="3744912" cy="431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alt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Universidade Corporativa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799775" y="1145631"/>
            <a:ext cx="8281987" cy="36036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  <a:sym typeface="Wingdings" pitchFamily="2" charset="2"/>
              </a:rPr>
              <a:t>Corporações tornam-se provedoras de educação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799775" y="1577431"/>
            <a:ext cx="8281987" cy="36036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 dirty="0">
                <a:solidFill>
                  <a:srgbClr val="000000"/>
                </a:solidFill>
                <a:sym typeface="Wingdings" pitchFamily="2" charset="2"/>
              </a:rPr>
              <a:t>A empresa como local de trabalho e aprendizagem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1799775" y="2010818"/>
            <a:ext cx="8281987" cy="36036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>
                <a:solidFill>
                  <a:srgbClr val="000000"/>
                </a:solidFill>
                <a:sym typeface="Wingdings" pitchFamily="2" charset="2"/>
              </a:rPr>
              <a:t>Redução da vida útil do conhecimento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1799775" y="2442618"/>
            <a:ext cx="8281987" cy="6477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>
                <a:solidFill>
                  <a:srgbClr val="000000"/>
                </a:solidFill>
                <a:sym typeface="Wingdings" pitchFamily="2" charset="2"/>
              </a:rPr>
              <a:t>Necessidade de renovar o conhecimento a cada dois anos e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>
                <a:solidFill>
                  <a:srgbClr val="000000"/>
                </a:solidFill>
                <a:sym typeface="Wingdings" pitchFamily="2" charset="2"/>
              </a:rPr>
              <a:t>	adquirir  novas habilidades.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1799775" y="3306218"/>
            <a:ext cx="3960812" cy="431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altLang="pt-BR" sz="2400" b="1" dirty="0" err="1">
                <a:sym typeface="Wingdings" pitchFamily="2" charset="2"/>
              </a:rPr>
              <a:t>Megauniversidade</a:t>
            </a:r>
            <a:endParaRPr lang="pt-BR" altLang="pt-BR" sz="2400" b="1" dirty="0">
              <a:sym typeface="Wingdings" pitchFamily="2" charset="2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6336850" y="3306218"/>
            <a:ext cx="3743325" cy="431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altLang="pt-BR" sz="2400" b="1" dirty="0">
                <a:sym typeface="Wingdings" pitchFamily="2" charset="2"/>
              </a:rPr>
              <a:t>Universidade Virtual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1799775" y="3811043"/>
            <a:ext cx="4032250" cy="35877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>
                <a:solidFill>
                  <a:srgbClr val="000000"/>
                </a:solidFill>
                <a:sym typeface="Wingdings" pitchFamily="2" charset="2"/>
              </a:rPr>
              <a:t>Surge na década de 80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1799775" y="4242843"/>
            <a:ext cx="4032250" cy="36036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>
                <a:solidFill>
                  <a:srgbClr val="000000"/>
                </a:solidFill>
                <a:sym typeface="Wingdings" pitchFamily="2" charset="2"/>
              </a:rPr>
              <a:t>Educação Superior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799775" y="5106443"/>
            <a:ext cx="4032250" cy="35877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1900" b="1">
                <a:solidFill>
                  <a:srgbClr val="000000"/>
                </a:solidFill>
                <a:sym typeface="Wingdings" pitchFamily="2" charset="2"/>
              </a:rPr>
              <a:t>Número mínimo de 100.000 alunos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1799775" y="4674643"/>
            <a:ext cx="4032250" cy="36036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>
                <a:solidFill>
                  <a:srgbClr val="000000"/>
                </a:solidFill>
                <a:sym typeface="Wingdings" pitchFamily="2" charset="2"/>
              </a:rPr>
              <a:t>Educação Aberta e a Distância</a:t>
            </a: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6336850" y="3811043"/>
            <a:ext cx="3743325" cy="35877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>
                <a:solidFill>
                  <a:srgbClr val="000000"/>
                </a:solidFill>
                <a:sym typeface="Wingdings" pitchFamily="2" charset="2"/>
              </a:rPr>
              <a:t>Surge nos anos 90</a:t>
            </a: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6336850" y="4242843"/>
            <a:ext cx="3743325" cy="36036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>
                <a:solidFill>
                  <a:srgbClr val="000000"/>
                </a:solidFill>
                <a:sym typeface="Wingdings" pitchFamily="2" charset="2"/>
              </a:rPr>
              <a:t>Avanço da Mega Universidade</a:t>
            </a: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6336850" y="4674643"/>
            <a:ext cx="3743325" cy="792163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>
                <a:solidFill>
                  <a:srgbClr val="000000"/>
                </a:solidFill>
                <a:sym typeface="Wingdings" pitchFamily="2" charset="2"/>
              </a:rPr>
              <a:t>Centrada em EAD por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altLang="pt-BR" sz="2000" b="1">
                <a:solidFill>
                  <a:srgbClr val="000000"/>
                </a:solidFill>
                <a:sym typeface="Wingdings" pitchFamily="2" charset="2"/>
              </a:rPr>
              <a:t> computador/Internet</a:t>
            </a:r>
          </a:p>
        </p:txBody>
      </p:sp>
      <p:sp>
        <p:nvSpPr>
          <p:cNvPr id="23" name="AutoShape 34"/>
          <p:cNvSpPr>
            <a:spLocks noChangeArrowheads="1"/>
          </p:cNvSpPr>
          <p:nvPr/>
        </p:nvSpPr>
        <p:spPr bwMode="auto">
          <a:xfrm>
            <a:off x="1799775" y="5682706"/>
            <a:ext cx="8353425" cy="431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alt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Diversidade (Rede) ou Meta-Universidade</a:t>
            </a:r>
          </a:p>
        </p:txBody>
      </p:sp>
    </p:spTree>
    <p:extLst>
      <p:ext uri="{BB962C8B-B14F-4D97-AF65-F5344CB8AC3E}">
        <p14:creationId xmlns:p14="http://schemas.microsoft.com/office/powerpoint/2010/main" val="1609931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8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89575" y="701675"/>
            <a:ext cx="4379180" cy="4885330"/>
          </a:xfrm>
          <a:prstGeom prst="rect">
            <a:avLst/>
          </a:prstGeom>
          <a:solidFill>
            <a:srgbClr val="00330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2602" y="1610948"/>
            <a:ext cx="5286652" cy="3065198"/>
          </a:xfrm>
          <a:prstGeom prst="rect">
            <a:avLst/>
          </a:prstGeom>
          <a:gradFill rotWithShape="1">
            <a:gsLst>
              <a:gs pos="0">
                <a:srgbClr val="000080">
                  <a:alpha val="80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247365" y="1870184"/>
            <a:ext cx="2189589" cy="2400676"/>
          </a:xfrm>
          <a:prstGeom prst="rect">
            <a:avLst/>
          </a:prstGeom>
          <a:gradFill rotWithShape="1">
            <a:gsLst>
              <a:gs pos="0">
                <a:srgbClr val="660066">
                  <a:alpha val="80000"/>
                </a:srgbClr>
              </a:gs>
              <a:gs pos="100000">
                <a:srgbClr val="660066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99215" y="1870184"/>
            <a:ext cx="2189589" cy="2400676"/>
          </a:xfrm>
          <a:prstGeom prst="rect">
            <a:avLst/>
          </a:prstGeom>
          <a:solidFill>
            <a:srgbClr val="333333">
              <a:alpha val="70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941646" y="948455"/>
            <a:ext cx="3475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  <a:latin typeface="Arial" charset="0"/>
              </a:rPr>
              <a:t>Educação Aberta e a Distancia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1219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Educação Distribuída 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673108" y="4208344"/>
            <a:ext cx="45370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  <a:latin typeface="Arial" charset="0"/>
              </a:rPr>
              <a:t>Educação “Dual” ou Mista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118196" y="2930430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bg1"/>
                </a:solidFill>
                <a:latin typeface="Arial" charset="0"/>
              </a:rPr>
              <a:t>E-</a:t>
            </a:r>
            <a:r>
              <a:rPr lang="pt-BR" altLang="pt-BR" sz="2000" b="1" dirty="0" err="1">
                <a:solidFill>
                  <a:schemeClr val="bg1"/>
                </a:solidFill>
                <a:latin typeface="Arial" charset="0"/>
              </a:rPr>
              <a:t>learning</a:t>
            </a:r>
            <a:r>
              <a:rPr lang="pt-BR" altLang="pt-BR" sz="2000" b="1" dirty="0">
                <a:solidFill>
                  <a:schemeClr val="bg1"/>
                </a:solidFill>
                <a:latin typeface="Arial" charset="0"/>
              </a:rPr>
              <a:t>  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40879" y="2852737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bg1"/>
                </a:solidFill>
                <a:latin typeface="Arial" charset="0"/>
              </a:rPr>
              <a:t>Educação </a:t>
            </a:r>
          </a:p>
          <a:p>
            <a:pPr algn="ctr"/>
            <a:r>
              <a:rPr lang="pt-BR" altLang="pt-BR" sz="2000" b="1" dirty="0">
                <a:solidFill>
                  <a:schemeClr val="bg1"/>
                </a:solidFill>
                <a:latin typeface="Arial" charset="0"/>
              </a:rPr>
              <a:t>Presencial</a:t>
            </a:r>
          </a:p>
          <a:p>
            <a:pPr algn="ctr"/>
            <a:r>
              <a:rPr lang="pt-BR" altLang="pt-BR" sz="2000" b="1" dirty="0">
                <a:solidFill>
                  <a:schemeClr val="bg1"/>
                </a:solidFill>
                <a:latin typeface="Arial" charset="0"/>
              </a:rPr>
              <a:t>(face a face)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124209" y="4984147"/>
            <a:ext cx="31099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Arial" charset="0"/>
              </a:rPr>
              <a:t>ou Educação Flexível </a:t>
            </a:r>
          </a:p>
        </p:txBody>
      </p:sp>
    </p:spTree>
    <p:extLst>
      <p:ext uri="{BB962C8B-B14F-4D97-AF65-F5344CB8AC3E}">
        <p14:creationId xmlns:p14="http://schemas.microsoft.com/office/powerpoint/2010/main" val="345131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150279"/>
            <a:ext cx="12192000" cy="70772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C4F-7700-42EA-A204-1B23E265448F}" type="slidenum">
              <a:rPr lang="pt-BR" smtClean="0"/>
              <a:t>9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" y="6530975"/>
            <a:ext cx="1371600" cy="1905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39484" y="1477711"/>
            <a:ext cx="1619387" cy="6477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36471" y="1477711"/>
            <a:ext cx="1619388" cy="64770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31871" y="1477711"/>
            <a:ext cx="1619388" cy="6477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928859" y="1477711"/>
            <a:ext cx="1619387" cy="6477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224259" y="1477711"/>
            <a:ext cx="1619387" cy="6477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521246" y="1477711"/>
            <a:ext cx="1455267" cy="647700"/>
          </a:xfrm>
          <a:prstGeom prst="rect">
            <a:avLst/>
          </a:prstGeom>
          <a:solidFill>
            <a:srgbClr val="E8F3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8674102" y="2342987"/>
            <a:ext cx="15698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Sala de aula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tradicional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145640" y="2355075"/>
            <a:ext cx="1666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Baixo uso de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tecnologia </a:t>
            </a:r>
          </a:p>
        </p:txBody>
      </p:sp>
      <p:sp>
        <p:nvSpPr>
          <p:cNvPr id="15" name="AutoShape 11"/>
          <p:cNvSpPr>
            <a:spLocks/>
          </p:cNvSpPr>
          <p:nvPr/>
        </p:nvSpPr>
        <p:spPr bwMode="auto">
          <a:xfrm rot="16200000">
            <a:off x="5797664" y="1719480"/>
            <a:ext cx="360363" cy="2967228"/>
          </a:xfrm>
          <a:prstGeom prst="leftBrace">
            <a:avLst>
              <a:gd name="adj1" fmla="val 549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706096" y="2358069"/>
            <a:ext cx="2632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Aprendizagem Mista ou </a:t>
            </a:r>
          </a:p>
          <a:p>
            <a:pPr algn="ctr"/>
            <a:r>
              <a:rPr lang="pt-BR" altLang="pt-BR" sz="14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Blended</a:t>
            </a:r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Learning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647097" y="3285458"/>
            <a:ext cx="2493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Uso intermediário de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meios tecnológicos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7170853" y="2406160"/>
            <a:ext cx="3349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latin typeface="Arial" charset="0"/>
              </a:rPr>
              <a:t>-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647097" y="2436323"/>
            <a:ext cx="39642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1800" dirty="0">
                <a:latin typeface="Arial" charset="0"/>
              </a:rPr>
              <a:t>+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510618" y="2323372"/>
            <a:ext cx="15916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Alto uso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meios de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tecnológicos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039484" y="2248988"/>
            <a:ext cx="18909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Completamente</a:t>
            </a:r>
          </a:p>
          <a:p>
            <a:pPr algn="ctr"/>
            <a:r>
              <a:rPr lang="pt-BR" altLang="pt-BR" sz="1400" b="1" i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online,</a:t>
            </a:r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sem o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componente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face-a-face</a:t>
            </a:r>
            <a:endParaRPr lang="pt-BR" altLang="pt-BR" sz="1400" b="1" i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8058384" y="616697"/>
            <a:ext cx="21466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Aprendizagem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Presencial 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“</a:t>
            </a:r>
            <a:r>
              <a:rPr lang="pt-BR" altLang="pt-BR" sz="14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Offline</a:t>
            </a:r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Learning”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465320" y="641925"/>
            <a:ext cx="21347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Aprendizagem </a:t>
            </a:r>
          </a:p>
          <a:p>
            <a:pPr algn="ctr"/>
            <a:r>
              <a:rPr lang="pt-BR" altLang="pt-BR" sz="14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Onnline</a:t>
            </a:r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“Online Learning”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-1" y="-92332"/>
            <a:ext cx="121919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Descrição Esquemática da Aprendizagem Mista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H="1">
            <a:off x="2226410" y="3822052"/>
            <a:ext cx="6923527" cy="0"/>
          </a:xfrm>
          <a:prstGeom prst="line">
            <a:avLst/>
          </a:prstGeom>
          <a:noFill/>
          <a:ln w="25400">
            <a:solidFill>
              <a:schemeClr val="accent5">
                <a:lumMod val="5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2532690" y="3808678"/>
            <a:ext cx="661724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800" b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Aumento gradativo de meios tecnológicos online</a:t>
            </a: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1827376" y="5425434"/>
            <a:ext cx="8721304" cy="0"/>
          </a:xfrm>
          <a:prstGeom prst="line">
            <a:avLst/>
          </a:prstGeom>
          <a:noFill/>
          <a:ln w="25400">
            <a:solidFill>
              <a:schemeClr val="accent5">
                <a:lumMod val="50000"/>
              </a:schemeClr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1692592" y="5610772"/>
            <a:ext cx="899087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8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e-</a:t>
            </a:r>
            <a:r>
              <a:rPr lang="pt-BR" altLang="pt-BR" sz="18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learning</a:t>
            </a:r>
            <a:endParaRPr lang="pt-BR" altLang="pt-BR" sz="18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1765365" y="4263754"/>
            <a:ext cx="254107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Curso inteiramente</a:t>
            </a:r>
          </a:p>
          <a:p>
            <a:pPr algn="ctr"/>
            <a:r>
              <a:rPr lang="pt-BR" altLang="pt-BR" sz="1400" b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entregue por meio de </a:t>
            </a:r>
          </a:p>
          <a:p>
            <a:pPr algn="ctr"/>
            <a:r>
              <a:rPr lang="pt-BR" altLang="pt-BR" sz="1400" b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plataforma de </a:t>
            </a:r>
          </a:p>
          <a:p>
            <a:pPr algn="ctr"/>
            <a:r>
              <a:rPr lang="pt-BR" altLang="pt-BR" sz="1400" b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aprendizagem </a:t>
            </a:r>
          </a:p>
          <a:p>
            <a:pPr algn="ctr"/>
            <a:r>
              <a:rPr lang="pt-BR" altLang="pt-BR" sz="1400" b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eletrônica</a:t>
            </a:r>
            <a:endParaRPr lang="pt-BR" altLang="pt-BR" sz="1400" b="1" i="1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7316085" y="4479197"/>
            <a:ext cx="256287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Curso de uso de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pequena participação </a:t>
            </a:r>
          </a:p>
          <a:p>
            <a:pPr algn="ctr"/>
            <a:r>
              <a:rPr lang="pt-BR" altLang="pt-BR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de tecnologia</a:t>
            </a:r>
            <a:endParaRPr lang="pt-BR" altLang="pt-BR" sz="1400" b="1" i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1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1437</Words>
  <Application>Microsoft Office PowerPoint</Application>
  <PresentationFormat>Widescreen</PresentationFormat>
  <Paragraphs>306</Paragraphs>
  <Slides>23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</dc:creator>
  <cp:lastModifiedBy>Ana Carolina Vaz da Silva</cp:lastModifiedBy>
  <cp:revision>71</cp:revision>
  <dcterms:created xsi:type="dcterms:W3CDTF">2015-11-21T14:49:09Z</dcterms:created>
  <dcterms:modified xsi:type="dcterms:W3CDTF">2017-05-31T21:55:29Z</dcterms:modified>
</cp:coreProperties>
</file>