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7" r:id="rId3"/>
    <p:sldId id="301" r:id="rId4"/>
    <p:sldId id="298" r:id="rId5"/>
    <p:sldId id="299" r:id="rId6"/>
    <p:sldId id="306" r:id="rId7"/>
    <p:sldId id="300" r:id="rId8"/>
    <p:sldId id="304" r:id="rId9"/>
    <p:sldId id="305" r:id="rId10"/>
    <p:sldId id="302" r:id="rId11"/>
    <p:sldId id="303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F47F48-E01C-427C-BC40-5650103B8AED}" v="30" dt="2024-07-09T14:04:17.3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D6BF34-1E23-4E3C-BC1C-C6F1AC9A4DFD}" type="doc">
      <dgm:prSet loTypeId="urn:microsoft.com/office/officeart/2005/8/layout/arrow2" loCatId="process" qsTypeId="urn:microsoft.com/office/officeart/2005/8/quickstyle/simple1" qsCatId="simple" csTypeId="urn:microsoft.com/office/officeart/2005/8/colors/accent6_2" csCatId="accent6" phldr="1"/>
      <dgm:spPr/>
    </dgm:pt>
    <dgm:pt modelId="{B32272E9-0475-4846-91CF-E05A7457E0C9}">
      <dgm:prSet phldrT="[Text]" custT="1"/>
      <dgm:spPr/>
      <dgm:t>
        <a:bodyPr/>
        <a:lstStyle/>
        <a:p>
          <a:r>
            <a:rPr lang="pt-BR" sz="1600" dirty="0"/>
            <a:t>Criação institucional e modelo de governança.</a:t>
          </a:r>
        </a:p>
        <a:p>
          <a:r>
            <a:rPr lang="pt-BR" sz="1600" dirty="0"/>
            <a:t>Fortalecimento capital humano</a:t>
          </a:r>
          <a:endParaRPr lang="es-AR" sz="1600" dirty="0"/>
        </a:p>
      </dgm:t>
    </dgm:pt>
    <dgm:pt modelId="{5E2EEC8F-231E-431F-BD6C-722152440CEB}" type="parTrans" cxnId="{6805053B-6371-4FE3-9218-D0071596399E}">
      <dgm:prSet/>
      <dgm:spPr/>
      <dgm:t>
        <a:bodyPr/>
        <a:lstStyle/>
        <a:p>
          <a:endParaRPr lang="es-AR" sz="1200"/>
        </a:p>
      </dgm:t>
    </dgm:pt>
    <dgm:pt modelId="{8327C3B7-D1E3-46D0-BC8C-9CAA57D247C4}" type="sibTrans" cxnId="{6805053B-6371-4FE3-9218-D0071596399E}">
      <dgm:prSet/>
      <dgm:spPr/>
      <dgm:t>
        <a:bodyPr/>
        <a:lstStyle/>
        <a:p>
          <a:endParaRPr lang="es-AR" sz="1200"/>
        </a:p>
      </dgm:t>
    </dgm:pt>
    <dgm:pt modelId="{BE984B0A-3CBD-43D3-A41F-7DB8365E30CF}">
      <dgm:prSet phldrT="[Text]" custT="1"/>
      <dgm:spPr/>
      <dgm:t>
        <a:bodyPr/>
        <a:lstStyle/>
        <a:p>
          <a:r>
            <a:rPr lang="pt-BR" sz="1600" dirty="0"/>
            <a:t>Fortalecimento operacional e distribuição geográfica</a:t>
          </a:r>
          <a:endParaRPr lang="es-AR" sz="1600" dirty="0"/>
        </a:p>
      </dgm:t>
    </dgm:pt>
    <dgm:pt modelId="{C391A73D-96FC-4D8D-A528-EEE4A4146BA2}" type="parTrans" cxnId="{F652A412-0E3E-48A0-AD42-CB9297835988}">
      <dgm:prSet/>
      <dgm:spPr/>
      <dgm:t>
        <a:bodyPr/>
        <a:lstStyle/>
        <a:p>
          <a:endParaRPr lang="es-AR" sz="1200"/>
        </a:p>
      </dgm:t>
    </dgm:pt>
    <dgm:pt modelId="{5435BE04-43B4-41F6-A900-288F9E8892A8}" type="sibTrans" cxnId="{F652A412-0E3E-48A0-AD42-CB9297835988}">
      <dgm:prSet/>
      <dgm:spPr/>
      <dgm:t>
        <a:bodyPr/>
        <a:lstStyle/>
        <a:p>
          <a:endParaRPr lang="es-AR" sz="1200"/>
        </a:p>
      </dgm:t>
    </dgm:pt>
    <dgm:pt modelId="{AE82AE87-D777-4E83-9A5F-DFABD13E2D1C}">
      <dgm:prSet phldrT="[Text]" custT="1"/>
      <dgm:spPr/>
      <dgm:t>
        <a:bodyPr/>
        <a:lstStyle/>
        <a:p>
          <a:r>
            <a:rPr lang="pt-BR" sz="1600" noProof="0" dirty="0"/>
            <a:t>Melhora Continua</a:t>
          </a:r>
        </a:p>
      </dgm:t>
    </dgm:pt>
    <dgm:pt modelId="{3485483C-7309-4498-914A-682B09075ABA}" type="parTrans" cxnId="{F739370D-CE9B-437D-A4C9-9660B556F901}">
      <dgm:prSet/>
      <dgm:spPr/>
      <dgm:t>
        <a:bodyPr/>
        <a:lstStyle/>
        <a:p>
          <a:endParaRPr lang="es-AR" sz="1200"/>
        </a:p>
      </dgm:t>
    </dgm:pt>
    <dgm:pt modelId="{142191C3-558F-411E-A64B-200E94A47687}" type="sibTrans" cxnId="{F739370D-CE9B-437D-A4C9-9660B556F901}">
      <dgm:prSet/>
      <dgm:spPr/>
      <dgm:t>
        <a:bodyPr/>
        <a:lstStyle/>
        <a:p>
          <a:endParaRPr lang="es-AR" sz="1200"/>
        </a:p>
      </dgm:t>
    </dgm:pt>
    <dgm:pt modelId="{6B948CBF-980F-4015-A971-237805E64B42}" type="pres">
      <dgm:prSet presAssocID="{C6D6BF34-1E23-4E3C-BC1C-C6F1AC9A4DFD}" presName="arrowDiagram" presStyleCnt="0">
        <dgm:presLayoutVars>
          <dgm:chMax val="5"/>
          <dgm:dir/>
          <dgm:resizeHandles val="exact"/>
        </dgm:presLayoutVars>
      </dgm:prSet>
      <dgm:spPr/>
    </dgm:pt>
    <dgm:pt modelId="{941E37E6-A2DD-4F71-BB5B-7C35B528D081}" type="pres">
      <dgm:prSet presAssocID="{C6D6BF34-1E23-4E3C-BC1C-C6F1AC9A4DFD}" presName="arrow" presStyleLbl="bgShp" presStyleIdx="0" presStyleCnt="1"/>
      <dgm:spPr/>
    </dgm:pt>
    <dgm:pt modelId="{1D3424E1-4ED5-4C1C-A3A1-C26D38860B98}" type="pres">
      <dgm:prSet presAssocID="{C6D6BF34-1E23-4E3C-BC1C-C6F1AC9A4DFD}" presName="arrowDiagram3" presStyleCnt="0"/>
      <dgm:spPr/>
    </dgm:pt>
    <dgm:pt modelId="{B5F3599E-B5E4-4040-881D-E101FBE26734}" type="pres">
      <dgm:prSet presAssocID="{B32272E9-0475-4846-91CF-E05A7457E0C9}" presName="bullet3a" presStyleLbl="node1" presStyleIdx="0" presStyleCnt="3"/>
      <dgm:spPr/>
    </dgm:pt>
    <dgm:pt modelId="{F4233F03-56D7-479F-8C20-12A97EEAED6F}" type="pres">
      <dgm:prSet presAssocID="{B32272E9-0475-4846-91CF-E05A7457E0C9}" presName="textBox3a" presStyleLbl="revTx" presStyleIdx="0" presStyleCnt="3" custScaleX="187768" custLinFactNeighborX="21385" custLinFactNeighborY="6189">
        <dgm:presLayoutVars>
          <dgm:bulletEnabled val="1"/>
        </dgm:presLayoutVars>
      </dgm:prSet>
      <dgm:spPr/>
    </dgm:pt>
    <dgm:pt modelId="{68CDB631-7927-416C-B4E4-5E96858DC694}" type="pres">
      <dgm:prSet presAssocID="{BE984B0A-3CBD-43D3-A41F-7DB8365E30CF}" presName="bullet3b" presStyleLbl="node1" presStyleIdx="1" presStyleCnt="3"/>
      <dgm:spPr/>
    </dgm:pt>
    <dgm:pt modelId="{E5492FA0-9BEF-45F4-903B-607C50A1540F}" type="pres">
      <dgm:prSet presAssocID="{BE984B0A-3CBD-43D3-A41F-7DB8365E30CF}" presName="textBox3b" presStyleLbl="revTx" presStyleIdx="1" presStyleCnt="3" custScaleX="172348" custLinFactNeighborX="18466" custLinFactNeighborY="6128">
        <dgm:presLayoutVars>
          <dgm:bulletEnabled val="1"/>
        </dgm:presLayoutVars>
      </dgm:prSet>
      <dgm:spPr/>
    </dgm:pt>
    <dgm:pt modelId="{1E7C2FB9-C704-4591-AE67-A7EDDD60E867}" type="pres">
      <dgm:prSet presAssocID="{AE82AE87-D777-4E83-9A5F-DFABD13E2D1C}" presName="bullet3c" presStyleLbl="node1" presStyleIdx="2" presStyleCnt="3"/>
      <dgm:spPr/>
    </dgm:pt>
    <dgm:pt modelId="{D1C423FD-5B90-431E-90C7-5DA5D9A663F7}" type="pres">
      <dgm:prSet presAssocID="{AE82AE87-D777-4E83-9A5F-DFABD13E2D1C}" presName="textBox3c" presStyleLbl="revTx" presStyleIdx="2" presStyleCnt="3">
        <dgm:presLayoutVars>
          <dgm:bulletEnabled val="1"/>
        </dgm:presLayoutVars>
      </dgm:prSet>
      <dgm:spPr/>
    </dgm:pt>
  </dgm:ptLst>
  <dgm:cxnLst>
    <dgm:cxn modelId="{F739370D-CE9B-437D-A4C9-9660B556F901}" srcId="{C6D6BF34-1E23-4E3C-BC1C-C6F1AC9A4DFD}" destId="{AE82AE87-D777-4E83-9A5F-DFABD13E2D1C}" srcOrd="2" destOrd="0" parTransId="{3485483C-7309-4498-914A-682B09075ABA}" sibTransId="{142191C3-558F-411E-A64B-200E94A47687}"/>
    <dgm:cxn modelId="{F652A412-0E3E-48A0-AD42-CB9297835988}" srcId="{C6D6BF34-1E23-4E3C-BC1C-C6F1AC9A4DFD}" destId="{BE984B0A-3CBD-43D3-A41F-7DB8365E30CF}" srcOrd="1" destOrd="0" parTransId="{C391A73D-96FC-4D8D-A528-EEE4A4146BA2}" sibTransId="{5435BE04-43B4-41F6-A900-288F9E8892A8}"/>
    <dgm:cxn modelId="{6805053B-6371-4FE3-9218-D0071596399E}" srcId="{C6D6BF34-1E23-4E3C-BC1C-C6F1AC9A4DFD}" destId="{B32272E9-0475-4846-91CF-E05A7457E0C9}" srcOrd="0" destOrd="0" parTransId="{5E2EEC8F-231E-431F-BD6C-722152440CEB}" sibTransId="{8327C3B7-D1E3-46D0-BC8C-9CAA57D247C4}"/>
    <dgm:cxn modelId="{B4AF1D9C-1B57-4C3D-9E6A-768F6C05FE6A}" type="presOf" srcId="{AE82AE87-D777-4E83-9A5F-DFABD13E2D1C}" destId="{D1C423FD-5B90-431E-90C7-5DA5D9A663F7}" srcOrd="0" destOrd="0" presId="urn:microsoft.com/office/officeart/2005/8/layout/arrow2"/>
    <dgm:cxn modelId="{129B95E9-EC6D-47D0-883A-A29E1D1EBCB3}" type="presOf" srcId="{C6D6BF34-1E23-4E3C-BC1C-C6F1AC9A4DFD}" destId="{6B948CBF-980F-4015-A971-237805E64B42}" srcOrd="0" destOrd="0" presId="urn:microsoft.com/office/officeart/2005/8/layout/arrow2"/>
    <dgm:cxn modelId="{157F54F7-C6CA-4448-AFDA-D159C370F15C}" type="presOf" srcId="{BE984B0A-3CBD-43D3-A41F-7DB8365E30CF}" destId="{E5492FA0-9BEF-45F4-903B-607C50A1540F}" srcOrd="0" destOrd="0" presId="urn:microsoft.com/office/officeart/2005/8/layout/arrow2"/>
    <dgm:cxn modelId="{E97953FF-8E6C-47F5-B9BB-3F678963401F}" type="presOf" srcId="{B32272E9-0475-4846-91CF-E05A7457E0C9}" destId="{F4233F03-56D7-479F-8C20-12A97EEAED6F}" srcOrd="0" destOrd="0" presId="urn:microsoft.com/office/officeart/2005/8/layout/arrow2"/>
    <dgm:cxn modelId="{7C2DAAAC-8B68-4FBE-B534-274647C73107}" type="presParOf" srcId="{6B948CBF-980F-4015-A971-237805E64B42}" destId="{941E37E6-A2DD-4F71-BB5B-7C35B528D081}" srcOrd="0" destOrd="0" presId="urn:microsoft.com/office/officeart/2005/8/layout/arrow2"/>
    <dgm:cxn modelId="{F0DA04F5-744E-488B-AFD7-ACD52DDFFEF5}" type="presParOf" srcId="{6B948CBF-980F-4015-A971-237805E64B42}" destId="{1D3424E1-4ED5-4C1C-A3A1-C26D38860B98}" srcOrd="1" destOrd="0" presId="urn:microsoft.com/office/officeart/2005/8/layout/arrow2"/>
    <dgm:cxn modelId="{0F0D0F9F-9E70-409E-A61D-4F603DA82EA0}" type="presParOf" srcId="{1D3424E1-4ED5-4C1C-A3A1-C26D38860B98}" destId="{B5F3599E-B5E4-4040-881D-E101FBE26734}" srcOrd="0" destOrd="0" presId="urn:microsoft.com/office/officeart/2005/8/layout/arrow2"/>
    <dgm:cxn modelId="{FDBB3922-3C8A-453D-9829-57ABBDCE1F82}" type="presParOf" srcId="{1D3424E1-4ED5-4C1C-A3A1-C26D38860B98}" destId="{F4233F03-56D7-479F-8C20-12A97EEAED6F}" srcOrd="1" destOrd="0" presId="urn:microsoft.com/office/officeart/2005/8/layout/arrow2"/>
    <dgm:cxn modelId="{74A8CA9C-1D2A-428E-935E-AB9CA37A159D}" type="presParOf" srcId="{1D3424E1-4ED5-4C1C-A3A1-C26D38860B98}" destId="{68CDB631-7927-416C-B4E4-5E96858DC694}" srcOrd="2" destOrd="0" presId="urn:microsoft.com/office/officeart/2005/8/layout/arrow2"/>
    <dgm:cxn modelId="{F2249550-32AE-46CC-A677-BEAD37771056}" type="presParOf" srcId="{1D3424E1-4ED5-4C1C-A3A1-C26D38860B98}" destId="{E5492FA0-9BEF-45F4-903B-607C50A1540F}" srcOrd="3" destOrd="0" presId="urn:microsoft.com/office/officeart/2005/8/layout/arrow2"/>
    <dgm:cxn modelId="{5377E61C-22A5-4F25-8327-23A4F0867534}" type="presParOf" srcId="{1D3424E1-4ED5-4C1C-A3A1-C26D38860B98}" destId="{1E7C2FB9-C704-4591-AE67-A7EDDD60E867}" srcOrd="4" destOrd="0" presId="urn:microsoft.com/office/officeart/2005/8/layout/arrow2"/>
    <dgm:cxn modelId="{889F3FB6-65AA-4E14-B2B2-1D2AB83A8A1A}" type="presParOf" srcId="{1D3424E1-4ED5-4C1C-A3A1-C26D38860B98}" destId="{D1C423FD-5B90-431E-90C7-5DA5D9A663F7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E37E6-A2DD-4F71-BB5B-7C35B528D081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F3599E-B5E4-4040-881D-E101FBE26734}">
      <dsp:nvSpPr>
        <dsp:cNvPr id="0" name=""/>
        <dsp:cNvSpPr/>
      </dsp:nvSpPr>
      <dsp:spPr>
        <a:xfrm>
          <a:off x="1032256" y="3675549"/>
          <a:ext cx="211328" cy="21132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233F03-56D7-479F-8C20-12A97EEAED6F}">
      <dsp:nvSpPr>
        <dsp:cNvPr id="0" name=""/>
        <dsp:cNvSpPr/>
      </dsp:nvSpPr>
      <dsp:spPr>
        <a:xfrm>
          <a:off x="711828" y="3872075"/>
          <a:ext cx="3555995" cy="146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978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Criação institucional e modelo de governança.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Fortalecimento capital humano</a:t>
          </a:r>
          <a:endParaRPr lang="es-AR" sz="1600" kern="1200" dirty="0"/>
        </a:p>
      </dsp:txBody>
      <dsp:txXfrm>
        <a:off x="711828" y="3872075"/>
        <a:ext cx="3555995" cy="1468120"/>
      </dsp:txXfrm>
    </dsp:sp>
    <dsp:sp modelId="{68CDB631-7927-416C-B4E4-5E96858DC694}">
      <dsp:nvSpPr>
        <dsp:cNvPr id="0" name=""/>
        <dsp:cNvSpPr/>
      </dsp:nvSpPr>
      <dsp:spPr>
        <a:xfrm>
          <a:off x="2897632" y="2294805"/>
          <a:ext cx="382016" cy="38201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492FA0-9BEF-45F4-903B-607C50A1540F}">
      <dsp:nvSpPr>
        <dsp:cNvPr id="0" name=""/>
        <dsp:cNvSpPr/>
      </dsp:nvSpPr>
      <dsp:spPr>
        <a:xfrm>
          <a:off x="2743206" y="2655147"/>
          <a:ext cx="3362026" cy="2763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2422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dirty="0"/>
            <a:t>Fortalecimento operacional e distribuição geográfica</a:t>
          </a:r>
          <a:endParaRPr lang="es-AR" sz="1600" kern="1200" dirty="0"/>
        </a:p>
      </dsp:txBody>
      <dsp:txXfrm>
        <a:off x="2743206" y="2655147"/>
        <a:ext cx="3362026" cy="2763519"/>
      </dsp:txXfrm>
    </dsp:sp>
    <dsp:sp modelId="{1E7C2FB9-C704-4591-AE67-A7EDDD60E867}">
      <dsp:nvSpPr>
        <dsp:cNvPr id="0" name=""/>
        <dsp:cNvSpPr/>
      </dsp:nvSpPr>
      <dsp:spPr>
        <a:xfrm>
          <a:off x="5140960" y="1454573"/>
          <a:ext cx="528320" cy="52832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C423FD-5B90-431E-90C7-5DA5D9A663F7}">
      <dsp:nvSpPr>
        <dsp:cNvPr id="0" name=""/>
        <dsp:cNvSpPr/>
      </dsp:nvSpPr>
      <dsp:spPr>
        <a:xfrm>
          <a:off x="5405120" y="1718733"/>
          <a:ext cx="1950720" cy="3530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946" tIns="0" rIns="0" bIns="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kern="1200" noProof="0" dirty="0"/>
            <a:t>Melhora Continua</a:t>
          </a:r>
        </a:p>
      </dsp:txBody>
      <dsp:txXfrm>
        <a:off x="5405120" y="1718733"/>
        <a:ext cx="1950720" cy="3530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2E7AD-6CD6-62B7-39E2-20673A0F4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DD9A9-7CC7-C35F-54CB-1C0D03739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9913D9-CD5C-619A-163B-04AFA464B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21D56-A2CC-5D31-DE26-F5ACD6B3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A0B3C-33D2-8D4E-D79D-93F01B9B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24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EAC0D-C03D-B490-9C55-960A2B52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DFBB40-4660-1CAD-7FD4-629F52C8A3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2C310-C7A5-0888-CD60-ACE7162DF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3E207-6BFB-3C32-CC6C-D75F5DB9E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21263-6A32-4D75-9592-1011E3782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11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A1495E-6D82-A584-D3AA-764339304F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B3CAC6-F613-62D1-E11D-46CD9F6EE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FF1B5-5746-F74D-33FD-76EC4276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E45CF-39E8-E3FF-D78B-39D473CF3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00C7A-CF91-54EF-D8BB-A9138AD3E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38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099F1-5839-9147-B010-33BA0B09C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645BF-8BC0-07E1-04B1-54009A7AF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499B0-6B16-5021-4E9D-23D57684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BFD2E-C730-B961-0DFB-5C2B9D1AA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874D4-2307-6CDD-2E05-AFC4307E3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499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1F43-BF4B-ED95-1589-E75ECCCE5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1DD51-96FF-D85C-7018-67F28BBC9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00359-E7CC-E05A-E994-0ADB60C95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61A4D-98C9-2FFD-51F0-7DF681261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622D5-CC24-6363-D4BE-E87EF4FE6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060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4466C-A0CF-B2EC-7026-4D5D07C4F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DC7B5-9A34-6CC8-D350-54CAC477F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AB8C2-117A-7C77-96BB-A655268C9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21168-02F4-E28D-A3B7-13E83B7D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3D8A5-F30F-4A4D-FDB0-2246231D7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B51D4-806D-75C1-7434-8BA15D0C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4283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D3AE6-0B14-DAF5-F119-FC1DE74C0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D70EB-6538-DBF2-E085-D80732DEF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DA326-AC6E-BF11-CE70-4DD475403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72EC4-27B5-9D07-5435-02810215C0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3F130-427D-BBB1-CA49-F0CDC82327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BBF58C-91E7-6FE9-B6FA-4AF18D68E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1ED021-1F6E-B892-E55A-3986EA338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204035-8AE9-1A95-03B1-62B751655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61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D797C-22AB-BAE0-C1B1-BBD56273A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6DA17B-067F-3F68-B25B-31699707A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43E29-15A3-B00A-F414-10C1EA81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670BC7-7DF0-AD80-2823-3292B9F8B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322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8C1317-10CB-86CE-5065-38256F305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95FAF-5896-E5E6-F13E-23D132B0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55EBE-E9F5-E3B8-8A20-0E418234F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591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55ACB-D0BC-5B89-A58F-957492DFF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D5AB5-A4F0-294A-7D5D-BAC2BC334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E1DAE-3977-0F22-F5B0-5A982257AF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943D7-06DF-C51D-A387-1A72E50F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06C0-5410-8C60-4EB2-410FB470B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50760-CA1C-B23B-319D-CFA7C7300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439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8A0E7-792A-2F03-B6C0-073EB9C1B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8DE7E-027D-2563-2B62-4A2A28E12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AD9856-3D14-037D-159C-20EBA46B4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94198-23BF-C19F-2906-7D841D840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293FDC-B5AA-E736-B658-984BAE19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24D00-F301-7A9D-6815-087A074F2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531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731EE5-FDF1-BE9E-949A-81B842DDD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EF86E-E352-12C7-EB1C-3EA9BD5DA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A7437-8E38-EBCE-BAF8-0631CD3DB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113FA-DA9A-4E92-8E2C-035733AF5384}" type="datetimeFigureOut">
              <a:rPr lang="pt-BR" smtClean="0"/>
              <a:t>06/07/2024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86F95-EB74-0140-7959-033D6748E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F8D2B-565F-B9F7-5A52-FCB6C7858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0AD91-0192-44AE-B0C8-EFB4458C295B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01776-66F1-E650-A2BA-1E8558E62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0499"/>
            <a:ext cx="9144000" cy="2387600"/>
          </a:xfrm>
        </p:spPr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200" b="1" kern="0" dirty="0">
                <a:solidFill>
                  <a:srgbClr val="000000"/>
                </a:solidFill>
                <a:effectLst/>
                <a:latin typeface="Gotham Book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Governança Nacional de Segurança Cibernética</a:t>
            </a:r>
            <a:endParaRPr lang="es-AR" sz="8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1B135-308A-E630-6C1E-FC41F4D8FD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319443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es-AR" sz="1600" dirty="0"/>
              <a:t>Santiago Paz, </a:t>
            </a:r>
            <a:r>
              <a:rPr lang="es-AR" sz="1600" dirty="0" err="1"/>
              <a:t>Cybersecurity</a:t>
            </a:r>
            <a:r>
              <a:rPr lang="es-AR" sz="1600" dirty="0"/>
              <a:t> Senior </a:t>
            </a:r>
            <a:r>
              <a:rPr lang="es-AR" sz="1600" dirty="0" err="1"/>
              <a:t>Specialist</a:t>
            </a:r>
            <a:r>
              <a:rPr lang="es-AR" sz="1600" dirty="0"/>
              <a:t>   (IFD/ICS)</a:t>
            </a:r>
          </a:p>
        </p:txBody>
      </p:sp>
      <p:pic>
        <p:nvPicPr>
          <p:cNvPr id="4" name="Picture 2" descr="Behavioural aspects of cybersecurity — ENISA">
            <a:extLst>
              <a:ext uri="{FF2B5EF4-FFF2-40B4-BE49-F238E27FC236}">
                <a16:creationId xmlns:a16="http://schemas.microsoft.com/office/drawing/2014/main" id="{5D67E485-94FC-0D55-D2FF-D6FD5A89C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845"/>
            <a:ext cx="12192000" cy="2634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9">
            <a:extLst>
              <a:ext uri="{FF2B5EF4-FFF2-40B4-BE49-F238E27FC236}">
                <a16:creationId xmlns:a16="http://schemas.microsoft.com/office/drawing/2014/main" id="{8F66B667-5977-9DBD-474E-53382AE802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433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3178-143D-D4DB-E117-E1FC98284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Obrigado</a:t>
            </a:r>
            <a:endParaRPr lang="es-A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1EE9F-5EEC-DCEE-1F3F-586F77A392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Rectángulo 11">
            <a:extLst>
              <a:ext uri="{FF2B5EF4-FFF2-40B4-BE49-F238E27FC236}">
                <a16:creationId xmlns:a16="http://schemas.microsoft.com/office/drawing/2014/main" id="{6EEA4C5B-76EF-CB45-14AD-9B9EB54F0ECC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n 26">
            <a:extLst>
              <a:ext uri="{FF2B5EF4-FFF2-40B4-BE49-F238E27FC236}">
                <a16:creationId xmlns:a16="http://schemas.microsoft.com/office/drawing/2014/main" id="{B46B5325-0F2F-A662-840D-5CCFE9091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9">
            <a:extLst>
              <a:ext uri="{FF2B5EF4-FFF2-40B4-BE49-F238E27FC236}">
                <a16:creationId xmlns:a16="http://schemas.microsoft.com/office/drawing/2014/main" id="{FDE22C0A-BF96-35B0-09EC-1D6DF184FD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06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178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1">
            <a:extLst>
              <a:ext uri="{FF2B5EF4-FFF2-40B4-BE49-F238E27FC236}">
                <a16:creationId xmlns:a16="http://schemas.microsoft.com/office/drawing/2014/main" id="{F4CE0A8B-57DD-2640-0414-93BD38D19A59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26">
            <a:extLst>
              <a:ext uri="{FF2B5EF4-FFF2-40B4-BE49-F238E27FC236}">
                <a16:creationId xmlns:a16="http://schemas.microsoft.com/office/drawing/2014/main" id="{52BC93BA-DF7A-3EB0-EEFD-C17B7745F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9">
            <a:extLst>
              <a:ext uri="{FF2B5EF4-FFF2-40B4-BE49-F238E27FC236}">
                <a16:creationId xmlns:a16="http://schemas.microsoft.com/office/drawing/2014/main" id="{A457CD36-C1BC-EDC9-B426-65C7B2A9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BDC202-1412-80CF-E70A-E3517404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Risco Cibernético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3C43-E19E-AA62-8FB3-3FAE2997A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08389" cy="4351338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Fórum Econômico Mundial (WEF) identifica a segurança cibernética como um dos 10 principais riscos globais (setor público e privado)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ataques cibernéticos dobraram globalmente desde a pandemia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 ataques estão se tornando cada vez mais sofisticados, sendo o </a:t>
            </a:r>
            <a:r>
              <a:rPr lang="pt-BR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ransomware</a:t>
            </a: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mais proeminente.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custo médio de uma violação de dados para uma instituição governamental em 2020 foi de US$ 4,41 milhões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Brasil tem um alto nível de digitalização, mas ainda precisa amadurecer em segurança cibernética.</a:t>
            </a:r>
            <a:endParaRPr lang="en-US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41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1">
            <a:extLst>
              <a:ext uri="{FF2B5EF4-FFF2-40B4-BE49-F238E27FC236}">
                <a16:creationId xmlns:a16="http://schemas.microsoft.com/office/drawing/2014/main" id="{F4CE0A8B-57DD-2640-0414-93BD38D19A59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26">
            <a:extLst>
              <a:ext uri="{FF2B5EF4-FFF2-40B4-BE49-F238E27FC236}">
                <a16:creationId xmlns:a16="http://schemas.microsoft.com/office/drawing/2014/main" id="{52BC93BA-DF7A-3EB0-EEFD-C17B7745F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9">
            <a:extLst>
              <a:ext uri="{FF2B5EF4-FFF2-40B4-BE49-F238E27FC236}">
                <a16:creationId xmlns:a16="http://schemas.microsoft.com/office/drawing/2014/main" id="{A457CD36-C1BC-EDC9-B426-65C7B2A9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BDC202-1412-80CF-E70A-E3517404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A necessidade de governança nacional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3C43-E19E-AA62-8FB3-3FAE2997A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08389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 e mais atores envolvidos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Organizações públicas e privadas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Aumento do relacionamento entre os diferentes atores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Relações internacionais</a:t>
            </a:r>
          </a:p>
          <a:p>
            <a:pPr>
              <a:buFont typeface="Wingdings" pitchFamily="2" charset="2"/>
              <a:buChar char="Ø"/>
            </a:pPr>
            <a:endParaRPr lang="pt-BR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Exemplo NIS2:</a:t>
            </a:r>
          </a:p>
          <a:p>
            <a:pPr lvl="1"/>
            <a:r>
              <a:rPr lang="es-AR" sz="28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sectores:</a:t>
            </a:r>
          </a:p>
          <a:p>
            <a:pPr lvl="2"/>
            <a:r>
              <a:rPr lang="es-AR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pt-BR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Setores de alta criticidade</a:t>
            </a:r>
          </a:p>
          <a:p>
            <a:pPr lvl="2"/>
            <a:r>
              <a:rPr lang="pt-BR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Outros setores críticos</a:t>
            </a:r>
          </a:p>
          <a:p>
            <a:pPr lvl="1"/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Organizações:</a:t>
            </a:r>
          </a:p>
          <a:p>
            <a:pPr lvl="2"/>
            <a:r>
              <a:rPr lang="pt-BR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essenciais</a:t>
            </a:r>
          </a:p>
          <a:p>
            <a:pPr lvl="2"/>
            <a:r>
              <a:rPr lang="pt-BR" sz="16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Importantes</a:t>
            </a:r>
          </a:p>
          <a:p>
            <a:pPr lvl="1"/>
            <a:endParaRPr lang="pt-BR" sz="20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3600" dirty="0"/>
          </a:p>
        </p:txBody>
      </p:sp>
      <p:pic>
        <p:nvPicPr>
          <p:cNvPr id="2050" name="Picture 2" descr="Qué es la gobernanza de TI y por qué la necesitas? | BEXTechnology">
            <a:extLst>
              <a:ext uri="{FF2B5EF4-FFF2-40B4-BE49-F238E27FC236}">
                <a16:creationId xmlns:a16="http://schemas.microsoft.com/office/drawing/2014/main" id="{F1E2D4E2-D715-17D0-B75A-8879115B8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083" y="3639125"/>
            <a:ext cx="5379179" cy="26046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41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ABB3696-94D5-5C39-FEA7-B37FCF088831}"/>
              </a:ext>
            </a:extLst>
          </p:cNvPr>
          <p:cNvSpPr/>
          <p:nvPr/>
        </p:nvSpPr>
        <p:spPr>
          <a:xfrm>
            <a:off x="1127483" y="3695328"/>
            <a:ext cx="10400145" cy="2132817"/>
          </a:xfrm>
          <a:custGeom>
            <a:avLst/>
            <a:gdLst>
              <a:gd name="connsiteX0" fmla="*/ 0 w 10400145"/>
              <a:gd name="connsiteY0" fmla="*/ 895144 h 2132817"/>
              <a:gd name="connsiteX1" fmla="*/ 1182255 w 10400145"/>
              <a:gd name="connsiteY1" fmla="*/ 26926 h 2132817"/>
              <a:gd name="connsiteX2" fmla="*/ 4608945 w 10400145"/>
              <a:gd name="connsiteY2" fmla="*/ 1800308 h 2132817"/>
              <a:gd name="connsiteX3" fmla="*/ 6594764 w 10400145"/>
              <a:gd name="connsiteY3" fmla="*/ 479508 h 2132817"/>
              <a:gd name="connsiteX4" fmla="*/ 10400145 w 10400145"/>
              <a:gd name="connsiteY4" fmla="*/ 2132817 h 213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00145" h="2132817">
                <a:moveTo>
                  <a:pt x="0" y="895144"/>
                </a:moveTo>
                <a:cubicBezTo>
                  <a:pt x="207048" y="385604"/>
                  <a:pt x="414097" y="-123935"/>
                  <a:pt x="1182255" y="26926"/>
                </a:cubicBezTo>
                <a:cubicBezTo>
                  <a:pt x="1950413" y="177787"/>
                  <a:pt x="3706860" y="1724878"/>
                  <a:pt x="4608945" y="1800308"/>
                </a:cubicBezTo>
                <a:cubicBezTo>
                  <a:pt x="5511030" y="1875738"/>
                  <a:pt x="5629564" y="424090"/>
                  <a:pt x="6594764" y="479508"/>
                </a:cubicBezTo>
                <a:cubicBezTo>
                  <a:pt x="7559964" y="534926"/>
                  <a:pt x="9747442" y="1869581"/>
                  <a:pt x="10400145" y="2132817"/>
                </a:cubicBezTo>
              </a:path>
            </a:pathLst>
          </a:cu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355345-0455-8025-7776-342FAEE358E5}"/>
              </a:ext>
            </a:extLst>
          </p:cNvPr>
          <p:cNvSpPr txBox="1"/>
          <p:nvPr/>
        </p:nvSpPr>
        <p:spPr>
          <a:xfrm>
            <a:off x="977872" y="2715666"/>
            <a:ext cx="937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Energía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C2FBBD-D11C-F586-8D01-6791EB0F106F}"/>
              </a:ext>
            </a:extLst>
          </p:cNvPr>
          <p:cNvSpPr txBox="1"/>
          <p:nvPr/>
        </p:nvSpPr>
        <p:spPr>
          <a:xfrm>
            <a:off x="1582764" y="3213454"/>
            <a:ext cx="111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Bancário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5EA1D-E89B-5965-1F35-13DFB05DB9CE}"/>
              </a:ext>
            </a:extLst>
          </p:cNvPr>
          <p:cNvSpPr txBox="1"/>
          <p:nvPr/>
        </p:nvSpPr>
        <p:spPr>
          <a:xfrm>
            <a:off x="3224212" y="3406806"/>
            <a:ext cx="111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Saúde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9B016C-6A50-7958-10D0-3B52322E69FF}"/>
              </a:ext>
            </a:extLst>
          </p:cNvPr>
          <p:cNvSpPr txBox="1"/>
          <p:nvPr/>
        </p:nvSpPr>
        <p:spPr>
          <a:xfrm>
            <a:off x="2515256" y="2519477"/>
            <a:ext cx="1229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Mercados</a:t>
            </a:r>
          </a:p>
          <a:p>
            <a:r>
              <a:rPr lang="pt-BR" b="1" dirty="0">
                <a:solidFill>
                  <a:srgbClr val="C00000"/>
                </a:solidFill>
              </a:rPr>
              <a:t>Financeiro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F674A-83E6-D9B2-D29A-BAC8AEA981AE}"/>
              </a:ext>
            </a:extLst>
          </p:cNvPr>
          <p:cNvSpPr txBox="1"/>
          <p:nvPr/>
        </p:nvSpPr>
        <p:spPr>
          <a:xfrm>
            <a:off x="7218611" y="3485357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Saneamento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085B36-07C4-EA96-ECA5-616EC2D0CD2B}"/>
              </a:ext>
            </a:extLst>
          </p:cNvPr>
          <p:cNvSpPr txBox="1"/>
          <p:nvPr/>
        </p:nvSpPr>
        <p:spPr>
          <a:xfrm>
            <a:off x="4488127" y="3546241"/>
            <a:ext cx="1521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Infraestrutura Digital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EFB372-90DC-63B7-2BA6-532FB693696A}"/>
              </a:ext>
            </a:extLst>
          </p:cNvPr>
          <p:cNvSpPr txBox="1"/>
          <p:nvPr/>
        </p:nvSpPr>
        <p:spPr>
          <a:xfrm>
            <a:off x="4164808" y="2647389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Transporte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AF2E8B-BFC5-6427-3371-EC997813C4B0}"/>
              </a:ext>
            </a:extLst>
          </p:cNvPr>
          <p:cNvSpPr txBox="1"/>
          <p:nvPr/>
        </p:nvSpPr>
        <p:spPr>
          <a:xfrm>
            <a:off x="10646059" y="4392404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Espaço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3EC1BC-4C51-1FF2-42E5-F0AA68FA86B3}"/>
              </a:ext>
            </a:extLst>
          </p:cNvPr>
          <p:cNvSpPr txBox="1"/>
          <p:nvPr/>
        </p:nvSpPr>
        <p:spPr>
          <a:xfrm>
            <a:off x="8237522" y="2804206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Governo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02F6ED-9B34-C177-C4C9-CF2A9ED5F682}"/>
              </a:ext>
            </a:extLst>
          </p:cNvPr>
          <p:cNvSpPr txBox="1"/>
          <p:nvPr/>
        </p:nvSpPr>
        <p:spPr>
          <a:xfrm>
            <a:off x="9141037" y="3539162"/>
            <a:ext cx="1112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Serviços TIC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16D1A2-03D7-049C-1EB9-21139D8861DB}"/>
              </a:ext>
            </a:extLst>
          </p:cNvPr>
          <p:cNvSpPr txBox="1"/>
          <p:nvPr/>
        </p:nvSpPr>
        <p:spPr>
          <a:xfrm>
            <a:off x="6198547" y="2689939"/>
            <a:ext cx="1112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Água potável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89ED4B-DACE-0A1A-6C7C-26AAC9D0A0CF}"/>
              </a:ext>
            </a:extLst>
          </p:cNvPr>
          <p:cNvSpPr txBox="1"/>
          <p:nvPr/>
        </p:nvSpPr>
        <p:spPr>
          <a:xfrm>
            <a:off x="1582765" y="4392404"/>
            <a:ext cx="1112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Pesquisa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47B4EA-B94B-03BC-167C-9F5CDE438AB4}"/>
              </a:ext>
            </a:extLst>
          </p:cNvPr>
          <p:cNvSpPr txBox="1"/>
          <p:nvPr/>
        </p:nvSpPr>
        <p:spPr>
          <a:xfrm>
            <a:off x="1606716" y="5387274"/>
            <a:ext cx="141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Alimentos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5012D2-E86F-B7CE-E5E4-EAD5FD2FDA72}"/>
              </a:ext>
            </a:extLst>
          </p:cNvPr>
          <p:cNvSpPr txBox="1"/>
          <p:nvPr/>
        </p:nvSpPr>
        <p:spPr>
          <a:xfrm>
            <a:off x="4414219" y="5592733"/>
            <a:ext cx="1263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Serviços postais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448182-44F6-EAF4-02C5-39197A6CD3C3}"/>
              </a:ext>
            </a:extLst>
          </p:cNvPr>
          <p:cNvSpPr txBox="1"/>
          <p:nvPr/>
        </p:nvSpPr>
        <p:spPr>
          <a:xfrm>
            <a:off x="2979755" y="4761736"/>
            <a:ext cx="1229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Produtos químicos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CCE6BF-61EF-9A49-6E94-E398110FA61F}"/>
              </a:ext>
            </a:extLst>
          </p:cNvPr>
          <p:cNvSpPr txBox="1"/>
          <p:nvPr/>
        </p:nvSpPr>
        <p:spPr>
          <a:xfrm>
            <a:off x="7397072" y="5115717"/>
            <a:ext cx="152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B0F0"/>
                </a:solidFill>
              </a:rPr>
              <a:t>Manufatura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601C59-A48A-F60A-7763-28616E243174}"/>
              </a:ext>
            </a:extLst>
          </p:cNvPr>
          <p:cNvSpPr txBox="1"/>
          <p:nvPr/>
        </p:nvSpPr>
        <p:spPr>
          <a:xfrm>
            <a:off x="6004856" y="5541320"/>
            <a:ext cx="1545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Provedores digitais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3664C7-8513-D041-F5AA-CAF7963B9848}"/>
              </a:ext>
            </a:extLst>
          </p:cNvPr>
          <p:cNvSpPr txBox="1"/>
          <p:nvPr/>
        </p:nvSpPr>
        <p:spPr>
          <a:xfrm>
            <a:off x="8764552" y="5470336"/>
            <a:ext cx="166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B0F0"/>
                </a:solidFill>
              </a:rPr>
              <a:t>Gerenciamento de resíduos.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161273-46C2-1F4E-987B-67E2F14ABDAA}"/>
              </a:ext>
            </a:extLst>
          </p:cNvPr>
          <p:cNvSpPr txBox="1"/>
          <p:nvPr/>
        </p:nvSpPr>
        <p:spPr>
          <a:xfrm>
            <a:off x="3048000" y="32466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solidFill>
                  <a:schemeClr val="bg1"/>
                </a:solidFill>
              </a:rPr>
              <a:t>Organizações</a:t>
            </a:r>
            <a:endParaRPr lang="es-AR" dirty="0"/>
          </a:p>
        </p:txBody>
      </p:sp>
      <p:sp>
        <p:nvSpPr>
          <p:cNvPr id="23" name="Rectángulo 11">
            <a:extLst>
              <a:ext uri="{FF2B5EF4-FFF2-40B4-BE49-F238E27FC236}">
                <a16:creationId xmlns:a16="http://schemas.microsoft.com/office/drawing/2014/main" id="{54182B14-23DB-E1B8-41BA-5C398AFEBEE3}"/>
              </a:ext>
            </a:extLst>
          </p:cNvPr>
          <p:cNvSpPr/>
          <p:nvPr/>
        </p:nvSpPr>
        <p:spPr>
          <a:xfrm>
            <a:off x="-255476" y="0"/>
            <a:ext cx="12447476" cy="1560012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5" name="Imagen 9">
            <a:extLst>
              <a:ext uri="{FF2B5EF4-FFF2-40B4-BE49-F238E27FC236}">
                <a16:creationId xmlns:a16="http://schemas.microsoft.com/office/drawing/2014/main" id="{AC2DAE11-4ADE-DDA9-E4D1-C50F30D1D8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6" name="Title 25">
            <a:extLst>
              <a:ext uri="{FF2B5EF4-FFF2-40B4-BE49-F238E27FC236}">
                <a16:creationId xmlns:a16="http://schemas.microsoft.com/office/drawing/2014/main" id="{82505054-F51C-9326-4E26-0344818B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>
                <a:solidFill>
                  <a:schemeClr val="bg1"/>
                </a:solidFill>
              </a:rPr>
              <a:t>Setores</a:t>
            </a:r>
            <a:r>
              <a:rPr lang="es-AR" dirty="0">
                <a:solidFill>
                  <a:schemeClr val="bg1"/>
                </a:solidFill>
              </a:rPr>
              <a:t> críticos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97282F-6B40-56F1-6BBC-6275900BD1E3}"/>
              </a:ext>
            </a:extLst>
          </p:cNvPr>
          <p:cNvSpPr txBox="1"/>
          <p:nvPr/>
        </p:nvSpPr>
        <p:spPr>
          <a:xfrm>
            <a:off x="216643" y="1893939"/>
            <a:ext cx="2780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rgbClr val="C00000"/>
                </a:solidFill>
              </a:rPr>
              <a:t>Alta </a:t>
            </a:r>
            <a:r>
              <a:rPr lang="es-AR" sz="2000" b="1" dirty="0" err="1">
                <a:solidFill>
                  <a:srgbClr val="C00000"/>
                </a:solidFill>
              </a:rPr>
              <a:t>Criticidade</a:t>
            </a:r>
            <a:endParaRPr lang="es-AR" sz="2000" b="1" dirty="0">
              <a:solidFill>
                <a:srgbClr val="C0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61CAAA2-0F5E-F611-C02A-3FF2507B6303}"/>
              </a:ext>
            </a:extLst>
          </p:cNvPr>
          <p:cNvSpPr txBox="1"/>
          <p:nvPr/>
        </p:nvSpPr>
        <p:spPr>
          <a:xfrm>
            <a:off x="418816" y="6123543"/>
            <a:ext cx="257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Outros Setores Críticos</a:t>
            </a:r>
          </a:p>
        </p:txBody>
      </p:sp>
    </p:spTree>
    <p:extLst>
      <p:ext uri="{BB962C8B-B14F-4D97-AF65-F5344CB8AC3E}">
        <p14:creationId xmlns:p14="http://schemas.microsoft.com/office/powerpoint/2010/main" val="3392261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C89C1603-B050-F6BF-1A3C-DAC1BF43F5F0}"/>
              </a:ext>
            </a:extLst>
          </p:cNvPr>
          <p:cNvSpPr txBox="1"/>
          <p:nvPr/>
        </p:nvSpPr>
        <p:spPr>
          <a:xfrm>
            <a:off x="418816" y="6123543"/>
            <a:ext cx="257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Outros Setores Críticos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6CA97A6-2D1D-DE2F-B469-1DFE634BE4C8}"/>
              </a:ext>
            </a:extLst>
          </p:cNvPr>
          <p:cNvSpPr txBox="1"/>
          <p:nvPr/>
        </p:nvSpPr>
        <p:spPr>
          <a:xfrm>
            <a:off x="216643" y="1893939"/>
            <a:ext cx="2780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rgbClr val="C00000"/>
                </a:solidFill>
              </a:rPr>
              <a:t>Alta </a:t>
            </a:r>
            <a:r>
              <a:rPr lang="es-AR" sz="2000" b="1" dirty="0" err="1">
                <a:solidFill>
                  <a:srgbClr val="C00000"/>
                </a:solidFill>
              </a:rPr>
              <a:t>Criticidade</a:t>
            </a:r>
            <a:endParaRPr lang="es-AR" sz="2000" b="1" dirty="0">
              <a:solidFill>
                <a:srgbClr val="C00000"/>
              </a:solidFill>
            </a:endParaRPr>
          </a:p>
        </p:txBody>
      </p:sp>
      <p:pic>
        <p:nvPicPr>
          <p:cNvPr id="37" name="Imagen 9">
            <a:extLst>
              <a:ext uri="{FF2B5EF4-FFF2-40B4-BE49-F238E27FC236}">
                <a16:creationId xmlns:a16="http://schemas.microsoft.com/office/drawing/2014/main" id="{C0EF5AB0-F9B7-9009-E1A1-AF6CF17281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35" name="Rectángulo 11">
            <a:extLst>
              <a:ext uri="{FF2B5EF4-FFF2-40B4-BE49-F238E27FC236}">
                <a16:creationId xmlns:a16="http://schemas.microsoft.com/office/drawing/2014/main" id="{2AC5A01D-8A8A-F8F5-89B9-FCFC99B1AB93}"/>
              </a:ext>
            </a:extLst>
          </p:cNvPr>
          <p:cNvSpPr/>
          <p:nvPr/>
        </p:nvSpPr>
        <p:spPr>
          <a:xfrm>
            <a:off x="-255476" y="1"/>
            <a:ext cx="12447476" cy="1530960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AABB3696-94D5-5C39-FEA7-B37FCF088831}"/>
              </a:ext>
            </a:extLst>
          </p:cNvPr>
          <p:cNvSpPr/>
          <p:nvPr/>
        </p:nvSpPr>
        <p:spPr>
          <a:xfrm>
            <a:off x="1127483" y="3695328"/>
            <a:ext cx="10400145" cy="2132817"/>
          </a:xfrm>
          <a:custGeom>
            <a:avLst/>
            <a:gdLst>
              <a:gd name="connsiteX0" fmla="*/ 0 w 10400145"/>
              <a:gd name="connsiteY0" fmla="*/ 895144 h 2132817"/>
              <a:gd name="connsiteX1" fmla="*/ 1182255 w 10400145"/>
              <a:gd name="connsiteY1" fmla="*/ 26926 h 2132817"/>
              <a:gd name="connsiteX2" fmla="*/ 4608945 w 10400145"/>
              <a:gd name="connsiteY2" fmla="*/ 1800308 h 2132817"/>
              <a:gd name="connsiteX3" fmla="*/ 6594764 w 10400145"/>
              <a:gd name="connsiteY3" fmla="*/ 479508 h 2132817"/>
              <a:gd name="connsiteX4" fmla="*/ 10400145 w 10400145"/>
              <a:gd name="connsiteY4" fmla="*/ 2132817 h 2132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00145" h="2132817">
                <a:moveTo>
                  <a:pt x="0" y="895144"/>
                </a:moveTo>
                <a:cubicBezTo>
                  <a:pt x="207048" y="385604"/>
                  <a:pt x="414097" y="-123935"/>
                  <a:pt x="1182255" y="26926"/>
                </a:cubicBezTo>
                <a:cubicBezTo>
                  <a:pt x="1950413" y="177787"/>
                  <a:pt x="3706860" y="1724878"/>
                  <a:pt x="4608945" y="1800308"/>
                </a:cubicBezTo>
                <a:cubicBezTo>
                  <a:pt x="5511030" y="1875738"/>
                  <a:pt x="5629564" y="424090"/>
                  <a:pt x="6594764" y="479508"/>
                </a:cubicBezTo>
                <a:cubicBezTo>
                  <a:pt x="7559964" y="534926"/>
                  <a:pt x="9747442" y="1869581"/>
                  <a:pt x="10400145" y="2132817"/>
                </a:cubicBezTo>
              </a:path>
            </a:pathLst>
          </a:cu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355345-0455-8025-7776-342FAEE358E5}"/>
              </a:ext>
            </a:extLst>
          </p:cNvPr>
          <p:cNvSpPr txBox="1"/>
          <p:nvPr/>
        </p:nvSpPr>
        <p:spPr>
          <a:xfrm>
            <a:off x="977872" y="2715666"/>
            <a:ext cx="937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Energía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C2FBBD-D11C-F586-8D01-6791EB0F106F}"/>
              </a:ext>
            </a:extLst>
          </p:cNvPr>
          <p:cNvSpPr txBox="1"/>
          <p:nvPr/>
        </p:nvSpPr>
        <p:spPr>
          <a:xfrm>
            <a:off x="1582764" y="3213454"/>
            <a:ext cx="111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Bancário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5EA1D-E89B-5965-1F35-13DFB05DB9CE}"/>
              </a:ext>
            </a:extLst>
          </p:cNvPr>
          <p:cNvSpPr txBox="1"/>
          <p:nvPr/>
        </p:nvSpPr>
        <p:spPr>
          <a:xfrm>
            <a:off x="3224212" y="3406806"/>
            <a:ext cx="111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Saúde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9B016C-6A50-7958-10D0-3B52322E69FF}"/>
              </a:ext>
            </a:extLst>
          </p:cNvPr>
          <p:cNvSpPr txBox="1"/>
          <p:nvPr/>
        </p:nvSpPr>
        <p:spPr>
          <a:xfrm>
            <a:off x="2515256" y="2519477"/>
            <a:ext cx="12297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Mercados</a:t>
            </a:r>
          </a:p>
          <a:p>
            <a:r>
              <a:rPr lang="pt-BR" b="1" dirty="0">
                <a:solidFill>
                  <a:srgbClr val="C00000"/>
                </a:solidFill>
              </a:rPr>
              <a:t>Financeiro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8F674A-83E6-D9B2-D29A-BAC8AEA981AE}"/>
              </a:ext>
            </a:extLst>
          </p:cNvPr>
          <p:cNvSpPr txBox="1"/>
          <p:nvPr/>
        </p:nvSpPr>
        <p:spPr>
          <a:xfrm>
            <a:off x="7218611" y="3485357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Saneamento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085B36-07C4-EA96-ECA5-616EC2D0CD2B}"/>
              </a:ext>
            </a:extLst>
          </p:cNvPr>
          <p:cNvSpPr txBox="1"/>
          <p:nvPr/>
        </p:nvSpPr>
        <p:spPr>
          <a:xfrm>
            <a:off x="4488127" y="3546241"/>
            <a:ext cx="1521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Infraestrutura Digital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EFB372-90DC-63B7-2BA6-532FB693696A}"/>
              </a:ext>
            </a:extLst>
          </p:cNvPr>
          <p:cNvSpPr txBox="1"/>
          <p:nvPr/>
        </p:nvSpPr>
        <p:spPr>
          <a:xfrm>
            <a:off x="4164808" y="2647389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Transporte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AF2E8B-BFC5-6427-3371-EC997813C4B0}"/>
              </a:ext>
            </a:extLst>
          </p:cNvPr>
          <p:cNvSpPr txBox="1"/>
          <p:nvPr/>
        </p:nvSpPr>
        <p:spPr>
          <a:xfrm>
            <a:off x="10646059" y="4392404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Espaço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3EC1BC-4C51-1FF2-42E5-F0AA68FA86B3}"/>
              </a:ext>
            </a:extLst>
          </p:cNvPr>
          <p:cNvSpPr txBox="1"/>
          <p:nvPr/>
        </p:nvSpPr>
        <p:spPr>
          <a:xfrm>
            <a:off x="8237522" y="2804206"/>
            <a:ext cx="154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C00000"/>
                </a:solidFill>
              </a:rPr>
              <a:t>Governo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02F6ED-9B34-C177-C4C9-CF2A9ED5F682}"/>
              </a:ext>
            </a:extLst>
          </p:cNvPr>
          <p:cNvSpPr txBox="1"/>
          <p:nvPr/>
        </p:nvSpPr>
        <p:spPr>
          <a:xfrm>
            <a:off x="9141037" y="3539162"/>
            <a:ext cx="1112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Serviços TIC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16D1A2-03D7-049C-1EB9-21139D8861DB}"/>
              </a:ext>
            </a:extLst>
          </p:cNvPr>
          <p:cNvSpPr txBox="1"/>
          <p:nvPr/>
        </p:nvSpPr>
        <p:spPr>
          <a:xfrm>
            <a:off x="6198547" y="2689939"/>
            <a:ext cx="1112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C00000"/>
                </a:solidFill>
              </a:rPr>
              <a:t>Água potável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89ED4B-DACE-0A1A-6C7C-26AAC9D0A0CF}"/>
              </a:ext>
            </a:extLst>
          </p:cNvPr>
          <p:cNvSpPr txBox="1"/>
          <p:nvPr/>
        </p:nvSpPr>
        <p:spPr>
          <a:xfrm>
            <a:off x="1582765" y="4392404"/>
            <a:ext cx="1112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Pesquisa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47B4EA-B94B-03BC-167C-9F5CDE438AB4}"/>
              </a:ext>
            </a:extLst>
          </p:cNvPr>
          <p:cNvSpPr txBox="1"/>
          <p:nvPr/>
        </p:nvSpPr>
        <p:spPr>
          <a:xfrm>
            <a:off x="1606716" y="5387274"/>
            <a:ext cx="1417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Alimentos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B5012D2-E86F-B7CE-E5E4-EAD5FD2FDA72}"/>
              </a:ext>
            </a:extLst>
          </p:cNvPr>
          <p:cNvSpPr txBox="1"/>
          <p:nvPr/>
        </p:nvSpPr>
        <p:spPr>
          <a:xfrm>
            <a:off x="4414219" y="5592733"/>
            <a:ext cx="1263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Serviços postais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448182-44F6-EAF4-02C5-39197A6CD3C3}"/>
              </a:ext>
            </a:extLst>
          </p:cNvPr>
          <p:cNvSpPr txBox="1"/>
          <p:nvPr/>
        </p:nvSpPr>
        <p:spPr>
          <a:xfrm>
            <a:off x="2979755" y="4761736"/>
            <a:ext cx="1229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Produtos químicos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CCE6BF-61EF-9A49-6E94-E398110FA61F}"/>
              </a:ext>
            </a:extLst>
          </p:cNvPr>
          <p:cNvSpPr txBox="1"/>
          <p:nvPr/>
        </p:nvSpPr>
        <p:spPr>
          <a:xfrm>
            <a:off x="7397072" y="5115717"/>
            <a:ext cx="152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B0F0"/>
                </a:solidFill>
              </a:rPr>
              <a:t>Manufatura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601C59-A48A-F60A-7763-28616E243174}"/>
              </a:ext>
            </a:extLst>
          </p:cNvPr>
          <p:cNvSpPr txBox="1"/>
          <p:nvPr/>
        </p:nvSpPr>
        <p:spPr>
          <a:xfrm>
            <a:off x="6004856" y="5541320"/>
            <a:ext cx="1545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B0F0"/>
                </a:solidFill>
              </a:rPr>
              <a:t>Provedores digitais</a:t>
            </a:r>
          </a:p>
          <a:p>
            <a:endParaRPr lang="pt-BR" b="1" dirty="0">
              <a:solidFill>
                <a:srgbClr val="00B0F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73664C7-8513-D041-F5AA-CAF7963B9848}"/>
              </a:ext>
            </a:extLst>
          </p:cNvPr>
          <p:cNvSpPr txBox="1"/>
          <p:nvPr/>
        </p:nvSpPr>
        <p:spPr>
          <a:xfrm>
            <a:off x="8764552" y="5470336"/>
            <a:ext cx="1662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B0F0"/>
                </a:solidFill>
              </a:rPr>
              <a:t>Gerenciamento de resíduos.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472430B-C1A7-D6E5-C48B-6A2C6548C4CA}"/>
              </a:ext>
            </a:extLst>
          </p:cNvPr>
          <p:cNvGrpSpPr/>
          <p:nvPr/>
        </p:nvGrpSpPr>
        <p:grpSpPr>
          <a:xfrm>
            <a:off x="281709" y="2017532"/>
            <a:ext cx="11628582" cy="4447118"/>
            <a:chOff x="434109" y="2068945"/>
            <a:chExt cx="11628582" cy="444711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71309A2-1380-55E4-F153-58E478DB8980}"/>
                </a:ext>
              </a:extLst>
            </p:cNvPr>
            <p:cNvSpPr/>
            <p:nvPr/>
          </p:nvSpPr>
          <p:spPr>
            <a:xfrm>
              <a:off x="434109" y="2068945"/>
              <a:ext cx="11628582" cy="4447118"/>
            </a:xfrm>
            <a:prstGeom prst="rect">
              <a:avLst/>
            </a:prstGeom>
            <a:solidFill>
              <a:schemeClr val="bg1">
                <a:lumMod val="50000"/>
                <a:alpha val="87000"/>
              </a:schemeClr>
            </a:solidFill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 dirty="0"/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C87AD49-C762-AD15-0338-26E9AE811E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4109" y="2068945"/>
              <a:ext cx="11628582" cy="4437807"/>
            </a:xfrm>
            <a:prstGeom prst="line">
              <a:avLst/>
            </a:prstGeom>
            <a:ln w="57150">
              <a:solidFill>
                <a:schemeClr val="bg1">
                  <a:alpha val="3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B27B726D-01BE-2748-205C-13EC3EC03886}"/>
              </a:ext>
            </a:extLst>
          </p:cNvPr>
          <p:cNvSpPr txBox="1"/>
          <p:nvPr/>
        </p:nvSpPr>
        <p:spPr>
          <a:xfrm>
            <a:off x="1320800" y="2918691"/>
            <a:ext cx="5160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</a:rPr>
              <a:t>Organizações Publicas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2258888-19E9-6F8C-F5C3-90518576A4A4}"/>
              </a:ext>
            </a:extLst>
          </p:cNvPr>
          <p:cNvSpPr txBox="1"/>
          <p:nvPr/>
        </p:nvSpPr>
        <p:spPr>
          <a:xfrm>
            <a:off x="6822457" y="4633613"/>
            <a:ext cx="51604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>
                <a:solidFill>
                  <a:schemeClr val="bg1"/>
                </a:solidFill>
              </a:rPr>
              <a:t>Organizações Privadas</a:t>
            </a:r>
          </a:p>
        </p:txBody>
      </p:sp>
      <p:sp>
        <p:nvSpPr>
          <p:cNvPr id="39" name="Title 25">
            <a:extLst>
              <a:ext uri="{FF2B5EF4-FFF2-40B4-BE49-F238E27FC236}">
                <a16:creationId xmlns:a16="http://schemas.microsoft.com/office/drawing/2014/main" id="{125E5C1C-3F82-5ACB-E3FC-BA3E72413E94}"/>
              </a:ext>
            </a:extLst>
          </p:cNvPr>
          <p:cNvSpPr txBox="1">
            <a:spLocks/>
          </p:cNvSpPr>
          <p:nvPr/>
        </p:nvSpPr>
        <p:spPr>
          <a:xfrm>
            <a:off x="838200" y="58679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 err="1">
                <a:solidFill>
                  <a:schemeClr val="bg1"/>
                </a:solidFill>
              </a:rPr>
              <a:t>Setores</a:t>
            </a:r>
            <a:r>
              <a:rPr lang="es-AR" dirty="0">
                <a:solidFill>
                  <a:schemeClr val="bg1"/>
                </a:solidFill>
              </a:rPr>
              <a:t> críticos</a:t>
            </a:r>
          </a:p>
        </p:txBody>
      </p:sp>
    </p:spTree>
    <p:extLst>
      <p:ext uri="{BB962C8B-B14F-4D97-AF65-F5344CB8AC3E}">
        <p14:creationId xmlns:p14="http://schemas.microsoft.com/office/powerpoint/2010/main" val="285447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ángulo 11">
            <a:extLst>
              <a:ext uri="{FF2B5EF4-FFF2-40B4-BE49-F238E27FC236}">
                <a16:creationId xmlns:a16="http://schemas.microsoft.com/office/drawing/2014/main" id="{2AC5A01D-8A8A-F8F5-89B9-FCFC99B1AB93}"/>
              </a:ext>
            </a:extLst>
          </p:cNvPr>
          <p:cNvSpPr/>
          <p:nvPr/>
        </p:nvSpPr>
        <p:spPr>
          <a:xfrm>
            <a:off x="-255476" y="1"/>
            <a:ext cx="12447476" cy="1530960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itle 25">
            <a:extLst>
              <a:ext uri="{FF2B5EF4-FFF2-40B4-BE49-F238E27FC236}">
                <a16:creationId xmlns:a16="http://schemas.microsoft.com/office/drawing/2014/main" id="{125E5C1C-3F82-5ACB-E3FC-BA3E72413E94}"/>
              </a:ext>
            </a:extLst>
          </p:cNvPr>
          <p:cNvSpPr txBox="1">
            <a:spLocks/>
          </p:cNvSpPr>
          <p:nvPr/>
        </p:nvSpPr>
        <p:spPr>
          <a:xfrm>
            <a:off x="838200" y="58679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>
                <a:solidFill>
                  <a:schemeClr val="bg1"/>
                </a:solidFill>
              </a:rPr>
              <a:t>Caso IFX Networks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79F848D-78A6-AA6F-5B81-1B2C93DFF94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9608389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IFX e um provedor de serviços de nuvem com serviços em mais de 17 países de Latinoamérica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12 de setembro teve um incidente de cibersegurança de </a:t>
            </a:r>
            <a:r>
              <a:rPr lang="pt-BR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ransomware</a:t>
            </a: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 afeto sua infraestrutura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Colombia</a:t>
            </a: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 de 50 órgãos do governo afetados</a:t>
            </a:r>
          </a:p>
          <a:p>
            <a:pPr lvl="2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Sistemas de Saúde</a:t>
            </a:r>
          </a:p>
          <a:p>
            <a:pPr lvl="2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de Justiça</a:t>
            </a:r>
          </a:p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Chile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Chilecompra</a:t>
            </a: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(U$S 2.000.000 no dia)</a:t>
            </a:r>
          </a:p>
          <a:p>
            <a:pPr lvl="1">
              <a:buFont typeface="Wingdings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9265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1">
            <a:extLst>
              <a:ext uri="{FF2B5EF4-FFF2-40B4-BE49-F238E27FC236}">
                <a16:creationId xmlns:a16="http://schemas.microsoft.com/office/drawing/2014/main" id="{F4CE0A8B-57DD-2640-0414-93BD38D19A59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26">
            <a:extLst>
              <a:ext uri="{FF2B5EF4-FFF2-40B4-BE49-F238E27FC236}">
                <a16:creationId xmlns:a16="http://schemas.microsoft.com/office/drawing/2014/main" id="{52BC93BA-DF7A-3EB0-EEFD-C17B7745F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9">
            <a:extLst>
              <a:ext uri="{FF2B5EF4-FFF2-40B4-BE49-F238E27FC236}">
                <a16:creationId xmlns:a16="http://schemas.microsoft.com/office/drawing/2014/main" id="{A457CD36-C1BC-EDC9-B426-65C7B2A9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BDC202-1412-80CF-E70A-E3517404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Ações de países com maturidade em segurança cibernética (I)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3C43-E19E-AA62-8FB3-3FAE2997A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08389" cy="43513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Estudo BID estratégias: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75% das estratégias mais modernas consideram a segurança cibernética como um habilitador para a prosperidade econômica.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 das estratégias de ponta consideram parcerias público-privadas como um ponto chave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60% das estratégias mais modernas consideram a promoção do setor local.</a:t>
            </a:r>
          </a:p>
          <a:p>
            <a:pPr lvl="1"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 das estratégias mais modernas consideram a cooperação internacional</a:t>
            </a:r>
          </a:p>
          <a:p>
            <a:pPr marL="457200" lvl="1" indent="0">
              <a:buNone/>
            </a:pPr>
            <a:endParaRPr lang="pt-BR" sz="20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74427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1">
            <a:extLst>
              <a:ext uri="{FF2B5EF4-FFF2-40B4-BE49-F238E27FC236}">
                <a16:creationId xmlns:a16="http://schemas.microsoft.com/office/drawing/2014/main" id="{F4CE0A8B-57DD-2640-0414-93BD38D19A59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26">
            <a:extLst>
              <a:ext uri="{FF2B5EF4-FFF2-40B4-BE49-F238E27FC236}">
                <a16:creationId xmlns:a16="http://schemas.microsoft.com/office/drawing/2014/main" id="{52BC93BA-DF7A-3EB0-EEFD-C17B7745F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9">
            <a:extLst>
              <a:ext uri="{FF2B5EF4-FFF2-40B4-BE49-F238E27FC236}">
                <a16:creationId xmlns:a16="http://schemas.microsoft.com/office/drawing/2014/main" id="{A457CD36-C1BC-EDC9-B426-65C7B2A9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BDC202-1412-80CF-E70A-E3517404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Ações de países com maturidade em segurança cibernética (II)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53C43-E19E-AA62-8FB3-3FAE2997A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08389" cy="435133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pt-BR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Estudo BID órgãos centrais:</a:t>
            </a:r>
          </a:p>
          <a:p>
            <a:pPr marL="800100" lvl="1" indent="-342900">
              <a:buAutoNum type="arabicPeriod"/>
            </a:pPr>
            <a:r>
              <a:rPr lang="en-US" b="1" dirty="0" err="1">
                <a:ea typeface="+mn-lt"/>
                <a:cs typeface="+mn-lt"/>
              </a:rPr>
              <a:t>Objetivo</a:t>
            </a:r>
            <a:r>
              <a:rPr lang="en-US" b="1" dirty="0">
                <a:ea typeface="+mn-lt"/>
                <a:cs typeface="+mn-lt"/>
              </a:rPr>
              <a:t> Principal</a:t>
            </a:r>
            <a:r>
              <a:rPr lang="en-US" dirty="0">
                <a:ea typeface="+mn-lt"/>
                <a:cs typeface="+mn-lt"/>
              </a:rPr>
              <a:t>: </a:t>
            </a:r>
            <a:r>
              <a:rPr lang="en-US" dirty="0" err="1">
                <a:ea typeface="+mn-lt"/>
                <a:cs typeface="+mn-lt"/>
              </a:rPr>
              <a:t>coordenar</a:t>
            </a:r>
            <a:r>
              <a:rPr lang="en-US" dirty="0">
                <a:ea typeface="+mn-lt"/>
                <a:cs typeface="+mn-lt"/>
              </a:rPr>
              <a:t> a </a:t>
            </a:r>
            <a:r>
              <a:rPr lang="en-US" dirty="0" err="1">
                <a:ea typeface="+mn-lt"/>
                <a:cs typeface="+mn-lt"/>
              </a:rPr>
              <a:t>segurança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cibernética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nível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nacional</a:t>
            </a:r>
            <a:r>
              <a:rPr lang="en-US" dirty="0">
                <a:ea typeface="+mn-lt"/>
                <a:cs typeface="+mn-lt"/>
              </a:rPr>
              <a:t>. </a:t>
            </a:r>
          </a:p>
          <a:p>
            <a:pPr marL="1257300" lvl="2" indent="-342900">
              <a:buAutoNum type="arabicPeriod"/>
            </a:pPr>
            <a:r>
              <a:rPr lang="en-US" dirty="0" err="1">
                <a:ea typeface="+mn-lt"/>
                <a:cs typeface="+mn-lt"/>
              </a:rPr>
              <a:t>Setor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público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 marL="1257300" lvl="2" indent="-342900">
              <a:buAutoNum type="arabicPeriod"/>
            </a:pPr>
            <a:r>
              <a:rPr lang="en-US" dirty="0" err="1">
                <a:ea typeface="+mn-lt"/>
                <a:cs typeface="+mn-lt"/>
              </a:rPr>
              <a:t>Setor</a:t>
            </a:r>
            <a:r>
              <a:rPr lang="en-US" dirty="0">
                <a:ea typeface="+mn-lt"/>
                <a:cs typeface="+mn-lt"/>
              </a:rPr>
              <a:t> privado </a:t>
            </a:r>
            <a:endParaRPr lang="es-419" dirty="0">
              <a:ea typeface="+mn-lt"/>
              <a:cs typeface="+mn-lt"/>
            </a:endParaRPr>
          </a:p>
          <a:p>
            <a:pPr marL="1257300" lvl="2" indent="-342900">
              <a:buAutoNum type="arabicPeriod"/>
            </a:pPr>
            <a:r>
              <a:rPr lang="en-US" dirty="0" err="1">
                <a:ea typeface="+mn-lt"/>
                <a:cs typeface="+mn-lt"/>
              </a:rPr>
              <a:t>Defesa</a:t>
            </a:r>
            <a:endParaRPr lang="en-US" dirty="0">
              <a:ea typeface="+mn-lt"/>
              <a:cs typeface="+mn-lt"/>
            </a:endParaRPr>
          </a:p>
          <a:p>
            <a:pPr marL="800100" lvl="1" indent="-342900">
              <a:buAutoNum type="arabicPeriod"/>
            </a:pPr>
            <a:r>
              <a:rPr lang="en-US" b="1" dirty="0" err="1">
                <a:ea typeface="+mn-lt"/>
                <a:cs typeface="+mn-lt"/>
              </a:rPr>
              <a:t>Serviços</a:t>
            </a:r>
            <a:r>
              <a:rPr lang="en-US" b="1" dirty="0">
                <a:ea typeface="+mn-lt"/>
                <a:cs typeface="+mn-lt"/>
              </a:rPr>
              <a:t>/</a:t>
            </a:r>
            <a:r>
              <a:rPr lang="en-US" b="1" dirty="0" err="1">
                <a:ea typeface="+mn-lt"/>
                <a:cs typeface="+mn-lt"/>
              </a:rPr>
              <a:t>atribuições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mais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comuns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1257300" lvl="2" indent="-342900">
              <a:buAutoNum type="arabicPeriod"/>
            </a:pPr>
            <a:r>
              <a:rPr lang="en-US" dirty="0" err="1">
                <a:ea typeface="+mn-lt"/>
                <a:cs typeface="+mn-lt"/>
              </a:rPr>
              <a:t>Capacidades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regulatórias</a:t>
            </a:r>
            <a:r>
              <a:rPr lang="en-US" b="1" dirty="0">
                <a:ea typeface="+mn-lt"/>
                <a:cs typeface="+mn-lt"/>
              </a:rPr>
              <a:t> e </a:t>
            </a:r>
            <a:r>
              <a:rPr lang="en-US" b="1" dirty="0" err="1">
                <a:ea typeface="+mn-lt"/>
                <a:cs typeface="+mn-lt"/>
              </a:rPr>
              <a:t>sancionatórias</a:t>
            </a:r>
            <a:endParaRPr lang="en-US" b="1" dirty="0">
              <a:ea typeface="Calibri"/>
              <a:cs typeface="Calibri"/>
            </a:endParaRPr>
          </a:p>
          <a:p>
            <a:pPr marL="1257300" lvl="2" indent="-342900">
              <a:buAutoNum type="arabicPeriod"/>
            </a:pPr>
            <a:r>
              <a:rPr lang="en-US" dirty="0" err="1">
                <a:ea typeface="+mn-lt"/>
                <a:cs typeface="+mn-lt"/>
              </a:rPr>
              <a:t>Gestão</a:t>
            </a:r>
            <a:r>
              <a:rPr lang="en-US" dirty="0">
                <a:ea typeface="+mn-lt"/>
                <a:cs typeface="+mn-lt"/>
              </a:rPr>
              <a:t> de </a:t>
            </a:r>
            <a:r>
              <a:rPr lang="en-US" dirty="0" err="1">
                <a:ea typeface="+mn-lt"/>
                <a:cs typeface="+mn-lt"/>
              </a:rPr>
              <a:t>incidentes</a:t>
            </a:r>
            <a:endParaRPr lang="en-US" dirty="0">
              <a:ea typeface="+mn-lt"/>
              <a:cs typeface="+mn-lt"/>
            </a:endParaRPr>
          </a:p>
          <a:p>
            <a:pPr marL="1257300" lvl="2" indent="-342900">
              <a:buAutoNum type="arabicPeriod"/>
            </a:pPr>
            <a:r>
              <a:rPr lang="en-US" dirty="0">
                <a:ea typeface="+mn-lt"/>
                <a:cs typeface="+mn-lt"/>
              </a:rPr>
              <a:t>Cyber Threat Intelligence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b="1" dirty="0" err="1">
                <a:ea typeface="+mn-lt"/>
                <a:cs typeface="+mn-lt"/>
              </a:rPr>
              <a:t>Orçamento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anual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aproximado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b="1" dirty="0">
                <a:ea typeface="+mn-lt"/>
                <a:cs typeface="+mn-lt"/>
              </a:rPr>
              <a:t>US$ 20 a  200 </a:t>
            </a:r>
            <a:r>
              <a:rPr lang="en-US" b="1" dirty="0" err="1">
                <a:ea typeface="+mn-lt"/>
                <a:cs typeface="+mn-lt"/>
              </a:rPr>
              <a:t>milhões</a:t>
            </a:r>
            <a:r>
              <a:rPr lang="en-US" dirty="0">
                <a:ea typeface="+mn-lt"/>
                <a:cs typeface="+mn-lt"/>
              </a:rPr>
              <a:t>*</a:t>
            </a:r>
          </a:p>
          <a:p>
            <a:pPr marL="800100" lvl="1" indent="-342900">
              <a:buFont typeface="Arial" panose="020B0604020202020204" pitchFamily="34" charset="0"/>
              <a:buAutoNum type="arabicPeriod"/>
            </a:pPr>
            <a:r>
              <a:rPr lang="en-US" b="1" dirty="0" err="1">
                <a:ea typeface="+mn-lt"/>
                <a:cs typeface="+mn-lt"/>
              </a:rPr>
              <a:t>Número</a:t>
            </a:r>
            <a:r>
              <a:rPr lang="en-US" b="1" dirty="0">
                <a:ea typeface="+mn-lt"/>
                <a:cs typeface="+mn-lt"/>
              </a:rPr>
              <a:t> de RH </a:t>
            </a:r>
            <a:r>
              <a:rPr lang="en-US" dirty="0" err="1">
                <a:ea typeface="+mn-lt"/>
                <a:cs typeface="+mn-lt"/>
              </a:rPr>
              <a:t>aproximadamente</a:t>
            </a:r>
            <a:r>
              <a:rPr lang="en-US" dirty="0">
                <a:ea typeface="+mn-lt"/>
                <a:cs typeface="+mn-lt"/>
              </a:rPr>
              <a:t>: </a:t>
            </a:r>
            <a:r>
              <a:rPr lang="en-US" b="1" dirty="0">
                <a:ea typeface="+mn-lt"/>
                <a:cs typeface="+mn-lt"/>
              </a:rPr>
              <a:t>150-800*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lvl="1"/>
            <a:endParaRPr lang="pt-BR" sz="2000" b="1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251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11">
            <a:extLst>
              <a:ext uri="{FF2B5EF4-FFF2-40B4-BE49-F238E27FC236}">
                <a16:creationId xmlns:a16="http://schemas.microsoft.com/office/drawing/2014/main" id="{F4CE0A8B-57DD-2640-0414-93BD38D19A59}"/>
              </a:ext>
            </a:extLst>
          </p:cNvPr>
          <p:cNvSpPr/>
          <p:nvPr/>
        </p:nvSpPr>
        <p:spPr>
          <a:xfrm>
            <a:off x="-255476" y="0"/>
            <a:ext cx="11045163" cy="1552353"/>
          </a:xfrm>
          <a:prstGeom prst="rect">
            <a:avLst/>
          </a:prstGeom>
          <a:solidFill>
            <a:srgbClr val="0050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n 26">
            <a:extLst>
              <a:ext uri="{FF2B5EF4-FFF2-40B4-BE49-F238E27FC236}">
                <a16:creationId xmlns:a16="http://schemas.microsoft.com/office/drawing/2014/main" id="{52BC93BA-DF7A-3EB0-EEFD-C17B7745F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27" t="3084" r="10603" b="4247"/>
          <a:stretch>
            <a:fillRect/>
          </a:stretch>
        </p:blipFill>
        <p:spPr bwMode="auto">
          <a:xfrm>
            <a:off x="10789687" y="-210341"/>
            <a:ext cx="1402313" cy="598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9">
            <a:extLst>
              <a:ext uri="{FF2B5EF4-FFF2-40B4-BE49-F238E27FC236}">
                <a16:creationId xmlns:a16="http://schemas.microsoft.com/office/drawing/2014/main" id="{A457CD36-C1BC-EDC9-B426-65C7B2A9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979" y="5947795"/>
            <a:ext cx="1722866" cy="831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BDC202-1412-80CF-E70A-E3517404B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1"/>
                </a:solidFill>
              </a:rPr>
              <a:t>Processo realizado em fases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C9D94D63-39E9-C346-84BD-A1FCCAE4803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6295514"/>
              </p:ext>
            </p:extLst>
          </p:nvPr>
        </p:nvGraphicFramePr>
        <p:xfrm>
          <a:off x="1071418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27719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14875</TotalTime>
  <Words>439</Words>
  <Application>Microsoft Office PowerPoint</Application>
  <PresentationFormat>Widescreen</PresentationFormat>
  <Paragraphs>102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Gotham Book</vt:lpstr>
      <vt:lpstr>Times New Roman</vt:lpstr>
      <vt:lpstr>Wingdings</vt:lpstr>
      <vt:lpstr>Office Theme</vt:lpstr>
      <vt:lpstr>Governança Nacional de Segurança Cibernética</vt:lpstr>
      <vt:lpstr>Risco Cibernético</vt:lpstr>
      <vt:lpstr>A necessidade de governança nacional</vt:lpstr>
      <vt:lpstr>Setores críticos</vt:lpstr>
      <vt:lpstr>PowerPoint Presentation</vt:lpstr>
      <vt:lpstr>PowerPoint Presentation</vt:lpstr>
      <vt:lpstr>Ações de países com maturidade em segurança cibernética (I)</vt:lpstr>
      <vt:lpstr>Ações de países com maturidade em segurança cibernética (II)</vt:lpstr>
      <vt:lpstr>Processo realizado em fases</vt:lpstr>
      <vt:lpstr>Obrigado</vt:lpstr>
      <vt:lpstr>PowerPoint Presentation</vt:lpstr>
    </vt:vector>
  </TitlesOfParts>
  <Company>Inter-American Development Bank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Bergues, Martina</dc:creator>
  <cp:lastModifiedBy>Paz Gonzalez, Santiago</cp:lastModifiedBy>
  <cp:revision>9</cp:revision>
  <dcterms:created xsi:type="dcterms:W3CDTF">2023-10-26T12:42:57Z</dcterms:created>
  <dcterms:modified xsi:type="dcterms:W3CDTF">2024-07-09T17:08:51Z</dcterms:modified>
</cp:coreProperties>
</file>