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72" r:id="rId7"/>
    <p:sldId id="271" r:id="rId8"/>
    <p:sldId id="270" r:id="rId9"/>
    <p:sldId id="274" r:id="rId10"/>
    <p:sldId id="273" r:id="rId11"/>
    <p:sldId id="263" r:id="rId12"/>
    <p:sldId id="260" r:id="rId13"/>
    <p:sldId id="264" r:id="rId14"/>
    <p:sldId id="265" r:id="rId15"/>
    <p:sldId id="266" r:id="rId16"/>
    <p:sldId id="267" r:id="rId17"/>
    <p:sldId id="268" r:id="rId18"/>
    <p:sldId id="269" r:id="rId19"/>
    <p:sldId id="257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8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o Pasqualin" initials="RP" lastIdx="1" clrIdx="0">
    <p:extLst>
      <p:ext uri="{19B8F6BF-5375-455C-9EA6-DF929625EA0E}">
        <p15:presenceInfo xmlns:p15="http://schemas.microsoft.com/office/powerpoint/2012/main" userId="Roberto Pasqual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CCC607-F863-47ED-B05C-1C5789EE01DC}" v="56" dt="2019-12-08T22:39:52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2" y="90"/>
      </p:cViewPr>
      <p:guideLst>
        <p:guide orient="horz" pos="1366"/>
        <p:guide pos="8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767822-A0E8-4DFF-B545-CA8B9704A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09804"/>
            <a:ext cx="9144000" cy="1508125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EC0B44C-5DCA-46B9-B754-F4FF3090A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4706"/>
            <a:ext cx="9144000" cy="62309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F5DC831-BDC8-4751-ADF1-7F165BED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FD34B95-FFC5-4FD4-9FC8-750C9624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0442-813E-4FBD-A04D-7965C3FA731F}" type="slidenum">
              <a:rPr lang="pt-BR" smtClean="0"/>
              <a:t>‹nº›</a:t>
            </a:fld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6A113D8C-7DE6-49F9-9833-C198E870D9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05" y="1168905"/>
            <a:ext cx="6505989" cy="121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FD34B95-FFC5-4FD4-9FC8-750C9624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0442-813E-4FBD-A04D-7965C3FA731F}" type="slidenum">
              <a:rPr lang="pt-BR" smtClean="0"/>
              <a:t>‹nº›</a:t>
            </a:fld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902619F3-467B-4448-9F53-45DDADC1E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90" y="1080504"/>
            <a:ext cx="5456819" cy="103939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923505EF-C4B5-4939-98F5-EAC3C664CAAA}"/>
              </a:ext>
            </a:extLst>
          </p:cNvPr>
          <p:cNvSpPr txBox="1"/>
          <p:nvPr userDrawn="1"/>
        </p:nvSpPr>
        <p:spPr>
          <a:xfrm>
            <a:off x="7257151" y="4346335"/>
            <a:ext cx="47858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roberto@robertopasqualin.com.br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Tel. +55 11 3062 7457   Cel. +55 11 97578 9399</a:t>
            </a:r>
          </a:p>
          <a:p>
            <a:pPr algn="l"/>
            <a:endParaRPr lang="pt-BR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Alameda Franca 1050,  10º andar  </a:t>
            </a:r>
          </a:p>
          <a:p>
            <a:pPr algn="l"/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01422-001  Jardins  São Paulo  SP  </a:t>
            </a:r>
          </a:p>
          <a:p>
            <a:pPr algn="l"/>
            <a:endParaRPr lang="pt-BR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www.robertopasqualin.com.br</a:t>
            </a:r>
          </a:p>
          <a:p>
            <a:pPr algn="l"/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l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4351E9E-D705-4747-BCF2-88BC767D8F45}"/>
              </a:ext>
            </a:extLst>
          </p:cNvPr>
          <p:cNvSpPr txBox="1"/>
          <p:nvPr userDrawn="1"/>
        </p:nvSpPr>
        <p:spPr>
          <a:xfrm>
            <a:off x="4934849" y="3038934"/>
            <a:ext cx="2322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861388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86BA29-ACA6-4C2D-A9BD-CE965C61C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2" y="365125"/>
            <a:ext cx="7486318" cy="85407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1CBB445-C0BC-419C-86FF-295FFF279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3B0FF97-207E-4487-A5EC-D1B59FD9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87A38-AD88-4EBA-9FA1-DFFEBF8751FF}" type="datetimeFigureOut">
              <a:rPr lang="pt-BR" smtClean="0"/>
              <a:t>09/12/2019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49964C0-5F9A-4A10-97AD-F0AA9593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1855DF0-0255-4585-A4AD-D4A4F5EA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0442-813E-4FBD-A04D-7965C3FA731F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51C33A6D-9008-417A-A62D-6B0B715C8F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524" y="323226"/>
            <a:ext cx="2502276" cy="4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08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E8A841-0A66-40A2-ABE8-BCA8EFC8E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C795C3B-115E-417D-971B-5B8FA1006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44A6490-9E84-4E65-BC0F-38505DF2F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87A38-AD88-4EBA-9FA1-DFFEBF8751FF}" type="datetimeFigureOut">
              <a:rPr lang="pt-BR" smtClean="0"/>
              <a:t>09/12/2019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46CF79B-17F9-4E2C-B01D-6D960A876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45BCDF9-D7F1-4EAF-8207-536CB518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0442-813E-4FBD-A04D-7965C3FA73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16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7031C6C-EAF8-44D2-9EB2-B4E8BC37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85407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4BAA59F-20FE-4D68-902E-63D05CAB1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DB0AA29C-4E14-4F4E-9D41-1535C0B51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69584EC-4001-4F3C-A62A-8BB9708F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87A38-AD88-4EBA-9FA1-DFFEBF8751FF}" type="datetimeFigureOut">
              <a:rPr lang="pt-BR" smtClean="0"/>
              <a:t>09/12/2019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324D85F-2F32-4317-8E08-47781504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A29E26A-4DE6-4DC2-8AE8-053D5382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0442-813E-4FBD-A04D-7965C3FA731F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752F1BF7-1D0F-4FAE-B1E0-3F4736E331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524" y="323226"/>
            <a:ext cx="2502276" cy="4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0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E21C7B-AA3C-4B3F-92E3-92ABB628E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2" y="365125"/>
            <a:ext cx="7359318" cy="8540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F1D1922D-1F68-453F-8907-0FB35AAF74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87A38-AD88-4EBA-9FA1-DFFEBF8751FF}" type="datetimeFigureOut">
              <a:rPr lang="pt-BR" smtClean="0"/>
              <a:t>09/12/2019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5A9B4373-46BE-4033-9C21-D05BC066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15B93C0D-80D8-4387-98AB-8A7B099E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0442-813E-4FBD-A04D-7965C3FA731F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0B8C8AE-9A79-4F74-BF47-A3388854D7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524" y="323226"/>
            <a:ext cx="2502276" cy="4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4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12F1A363-77D6-4A1C-BA19-02B5E370F3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87A38-AD88-4EBA-9FA1-DFFEBF8751FF}" type="datetimeFigureOut">
              <a:rPr lang="pt-BR" smtClean="0"/>
              <a:t>09/12/2019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553CE527-01B3-4A6B-923B-705FD72C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43C6870C-004D-4ABA-A4EF-68587ADF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0442-813E-4FBD-A04D-7965C3FA731F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EF67D8B7-18AF-4A33-BACD-D1D2A28CD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524" y="323226"/>
            <a:ext cx="2502276" cy="4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59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A9F32C-1A02-4053-8744-1306A5B0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E8128B08-439F-4AB4-BCF3-7342163D8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27D30B20-2796-4177-B78F-4FFB7943C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25C5DB81-CB4D-4F78-8CC4-2E2B38384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87A38-AD88-4EBA-9FA1-DFFEBF8751FF}" type="datetimeFigureOut">
              <a:rPr lang="pt-BR" smtClean="0"/>
              <a:t>09/12/2019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5643A71E-3EFD-4C40-8195-90679B48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B8D0243-74FF-47F6-B69D-D5D2F828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0442-813E-4FBD-A04D-7965C3FA73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03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2C26C7A0-AD68-4D4D-87AA-38EDA6A20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2" y="365125"/>
            <a:ext cx="7202907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21C7D770-C9CB-49F7-800B-86CEE7E35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1284" y="1363579"/>
            <a:ext cx="10102516" cy="4636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ED73BA4-54C9-4D3A-8FCD-5AD3399E3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7C34BDF-99B8-4B9A-AE4D-FA81E4241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C0442-813E-4FBD-A04D-7965C3FA731F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9D8682F-7333-413D-B5CB-83BE6C5C881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" y="0"/>
            <a:ext cx="985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13E49F-FFA1-4986-996B-D06AC2BC6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3297" y="2522483"/>
            <a:ext cx="7583213" cy="1466193"/>
          </a:xfrm>
        </p:spPr>
        <p:txBody>
          <a:bodyPr/>
          <a:lstStyle/>
          <a:p>
            <a:r>
              <a:rPr lang="pt-BR" sz="3200" b="1" dirty="0"/>
              <a:t>MESA </a:t>
            </a:r>
            <a:r>
              <a:rPr lang="pt-BR" sz="3600" b="1" dirty="0"/>
              <a:t>REDONDA</a:t>
            </a:r>
            <a:r>
              <a:rPr lang="pt-BR" sz="3200" b="1" dirty="0"/>
              <a:t> NA CCJC DO SENADO</a:t>
            </a:r>
            <a:br>
              <a:rPr lang="pt-BR" sz="3200" b="1" dirty="0"/>
            </a:br>
            <a:endParaRPr lang="pt-BR" sz="32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13FCD98-3335-49D7-9BED-DF0729F17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5255"/>
            <a:ext cx="9144000" cy="2916621"/>
          </a:xfrm>
        </p:spPr>
        <p:txBody>
          <a:bodyPr>
            <a:normAutofit fontScale="62500" lnSpcReduction="20000"/>
          </a:bodyPr>
          <a:lstStyle/>
          <a:p>
            <a:endParaRPr lang="pt-BR" dirty="0"/>
          </a:p>
          <a:p>
            <a:r>
              <a:rPr lang="pt-BR" sz="3800" b="1" dirty="0"/>
              <a:t>Projeto de Lei 4257/2019, do Senador Antonio Anastasia (PSDB-MG)</a:t>
            </a:r>
          </a:p>
          <a:p>
            <a:endParaRPr lang="pt-BR" sz="3800" b="1" dirty="0"/>
          </a:p>
          <a:p>
            <a:r>
              <a:rPr lang="pt-BR" sz="3800" b="1" dirty="0"/>
              <a:t>Relator na CCJC, Senador Tasso Jereissati (PSDB-CE)</a:t>
            </a:r>
          </a:p>
          <a:p>
            <a:endParaRPr lang="pt-BR" sz="4400" b="1" dirty="0"/>
          </a:p>
          <a:p>
            <a:r>
              <a:rPr lang="pt-BR" sz="3600" b="1" dirty="0"/>
              <a:t>Painel 1 – Arbitragem Tributária</a:t>
            </a:r>
            <a:r>
              <a:rPr lang="pt-BR" sz="3400" dirty="0"/>
              <a:t/>
            </a:r>
            <a:br>
              <a:rPr lang="pt-BR" sz="3400" dirty="0"/>
            </a:br>
            <a:endParaRPr lang="pt-BR" sz="3400" dirty="0"/>
          </a:p>
        </p:txBody>
      </p:sp>
    </p:spTree>
    <p:extLst>
      <p:ext uri="{BB962C8B-B14F-4D97-AF65-F5344CB8AC3E}">
        <p14:creationId xmlns:p14="http://schemas.microsoft.com/office/powerpoint/2010/main" val="320593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1B8580-54B7-4560-B8EC-0E74952D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2" y="365125"/>
            <a:ext cx="4844718" cy="854075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Arbitragem Tributária no PL 4257/19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2BC528-68F3-4B19-B47F-B6F3A2716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4" y="1363578"/>
            <a:ext cx="10807366" cy="5494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/>
              <a:t>Confidencialidade de documentos sigilosos</a:t>
            </a:r>
            <a:endParaRPr lang="pt-BR" sz="2000" u="sng" dirty="0"/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/>
              <a:t>Art. 16-C, § 2º</a:t>
            </a:r>
            <a:r>
              <a:rPr lang="pt-BR" sz="2000" b="1" dirty="0"/>
              <a:t> </a:t>
            </a:r>
            <a:r>
              <a:rPr lang="pt-BR" sz="2000" b="1" dirty="0">
                <a:solidFill>
                  <a:srgbClr val="C00000"/>
                </a:solidFill>
              </a:rPr>
              <a:t>[sem alteração]</a:t>
            </a:r>
          </a:p>
          <a:p>
            <a:pPr marL="0" indent="0">
              <a:buNone/>
            </a:pPr>
            <a:endParaRPr lang="pt-BR" sz="2000" b="1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/>
              <a:t>Credenciamento de Câmaras pela Administração Pública </a:t>
            </a:r>
            <a:endParaRPr lang="pt-BR" sz="2000" u="sng" dirty="0"/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>
                <a:solidFill>
                  <a:srgbClr val="C00000"/>
                </a:solidFill>
              </a:rPr>
              <a:t>Art. 16-C, § 3º</a:t>
            </a:r>
            <a:r>
              <a:rPr lang="pt-BR" sz="2000" b="1" dirty="0">
                <a:solidFill>
                  <a:srgbClr val="C00000"/>
                </a:solidFill>
              </a:rPr>
              <a:t> - O credenciamento de órgão arbitral institucional ou de entidade especializada somente poderá ser admitido após a comprovação, entre outros critérios, do exercício contínuo da atividade de administração de procedimentos arbitrais nos quatro (4) anos anteriores ao credenciamento.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461809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1B8580-54B7-4560-B8EC-0E74952D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2" y="365125"/>
            <a:ext cx="4844718" cy="854075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Arbitragem Tributária no PL 4257/19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2BC528-68F3-4B19-B47F-B6F3A2716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4" y="1363578"/>
            <a:ext cx="10807366" cy="5494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 </a:t>
            </a:r>
          </a:p>
          <a:p>
            <a:pPr marL="0" indent="0" algn="ctr">
              <a:buNone/>
            </a:pPr>
            <a:r>
              <a:rPr lang="pt-BR" sz="2000" b="1" u="sng" dirty="0"/>
              <a:t>Art.16-D - Honorário de sucumbência pelos critérios do art. 85 do CPC </a:t>
            </a:r>
          </a:p>
          <a:p>
            <a:pPr marL="0" indent="0" algn="ctr">
              <a:buNone/>
            </a:pPr>
            <a:r>
              <a:rPr lang="pt-BR" sz="2000" b="1" dirty="0">
                <a:solidFill>
                  <a:srgbClr val="C00000"/>
                </a:solidFill>
              </a:rPr>
              <a:t>[sem alteração]</a:t>
            </a:r>
          </a:p>
          <a:p>
            <a:pPr marL="0" indent="0">
              <a:buNone/>
            </a:pPr>
            <a:endParaRPr lang="pt-BR" sz="1100" b="1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/>
              <a:t>Sucumbência reduzida à metade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/>
              <a:t>Art. 16-D, § </a:t>
            </a:r>
            <a:r>
              <a:rPr lang="pt-BR" sz="2000" b="1" u="sng" dirty="0" err="1"/>
              <a:t>ún</a:t>
            </a:r>
            <a:r>
              <a:rPr lang="pt-BR" sz="2000" b="1" u="sng" dirty="0"/>
              <a:t>.</a:t>
            </a:r>
            <a:r>
              <a:rPr lang="pt-BR" sz="2000" b="1" dirty="0"/>
              <a:t> </a:t>
            </a:r>
            <a:r>
              <a:rPr lang="pt-BR" sz="2000" b="1" dirty="0">
                <a:solidFill>
                  <a:srgbClr val="C00000"/>
                </a:solidFill>
              </a:rPr>
              <a:t>[sem alteração]</a:t>
            </a:r>
          </a:p>
          <a:p>
            <a:pPr marL="0" indent="0">
              <a:buNone/>
            </a:pPr>
            <a:endParaRPr lang="pt-BR" sz="2000" b="1" u="sng" dirty="0"/>
          </a:p>
          <a:p>
            <a:pPr marL="0" indent="0" algn="ctr">
              <a:buNone/>
            </a:pPr>
            <a:r>
              <a:rPr lang="pt-BR" sz="2000" b="1" u="sng" dirty="0"/>
              <a:t>Art. 16-E - Despesas da arbitragem pelo contribuinte</a:t>
            </a:r>
          </a:p>
          <a:p>
            <a:pPr marL="0" indent="0" algn="ctr">
              <a:buNone/>
            </a:pPr>
            <a:r>
              <a:rPr lang="pt-BR" sz="2000" b="1" dirty="0">
                <a:solidFill>
                  <a:srgbClr val="C00000"/>
                </a:solidFill>
              </a:rPr>
              <a:t>[sem alteração]</a:t>
            </a:r>
          </a:p>
          <a:p>
            <a:pPr marL="0" indent="0">
              <a:buNone/>
            </a:pPr>
            <a:endParaRPr lang="pt-BR" sz="1100" b="1" u="sng" dirty="0"/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/>
              <a:t>Reembolso ao contribuinte das despesas adiantadas, se vencedor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/>
              <a:t>Art. 16-E, § </a:t>
            </a:r>
            <a:r>
              <a:rPr lang="pt-BR" sz="2000" b="1" u="sng" dirty="0" err="1"/>
              <a:t>ún</a:t>
            </a:r>
            <a:r>
              <a:rPr lang="pt-BR" sz="2000" b="1" u="sng" dirty="0"/>
              <a:t>.</a:t>
            </a:r>
            <a:r>
              <a:rPr lang="pt-BR" sz="2000" b="1" dirty="0">
                <a:solidFill>
                  <a:srgbClr val="FF0000"/>
                </a:solidFill>
              </a:rPr>
              <a:t> </a:t>
            </a:r>
            <a:r>
              <a:rPr lang="pt-BR" sz="2000" b="1" dirty="0">
                <a:solidFill>
                  <a:srgbClr val="C00000"/>
                </a:solidFill>
              </a:rPr>
              <a:t>[sem alteração</a:t>
            </a:r>
            <a:r>
              <a:rPr lang="pt-BR" sz="2000" b="1" u="sng" dirty="0">
                <a:solidFill>
                  <a:srgbClr val="C0000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48505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1B8580-54B7-4560-B8EC-0E74952D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2" y="365125"/>
            <a:ext cx="4844718" cy="854075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Arbitragem Tributária no PL 4257/19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2BC528-68F3-4B19-B47F-B6F3A2716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4" y="1232946"/>
            <a:ext cx="10635916" cy="562505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2000" b="1" u="sng" dirty="0"/>
              <a:t>Art. 16-F –</a:t>
            </a:r>
            <a:r>
              <a:rPr lang="pt-BR" sz="2000" u="sng" dirty="0"/>
              <a:t> </a:t>
            </a:r>
            <a:r>
              <a:rPr lang="pt-BR" sz="2000" b="1" u="sng" dirty="0"/>
              <a:t>Precedentes Vinculantes e a Independência do Tribunal </a:t>
            </a:r>
            <a:r>
              <a:rPr lang="pt-BR" sz="2000" b="1" u="sng" dirty="0" err="1"/>
              <a:t>Artbitral</a:t>
            </a:r>
            <a:endParaRPr lang="pt-BR" sz="2000" u="sng" dirty="0"/>
          </a:p>
          <a:p>
            <a:pPr marL="0" indent="0">
              <a:lnSpc>
                <a:spcPct val="170000"/>
              </a:lnSpc>
              <a:buNone/>
            </a:pPr>
            <a:r>
              <a:rPr lang="pt-BR" sz="2000" b="1" u="sng" dirty="0"/>
              <a:t>Art. 16-F</a:t>
            </a:r>
            <a:r>
              <a:rPr lang="pt-BR" sz="2000" b="1" dirty="0"/>
              <a:t> </a:t>
            </a:r>
            <a:r>
              <a:rPr lang="pt-BR" sz="2000" dirty="0"/>
              <a:t>Qualquer das partes pode </a:t>
            </a:r>
            <a:r>
              <a:rPr lang="pt-BR" sz="2000" b="1" dirty="0">
                <a:solidFill>
                  <a:srgbClr val="C00000"/>
                </a:solidFill>
              </a:rPr>
              <a:t>formular pedido de esclarecimentos, no prazo do artigo 30 da Lei 9.307, de 23 de setembro de 1996</a:t>
            </a:r>
            <a:r>
              <a:rPr lang="pt-BR" sz="2000" b="1" dirty="0"/>
              <a:t>,</a:t>
            </a:r>
            <a:r>
              <a:rPr lang="pt-BR" sz="2000" dirty="0"/>
              <a:t> caso </a:t>
            </a:r>
            <a:r>
              <a:rPr lang="pt-BR" sz="2000" b="1" dirty="0"/>
              <a:t>a sentença arbitral</a:t>
            </a:r>
            <a:r>
              <a:rPr lang="pt-BR" sz="2000" dirty="0"/>
              <a:t> </a:t>
            </a:r>
            <a:r>
              <a:rPr lang="pt-BR" sz="2000" b="1" dirty="0">
                <a:solidFill>
                  <a:srgbClr val="C00000"/>
                </a:solidFill>
              </a:rPr>
              <a:t>ou pedido de esclarecimento anterior</a:t>
            </a:r>
            <a:r>
              <a:rPr lang="pt-BR" sz="2000" dirty="0"/>
              <a:t> </a:t>
            </a:r>
            <a:r>
              <a:rPr lang="pt-BR" sz="2000" b="1" dirty="0"/>
              <a:t>contrarie</a:t>
            </a:r>
            <a:r>
              <a:rPr lang="pt-BR" sz="2000" dirty="0"/>
              <a:t> enunciado de </a:t>
            </a:r>
            <a:r>
              <a:rPr lang="pt-BR" sz="2000" b="1" dirty="0"/>
              <a:t>súmula vinculante</a:t>
            </a:r>
            <a:r>
              <a:rPr lang="pt-BR" sz="2000" dirty="0"/>
              <a:t>, decisão do Supremo Tribunal Federal em </a:t>
            </a:r>
            <a:r>
              <a:rPr lang="pt-BR" sz="2000" b="1" dirty="0"/>
              <a:t>controle concentrado de constitucionalidade</a:t>
            </a:r>
            <a:r>
              <a:rPr lang="pt-BR" sz="2000" dirty="0"/>
              <a:t> ou acórdão proferido em julgamento de incidente de </a:t>
            </a:r>
            <a:r>
              <a:rPr lang="pt-BR" sz="2000" b="1" dirty="0"/>
              <a:t>resolução de demandas repetitivas</a:t>
            </a:r>
            <a:r>
              <a:rPr lang="pt-BR" sz="2000" dirty="0"/>
              <a:t>, recurso extraordinário com </a:t>
            </a:r>
            <a:r>
              <a:rPr lang="pt-BR" sz="2000" b="1" dirty="0"/>
              <a:t>repercussão geral</a:t>
            </a:r>
            <a:r>
              <a:rPr lang="pt-BR" sz="2000" dirty="0"/>
              <a:t> reconhecida e desde que </a:t>
            </a:r>
            <a:r>
              <a:rPr lang="pt-BR" sz="2000" b="1" dirty="0"/>
              <a:t>anteriores ao recebimento da notificação</a:t>
            </a:r>
            <a:r>
              <a:rPr lang="pt-BR" sz="2000" dirty="0"/>
              <a:t> da </a:t>
            </a:r>
            <a:r>
              <a:rPr lang="pt-BR" sz="2000" b="1" dirty="0"/>
              <a:t>sentença arbitral</a:t>
            </a:r>
            <a:r>
              <a:rPr lang="pt-BR" sz="2000" dirty="0"/>
              <a:t> ou </a:t>
            </a:r>
            <a:r>
              <a:rPr lang="pt-BR" sz="2000" b="1" dirty="0"/>
              <a:t>da decisão do pedido de esclarecimentos </a:t>
            </a:r>
            <a:r>
              <a:rPr lang="pt-BR" sz="2000" b="1" dirty="0">
                <a:solidFill>
                  <a:srgbClr val="C00000"/>
                </a:solidFill>
              </a:rPr>
              <a:t>anterior</a:t>
            </a:r>
            <a:r>
              <a:rPr lang="pt-BR" sz="2000" b="1" dirty="0"/>
              <a:t>.</a:t>
            </a:r>
          </a:p>
          <a:p>
            <a:pPr marL="0" indent="0">
              <a:lnSpc>
                <a:spcPct val="170000"/>
              </a:lnSpc>
              <a:buNone/>
            </a:pPr>
            <a:endParaRPr lang="pt-BR" sz="1200" b="1" dirty="0"/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/>
              <a:t>Declaração de nulidade e julgamento do mérito pelo Poder Judiciário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/>
              <a:t>Art. 16-F, § </a:t>
            </a:r>
            <a:r>
              <a:rPr lang="pt-BR" sz="2000" b="1" u="sng" dirty="0" err="1"/>
              <a:t>ún</a:t>
            </a:r>
            <a:r>
              <a:rPr lang="pt-BR" sz="2000" b="1" u="sng" dirty="0"/>
              <a:t>.</a:t>
            </a:r>
            <a:r>
              <a:rPr lang="pt-BR" sz="2000" b="1" dirty="0">
                <a:solidFill>
                  <a:srgbClr val="FF0000"/>
                </a:solidFill>
              </a:rPr>
              <a:t> </a:t>
            </a:r>
            <a:r>
              <a:rPr lang="pt-BR" sz="2000" b="1" dirty="0">
                <a:solidFill>
                  <a:srgbClr val="C00000"/>
                </a:solidFill>
              </a:rPr>
              <a:t>[suprimir]</a:t>
            </a:r>
          </a:p>
        </p:txBody>
      </p:sp>
    </p:spTree>
    <p:extLst>
      <p:ext uri="{BB962C8B-B14F-4D97-AF65-F5344CB8AC3E}">
        <p14:creationId xmlns:p14="http://schemas.microsoft.com/office/powerpoint/2010/main" val="338404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1B8580-54B7-4560-B8EC-0E74952D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2" y="365125"/>
            <a:ext cx="4844718" cy="854075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Arbitragem Tributária no PL 4257/19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2BC528-68F3-4B19-B47F-B6F3A2716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4" y="1363578"/>
            <a:ext cx="10807366" cy="54944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pt-BR" sz="2000" b="1" u="sng" dirty="0"/>
              <a:t>Art. 16-G - Coisa julgada e efeito da sentença arbitral tributária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/>
              <a:t>Art. 16-G </a:t>
            </a:r>
            <a:r>
              <a:rPr lang="pt-BR" b="1" i="1" dirty="0"/>
              <a:t>- </a:t>
            </a:r>
            <a:r>
              <a:rPr lang="pt-BR" sz="2000" dirty="0"/>
              <a:t>A sentença </a:t>
            </a:r>
            <a:r>
              <a:rPr lang="pt-BR" sz="2000" b="1" dirty="0">
                <a:solidFill>
                  <a:srgbClr val="C00000"/>
                </a:solidFill>
              </a:rPr>
              <a:t>arbitral, quando</a:t>
            </a:r>
            <a:r>
              <a:rPr lang="pt-BR" sz="2000" dirty="0">
                <a:solidFill>
                  <a:srgbClr val="C00000"/>
                </a:solidFill>
              </a:rPr>
              <a:t> </a:t>
            </a:r>
            <a:r>
              <a:rPr lang="pt-BR" sz="2000" b="1" dirty="0">
                <a:solidFill>
                  <a:srgbClr val="C00000"/>
                </a:solidFill>
              </a:rPr>
              <a:t>passada em julgado, nos termos do artigo 31 da Lei 9.307, de 23 de setembro de 1996, e do artigo 515, VII da Lei 13.105, de 16 de março de 2015</a:t>
            </a:r>
            <a:r>
              <a:rPr lang="pt-BR" sz="2000" b="1" dirty="0"/>
              <a:t>, </a:t>
            </a:r>
            <a:r>
              <a:rPr lang="pt-BR" sz="2000" dirty="0"/>
              <a:t>produz para o contribuinte optante e para a Fazenda Pública os mesmos efeitos da sentença proferida pelos órgãos do Poder Judiciário.</a:t>
            </a:r>
            <a:endParaRPr lang="pt-BR" sz="2000" b="1" u="sng" dirty="0"/>
          </a:p>
          <a:p>
            <a:pPr marL="0" indent="0" algn="ctr">
              <a:buNone/>
            </a:pPr>
            <a:endParaRPr lang="pt-BR" sz="2000" b="1" u="sng" dirty="0"/>
          </a:p>
        </p:txBody>
      </p:sp>
    </p:spTree>
    <p:extLst>
      <p:ext uri="{BB962C8B-B14F-4D97-AF65-F5344CB8AC3E}">
        <p14:creationId xmlns:p14="http://schemas.microsoft.com/office/powerpoint/2010/main" val="3514248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1B8580-54B7-4560-B8EC-0E74952D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2" y="365125"/>
            <a:ext cx="4844718" cy="854075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Arbitragem Tributária no PL 4257/19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2BC528-68F3-4B19-B47F-B6F3A2716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4" y="1363578"/>
            <a:ext cx="10807366" cy="54944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pt-BR" sz="2000" b="1" u="sng" dirty="0"/>
              <a:t>Art. 41-T – Outras hipóteses de aplicação da Arbitragem Tributária</a:t>
            </a:r>
          </a:p>
          <a:p>
            <a:pPr marL="0" indent="0">
              <a:buNone/>
            </a:pPr>
            <a:endParaRPr lang="pt-BR" sz="2000" b="1" u="sng" dirty="0"/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/>
              <a:t>Art. 41 - T</a:t>
            </a:r>
            <a:r>
              <a:rPr lang="pt-BR" sz="2000" b="1" dirty="0">
                <a:solidFill>
                  <a:srgbClr val="FF0000"/>
                </a:solidFill>
              </a:rPr>
              <a:t> </a:t>
            </a:r>
            <a:r>
              <a:rPr lang="pt-BR" sz="2000" b="1" dirty="0"/>
              <a:t>- </a:t>
            </a:r>
            <a:r>
              <a:rPr lang="pt-BR" sz="2000" dirty="0"/>
              <a:t>O contribuinte e, quando for o caso, também a Administração Pública Tributária</a:t>
            </a:r>
            <a:r>
              <a:rPr lang="pt-BR" sz="2000" b="1" dirty="0"/>
              <a:t>,</a:t>
            </a:r>
            <a:r>
              <a:rPr lang="pt-BR" sz="2000" dirty="0"/>
              <a:t> podem optar pelo procedimento arbitral previsto nos artigos 16-A </a:t>
            </a:r>
            <a:r>
              <a:rPr lang="pt-BR" sz="2000" dirty="0">
                <a:solidFill>
                  <a:srgbClr val="C00000"/>
                </a:solidFill>
              </a:rPr>
              <a:t>a </a:t>
            </a:r>
            <a:r>
              <a:rPr lang="pt-BR" sz="2000" b="1" dirty="0">
                <a:solidFill>
                  <a:srgbClr val="C00000"/>
                </a:solidFill>
              </a:rPr>
              <a:t>16-G desta lei para a solução da controvérsia a ele submetida nos seguintes casos: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dirty="0">
                <a:solidFill>
                  <a:srgbClr val="C00000"/>
                </a:solidFill>
              </a:rPr>
              <a:t>a) nos embargos à execução fiscal previstos nesta lei, na ação de consignação em pagamento prevista no artigo 164 da Lei nº 5.172, de 25 de outubro de 1966, e na ação anulatória do ato declarativo da dívida prevista no art. 38 desta lei, com a garantia integral do juízo por depósito em dinheiro, fiança bancária ou seguro-garantia;</a:t>
            </a:r>
          </a:p>
          <a:p>
            <a:pPr marL="0" indent="0">
              <a:lnSpc>
                <a:spcPct val="150000"/>
              </a:lnSpc>
              <a:buNone/>
            </a:pPr>
            <a:endParaRPr lang="pt-BR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50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1B8580-54B7-4560-B8EC-0E74952D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2" y="365125"/>
            <a:ext cx="4844718" cy="854075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Arbitragem Tributária no PL 4257/19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2BC528-68F3-4B19-B47F-B6F3A2716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4" y="1363578"/>
            <a:ext cx="10807366" cy="54944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b="1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dirty="0">
                <a:solidFill>
                  <a:srgbClr val="FF0000"/>
                </a:solidFill>
              </a:rPr>
              <a:t>b) na oferta de exceção de </a:t>
            </a:r>
            <a:r>
              <a:rPr lang="pt-BR" sz="2000" b="1" dirty="0" err="1">
                <a:solidFill>
                  <a:srgbClr val="FF0000"/>
                </a:solidFill>
              </a:rPr>
              <a:t>pré</a:t>
            </a:r>
            <a:r>
              <a:rPr lang="pt-BR" sz="2000" b="1" dirty="0">
                <a:solidFill>
                  <a:srgbClr val="FF0000"/>
                </a:solidFill>
              </a:rPr>
              <a:t>-executividade e em outras ações judiciais e procedimentos administrativos em matéria tributária que não exijam garantia prévia, inclusive na apresentação de ou na contestação de resposta a consulta administrativa, na liquidação de crédito tributário passado em julgado, na restituição ou na compensação de tributo.</a:t>
            </a:r>
          </a:p>
          <a:p>
            <a:pPr marL="0" indent="0">
              <a:lnSpc>
                <a:spcPct val="150000"/>
              </a:lnSpc>
              <a:buNone/>
            </a:pPr>
            <a:endParaRPr lang="pt-BR" sz="2000" b="1" u="sng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>
                <a:solidFill>
                  <a:srgbClr val="FF0000"/>
                </a:solidFill>
              </a:rPr>
              <a:t>Suspensão do lançamento e da exigibilidade do crédito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dirty="0">
                <a:solidFill>
                  <a:srgbClr val="FF0000"/>
                </a:solidFill>
              </a:rPr>
              <a:t>Art. 41-T, § </a:t>
            </a:r>
            <a:r>
              <a:rPr lang="pt-BR" sz="2000" b="1" dirty="0" err="1">
                <a:solidFill>
                  <a:srgbClr val="FF0000"/>
                </a:solidFill>
              </a:rPr>
              <a:t>ún</a:t>
            </a:r>
            <a:r>
              <a:rPr lang="pt-BR" sz="2000" b="1" dirty="0">
                <a:solidFill>
                  <a:srgbClr val="FF0000"/>
                </a:solidFill>
              </a:rPr>
              <a:t>. – A celebração da convenção de arbitragem prevista no parágrafo 1º do artigo 16-C desta lei suspende o procedimento administrativo para o lançamento do crédito tributário e sua exigibilidade, nos termos do parágrafo 3º do artigo 151 da Lei nº 5.172, de 25 de outubro de 1966.</a:t>
            </a:r>
            <a:endParaRPr lang="pt-B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32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35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6B366C8-4A11-43DB-ADCB-A3A637C44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2537" r="49912" b="31873"/>
          <a:stretch/>
        </p:blipFill>
        <p:spPr>
          <a:xfrm>
            <a:off x="1104899" y="1581150"/>
            <a:ext cx="10001251" cy="43053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9227B6DE-507D-46DA-87CF-721BF3793015}"/>
              </a:ext>
            </a:extLst>
          </p:cNvPr>
          <p:cNvSpPr txBox="1"/>
          <p:nvPr/>
        </p:nvSpPr>
        <p:spPr>
          <a:xfrm>
            <a:off x="5257800" y="6076950"/>
            <a:ext cx="5451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Fonte: Globonews, </a:t>
            </a:r>
            <a:r>
              <a:rPr lang="pt-BR" sz="1400" dirty="0" err="1"/>
              <a:t>Binca</a:t>
            </a:r>
            <a:r>
              <a:rPr lang="pt-BR" sz="1400" dirty="0"/>
              <a:t> Pinto Lima, Luis Guilherme </a:t>
            </a:r>
            <a:r>
              <a:rPr lang="pt-BR" sz="1400" dirty="0" err="1"/>
              <a:t>Gerbelli</a:t>
            </a:r>
            <a:r>
              <a:rPr lang="pt-BR" sz="1400" dirty="0"/>
              <a:t>, 1/11/2019</a:t>
            </a:r>
          </a:p>
        </p:txBody>
      </p:sp>
    </p:spTree>
    <p:extLst>
      <p:ext uri="{BB962C8B-B14F-4D97-AF65-F5344CB8AC3E}">
        <p14:creationId xmlns:p14="http://schemas.microsoft.com/office/powerpoint/2010/main" val="187558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13473869-DAC4-4D22-A162-F63E8CEB7994}"/>
              </a:ext>
            </a:extLst>
          </p:cNvPr>
          <p:cNvSpPr/>
          <p:nvPr/>
        </p:nvSpPr>
        <p:spPr>
          <a:xfrm>
            <a:off x="876300" y="1238250"/>
            <a:ext cx="10439400" cy="3110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7C458E3A-AB81-4FA7-AC5B-514C20AF098E}"/>
              </a:ext>
            </a:extLst>
          </p:cNvPr>
          <p:cNvGrpSpPr/>
          <p:nvPr/>
        </p:nvGrpSpPr>
        <p:grpSpPr>
          <a:xfrm>
            <a:off x="876300" y="552451"/>
            <a:ext cx="8667750" cy="3038474"/>
            <a:chOff x="876300" y="1238251"/>
            <a:chExt cx="8667750" cy="3038474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5B222AD4-AEB4-4414-AF69-F591CFBB7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537" r="61769" b="81579"/>
            <a:stretch/>
          </p:blipFill>
          <p:spPr>
            <a:xfrm>
              <a:off x="1271588" y="1238251"/>
              <a:ext cx="7339012" cy="438149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xmlns="" id="{032F6DBE-4D24-4DFE-B5EF-ADB6D560D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98" t="33772" r="51249" b="32276"/>
            <a:stretch/>
          </p:blipFill>
          <p:spPr>
            <a:xfrm>
              <a:off x="876300" y="1748617"/>
              <a:ext cx="8667750" cy="2528108"/>
            </a:xfrm>
            <a:prstGeom prst="rect">
              <a:avLst/>
            </a:prstGeom>
          </p:spPr>
        </p:pic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ED9215C-C37B-4AC0-AA51-78511B3AE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0" t="20929" r="67031" b="34978"/>
          <a:stretch/>
        </p:blipFill>
        <p:spPr>
          <a:xfrm>
            <a:off x="1081087" y="3442952"/>
            <a:ext cx="4500563" cy="341504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21F8641-D9AF-4F1E-A7E8-024ECD0F23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67" t="33026" r="65937" b="44998"/>
          <a:stretch/>
        </p:blipFill>
        <p:spPr>
          <a:xfrm>
            <a:off x="5541712" y="2807891"/>
            <a:ext cx="6897938" cy="233361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FA7CD28-58F1-4A7C-B152-5521C60DA4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67" t="30262" r="66719" b="57807"/>
          <a:stretch/>
        </p:blipFill>
        <p:spPr>
          <a:xfrm>
            <a:off x="5581650" y="5030210"/>
            <a:ext cx="6727694" cy="127534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2355D86-ABE1-4263-B783-7CBA9CE5F7EA}"/>
              </a:ext>
            </a:extLst>
          </p:cNvPr>
          <p:cNvSpPr txBox="1"/>
          <p:nvPr/>
        </p:nvSpPr>
        <p:spPr>
          <a:xfrm>
            <a:off x="8990681" y="6427886"/>
            <a:ext cx="2712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O Estado de S. Paulo, 31/10/2019</a:t>
            </a:r>
          </a:p>
        </p:txBody>
      </p:sp>
    </p:spTree>
    <p:extLst>
      <p:ext uri="{BB962C8B-B14F-4D97-AF65-F5344CB8AC3E}">
        <p14:creationId xmlns:p14="http://schemas.microsoft.com/office/powerpoint/2010/main" val="2678660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611CCA6-CD61-43B4-A282-85716B7EF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41" r="49336" b="39124"/>
          <a:stretch/>
        </p:blipFill>
        <p:spPr>
          <a:xfrm>
            <a:off x="729405" y="1560512"/>
            <a:ext cx="11386395" cy="461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67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3974F43-F449-4138-8CCD-AB77BA936A44}"/>
              </a:ext>
            </a:extLst>
          </p:cNvPr>
          <p:cNvSpPr txBox="1"/>
          <p:nvPr/>
        </p:nvSpPr>
        <p:spPr>
          <a:xfrm>
            <a:off x="1242646" y="1225689"/>
            <a:ext cx="109493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Tem saída para esse problema? Tem solução possível?</a:t>
            </a:r>
          </a:p>
          <a:p>
            <a:pPr algn="ctr"/>
            <a:r>
              <a:rPr lang="pt-BR" sz="2400" dirty="0"/>
              <a:t>Tem sim. Tem que ter. Tem como fazer.</a:t>
            </a:r>
          </a:p>
          <a:p>
            <a:pPr algn="ctr"/>
            <a:endParaRPr lang="pt-BR" sz="2400" dirty="0"/>
          </a:p>
          <a:p>
            <a:r>
              <a:rPr lang="pt-BR" sz="2400" b="1" dirty="0"/>
              <a:t>1) Simplificar</a:t>
            </a:r>
            <a:r>
              <a:rPr lang="pt-BR" sz="2400" dirty="0"/>
              <a:t> o Sistema Tributário e reduzir o custo de tributos</a:t>
            </a:r>
          </a:p>
          <a:p>
            <a:r>
              <a:rPr lang="pt-BR" sz="2400" i="1" dirty="0"/>
              <a:t>     	</a:t>
            </a:r>
          </a:p>
          <a:p>
            <a:r>
              <a:rPr lang="pt-BR" sz="2400" b="1" dirty="0"/>
              <a:t>2)</a:t>
            </a:r>
            <a:r>
              <a:rPr lang="pt-BR" sz="2400" b="1" i="1" dirty="0"/>
              <a:t> </a:t>
            </a:r>
            <a:r>
              <a:rPr lang="pt-BR" sz="2400" b="1" dirty="0"/>
              <a:t>Desburocratizar</a:t>
            </a:r>
            <a:r>
              <a:rPr lang="pt-BR" sz="2400" dirty="0"/>
              <a:t> e reduzir custo e erros do contribuinte   </a:t>
            </a:r>
          </a:p>
          <a:p>
            <a:pPr algn="ctr"/>
            <a:endParaRPr lang="pt-BR" sz="2400" dirty="0"/>
          </a:p>
          <a:p>
            <a:r>
              <a:rPr lang="pt-BR" sz="2400" dirty="0"/>
              <a:t>3) </a:t>
            </a:r>
            <a:r>
              <a:rPr lang="pt-BR" sz="2400" b="1" dirty="0"/>
              <a:t>Inovar</a:t>
            </a:r>
            <a:r>
              <a:rPr lang="pt-BR" sz="2400" dirty="0"/>
              <a:t> no contencioso tributário</a:t>
            </a:r>
          </a:p>
          <a:p>
            <a:endParaRPr lang="pt-BR" sz="2400" dirty="0"/>
          </a:p>
          <a:p>
            <a:pPr algn="ctr"/>
            <a:r>
              <a:rPr lang="pt-BR" sz="2400" dirty="0"/>
              <a:t>Podemos usar </a:t>
            </a:r>
            <a:r>
              <a:rPr lang="pt-BR" sz="2400" b="1" dirty="0"/>
              <a:t>métodos extrajudiciais </a:t>
            </a:r>
            <a:r>
              <a:rPr lang="pt-BR" sz="2400" dirty="0"/>
              <a:t>de solução de litígios?</a:t>
            </a:r>
          </a:p>
          <a:p>
            <a:pPr algn="ctr"/>
            <a:endParaRPr lang="pt-BR" sz="2400" dirty="0"/>
          </a:p>
          <a:p>
            <a:pPr algn="ctr"/>
            <a:r>
              <a:rPr lang="pt-BR" sz="2400" b="1" dirty="0"/>
              <a:t>Transação Tributária?</a:t>
            </a:r>
            <a:r>
              <a:rPr lang="pt-BR" sz="2400" dirty="0"/>
              <a:t>	 </a:t>
            </a:r>
            <a:r>
              <a:rPr lang="pt-BR" sz="2400" b="1" dirty="0"/>
              <a:t>Mediação Tributária?</a:t>
            </a:r>
          </a:p>
          <a:p>
            <a:pPr algn="ctr"/>
            <a:endParaRPr lang="pt-BR" sz="2400" dirty="0"/>
          </a:p>
          <a:p>
            <a:pPr algn="ctr"/>
            <a:r>
              <a:rPr lang="pt-BR" sz="2400" b="1" dirty="0"/>
              <a:t>Arbitragem Tributária?</a:t>
            </a:r>
          </a:p>
          <a:p>
            <a:pPr algn="ctr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665572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3974F43-F449-4138-8CCD-AB77BA936A44}"/>
              </a:ext>
            </a:extLst>
          </p:cNvPr>
          <p:cNvSpPr txBox="1"/>
          <p:nvPr/>
        </p:nvSpPr>
        <p:spPr>
          <a:xfrm>
            <a:off x="1242646" y="1225689"/>
            <a:ext cx="109493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Tem saída para esse problema? Tem solução possível?</a:t>
            </a:r>
          </a:p>
          <a:p>
            <a:pPr algn="ctr"/>
            <a:r>
              <a:rPr lang="pt-BR" sz="2400" dirty="0"/>
              <a:t>Tem sim. Tem que ter. Tem como fazer.</a:t>
            </a:r>
          </a:p>
          <a:p>
            <a:pPr algn="ctr"/>
            <a:endParaRPr lang="pt-BR" sz="2400" dirty="0"/>
          </a:p>
          <a:p>
            <a:pPr algn="ctr"/>
            <a:endParaRPr lang="pt-BR" sz="2400" dirty="0"/>
          </a:p>
          <a:p>
            <a:pPr algn="ctr"/>
            <a:r>
              <a:rPr lang="pt-BR" sz="2400" b="1" dirty="0"/>
              <a:t>Mediação Tributária &gt; Lei 13.140/2015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Transação Tributária &gt;  MP 899/2019</a:t>
            </a:r>
          </a:p>
          <a:p>
            <a:pPr algn="ctr"/>
            <a:endParaRPr lang="pt-BR" sz="2400" b="1" dirty="0"/>
          </a:p>
          <a:p>
            <a:pPr algn="ctr"/>
            <a:endParaRPr lang="pt-BR" sz="2400" dirty="0"/>
          </a:p>
          <a:p>
            <a:pPr algn="ctr"/>
            <a:r>
              <a:rPr lang="pt-BR" sz="2400" b="1" dirty="0">
                <a:solidFill>
                  <a:srgbClr val="C00000"/>
                </a:solidFill>
              </a:rPr>
              <a:t>Arbitragem Tributária &gt; Projeto de Lei 4257/2019</a:t>
            </a:r>
          </a:p>
          <a:p>
            <a:pPr algn="ctr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622725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1B8580-54B7-4560-B8EC-0E74952D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2" y="365125"/>
            <a:ext cx="4844718" cy="854075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Arbitragem Tributária no PL 4257/19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2BC528-68F3-4B19-B47F-B6F3A2716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4" y="1232946"/>
            <a:ext cx="10635916" cy="562505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t-BR" b="1" u="sng" dirty="0"/>
              <a:t>Art. 16-A –</a:t>
            </a:r>
            <a:r>
              <a:rPr lang="pt-BR" u="sng" dirty="0"/>
              <a:t> </a:t>
            </a:r>
            <a:r>
              <a:rPr lang="pt-BR" b="1" u="sng" dirty="0"/>
              <a:t>Implantação e Regulamento de arbitragem pelas entidades da Federação</a:t>
            </a:r>
          </a:p>
          <a:p>
            <a:pPr marL="0" indent="0" algn="ctr">
              <a:buNone/>
            </a:pPr>
            <a:r>
              <a:rPr lang="pt-BR" b="1" u="sng" dirty="0"/>
              <a:t>ou pelo Regulamento da União</a:t>
            </a:r>
            <a:endParaRPr lang="pt-BR" u="sng" dirty="0"/>
          </a:p>
          <a:p>
            <a:pPr marL="0" indent="0">
              <a:lnSpc>
                <a:spcPct val="170000"/>
              </a:lnSpc>
              <a:buNone/>
            </a:pPr>
            <a:r>
              <a:rPr lang="pt-BR" b="1" u="sng" dirty="0"/>
              <a:t>Art. 16-A</a:t>
            </a:r>
            <a:r>
              <a:rPr lang="pt-BR" b="1" dirty="0"/>
              <a:t>  </a:t>
            </a:r>
            <a:r>
              <a:rPr lang="pt-BR" dirty="0"/>
              <a:t>Se o </a:t>
            </a:r>
            <a:r>
              <a:rPr lang="pt-BR" b="1" dirty="0"/>
              <a:t>executado</a:t>
            </a:r>
            <a:r>
              <a:rPr lang="pt-BR" dirty="0"/>
              <a:t> garantir a execução integralmente por depósito em dinheiro, fiança bancária ou seguro garantia, </a:t>
            </a:r>
            <a:r>
              <a:rPr lang="pt-BR" b="1" dirty="0"/>
              <a:t>pode optar pela adoção de juízo arbitral</a:t>
            </a:r>
            <a:r>
              <a:rPr lang="pt-BR" dirty="0"/>
              <a:t> para julgar os embargos ofertados, respeitados os requisitos da Lei nº 9.307, de 23 de setembro de 1996 e os a seguir definidos, na forma de </a:t>
            </a:r>
            <a:r>
              <a:rPr lang="pt-BR" b="1" dirty="0"/>
              <a:t>regulamento de cada entidade da Federação </a:t>
            </a:r>
            <a:r>
              <a:rPr lang="pt-BR" b="1" dirty="0">
                <a:solidFill>
                  <a:srgbClr val="C00000"/>
                </a:solidFill>
              </a:rPr>
              <a:t>ou do regulamento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b="1" dirty="0">
                <a:solidFill>
                  <a:srgbClr val="C00000"/>
                </a:solidFill>
              </a:rPr>
              <a:t>da União, na ausência de regulamento próprio.</a:t>
            </a:r>
            <a:endParaRPr lang="pt-BR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pt-BR" dirty="0"/>
          </a:p>
          <a:p>
            <a:pPr marL="0" indent="0">
              <a:lnSpc>
                <a:spcPct val="170000"/>
              </a:lnSpc>
              <a:buNone/>
            </a:pPr>
            <a:r>
              <a:rPr lang="pt-BR" b="1" u="sng" dirty="0"/>
              <a:t>Opção por arbitragem não vincula outros executados</a:t>
            </a:r>
            <a:endParaRPr lang="pt-BR" u="sng" dirty="0"/>
          </a:p>
          <a:p>
            <a:pPr marL="0" indent="0">
              <a:lnSpc>
                <a:spcPct val="170000"/>
              </a:lnSpc>
              <a:buNone/>
            </a:pPr>
            <a:r>
              <a:rPr lang="pt-BR" b="1" u="sng" dirty="0"/>
              <a:t>Art. 16-A, § </a:t>
            </a:r>
            <a:r>
              <a:rPr lang="pt-BR" b="1" u="sng" dirty="0" err="1"/>
              <a:t>ún</a:t>
            </a:r>
            <a:r>
              <a:rPr lang="pt-BR" b="1" u="sng" dirty="0"/>
              <a:t>.</a:t>
            </a:r>
            <a:r>
              <a:rPr lang="pt-BR" b="1" dirty="0"/>
              <a:t> - </a:t>
            </a:r>
            <a:r>
              <a:rPr lang="pt-BR" dirty="0"/>
              <a:t>Na hipótese de haver </a:t>
            </a:r>
            <a:r>
              <a:rPr lang="pt-BR" b="1" dirty="0"/>
              <a:t>pluralidade de executados</a:t>
            </a:r>
            <a:r>
              <a:rPr lang="pt-BR" dirty="0"/>
              <a:t>, a opção feita por um destes </a:t>
            </a:r>
            <a:r>
              <a:rPr lang="pt-BR" b="1" dirty="0"/>
              <a:t>não vincula</a:t>
            </a:r>
            <a:r>
              <a:rPr lang="pt-BR" dirty="0"/>
              <a:t> aos demais, que poderão ofertar embargos </a:t>
            </a:r>
            <a:r>
              <a:rPr lang="pt-BR" b="1" dirty="0">
                <a:solidFill>
                  <a:srgbClr val="C00000"/>
                </a:solidFill>
              </a:rPr>
              <a:t>a serem recebidos e apreciados pelo juiz.</a:t>
            </a:r>
            <a:endParaRPr lang="pt-BR" dirty="0">
              <a:solidFill>
                <a:srgbClr val="C00000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9367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1B8580-54B7-4560-B8EC-0E74952D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2" y="365125"/>
            <a:ext cx="4844718" cy="854075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Arbitragem Tributária no PL 4257/19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2BC528-68F3-4B19-B47F-B6F3A2716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4" y="811129"/>
            <a:ext cx="10102516" cy="5385564"/>
          </a:xfrm>
        </p:spPr>
        <p:txBody>
          <a:bodyPr>
            <a:normAutofit/>
          </a:bodyPr>
          <a:lstStyle/>
          <a:p>
            <a:endParaRPr lang="pt-BR" b="1" i="1" u="sng" dirty="0"/>
          </a:p>
          <a:p>
            <a:pPr marL="0" indent="0" algn="ctr">
              <a:buNone/>
            </a:pPr>
            <a:endParaRPr lang="pt-BR" sz="2000" b="1" u="sng" dirty="0"/>
          </a:p>
          <a:p>
            <a:pPr marL="0" indent="0" algn="ctr">
              <a:buNone/>
            </a:pPr>
            <a:r>
              <a:rPr lang="pt-BR" sz="2000" b="1" u="sng" dirty="0"/>
              <a:t>Art. 16-B - Limitação do árbitro a 1 processo por contribuinte a cada 2 anos</a:t>
            </a:r>
            <a:r>
              <a:rPr lang="pt-BR" sz="2000" u="sng" dirty="0"/>
              <a:t> </a:t>
            </a:r>
          </a:p>
          <a:p>
            <a:pPr marL="0" indent="0" algn="ctr">
              <a:buNone/>
            </a:pPr>
            <a:r>
              <a:rPr lang="pt-BR" sz="2000" b="1" dirty="0">
                <a:solidFill>
                  <a:srgbClr val="C00000"/>
                </a:solidFill>
              </a:rPr>
              <a:t>[sem alteração]</a:t>
            </a:r>
          </a:p>
          <a:p>
            <a:pPr marL="0" indent="0">
              <a:buNone/>
            </a:pPr>
            <a:endParaRPr lang="pt-BR" b="1" i="1" u="sng" dirty="0"/>
          </a:p>
          <a:p>
            <a:pPr marL="0" indent="0" algn="ctr">
              <a:buNone/>
            </a:pPr>
            <a:r>
              <a:rPr lang="pt-BR" sz="2000" b="1" u="sng" dirty="0"/>
              <a:t>Art. 16-C – Convenção de Arbitragem, Confidencialidade e Credenciamento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u="sng" dirty="0"/>
              <a:t>Art. 16-C</a:t>
            </a:r>
            <a:r>
              <a:rPr lang="pt-BR" sz="2000" b="1" dirty="0"/>
              <a:t> – </a:t>
            </a:r>
            <a:r>
              <a:rPr lang="pt-BR" sz="2000" dirty="0"/>
              <a:t>O processo arbitral será </a:t>
            </a:r>
            <a:r>
              <a:rPr lang="pt-BR" sz="2000" b="1" dirty="0"/>
              <a:t>de direito</a:t>
            </a:r>
            <a:r>
              <a:rPr lang="pt-BR" sz="2000" dirty="0"/>
              <a:t>, respeitará o princípio da </a:t>
            </a:r>
            <a:r>
              <a:rPr lang="pt-BR" sz="2000" b="1" dirty="0"/>
              <a:t>publicidade</a:t>
            </a:r>
            <a:r>
              <a:rPr lang="pt-BR" sz="2000" dirty="0"/>
              <a:t>, conduzido por </a:t>
            </a:r>
            <a:r>
              <a:rPr lang="pt-BR" sz="2000" b="1" dirty="0"/>
              <a:t>órgão arbitral institucional</a:t>
            </a:r>
            <a:r>
              <a:rPr lang="pt-BR" sz="2000" dirty="0"/>
              <a:t> ou entidade especializada </a:t>
            </a:r>
            <a:r>
              <a:rPr lang="pt-BR" sz="2000" b="1" dirty="0"/>
              <a:t>previamente credenciado</a:t>
            </a:r>
            <a:r>
              <a:rPr lang="pt-BR" sz="2000" dirty="0"/>
              <a:t> por cada unidade da Federação, facultada a realização de atos procedimentais de forma presencial ou eletrônica.</a:t>
            </a:r>
          </a:p>
          <a:p>
            <a:pPr marL="0" indent="0" algn="ctr">
              <a:buNone/>
            </a:pPr>
            <a:r>
              <a:rPr lang="pt-BR" sz="2000" b="1" dirty="0">
                <a:solidFill>
                  <a:srgbClr val="C00000"/>
                </a:solidFill>
              </a:rPr>
              <a:t>[sem alteração]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877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A1B8580-54B7-4560-B8EC-0E74952D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2" y="365125"/>
            <a:ext cx="4844718" cy="854075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Arbitragem Tributária no PL 4257/19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2BC528-68F3-4B19-B47F-B6F3A2716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4" y="1535029"/>
            <a:ext cx="10807366" cy="2713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b="1" u="sng" dirty="0"/>
              <a:t>Convenção de Arbitragem como Negócio Processual em juízo</a:t>
            </a:r>
            <a:endParaRPr lang="pt-BR" sz="2000" u="sng" dirty="0"/>
          </a:p>
          <a:p>
            <a:pPr marL="0" indent="0">
              <a:lnSpc>
                <a:spcPct val="170000"/>
              </a:lnSpc>
              <a:buNone/>
            </a:pPr>
            <a:r>
              <a:rPr lang="pt-BR" sz="2000" b="1" u="sng" dirty="0"/>
              <a:t>Art. 16-C, § 1º</a:t>
            </a:r>
            <a:r>
              <a:rPr lang="pt-BR" sz="2000" b="1" dirty="0"/>
              <a:t> </a:t>
            </a:r>
            <a:r>
              <a:rPr lang="pt-BR" sz="2000" b="1" i="1" dirty="0"/>
              <a:t>- </a:t>
            </a:r>
            <a:r>
              <a:rPr lang="pt-BR" sz="2000" dirty="0"/>
              <a:t>A Administração Pública será </a:t>
            </a:r>
            <a:r>
              <a:rPr lang="pt-BR" sz="2000" b="1" dirty="0">
                <a:solidFill>
                  <a:srgbClr val="C00000"/>
                </a:solidFill>
              </a:rPr>
              <a:t>intimada</a:t>
            </a:r>
            <a:r>
              <a:rPr lang="pt-BR" sz="2000" b="1" dirty="0"/>
              <a:t> </a:t>
            </a:r>
            <a:r>
              <a:rPr lang="pt-BR" sz="2000" dirty="0"/>
              <a:t>sobre </a:t>
            </a:r>
            <a:r>
              <a:rPr lang="pt-BR" sz="2000" dirty="0">
                <a:solidFill>
                  <a:srgbClr val="C00000"/>
                </a:solidFill>
              </a:rPr>
              <a:t>a</a:t>
            </a:r>
            <a:r>
              <a:rPr lang="pt-BR" sz="2000" b="1" dirty="0">
                <a:solidFill>
                  <a:srgbClr val="C00000"/>
                </a:solidFill>
              </a:rPr>
              <a:t> opção pela </a:t>
            </a:r>
            <a:r>
              <a:rPr lang="pt-BR" sz="2000" dirty="0"/>
              <a:t>instauração do procedimento arbitral e </a:t>
            </a:r>
            <a:r>
              <a:rPr lang="pt-BR" sz="2000" b="1" dirty="0">
                <a:solidFill>
                  <a:srgbClr val="C00000"/>
                </a:solidFill>
              </a:rPr>
              <a:t>para</a:t>
            </a:r>
            <a:r>
              <a:rPr lang="pt-BR" sz="2000" dirty="0">
                <a:solidFill>
                  <a:srgbClr val="C00000"/>
                </a:solidFill>
              </a:rPr>
              <a:t> </a:t>
            </a:r>
            <a:r>
              <a:rPr lang="pt-BR" sz="2000" dirty="0"/>
              <a:t>a celebração</a:t>
            </a:r>
            <a:r>
              <a:rPr lang="pt-BR" sz="2000" dirty="0">
                <a:solidFill>
                  <a:srgbClr val="C00000"/>
                </a:solidFill>
              </a:rPr>
              <a:t>,</a:t>
            </a:r>
            <a:r>
              <a:rPr lang="pt-BR" sz="2000" b="1" dirty="0">
                <a:solidFill>
                  <a:srgbClr val="C00000"/>
                </a:solidFill>
              </a:rPr>
              <a:t> no prazo de até trinta (30) dias a contar da intimação</a:t>
            </a:r>
            <a:r>
              <a:rPr lang="pt-BR" sz="2000" b="1" dirty="0"/>
              <a:t>,</a:t>
            </a:r>
            <a:r>
              <a:rPr lang="pt-BR" sz="2000" dirty="0"/>
              <a:t> da convenção de arbitragem pela autoridade competente e </a:t>
            </a:r>
            <a:r>
              <a:rPr lang="pt-BR" sz="2000" b="1" dirty="0">
                <a:solidFill>
                  <a:srgbClr val="C00000"/>
                </a:solidFill>
              </a:rPr>
              <a:t>pelo</a:t>
            </a:r>
            <a:r>
              <a:rPr lang="pt-BR" sz="2000" dirty="0"/>
              <a:t> executado</a:t>
            </a:r>
            <a:r>
              <a:rPr lang="pt-BR" sz="2000" dirty="0">
                <a:solidFill>
                  <a:srgbClr val="C00000"/>
                </a:solidFill>
              </a:rPr>
              <a:t>, </a:t>
            </a:r>
            <a:r>
              <a:rPr lang="pt-BR" sz="2000" b="1" dirty="0">
                <a:solidFill>
                  <a:srgbClr val="C00000"/>
                </a:solidFill>
              </a:rPr>
              <a:t>observado o disposto no artigo 190 da Lei 13.105, de 16 de março de 2015, após o que será iniciada a arbitragem</a:t>
            </a:r>
            <a:r>
              <a:rPr lang="pt-BR" sz="2000" b="1" dirty="0"/>
              <a:t>.</a:t>
            </a:r>
            <a:r>
              <a:rPr lang="pt-B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68544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berto Pasqualin - Template Power Point.potx" id="{43662E1C-9B33-49ED-A9CA-21FCAB7EECA8}" vid="{77C224F3-BA8B-4409-882F-ED419795404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7E6DDBB70688945B7DDAA1D3BE02F66" ma:contentTypeVersion="10" ma:contentTypeDescription="Crie um novo documento." ma:contentTypeScope="" ma:versionID="32d79fdeeefb0ef41c288b56b133406a">
  <xsd:schema xmlns:xsd="http://www.w3.org/2001/XMLSchema" xmlns:xs="http://www.w3.org/2001/XMLSchema" xmlns:p="http://schemas.microsoft.com/office/2006/metadata/properties" xmlns:ns3="d03a04cf-a31f-4f97-bcb5-8af182412e01" xmlns:ns4="e8a07429-bec5-43e6-a78f-e3baf020f927" targetNamespace="http://schemas.microsoft.com/office/2006/metadata/properties" ma:root="true" ma:fieldsID="f21a1459b31d92ed091d219b6c8fea61" ns3:_="" ns4:_="">
    <xsd:import namespace="d03a04cf-a31f-4f97-bcb5-8af182412e01"/>
    <xsd:import namespace="e8a07429-bec5-43e6-a78f-e3baf020f9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3a04cf-a31f-4f97-bcb5-8af182412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a07429-bec5-43e6-a78f-e3baf020f92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D83F40-3B20-45C8-92A1-D260B7DCA65F}">
  <ds:schemaRefs>
    <ds:schemaRef ds:uri="http://purl.org/dc/terms/"/>
    <ds:schemaRef ds:uri="http://www.w3.org/XML/1998/namespace"/>
    <ds:schemaRef ds:uri="http://schemas.microsoft.com/office/2006/documentManagement/types"/>
    <ds:schemaRef ds:uri="e8a07429-bec5-43e6-a78f-e3baf020f927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03a04cf-a31f-4f97-bcb5-8af182412e01"/>
  </ds:schemaRefs>
</ds:datastoreItem>
</file>

<file path=customXml/itemProps2.xml><?xml version="1.0" encoding="utf-8"?>
<ds:datastoreItem xmlns:ds="http://schemas.openxmlformats.org/officeDocument/2006/customXml" ds:itemID="{0352BB46-96CC-4C76-ADD4-AC9D733516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83ACE1-323A-4B1A-BA16-06C2469D04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3a04cf-a31f-4f97-bcb5-8af182412e01"/>
    <ds:schemaRef ds:uri="e8a07429-bec5-43e6-a78f-e3baf020f9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Roberto Pasqualin - Template Power Point</Template>
  <TotalTime>202</TotalTime>
  <Words>922</Words>
  <Application>Microsoft Office PowerPoint</Application>
  <PresentationFormat>Widescreen</PresentationFormat>
  <Paragraphs>95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do Office</vt:lpstr>
      <vt:lpstr>MESA REDONDA NA CCJC DO SENADO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Arbitragem Tributária no PL 4257/19 </vt:lpstr>
      <vt:lpstr>Arbitragem Tributária no PL 4257/19 </vt:lpstr>
      <vt:lpstr>Arbitragem Tributária no PL 4257/19 </vt:lpstr>
      <vt:lpstr>Arbitragem Tributária no PL 4257/19 </vt:lpstr>
      <vt:lpstr>Arbitragem Tributária no PL 4257/19 </vt:lpstr>
      <vt:lpstr>Arbitragem Tributária no PL 4257/19 </vt:lpstr>
      <vt:lpstr>Arbitragem Tributária no PL 4257/19 </vt:lpstr>
      <vt:lpstr>Arbitragem Tributária no PL 4257/19 </vt:lpstr>
      <vt:lpstr>Arbitragem Tributária no PL 4257/19 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MESA REDONDA NA CCJC DO SENADO</dc:title>
  <dc:creator>Roberto Pasqualin</dc:creator>
  <cp:lastModifiedBy>Anderson Antunes de Azevedo</cp:lastModifiedBy>
  <cp:revision>12</cp:revision>
  <dcterms:created xsi:type="dcterms:W3CDTF">2019-12-08T19:26:19Z</dcterms:created>
  <dcterms:modified xsi:type="dcterms:W3CDTF">2019-12-09T14:45:03Z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0x01010047E6DDBB70688945B7DDAA1D3BE02F66</vt:lpwstr>
  </property>
</Properties>
</file>