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8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7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0000">
              <a:alpha val="20000"/>
            </a:srgbClr>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12700" cap="flat">
              <a:solidFill>
                <a:srgbClr val="000000"/>
              </a:solidFill>
              <a:prstDash val="solid"/>
              <a:round/>
            </a:ln>
          </a:top>
          <a:bottom>
            <a:ln w="12700" cap="flat">
              <a:solidFill>
                <a:srgbClr val="000000"/>
              </a:solidFill>
              <a:prstDash val="solid"/>
              <a:round/>
            </a:ln>
          </a:bottom>
          <a:insideH>
            <a:ln w="12700" cap="flat">
              <a:noFill/>
              <a:miter lim="400000"/>
            </a:ln>
          </a:insideH>
          <a:insideV>
            <a:ln w="12700" cap="flat">
              <a:noFill/>
              <a:miter lim="400000"/>
            </a:ln>
          </a:insideV>
        </a:tcBdr>
        <a:fill>
          <a:no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12700" cap="flat">
              <a:solidFill>
                <a:srgbClr val="000000"/>
              </a:solidFill>
              <a:prstDash val="solid"/>
              <a:round/>
            </a:ln>
          </a:top>
          <a:bottom>
            <a:ln w="12700" cap="flat">
              <a:solidFill>
                <a:srgbClr val="000000"/>
              </a:solidFill>
              <a:prstDash val="solid"/>
              <a:round/>
            </a:ln>
          </a:bottom>
          <a:insideH>
            <a:ln w="12700" cap="flat">
              <a:noFill/>
              <a:miter lim="400000"/>
            </a:ln>
          </a:insideH>
          <a:insideV>
            <a:ln w="12700" cap="flat">
              <a:noFill/>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pt-BR"/>
  <c:roundedCorners val="0"/>
  <c:style val="2"/>
  <c:chart>
    <c:autoTitleDeleted val="1"/>
    <c:plotArea>
      <c:layout>
        <c:manualLayout>
          <c:layoutTarget val="inner"/>
          <c:xMode val="edge"/>
          <c:yMode val="edge"/>
          <c:x val="0.15706200000000001"/>
          <c:y val="8.2264400000000001E-2"/>
          <c:w val="0.80886000000000002"/>
          <c:h val="0.87056100000000003"/>
        </c:manualLayout>
      </c:layout>
      <c:barChart>
        <c:barDir val="bar"/>
        <c:grouping val="stacked"/>
        <c:varyColors val="0"/>
        <c:ser>
          <c:idx val="0"/>
          <c:order val="0"/>
          <c:tx>
            <c:strRef>
              <c:f>Sheet1!$A$2</c:f>
              <c:strCache>
                <c:ptCount val="1"/>
                <c:pt idx="0">
                  <c:v>TV Aberta</c:v>
                </c:pt>
              </c:strCache>
            </c:strRef>
          </c:tx>
          <c:spPr>
            <a:solidFill>
              <a:srgbClr val="B8D258"/>
            </a:solidFill>
            <a:ln w="12700" cap="flat">
              <a:noFill/>
              <a:miter lim="400000"/>
            </a:ln>
            <a:effectLst/>
          </c:spPr>
          <c:invertIfNegative val="0"/>
          <c:dLbls>
            <c:numFmt formatCode="0&quot;%&quot;_);\(0\)&quot;%&quot;" sourceLinked="0"/>
            <c:spPr>
              <a:noFill/>
              <a:ln>
                <a:noFill/>
              </a:ln>
              <a:effectLst/>
            </c:spPr>
            <c:txPr>
              <a:bodyPr/>
              <a:lstStyle/>
              <a:p>
                <a:pPr>
                  <a:defRPr sz="1200" b="1" i="0" u="none" strike="noStrike">
                    <a:solidFill>
                      <a:srgbClr val="404040"/>
                    </a:solidFill>
                    <a:latin typeface="Helvetica Neue"/>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EUA</c:v>
                </c:pt>
                <c:pt idx="1">
                  <c:v>Brasil</c:v>
                </c:pt>
              </c:strCache>
            </c:strRef>
          </c:cat>
          <c:val>
            <c:numRef>
              <c:f>Sheet1!$B$2:$C$2</c:f>
              <c:numCache>
                <c:formatCode>General</c:formatCode>
                <c:ptCount val="2"/>
                <c:pt idx="0">
                  <c:v>27</c:v>
                </c:pt>
                <c:pt idx="1">
                  <c:v>73</c:v>
                </c:pt>
              </c:numCache>
            </c:numRef>
          </c:val>
          <c:extLst>
            <c:ext xmlns:c16="http://schemas.microsoft.com/office/drawing/2014/chart" uri="{C3380CC4-5D6E-409C-BE32-E72D297353CC}">
              <c16:uniqueId val="{00000000-5BF2-164A-AAFE-0D044CA50835}"/>
            </c:ext>
          </c:extLst>
        </c:ser>
        <c:ser>
          <c:idx val="1"/>
          <c:order val="1"/>
          <c:tx>
            <c:strRef>
              <c:f>Sheet1!$A$3</c:f>
              <c:strCache>
                <c:ptCount val="1"/>
                <c:pt idx="0">
                  <c:v>TV Paga</c:v>
                </c:pt>
              </c:strCache>
            </c:strRef>
          </c:tx>
          <c:spPr>
            <a:solidFill>
              <a:srgbClr val="6CAD6A"/>
            </a:solidFill>
            <a:ln w="12700" cap="flat">
              <a:noFill/>
              <a:miter lim="400000"/>
            </a:ln>
            <a:effectLst/>
          </c:spPr>
          <c:invertIfNegative val="0"/>
          <c:dLbls>
            <c:numFmt formatCode="#,##0&quot;%&quot;_);\(#,##0\)&quot;%&quot;" sourceLinked="0"/>
            <c:spPr>
              <a:noFill/>
              <a:ln>
                <a:noFill/>
              </a:ln>
              <a:effectLst/>
            </c:spPr>
            <c:txPr>
              <a:bodyPr/>
              <a:lstStyle/>
              <a:p>
                <a:pPr>
                  <a:defRPr sz="1200" b="1" i="0" u="none" strike="noStrike">
                    <a:solidFill>
                      <a:srgbClr val="404040"/>
                    </a:solidFill>
                    <a:latin typeface="Helvetica Neue"/>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EUA</c:v>
                </c:pt>
                <c:pt idx="1">
                  <c:v>Brasil</c:v>
                </c:pt>
              </c:strCache>
            </c:strRef>
          </c:cat>
          <c:val>
            <c:numRef>
              <c:f>Sheet1!$B$3:$C$3</c:f>
              <c:numCache>
                <c:formatCode>General</c:formatCode>
                <c:ptCount val="2"/>
                <c:pt idx="0">
                  <c:v>32</c:v>
                </c:pt>
                <c:pt idx="1">
                  <c:v>12</c:v>
                </c:pt>
              </c:numCache>
            </c:numRef>
          </c:val>
          <c:extLst>
            <c:ext xmlns:c16="http://schemas.microsoft.com/office/drawing/2014/chart" uri="{C3380CC4-5D6E-409C-BE32-E72D297353CC}">
              <c16:uniqueId val="{00000001-5BF2-164A-AAFE-0D044CA50835}"/>
            </c:ext>
          </c:extLst>
        </c:ser>
        <c:ser>
          <c:idx val="2"/>
          <c:order val="2"/>
          <c:tx>
            <c:strRef>
              <c:f>Sheet1!$A$4</c:f>
              <c:strCache>
                <c:ptCount val="1"/>
                <c:pt idx="0">
                  <c:v>Streamings</c:v>
                </c:pt>
              </c:strCache>
            </c:strRef>
          </c:tx>
          <c:spPr>
            <a:solidFill>
              <a:srgbClr val="444444"/>
            </a:solidFill>
            <a:ln w="12700" cap="flat">
              <a:noFill/>
              <a:miter lim="400000"/>
            </a:ln>
            <a:effectLst/>
          </c:spPr>
          <c:invertIfNegative val="0"/>
          <c:dLbls>
            <c:numFmt formatCode="0&quot;%&quot;_);\(0\)&quot;%&quot;" sourceLinked="0"/>
            <c:spPr>
              <a:noFill/>
              <a:ln>
                <a:noFill/>
              </a:ln>
              <a:effectLst/>
            </c:spPr>
            <c:txPr>
              <a:bodyPr/>
              <a:lstStyle/>
              <a:p>
                <a:pPr>
                  <a:defRPr sz="1200" b="1" i="0" u="none" strike="noStrike">
                    <a:solidFill>
                      <a:srgbClr val="FFFFFF"/>
                    </a:solidFill>
                    <a:latin typeface="Helvetica Neue"/>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EUA</c:v>
                </c:pt>
                <c:pt idx="1">
                  <c:v>Brasil</c:v>
                </c:pt>
              </c:strCache>
            </c:strRef>
          </c:cat>
          <c:val>
            <c:numRef>
              <c:f>Sheet1!$B$4:$C$4</c:f>
              <c:numCache>
                <c:formatCode>General</c:formatCode>
                <c:ptCount val="2"/>
                <c:pt idx="0">
                  <c:v>41</c:v>
                </c:pt>
                <c:pt idx="1">
                  <c:v>15</c:v>
                </c:pt>
              </c:numCache>
            </c:numRef>
          </c:val>
          <c:extLst>
            <c:ext xmlns:c16="http://schemas.microsoft.com/office/drawing/2014/chart" uri="{C3380CC4-5D6E-409C-BE32-E72D297353CC}">
              <c16:uniqueId val="{00000002-5BF2-164A-AAFE-0D044CA50835}"/>
            </c:ext>
          </c:extLst>
        </c:ser>
        <c:dLbls>
          <c:showLegendKey val="0"/>
          <c:showVal val="0"/>
          <c:showCatName val="0"/>
          <c:showSerName val="0"/>
          <c:showPercent val="0"/>
          <c:showBubbleSize val="0"/>
        </c:dLbls>
        <c:gapWidth val="219"/>
        <c:overlap val="100"/>
        <c:axId val="2094734552"/>
        <c:axId val="2094734553"/>
      </c:barChart>
      <c:catAx>
        <c:axId val="2094734552"/>
        <c:scaling>
          <c:orientation val="maxMin"/>
        </c:scaling>
        <c:delete val="0"/>
        <c:axPos val="l"/>
        <c:numFmt formatCode="General" sourceLinked="0"/>
        <c:majorTickMark val="none"/>
        <c:minorTickMark val="none"/>
        <c:tickLblPos val="nextTo"/>
        <c:spPr>
          <a:ln w="12700" cap="flat">
            <a:noFill/>
            <a:prstDash val="solid"/>
            <a:miter lim="800000"/>
          </a:ln>
        </c:spPr>
        <c:txPr>
          <a:bodyPr rot="0"/>
          <a:lstStyle/>
          <a:p>
            <a:pPr>
              <a:defRPr sz="1700" b="0" i="1" u="none" strike="noStrike">
                <a:solidFill>
                  <a:srgbClr val="000000"/>
                </a:solidFill>
                <a:latin typeface="Helvetica Neue"/>
              </a:defRPr>
            </a:pPr>
            <a:endParaRPr lang="pt-BR"/>
          </a:p>
        </c:txPr>
        <c:crossAx val="2094734553"/>
        <c:crosses val="autoZero"/>
        <c:auto val="1"/>
        <c:lblAlgn val="ctr"/>
        <c:lblOffset val="100"/>
        <c:noMultiLvlLbl val="1"/>
      </c:catAx>
      <c:valAx>
        <c:axId val="2094734553"/>
        <c:scaling>
          <c:orientation val="minMax"/>
        </c:scaling>
        <c:delete val="0"/>
        <c:axPos val="t"/>
        <c:numFmt formatCode="0%" sourceLinked="0"/>
        <c:majorTickMark val="none"/>
        <c:minorTickMark val="none"/>
        <c:tickLblPos val="none"/>
        <c:spPr>
          <a:ln w="12700" cap="flat">
            <a:noFill/>
            <a:prstDash val="solid"/>
            <a:miter lim="800000"/>
          </a:ln>
        </c:spPr>
        <c:txPr>
          <a:bodyPr rot="0"/>
          <a:lstStyle/>
          <a:p>
            <a:pPr>
              <a:defRPr sz="1000" b="1" i="0" u="none" strike="noStrike">
                <a:solidFill>
                  <a:srgbClr val="000000"/>
                </a:solidFill>
                <a:latin typeface="Montserrat"/>
              </a:defRPr>
            </a:pPr>
            <a:endParaRPr lang="pt-BR"/>
          </a:p>
        </c:txPr>
        <c:crossAx val="2094734552"/>
        <c:crosses val="autoZero"/>
        <c:crossBetween val="between"/>
        <c:majorUnit val="25"/>
        <c:minorUnit val="12.5"/>
      </c:valAx>
      <c:spPr>
        <a:noFill/>
        <a:ln w="12700" cap="flat">
          <a:noFill/>
          <a:miter lim="400000"/>
        </a:ln>
        <a:effectLst/>
      </c:spPr>
    </c:plotArea>
    <c:legend>
      <c:legendPos val="r"/>
      <c:layout>
        <c:manualLayout>
          <c:xMode val="edge"/>
          <c:yMode val="edge"/>
          <c:x val="6.8636900000000001E-2"/>
          <c:y val="0.89330600000000004"/>
          <c:w val="0.93136300000000005"/>
          <c:h val="0.106694"/>
        </c:manualLayout>
      </c:layout>
      <c:overlay val="1"/>
      <c:spPr>
        <a:noFill/>
        <a:ln w="12700" cap="flat">
          <a:noFill/>
          <a:miter lim="400000"/>
        </a:ln>
        <a:effectLst/>
      </c:spPr>
      <c:txPr>
        <a:bodyPr rot="0"/>
        <a:lstStyle/>
        <a:p>
          <a:pPr>
            <a:defRPr sz="1200" b="0" i="0" u="none" strike="noStrike">
              <a:solidFill>
                <a:srgbClr val="595959"/>
              </a:solidFill>
              <a:latin typeface="Helvetica Neue Light"/>
            </a:defRPr>
          </a:pPr>
          <a:endParaRPr lang="pt-BR"/>
        </a:p>
      </c:txPr>
    </c:legend>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6" name="Shape 206"/>
          <p:cNvSpPr>
            <a:spLocks noGrp="1" noRot="1" noChangeAspect="1"/>
          </p:cNvSpPr>
          <p:nvPr>
            <p:ph type="sldImg"/>
          </p:nvPr>
        </p:nvSpPr>
        <p:spPr>
          <a:xfrm>
            <a:off x="1143000" y="685800"/>
            <a:ext cx="4572000" cy="3429000"/>
          </a:xfrm>
          <a:prstGeom prst="rect">
            <a:avLst/>
          </a:prstGeom>
        </p:spPr>
        <p:txBody>
          <a:bodyPr/>
          <a:lstStyle/>
          <a:p>
            <a:endParaRPr/>
          </a:p>
        </p:txBody>
      </p:sp>
      <p:sp>
        <p:nvSpPr>
          <p:cNvPr id="207" name="Shape 20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Slide de 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Miolo Gráfico #4">
    <p:bg>
      <p:bgPr>
        <a:solidFill>
          <a:srgbClr val="FCA402"/>
        </a:solidFill>
        <a:effectLst/>
      </p:bgPr>
    </p:bg>
    <p:spTree>
      <p:nvGrpSpPr>
        <p:cNvPr id="1" name=""/>
        <p:cNvGrpSpPr/>
        <p:nvPr/>
      </p:nvGrpSpPr>
      <p:grpSpPr>
        <a:xfrm>
          <a:off x="0" y="0"/>
          <a:ext cx="0" cy="0"/>
          <a:chOff x="0" y="0"/>
          <a:chExt cx="0" cy="0"/>
        </a:xfrm>
      </p:grpSpPr>
      <p:sp>
        <p:nvSpPr>
          <p:cNvPr id="92" name="pexels-zetong-li-1784578.jpg"/>
          <p:cNvSpPr>
            <a:spLocks noGrp="1"/>
          </p:cNvSpPr>
          <p:nvPr>
            <p:ph type="pic" sz="half" idx="21"/>
          </p:nvPr>
        </p:nvSpPr>
        <p:spPr>
          <a:xfrm>
            <a:off x="4980898" y="-15241"/>
            <a:ext cx="4575100" cy="6888482"/>
          </a:xfrm>
          <a:prstGeom prst="rect">
            <a:avLst/>
          </a:prstGeom>
        </p:spPr>
        <p:txBody>
          <a:bodyPr lIns="91439" rIns="91439">
            <a:noAutofit/>
          </a:bodyPr>
          <a:lstStyle/>
          <a:p>
            <a:endParaRPr/>
          </a:p>
        </p:txBody>
      </p:sp>
      <p:sp>
        <p:nvSpPr>
          <p:cNvPr id="93" name="pexels-jeffrey-paa-kwesi-opare-2734952.jpg"/>
          <p:cNvSpPr>
            <a:spLocks noGrp="1"/>
          </p:cNvSpPr>
          <p:nvPr>
            <p:ph type="pic" sz="quarter" idx="22"/>
          </p:nvPr>
        </p:nvSpPr>
        <p:spPr>
          <a:xfrm>
            <a:off x="9107169" y="3081611"/>
            <a:ext cx="3164524" cy="4990280"/>
          </a:xfrm>
          <a:prstGeom prst="rect">
            <a:avLst/>
          </a:prstGeom>
        </p:spPr>
        <p:txBody>
          <a:bodyPr lIns="91439" rIns="91439">
            <a:noAutofit/>
          </a:bodyPr>
          <a:lstStyle/>
          <a:p>
            <a:endParaRPr/>
          </a:p>
        </p:txBody>
      </p:sp>
      <p:sp>
        <p:nvSpPr>
          <p:cNvPr id="94" name="pexels-sharath-g-2311808.jpg"/>
          <p:cNvSpPr>
            <a:spLocks noGrp="1"/>
          </p:cNvSpPr>
          <p:nvPr>
            <p:ph type="pic" sz="quarter" idx="23"/>
          </p:nvPr>
        </p:nvSpPr>
        <p:spPr>
          <a:xfrm>
            <a:off x="9098458" y="-726666"/>
            <a:ext cx="3164485" cy="4751478"/>
          </a:xfrm>
          <a:prstGeom prst="rect">
            <a:avLst/>
          </a:prstGeom>
          <a:effectLst>
            <a:outerShdw blurRad="381000" dist="127000" dir="5400000" rotWithShape="0">
              <a:srgbClr val="000000">
                <a:alpha val="30000"/>
              </a:srgbClr>
            </a:outerShdw>
          </a:effectLst>
        </p:spPr>
        <p:txBody>
          <a:bodyPr lIns="91439" rIns="91439">
            <a:noAutofit/>
          </a:bodyPr>
          <a:lstStyle/>
          <a:p>
            <a:endParaRPr/>
          </a:p>
        </p:txBody>
      </p:sp>
      <p:sp>
        <p:nvSpPr>
          <p:cNvPr id="95" name="Title 3"/>
          <p:cNvSpPr txBox="1">
            <a:spLocks noGrp="1"/>
          </p:cNvSpPr>
          <p:nvPr>
            <p:ph type="body" sz="quarter" idx="24"/>
          </p:nvPr>
        </p:nvSpPr>
        <p:spPr>
          <a:xfrm>
            <a:off x="1986705" y="1985175"/>
            <a:ext cx="3723758" cy="2309949"/>
          </a:xfrm>
          <a:prstGeom prst="rect">
            <a:avLst/>
          </a:prstGeom>
        </p:spPr>
        <p:txBody>
          <a:bodyPr lIns="0" tIns="0" rIns="0" bIns="0">
            <a:noAutofit/>
          </a:bodyPr>
          <a:lstStyle/>
          <a:p>
            <a:pPr marL="0" indent="0" defTabSz="1219169">
              <a:lnSpc>
                <a:spcPct val="80000"/>
              </a:lnSpc>
              <a:spcBef>
                <a:spcPts val="0"/>
              </a:spcBef>
              <a:buSzTx/>
              <a:buFontTx/>
              <a:buNone/>
              <a:defRPr sz="4000">
                <a:solidFill>
                  <a:srgbClr val="FFFFFF"/>
                </a:solidFill>
                <a:latin typeface="Globotipo Texto"/>
                <a:ea typeface="Globotipo Texto"/>
                <a:cs typeface="Globotipo Texto"/>
                <a:sym typeface="Globotipo Texto"/>
              </a:defRPr>
            </a:pPr>
            <a:r>
              <a:t>"Est ac </a:t>
            </a:r>
          </a:p>
          <a:p>
            <a:pPr marL="0" indent="0" defTabSz="1219169">
              <a:lnSpc>
                <a:spcPct val="80000"/>
              </a:lnSpc>
              <a:spcBef>
                <a:spcPts val="0"/>
              </a:spcBef>
              <a:buSzTx/>
              <a:buFontTx/>
              <a:buNone/>
              <a:defRPr sz="4000">
                <a:solidFill>
                  <a:srgbClr val="FFFFFF"/>
                </a:solidFill>
                <a:latin typeface="Globotipo Texto"/>
                <a:ea typeface="Globotipo Texto"/>
                <a:cs typeface="Globotipo Texto"/>
                <a:sym typeface="Globotipo Texto"/>
              </a:defRPr>
            </a:pPr>
            <a:r>
              <a:t>laoreet vestibulum."</a:t>
            </a:r>
          </a:p>
        </p:txBody>
      </p:sp>
      <p:sp>
        <p:nvSpPr>
          <p:cNvPr id="96" name="TextBox 13"/>
          <p:cNvSpPr txBox="1">
            <a:spLocks noGrp="1"/>
          </p:cNvSpPr>
          <p:nvPr>
            <p:ph type="body" sz="quarter" idx="25"/>
          </p:nvPr>
        </p:nvSpPr>
        <p:spPr>
          <a:xfrm>
            <a:off x="4088231" y="4018525"/>
            <a:ext cx="3219209" cy="1778001"/>
          </a:xfrm>
          <a:prstGeom prst="rect">
            <a:avLst/>
          </a:prstGeom>
        </p:spPr>
        <p:txBody>
          <a:bodyPr lIns="0" tIns="0" rIns="0" bIns="0">
            <a:spAutoFit/>
          </a:bodyPr>
          <a:lstStyle>
            <a:lvl1pPr marL="0" indent="0" defTabSz="1219169">
              <a:lnSpc>
                <a:spcPct val="100000"/>
              </a:lnSpc>
              <a:spcBef>
                <a:spcPts val="0"/>
              </a:spcBef>
              <a:buSzTx/>
              <a:buFontTx/>
              <a:buNone/>
              <a:defRPr sz="2000">
                <a:solidFill>
                  <a:srgbClr val="FFFFFF"/>
                </a:solidFill>
                <a:latin typeface="Globotipo Texto Light"/>
                <a:ea typeface="Globotipo Texto Light"/>
                <a:cs typeface="Globotipo Texto Light"/>
                <a:sym typeface="Globotipo Texto Light"/>
              </a:defRPr>
            </a:lvl1pPr>
          </a:lstStyle>
          <a:p>
            <a:r>
              <a:t>A peep at some distant orb has power to raise and purify our thoughts like a strain of sacred music</a:t>
            </a:r>
          </a:p>
        </p:txBody>
      </p:sp>
      <p:sp>
        <p:nvSpPr>
          <p:cNvPr id="97" name="Slide Number"/>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000000"/>
                </a:solidFill>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1_Title">
    <p:bg>
      <p:bgPr>
        <a:solidFill>
          <a:srgbClr val="FFFFFF"/>
        </a:solidFill>
        <a:effectLst/>
      </p:bgPr>
    </p:bg>
    <p:spTree>
      <p:nvGrpSpPr>
        <p:cNvPr id="1" name=""/>
        <p:cNvGrpSpPr/>
        <p:nvPr/>
      </p:nvGrpSpPr>
      <p:grpSpPr>
        <a:xfrm>
          <a:off x="0" y="0"/>
          <a:ext cx="0" cy="0"/>
          <a:chOff x="0" y="0"/>
          <a:chExt cx="0" cy="0"/>
        </a:xfrm>
      </p:grpSpPr>
      <p:sp>
        <p:nvSpPr>
          <p:cNvPr id="104" name="Author and Date"/>
          <p:cNvSpPr txBox="1">
            <a:spLocks noGrp="1"/>
          </p:cNvSpPr>
          <p:nvPr>
            <p:ph type="body" sz="quarter" idx="21" hasCustomPrompt="1"/>
          </p:nvPr>
        </p:nvSpPr>
        <p:spPr>
          <a:xfrm>
            <a:off x="600670" y="5929931"/>
            <a:ext cx="10985502" cy="318490"/>
          </a:xfrm>
          <a:prstGeom prst="rect">
            <a:avLst/>
          </a:prstGeom>
          <a:ln w="3175"/>
        </p:spPr>
        <p:txBody>
          <a:bodyPr lIns="22859" tIns="22859" rIns="22859" bIns="22859"/>
          <a:lstStyle>
            <a:lvl1pPr marL="0" indent="0" defTabSz="408622">
              <a:lnSpc>
                <a:spcPct val="100000"/>
              </a:lnSpc>
              <a:spcBef>
                <a:spcPts val="0"/>
              </a:spcBef>
              <a:buSzTx/>
              <a:buFontTx/>
              <a:buNone/>
              <a:defRPr sz="1782" b="1">
                <a:latin typeface="Helvetica Neue"/>
                <a:ea typeface="Helvetica Neue"/>
                <a:cs typeface="Helvetica Neue"/>
                <a:sym typeface="Helvetica Neue"/>
              </a:defRPr>
            </a:lvl1pPr>
          </a:lstStyle>
          <a:p>
            <a:r>
              <a:t>Author and Date</a:t>
            </a:r>
          </a:p>
        </p:txBody>
      </p:sp>
      <p:sp>
        <p:nvSpPr>
          <p:cNvPr id="105" name="Presentation Title"/>
          <p:cNvSpPr txBox="1">
            <a:spLocks noGrp="1"/>
          </p:cNvSpPr>
          <p:nvPr>
            <p:ph type="title" hasCustomPrompt="1"/>
          </p:nvPr>
        </p:nvSpPr>
        <p:spPr>
          <a:xfrm>
            <a:off x="603248" y="1287495"/>
            <a:ext cx="10985502" cy="2324101"/>
          </a:xfrm>
          <a:prstGeom prst="rect">
            <a:avLst/>
          </a:prstGeom>
        </p:spPr>
        <p:txBody>
          <a:bodyPr lIns="25400" tIns="25400" rIns="25400" bIns="25400" anchor="b"/>
          <a:lstStyle>
            <a:lvl1pPr defTabSz="1219169">
              <a:lnSpc>
                <a:spcPct val="80000"/>
              </a:lnSpc>
              <a:defRPr sz="5800" b="1" spc="-116">
                <a:latin typeface="Helvetica Neue"/>
                <a:ea typeface="Helvetica Neue"/>
                <a:cs typeface="Helvetica Neue"/>
                <a:sym typeface="Helvetica Neue"/>
              </a:defRPr>
            </a:lvl1pPr>
          </a:lstStyle>
          <a:p>
            <a:r>
              <a:t>Presentation Title</a:t>
            </a:r>
          </a:p>
        </p:txBody>
      </p:sp>
      <p:sp>
        <p:nvSpPr>
          <p:cNvPr id="106" name="Body Level One…"/>
          <p:cNvSpPr txBox="1">
            <a:spLocks noGrp="1"/>
          </p:cNvSpPr>
          <p:nvPr>
            <p:ph type="body" sz="quarter" idx="1" hasCustomPrompt="1"/>
          </p:nvPr>
        </p:nvSpPr>
        <p:spPr>
          <a:xfrm>
            <a:off x="600671" y="3611595"/>
            <a:ext cx="10985501" cy="952501"/>
          </a:xfrm>
          <a:prstGeom prst="rect">
            <a:avLst/>
          </a:prstGeom>
        </p:spPr>
        <p:txBody>
          <a:bodyPr lIns="25400" tIns="25400" rIns="25400" bIns="25400"/>
          <a:lstStyle>
            <a:lvl1pPr marL="0" indent="0" defTabSz="412750">
              <a:lnSpc>
                <a:spcPct val="100000"/>
              </a:lnSpc>
              <a:spcBef>
                <a:spcPts val="0"/>
              </a:spcBef>
              <a:buSzTx/>
              <a:buFontTx/>
              <a:buNone/>
              <a:defRPr sz="2600" b="1">
                <a:latin typeface="Helvetica Neue"/>
                <a:ea typeface="Helvetica Neue"/>
                <a:cs typeface="Helvetica Neue"/>
                <a:sym typeface="Helvetica Neue"/>
              </a:defRPr>
            </a:lvl1pPr>
            <a:lvl2pPr marL="0" indent="457200" defTabSz="412750">
              <a:lnSpc>
                <a:spcPct val="100000"/>
              </a:lnSpc>
              <a:spcBef>
                <a:spcPts val="0"/>
              </a:spcBef>
              <a:buSzTx/>
              <a:buFontTx/>
              <a:buNone/>
              <a:defRPr sz="2600" b="1">
                <a:latin typeface="Helvetica Neue"/>
                <a:ea typeface="Helvetica Neue"/>
                <a:cs typeface="Helvetica Neue"/>
                <a:sym typeface="Helvetica Neue"/>
              </a:defRPr>
            </a:lvl2pPr>
            <a:lvl3pPr marL="0" indent="914400" defTabSz="412750">
              <a:lnSpc>
                <a:spcPct val="100000"/>
              </a:lnSpc>
              <a:spcBef>
                <a:spcPts val="0"/>
              </a:spcBef>
              <a:buSzTx/>
              <a:buFontTx/>
              <a:buNone/>
              <a:defRPr sz="2600" b="1">
                <a:latin typeface="Helvetica Neue"/>
                <a:ea typeface="Helvetica Neue"/>
                <a:cs typeface="Helvetica Neue"/>
                <a:sym typeface="Helvetica Neue"/>
              </a:defRPr>
            </a:lvl3pPr>
            <a:lvl4pPr marL="0" indent="1371600" defTabSz="412750">
              <a:lnSpc>
                <a:spcPct val="100000"/>
              </a:lnSpc>
              <a:spcBef>
                <a:spcPts val="0"/>
              </a:spcBef>
              <a:buSzTx/>
              <a:buFontTx/>
              <a:buNone/>
              <a:defRPr sz="2600" b="1">
                <a:latin typeface="Helvetica Neue"/>
                <a:ea typeface="Helvetica Neue"/>
                <a:cs typeface="Helvetica Neue"/>
                <a:sym typeface="Helvetica Neue"/>
              </a:defRPr>
            </a:lvl4pPr>
            <a:lvl5pPr marL="0" indent="1828800" defTabSz="412750">
              <a:lnSpc>
                <a:spcPct val="100000"/>
              </a:lnSpc>
              <a:spcBef>
                <a:spcPts val="0"/>
              </a:spcBef>
              <a:buSzTx/>
              <a:buFontTx/>
              <a:buNone/>
              <a:defRPr sz="2600" b="1">
                <a:latin typeface="Helvetica Neue"/>
                <a:ea typeface="Helvetica Neue"/>
                <a:cs typeface="Helvetica Neue"/>
                <a:sym typeface="Helvetica Neue"/>
              </a:defRPr>
            </a:lvl5pPr>
          </a:lstStyle>
          <a:p>
            <a:r>
              <a:t>Presentation Subtitle</a:t>
            </a:r>
          </a:p>
          <a:p>
            <a:pPr lvl="1"/>
            <a:endParaRPr/>
          </a:p>
          <a:p>
            <a:pPr lvl="2"/>
            <a:endParaRPr/>
          </a:p>
          <a:p>
            <a:pPr lvl="3"/>
            <a:endParaRPr/>
          </a:p>
          <a:p>
            <a:pPr lvl="4"/>
            <a:endParaRPr/>
          </a:p>
        </p:txBody>
      </p:sp>
      <p:sp>
        <p:nvSpPr>
          <p:cNvPr id="107" name="Slide Number"/>
          <p:cNvSpPr txBox="1">
            <a:spLocks noGrp="1"/>
          </p:cNvSpPr>
          <p:nvPr>
            <p:ph type="sldNum" sz="quarter" idx="2"/>
          </p:nvPr>
        </p:nvSpPr>
        <p:spPr>
          <a:xfrm>
            <a:off x="5997574" y="6540499"/>
            <a:ext cx="190603" cy="187301"/>
          </a:xfrm>
          <a:prstGeom prst="rect">
            <a:avLst/>
          </a:prstGeom>
        </p:spPr>
        <p:txBody>
          <a:bodyPr lIns="25400" tIns="25400" rIns="25400" bIns="25400" anchor="b"/>
          <a:lstStyle>
            <a:lvl1pPr algn="ctr" defTabSz="292100">
              <a:defRPr sz="900">
                <a:solidFill>
                  <a:srgbClr val="000000"/>
                </a:solidFill>
                <a:latin typeface="Helvetica Neue"/>
                <a:ea typeface="Helvetica Neue"/>
                <a:cs typeface="Helvetica Neue"/>
                <a:sym typeface="Helvetica Neue"/>
              </a:defRPr>
            </a:lvl1p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Miolo Gráfico #4">
    <p:bg>
      <p:bgPr>
        <a:solidFill>
          <a:srgbClr val="FCA402"/>
        </a:solidFill>
        <a:effectLst/>
      </p:bgPr>
    </p:bg>
    <p:spTree>
      <p:nvGrpSpPr>
        <p:cNvPr id="1" name=""/>
        <p:cNvGrpSpPr/>
        <p:nvPr/>
      </p:nvGrpSpPr>
      <p:grpSpPr>
        <a:xfrm>
          <a:off x="0" y="0"/>
          <a:ext cx="0" cy="0"/>
          <a:chOff x="0" y="0"/>
          <a:chExt cx="0" cy="0"/>
        </a:xfrm>
      </p:grpSpPr>
      <p:sp>
        <p:nvSpPr>
          <p:cNvPr id="114" name="pexels-zetong-li-1784578.jpg"/>
          <p:cNvSpPr>
            <a:spLocks noGrp="1"/>
          </p:cNvSpPr>
          <p:nvPr>
            <p:ph type="pic" sz="half" idx="21"/>
          </p:nvPr>
        </p:nvSpPr>
        <p:spPr>
          <a:xfrm>
            <a:off x="4980898" y="-15241"/>
            <a:ext cx="4575100" cy="6888482"/>
          </a:xfrm>
          <a:prstGeom prst="rect">
            <a:avLst/>
          </a:prstGeom>
        </p:spPr>
        <p:txBody>
          <a:bodyPr lIns="91439" rIns="91439">
            <a:noAutofit/>
          </a:bodyPr>
          <a:lstStyle/>
          <a:p>
            <a:endParaRPr/>
          </a:p>
        </p:txBody>
      </p:sp>
      <p:sp>
        <p:nvSpPr>
          <p:cNvPr id="115" name="pexels-jeffrey-paa-kwesi-opare-2734952.jpg"/>
          <p:cNvSpPr>
            <a:spLocks noGrp="1"/>
          </p:cNvSpPr>
          <p:nvPr>
            <p:ph type="pic" sz="quarter" idx="22"/>
          </p:nvPr>
        </p:nvSpPr>
        <p:spPr>
          <a:xfrm>
            <a:off x="9107169" y="3081611"/>
            <a:ext cx="3164524" cy="4990280"/>
          </a:xfrm>
          <a:prstGeom prst="rect">
            <a:avLst/>
          </a:prstGeom>
        </p:spPr>
        <p:txBody>
          <a:bodyPr lIns="91439" rIns="91439">
            <a:noAutofit/>
          </a:bodyPr>
          <a:lstStyle/>
          <a:p>
            <a:endParaRPr/>
          </a:p>
        </p:txBody>
      </p:sp>
      <p:sp>
        <p:nvSpPr>
          <p:cNvPr id="116" name="pexels-sharath-g-2311808.jpg"/>
          <p:cNvSpPr>
            <a:spLocks noGrp="1"/>
          </p:cNvSpPr>
          <p:nvPr>
            <p:ph type="pic" sz="quarter" idx="23"/>
          </p:nvPr>
        </p:nvSpPr>
        <p:spPr>
          <a:xfrm>
            <a:off x="9098458" y="-726666"/>
            <a:ext cx="3164485" cy="4751478"/>
          </a:xfrm>
          <a:prstGeom prst="rect">
            <a:avLst/>
          </a:prstGeom>
          <a:effectLst>
            <a:outerShdw blurRad="381000" dist="127000" dir="5400000" rotWithShape="0">
              <a:srgbClr val="000000">
                <a:alpha val="30000"/>
              </a:srgbClr>
            </a:outerShdw>
          </a:effectLst>
        </p:spPr>
        <p:txBody>
          <a:bodyPr lIns="91439" rIns="91439">
            <a:noAutofit/>
          </a:bodyPr>
          <a:lstStyle/>
          <a:p>
            <a:endParaRPr/>
          </a:p>
        </p:txBody>
      </p:sp>
      <p:sp>
        <p:nvSpPr>
          <p:cNvPr id="117" name="Title 3"/>
          <p:cNvSpPr txBox="1">
            <a:spLocks noGrp="1"/>
          </p:cNvSpPr>
          <p:nvPr>
            <p:ph type="body" sz="quarter" idx="24"/>
          </p:nvPr>
        </p:nvSpPr>
        <p:spPr>
          <a:xfrm>
            <a:off x="1986705" y="1985175"/>
            <a:ext cx="3723758" cy="2309949"/>
          </a:xfrm>
          <a:prstGeom prst="rect">
            <a:avLst/>
          </a:prstGeom>
        </p:spPr>
        <p:txBody>
          <a:bodyPr lIns="0" tIns="0" rIns="0" bIns="0">
            <a:noAutofit/>
          </a:bodyPr>
          <a:lstStyle/>
          <a:p>
            <a:pPr marL="0" indent="0" defTabSz="1219169">
              <a:lnSpc>
                <a:spcPct val="80000"/>
              </a:lnSpc>
              <a:spcBef>
                <a:spcPts val="0"/>
              </a:spcBef>
              <a:buSzTx/>
              <a:buFontTx/>
              <a:buNone/>
              <a:defRPr sz="4000">
                <a:solidFill>
                  <a:srgbClr val="FFFFFF"/>
                </a:solidFill>
                <a:latin typeface="Globotipo Rounded Regular"/>
                <a:ea typeface="Globotipo Rounded Regular"/>
                <a:cs typeface="Globotipo Rounded Regular"/>
                <a:sym typeface="Globotipo Rounded Regular"/>
              </a:defRPr>
            </a:pPr>
            <a:r>
              <a:t>"Est ac </a:t>
            </a:r>
          </a:p>
          <a:p>
            <a:pPr marL="0" indent="0" defTabSz="1219169">
              <a:lnSpc>
                <a:spcPct val="80000"/>
              </a:lnSpc>
              <a:spcBef>
                <a:spcPts val="0"/>
              </a:spcBef>
              <a:buSzTx/>
              <a:buFontTx/>
              <a:buNone/>
              <a:defRPr sz="4000">
                <a:solidFill>
                  <a:srgbClr val="FFFFFF"/>
                </a:solidFill>
                <a:latin typeface="Globotipo Rounded Regular"/>
                <a:ea typeface="Globotipo Rounded Regular"/>
                <a:cs typeface="Globotipo Rounded Regular"/>
                <a:sym typeface="Globotipo Rounded Regular"/>
              </a:defRPr>
            </a:pPr>
            <a:r>
              <a:t>laoreet vestibulum."</a:t>
            </a:r>
          </a:p>
        </p:txBody>
      </p:sp>
      <p:sp>
        <p:nvSpPr>
          <p:cNvPr id="118" name="TextBox 13"/>
          <p:cNvSpPr txBox="1">
            <a:spLocks noGrp="1"/>
          </p:cNvSpPr>
          <p:nvPr>
            <p:ph type="body" sz="quarter" idx="25"/>
          </p:nvPr>
        </p:nvSpPr>
        <p:spPr>
          <a:xfrm>
            <a:off x="4088231" y="4018525"/>
            <a:ext cx="3219209" cy="1778001"/>
          </a:xfrm>
          <a:prstGeom prst="rect">
            <a:avLst/>
          </a:prstGeom>
        </p:spPr>
        <p:txBody>
          <a:bodyPr lIns="0" tIns="0" rIns="0" bIns="0">
            <a:spAutoFit/>
          </a:bodyPr>
          <a:lstStyle>
            <a:lvl1pPr marL="0" indent="0" defTabSz="1219169">
              <a:lnSpc>
                <a:spcPct val="100000"/>
              </a:lnSpc>
              <a:spcBef>
                <a:spcPts val="0"/>
              </a:spcBef>
              <a:buSzTx/>
              <a:buFontTx/>
              <a:buNone/>
              <a:defRPr sz="2000">
                <a:solidFill>
                  <a:srgbClr val="FFFFFF"/>
                </a:solidFill>
                <a:latin typeface="Globotipo Rounded Light"/>
                <a:ea typeface="Globotipo Rounded Light"/>
                <a:cs typeface="Globotipo Rounded Light"/>
                <a:sym typeface="Globotipo Rounded Light"/>
              </a:defRPr>
            </a:lvl1pPr>
          </a:lstStyle>
          <a:p>
            <a:r>
              <a:t>A peep at some distant orb has power to raise and purify our thoughts like a strain of sacred music</a:t>
            </a:r>
          </a:p>
        </p:txBody>
      </p:sp>
      <p:sp>
        <p:nvSpPr>
          <p:cNvPr id="119" name="Slide Number"/>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000000"/>
                </a:solidFill>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126" name="Slide Title"/>
          <p:cNvSpPr txBox="1">
            <a:spLocks noGrp="1"/>
          </p:cNvSpPr>
          <p:nvPr>
            <p:ph type="title" hasCustomPrompt="1"/>
          </p:nvPr>
        </p:nvSpPr>
        <p:spPr>
          <a:xfrm>
            <a:off x="603250" y="539750"/>
            <a:ext cx="10985500" cy="716582"/>
          </a:xfrm>
          <a:prstGeom prst="rect">
            <a:avLst/>
          </a:prstGeom>
        </p:spPr>
        <p:txBody>
          <a:bodyPr lIns="25400" tIns="25400" rIns="25400" bIns="25400" anchor="t"/>
          <a:lstStyle>
            <a:lvl1pPr defTabSz="1219169">
              <a:lnSpc>
                <a:spcPct val="80000"/>
              </a:lnSpc>
              <a:defRPr sz="4200" b="1" spc="-84">
                <a:latin typeface="Helvetica Neue"/>
                <a:ea typeface="Helvetica Neue"/>
                <a:cs typeface="Helvetica Neue"/>
                <a:sym typeface="Helvetica Neue"/>
              </a:defRPr>
            </a:lvl1pPr>
          </a:lstStyle>
          <a:p>
            <a:r>
              <a:t>Slide Title</a:t>
            </a:r>
          </a:p>
        </p:txBody>
      </p:sp>
      <p:sp>
        <p:nvSpPr>
          <p:cNvPr id="127" name="Slide Subtitle"/>
          <p:cNvSpPr txBox="1">
            <a:spLocks noGrp="1"/>
          </p:cNvSpPr>
          <p:nvPr>
            <p:ph type="body" sz="quarter" idx="21" hasCustomPrompt="1"/>
          </p:nvPr>
        </p:nvSpPr>
        <p:spPr>
          <a:xfrm>
            <a:off x="603250" y="1186481"/>
            <a:ext cx="10985500" cy="467390"/>
          </a:xfrm>
          <a:prstGeom prst="rect">
            <a:avLst/>
          </a:prstGeom>
          <a:ln w="3175"/>
        </p:spPr>
        <p:txBody>
          <a:bodyPr lIns="22859" tIns="22859" rIns="22859" bIns="22859"/>
          <a:lstStyle>
            <a:lvl1pPr marL="0" indent="0" defTabSz="412750">
              <a:lnSpc>
                <a:spcPct val="100000"/>
              </a:lnSpc>
              <a:spcBef>
                <a:spcPts val="0"/>
              </a:spcBef>
              <a:buSzTx/>
              <a:buFontTx/>
              <a:buNone/>
              <a:defRPr sz="2600" b="1">
                <a:latin typeface="Helvetica Neue"/>
                <a:ea typeface="Helvetica Neue"/>
                <a:cs typeface="Helvetica Neue"/>
                <a:sym typeface="Helvetica Neue"/>
              </a:defRPr>
            </a:lvl1pPr>
          </a:lstStyle>
          <a:p>
            <a:r>
              <a:t>Slide Subtitle</a:t>
            </a:r>
          </a:p>
        </p:txBody>
      </p:sp>
      <p:sp>
        <p:nvSpPr>
          <p:cNvPr id="128" name="Body Level One…"/>
          <p:cNvSpPr txBox="1">
            <a:spLocks noGrp="1"/>
          </p:cNvSpPr>
          <p:nvPr>
            <p:ph type="body" idx="1" hasCustomPrompt="1"/>
          </p:nvPr>
        </p:nvSpPr>
        <p:spPr>
          <a:xfrm>
            <a:off x="603250" y="2124252"/>
            <a:ext cx="10985500" cy="4128006"/>
          </a:xfrm>
          <a:prstGeom prst="rect">
            <a:avLst/>
          </a:prstGeom>
        </p:spPr>
        <p:txBody>
          <a:bodyPr lIns="25400" tIns="25400" rIns="25400" bIns="25400"/>
          <a:lstStyle>
            <a:lvl1pPr marL="304800" indent="-304800" defTabSz="1219169">
              <a:spcBef>
                <a:spcPts val="2200"/>
              </a:spcBef>
              <a:buSzPct val="123000"/>
              <a:buFontTx/>
              <a:defRPr sz="2400">
                <a:latin typeface="Helvetica Neue"/>
                <a:ea typeface="Helvetica Neue"/>
                <a:cs typeface="Helvetica Neue"/>
                <a:sym typeface="Helvetica Neue"/>
              </a:defRPr>
            </a:lvl1pPr>
            <a:lvl2pPr marL="914400" indent="-304800" defTabSz="1219169">
              <a:spcBef>
                <a:spcPts val="2200"/>
              </a:spcBef>
              <a:buSzPct val="123000"/>
              <a:buFontTx/>
              <a:defRPr sz="2400">
                <a:latin typeface="Helvetica Neue"/>
                <a:ea typeface="Helvetica Neue"/>
                <a:cs typeface="Helvetica Neue"/>
                <a:sym typeface="Helvetica Neue"/>
              </a:defRPr>
            </a:lvl2pPr>
            <a:lvl3pPr marL="1524000" indent="-304800" defTabSz="1219169">
              <a:spcBef>
                <a:spcPts val="2200"/>
              </a:spcBef>
              <a:buSzPct val="123000"/>
              <a:buFontTx/>
              <a:defRPr sz="2400">
                <a:latin typeface="Helvetica Neue"/>
                <a:ea typeface="Helvetica Neue"/>
                <a:cs typeface="Helvetica Neue"/>
                <a:sym typeface="Helvetica Neue"/>
              </a:defRPr>
            </a:lvl3pPr>
            <a:lvl4pPr marL="2133600" indent="-304800" defTabSz="1219169">
              <a:spcBef>
                <a:spcPts val="2200"/>
              </a:spcBef>
              <a:buSzPct val="123000"/>
              <a:buFontTx/>
              <a:defRPr sz="2400">
                <a:latin typeface="Helvetica Neue"/>
                <a:ea typeface="Helvetica Neue"/>
                <a:cs typeface="Helvetica Neue"/>
                <a:sym typeface="Helvetica Neue"/>
              </a:defRPr>
            </a:lvl4pPr>
            <a:lvl5pPr marL="2743200" indent="-304800" defTabSz="1219169">
              <a:spcBef>
                <a:spcPts val="2200"/>
              </a:spcBef>
              <a:buSzPct val="123000"/>
              <a:buFontTx/>
              <a:defRPr sz="2400">
                <a:latin typeface="Helvetica Neue"/>
                <a:ea typeface="Helvetica Neue"/>
                <a:cs typeface="Helvetica Neue"/>
                <a:sym typeface="Helvetica Neue"/>
              </a:defRPr>
            </a:lvl5pPr>
          </a:lstStyle>
          <a:p>
            <a:r>
              <a:t>Slide bullet text</a:t>
            </a:r>
          </a:p>
          <a:p>
            <a:pPr lvl="1"/>
            <a:endParaRPr/>
          </a:p>
          <a:p>
            <a:pPr lvl="2"/>
            <a:endParaRPr/>
          </a:p>
          <a:p>
            <a:pPr lvl="3"/>
            <a:endParaRPr/>
          </a:p>
          <a:p>
            <a:pPr lvl="4"/>
            <a:endParaRPr/>
          </a:p>
        </p:txBody>
      </p:sp>
      <p:sp>
        <p:nvSpPr>
          <p:cNvPr id="129" name="Slide Number"/>
          <p:cNvSpPr txBox="1">
            <a:spLocks noGrp="1"/>
          </p:cNvSpPr>
          <p:nvPr>
            <p:ph type="sldNum" sz="quarter" idx="2"/>
          </p:nvPr>
        </p:nvSpPr>
        <p:spPr>
          <a:xfrm>
            <a:off x="5997574" y="6540499"/>
            <a:ext cx="190603" cy="187301"/>
          </a:xfrm>
          <a:prstGeom prst="rect">
            <a:avLst/>
          </a:prstGeom>
        </p:spPr>
        <p:txBody>
          <a:bodyPr lIns="25400" tIns="25400" rIns="25400" bIns="25400" anchor="b"/>
          <a:lstStyle>
            <a:lvl1pPr algn="ctr" defTabSz="292100">
              <a:defRPr sz="900">
                <a:solidFill>
                  <a:srgbClr val="000000"/>
                </a:solidFill>
                <a:latin typeface="Helvetica Neue"/>
                <a:ea typeface="Helvetica Neue"/>
                <a:cs typeface="Helvetica Neue"/>
                <a:sym typeface="Helvetica Neue"/>
              </a:defRPr>
            </a:lvl1p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p:bg>
      <p:bgPr>
        <a:solidFill>
          <a:srgbClr val="FFFFFF"/>
        </a:solidFill>
        <a:effectLst/>
      </p:bgPr>
    </p:bg>
    <p:spTree>
      <p:nvGrpSpPr>
        <p:cNvPr id="1" name=""/>
        <p:cNvGrpSpPr/>
        <p:nvPr/>
      </p:nvGrpSpPr>
      <p:grpSpPr>
        <a:xfrm>
          <a:off x="0" y="0"/>
          <a:ext cx="0" cy="0"/>
          <a:chOff x="0" y="0"/>
          <a:chExt cx="0" cy="0"/>
        </a:xfrm>
      </p:grpSpPr>
      <p:sp>
        <p:nvSpPr>
          <p:cNvPr id="136" name="Author and Date"/>
          <p:cNvSpPr txBox="1">
            <a:spLocks noGrp="1"/>
          </p:cNvSpPr>
          <p:nvPr>
            <p:ph type="body" sz="quarter" idx="21" hasCustomPrompt="1"/>
          </p:nvPr>
        </p:nvSpPr>
        <p:spPr>
          <a:xfrm>
            <a:off x="600670" y="5929931"/>
            <a:ext cx="10985502" cy="318490"/>
          </a:xfrm>
          <a:prstGeom prst="rect">
            <a:avLst/>
          </a:prstGeom>
          <a:ln w="3175"/>
        </p:spPr>
        <p:txBody>
          <a:bodyPr lIns="22859" tIns="22859" rIns="22859" bIns="22859"/>
          <a:lstStyle>
            <a:lvl1pPr marL="0" indent="0" defTabSz="408622">
              <a:lnSpc>
                <a:spcPct val="100000"/>
              </a:lnSpc>
              <a:spcBef>
                <a:spcPts val="0"/>
              </a:spcBef>
              <a:buSzTx/>
              <a:buFontTx/>
              <a:buNone/>
              <a:defRPr sz="1782" b="1">
                <a:latin typeface="Helvetica Neue"/>
                <a:ea typeface="Helvetica Neue"/>
                <a:cs typeface="Helvetica Neue"/>
                <a:sym typeface="Helvetica Neue"/>
              </a:defRPr>
            </a:lvl1pPr>
          </a:lstStyle>
          <a:p>
            <a:r>
              <a:t>Author and Date</a:t>
            </a:r>
          </a:p>
        </p:txBody>
      </p:sp>
      <p:sp>
        <p:nvSpPr>
          <p:cNvPr id="137" name="Presentation Title"/>
          <p:cNvSpPr txBox="1">
            <a:spLocks noGrp="1"/>
          </p:cNvSpPr>
          <p:nvPr>
            <p:ph type="title" hasCustomPrompt="1"/>
          </p:nvPr>
        </p:nvSpPr>
        <p:spPr>
          <a:xfrm>
            <a:off x="603248" y="1287495"/>
            <a:ext cx="10985502" cy="2324101"/>
          </a:xfrm>
          <a:prstGeom prst="rect">
            <a:avLst/>
          </a:prstGeom>
        </p:spPr>
        <p:txBody>
          <a:bodyPr lIns="25400" tIns="25400" rIns="25400" bIns="25400" anchor="b"/>
          <a:lstStyle>
            <a:lvl1pPr defTabSz="1219169">
              <a:lnSpc>
                <a:spcPct val="80000"/>
              </a:lnSpc>
              <a:defRPr sz="5800" b="1" spc="-116">
                <a:latin typeface="Helvetica Neue"/>
                <a:ea typeface="Helvetica Neue"/>
                <a:cs typeface="Helvetica Neue"/>
                <a:sym typeface="Helvetica Neue"/>
              </a:defRPr>
            </a:lvl1pPr>
          </a:lstStyle>
          <a:p>
            <a:r>
              <a:t>Presentation Title</a:t>
            </a:r>
          </a:p>
        </p:txBody>
      </p:sp>
      <p:sp>
        <p:nvSpPr>
          <p:cNvPr id="138" name="Body Level One…"/>
          <p:cNvSpPr txBox="1">
            <a:spLocks noGrp="1"/>
          </p:cNvSpPr>
          <p:nvPr>
            <p:ph type="body" sz="quarter" idx="1" hasCustomPrompt="1"/>
          </p:nvPr>
        </p:nvSpPr>
        <p:spPr>
          <a:xfrm>
            <a:off x="600671" y="3611595"/>
            <a:ext cx="10985501" cy="952501"/>
          </a:xfrm>
          <a:prstGeom prst="rect">
            <a:avLst/>
          </a:prstGeom>
        </p:spPr>
        <p:txBody>
          <a:bodyPr lIns="25400" tIns="25400" rIns="25400" bIns="25400"/>
          <a:lstStyle>
            <a:lvl1pPr marL="0" indent="0" defTabSz="412750">
              <a:lnSpc>
                <a:spcPct val="100000"/>
              </a:lnSpc>
              <a:spcBef>
                <a:spcPts val="0"/>
              </a:spcBef>
              <a:buSzTx/>
              <a:buFontTx/>
              <a:buNone/>
              <a:defRPr sz="2600" b="1">
                <a:latin typeface="Helvetica Neue"/>
                <a:ea typeface="Helvetica Neue"/>
                <a:cs typeface="Helvetica Neue"/>
                <a:sym typeface="Helvetica Neue"/>
              </a:defRPr>
            </a:lvl1pPr>
            <a:lvl2pPr marL="0" indent="457200" defTabSz="412750">
              <a:lnSpc>
                <a:spcPct val="100000"/>
              </a:lnSpc>
              <a:spcBef>
                <a:spcPts val="0"/>
              </a:spcBef>
              <a:buSzTx/>
              <a:buFontTx/>
              <a:buNone/>
              <a:defRPr sz="2600" b="1">
                <a:latin typeface="Helvetica Neue"/>
                <a:ea typeface="Helvetica Neue"/>
                <a:cs typeface="Helvetica Neue"/>
                <a:sym typeface="Helvetica Neue"/>
              </a:defRPr>
            </a:lvl2pPr>
            <a:lvl3pPr marL="0" indent="914400" defTabSz="412750">
              <a:lnSpc>
                <a:spcPct val="100000"/>
              </a:lnSpc>
              <a:spcBef>
                <a:spcPts val="0"/>
              </a:spcBef>
              <a:buSzTx/>
              <a:buFontTx/>
              <a:buNone/>
              <a:defRPr sz="2600" b="1">
                <a:latin typeface="Helvetica Neue"/>
                <a:ea typeface="Helvetica Neue"/>
                <a:cs typeface="Helvetica Neue"/>
                <a:sym typeface="Helvetica Neue"/>
              </a:defRPr>
            </a:lvl3pPr>
            <a:lvl4pPr marL="0" indent="1371600" defTabSz="412750">
              <a:lnSpc>
                <a:spcPct val="100000"/>
              </a:lnSpc>
              <a:spcBef>
                <a:spcPts val="0"/>
              </a:spcBef>
              <a:buSzTx/>
              <a:buFontTx/>
              <a:buNone/>
              <a:defRPr sz="2600" b="1">
                <a:latin typeface="Helvetica Neue"/>
                <a:ea typeface="Helvetica Neue"/>
                <a:cs typeface="Helvetica Neue"/>
                <a:sym typeface="Helvetica Neue"/>
              </a:defRPr>
            </a:lvl4pPr>
            <a:lvl5pPr marL="0" indent="1828800" defTabSz="412750">
              <a:lnSpc>
                <a:spcPct val="100000"/>
              </a:lnSpc>
              <a:spcBef>
                <a:spcPts val="0"/>
              </a:spcBef>
              <a:buSzTx/>
              <a:buFontTx/>
              <a:buNone/>
              <a:defRPr sz="2600" b="1">
                <a:latin typeface="Helvetica Neue"/>
                <a:ea typeface="Helvetica Neue"/>
                <a:cs typeface="Helvetica Neue"/>
                <a:sym typeface="Helvetica Neue"/>
              </a:defRPr>
            </a:lvl5pPr>
          </a:lstStyle>
          <a:p>
            <a:r>
              <a:t>Presentation Subtitle</a:t>
            </a:r>
          </a:p>
          <a:p>
            <a:pPr lvl="1"/>
            <a:endParaRPr/>
          </a:p>
          <a:p>
            <a:pPr lvl="2"/>
            <a:endParaRPr/>
          </a:p>
          <a:p>
            <a:pPr lvl="3"/>
            <a:endParaRPr/>
          </a:p>
          <a:p>
            <a:pPr lvl="4"/>
            <a:endParaRPr/>
          </a:p>
        </p:txBody>
      </p:sp>
      <p:sp>
        <p:nvSpPr>
          <p:cNvPr id="139" name="Slide Number"/>
          <p:cNvSpPr txBox="1">
            <a:spLocks noGrp="1"/>
          </p:cNvSpPr>
          <p:nvPr>
            <p:ph type="sldNum" sz="quarter" idx="2"/>
          </p:nvPr>
        </p:nvSpPr>
        <p:spPr>
          <a:xfrm>
            <a:off x="5997574" y="6540499"/>
            <a:ext cx="190603" cy="187301"/>
          </a:xfrm>
          <a:prstGeom prst="rect">
            <a:avLst/>
          </a:prstGeom>
        </p:spPr>
        <p:txBody>
          <a:bodyPr lIns="25400" tIns="25400" rIns="25400" bIns="25400" anchor="b"/>
          <a:lstStyle>
            <a:lvl1pPr algn="ctr" defTabSz="292100">
              <a:defRPr sz="900">
                <a:solidFill>
                  <a:srgbClr val="000000"/>
                </a:solidFill>
                <a:latin typeface="Helvetica Neue"/>
                <a:ea typeface="Helvetica Neue"/>
                <a:cs typeface="Helvetica Neue"/>
                <a:sym typeface="Helvetica Neue"/>
              </a:defRPr>
            </a:lvl1p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_ONLY">
    <p:bg>
      <p:bgPr>
        <a:solidFill>
          <a:srgbClr val="FFFFFF"/>
        </a:solidFill>
        <a:effectLst/>
      </p:bgPr>
    </p:bg>
    <p:spTree>
      <p:nvGrpSpPr>
        <p:cNvPr id="1" name=""/>
        <p:cNvGrpSpPr/>
        <p:nvPr/>
      </p:nvGrpSpPr>
      <p:grpSpPr>
        <a:xfrm>
          <a:off x="0" y="0"/>
          <a:ext cx="0" cy="0"/>
          <a:chOff x="0" y="0"/>
          <a:chExt cx="0" cy="0"/>
        </a:xfrm>
      </p:grpSpPr>
      <p:sp>
        <p:nvSpPr>
          <p:cNvPr id="146" name="Title Text"/>
          <p:cNvSpPr txBox="1">
            <a:spLocks noGrp="1"/>
          </p:cNvSpPr>
          <p:nvPr>
            <p:ph type="title"/>
          </p:nvPr>
        </p:nvSpPr>
        <p:spPr>
          <a:xfrm>
            <a:off x="415603" y="593366"/>
            <a:ext cx="11361002" cy="763501"/>
          </a:xfrm>
          <a:prstGeom prst="rect">
            <a:avLst/>
          </a:prstGeom>
        </p:spPr>
        <p:txBody>
          <a:bodyPr lIns="121899" tIns="121899" rIns="121899" bIns="121899" anchor="t"/>
          <a:lstStyle>
            <a:lvl1pPr>
              <a:lnSpc>
                <a:spcPct val="70000"/>
              </a:lnSpc>
              <a:defRPr sz="6800" b="1">
                <a:latin typeface="PT Sans Narrow"/>
                <a:ea typeface="PT Sans Narrow"/>
                <a:cs typeface="PT Sans Narrow"/>
                <a:sym typeface="PT Sans Narrow"/>
              </a:defRPr>
            </a:lvl1pPr>
          </a:lstStyle>
          <a:p>
            <a:r>
              <a:t>Title Text</a:t>
            </a:r>
          </a:p>
        </p:txBody>
      </p:sp>
      <p:sp>
        <p:nvSpPr>
          <p:cNvPr id="147" name="Google Shape;53;p7"/>
          <p:cNvSpPr/>
          <p:nvPr/>
        </p:nvSpPr>
        <p:spPr>
          <a:xfrm>
            <a:off x="11901724" y="-31834"/>
            <a:ext cx="290401" cy="3874200"/>
          </a:xfrm>
          <a:prstGeom prst="rect">
            <a:avLst/>
          </a:prstGeom>
          <a:solidFill>
            <a:srgbClr val="171717"/>
          </a:solidFill>
          <a:ln w="12700">
            <a:miter lim="400000"/>
          </a:ln>
        </p:spPr>
        <p:txBody>
          <a:bodyPr lIns="0" tIns="0" rIns="0" bIns="0" anchor="ctr"/>
          <a:lstStyle/>
          <a:p>
            <a:pPr>
              <a:defRPr sz="1400">
                <a:latin typeface="Arial"/>
                <a:ea typeface="Arial"/>
                <a:cs typeface="Arial"/>
                <a:sym typeface="Arial"/>
              </a:defRPr>
            </a:pPr>
            <a:endParaRPr/>
          </a:p>
        </p:txBody>
      </p:sp>
      <p:sp>
        <p:nvSpPr>
          <p:cNvPr id="148" name="Google Shape;54;p7"/>
          <p:cNvSpPr/>
          <p:nvPr/>
        </p:nvSpPr>
        <p:spPr>
          <a:xfrm>
            <a:off x="-1" y="2895791"/>
            <a:ext cx="290402" cy="3962101"/>
          </a:xfrm>
          <a:prstGeom prst="rect">
            <a:avLst/>
          </a:prstGeom>
          <a:solidFill>
            <a:srgbClr val="F5C91C"/>
          </a:solidFill>
          <a:ln w="12700">
            <a:miter lim="400000"/>
          </a:ln>
        </p:spPr>
        <p:txBody>
          <a:bodyPr lIns="0" tIns="0" rIns="0" bIns="0" anchor="ctr"/>
          <a:lstStyle/>
          <a:p>
            <a:pPr>
              <a:defRPr sz="1400">
                <a:latin typeface="Arial"/>
                <a:ea typeface="Arial"/>
                <a:cs typeface="Arial"/>
                <a:sym typeface="Arial"/>
              </a:defRPr>
            </a:pPr>
            <a:endParaRPr/>
          </a:p>
        </p:txBody>
      </p:sp>
      <p:sp>
        <p:nvSpPr>
          <p:cNvPr id="149" name="MAR 2023"/>
          <p:cNvSpPr txBox="1"/>
          <p:nvPr/>
        </p:nvSpPr>
        <p:spPr>
          <a:xfrm>
            <a:off x="10815312" y="152896"/>
            <a:ext cx="914808" cy="3048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defTabSz="1219169">
              <a:defRPr sz="1400">
                <a:latin typeface="Globotipo Texto"/>
                <a:ea typeface="Globotipo Texto"/>
                <a:cs typeface="Globotipo Texto"/>
                <a:sym typeface="Globotipo Texto"/>
              </a:defRPr>
            </a:lvl1pPr>
          </a:lstStyle>
          <a:p>
            <a:r>
              <a:t>MAR 2023 </a:t>
            </a:r>
          </a:p>
        </p:txBody>
      </p:sp>
      <p:pic>
        <p:nvPicPr>
          <p:cNvPr id="150" name="globo_logo_preto_horizontal.png" descr="globo_logo_preto_horizontal.png"/>
          <p:cNvPicPr>
            <a:picLocks noChangeAspect="1"/>
          </p:cNvPicPr>
          <p:nvPr/>
        </p:nvPicPr>
        <p:blipFill>
          <a:blip r:embed="rId2"/>
          <a:srcRect l="11311" t="26923" r="11311" b="26923"/>
          <a:stretch>
            <a:fillRect/>
          </a:stretch>
        </p:blipFill>
        <p:spPr>
          <a:xfrm>
            <a:off x="311189" y="204183"/>
            <a:ext cx="702143" cy="212352"/>
          </a:xfrm>
          <a:prstGeom prst="rect">
            <a:avLst/>
          </a:prstGeom>
          <a:ln w="12700">
            <a:miter lim="400000"/>
          </a:ln>
        </p:spPr>
      </p:pic>
      <p:sp>
        <p:nvSpPr>
          <p:cNvPr id="151" name="Slide Number"/>
          <p:cNvSpPr txBox="1">
            <a:spLocks noGrp="1"/>
          </p:cNvSpPr>
          <p:nvPr>
            <p:ph type="sldNum" sz="quarter" idx="2"/>
          </p:nvPr>
        </p:nvSpPr>
        <p:spPr>
          <a:xfrm>
            <a:off x="11602411" y="6271664"/>
            <a:ext cx="426016" cy="416616"/>
          </a:xfrm>
          <a:prstGeom prst="rect">
            <a:avLst/>
          </a:prstGeom>
        </p:spPr>
        <p:txBody>
          <a:bodyPr lIns="121899" tIns="121899" rIns="121899" bIns="121899"/>
          <a:lstStyle>
            <a:lvl1pPr>
              <a:defRPr>
                <a:solidFill>
                  <a:srgbClr val="000000"/>
                </a:solidFill>
                <a:latin typeface="Arial"/>
                <a:ea typeface="Arial"/>
                <a:cs typeface="Arial"/>
                <a:sym typeface="Arial"/>
              </a:defRPr>
            </a:lvl1p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Somente Título">
    <p:bg>
      <p:bgPr>
        <a:gradFill flip="none" rotWithShape="1">
          <a:gsLst>
            <a:gs pos="0">
              <a:srgbClr val="FFFFFF"/>
            </a:gs>
            <a:gs pos="83000">
              <a:srgbClr val="F2F2F2"/>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158" name="Title Text"/>
          <p:cNvSpPr txBox="1">
            <a:spLocks noGrp="1"/>
          </p:cNvSpPr>
          <p:nvPr>
            <p:ph type="title"/>
          </p:nvPr>
        </p:nvSpPr>
        <p:spPr>
          <a:prstGeom prst="rect">
            <a:avLst/>
          </a:prstGeom>
        </p:spPr>
        <p:txBody>
          <a:bodyPr/>
          <a:lstStyle/>
          <a:p>
            <a:r>
              <a:t>Title Text</a:t>
            </a:r>
          </a:p>
        </p:txBody>
      </p:sp>
      <p:sp>
        <p:nvSpPr>
          <p:cNvPr id="159"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Em Branco">
    <p:bg>
      <p:bgPr>
        <a:gradFill flip="none" rotWithShape="1">
          <a:gsLst>
            <a:gs pos="0">
              <a:srgbClr val="FFFFFF"/>
            </a:gs>
            <a:gs pos="83000">
              <a:srgbClr val="F2F2F2"/>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16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Slide de Título">
    <p:bg>
      <p:bgPr>
        <a:gradFill flip="none" rotWithShape="1">
          <a:gsLst>
            <a:gs pos="0">
              <a:srgbClr val="FFFFFF"/>
            </a:gs>
            <a:gs pos="83000">
              <a:srgbClr val="F2F2F2"/>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173"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74"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Duas Partes de Conteúdo">
    <p:bg>
      <p:bgPr>
        <a:gradFill flip="none" rotWithShape="1">
          <a:gsLst>
            <a:gs pos="0">
              <a:srgbClr val="FFFFFF"/>
            </a:gs>
            <a:gs pos="83000">
              <a:srgbClr val="F2F2F2"/>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182" name="Title Text"/>
          <p:cNvSpPr txBox="1">
            <a:spLocks noGrp="1"/>
          </p:cNvSpPr>
          <p:nvPr>
            <p:ph type="title"/>
          </p:nvPr>
        </p:nvSpPr>
        <p:spPr>
          <a:prstGeom prst="rect">
            <a:avLst/>
          </a:prstGeom>
        </p:spPr>
        <p:txBody>
          <a:bodyPr/>
          <a:lstStyle/>
          <a:p>
            <a:r>
              <a:t>Title Text</a:t>
            </a:r>
          </a:p>
        </p:txBody>
      </p:sp>
      <p:sp>
        <p:nvSpPr>
          <p:cNvPr id="183"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8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2_Título e Conteúdo">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ítulo e Conteúdo">
    <p:bg>
      <p:bgPr>
        <a:gradFill flip="none" rotWithShape="1">
          <a:gsLst>
            <a:gs pos="0">
              <a:srgbClr val="FFFFFF"/>
            </a:gs>
            <a:gs pos="83000">
              <a:srgbClr val="F2F2F2"/>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191" name="Title Text"/>
          <p:cNvSpPr txBox="1">
            <a:spLocks noGrp="1"/>
          </p:cNvSpPr>
          <p:nvPr>
            <p:ph type="title"/>
          </p:nvPr>
        </p:nvSpPr>
        <p:spPr>
          <a:prstGeom prst="rect">
            <a:avLst/>
          </a:prstGeom>
        </p:spPr>
        <p:txBody>
          <a:bodyPr/>
          <a:lstStyle/>
          <a:p>
            <a:r>
              <a:t>Title Text</a:t>
            </a:r>
          </a:p>
        </p:txBody>
      </p:sp>
      <p:sp>
        <p:nvSpPr>
          <p:cNvPr id="19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1_Título e Conteúdo">
    <p:bg>
      <p:bgPr>
        <a:gradFill flip="none" rotWithShape="1">
          <a:gsLst>
            <a:gs pos="0">
              <a:srgbClr val="FFFFFF"/>
            </a:gs>
            <a:gs pos="83000">
              <a:srgbClr val="F2F2F2"/>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200"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abeçalho da Seção">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_Duas Partes de Conteúdo">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ção">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Espaço Reservado para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Somente Título">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_Em Br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údo com Legenda">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Espaço Reservado para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m com Legenda">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Espaço Reservado para Imagem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3"/>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8" Type="http://schemas.openxmlformats.org/officeDocument/2006/relationships/image" Target="../media/image45.tif"/><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5.png"/><Relationship Id="rId4" Type="http://schemas.openxmlformats.org/officeDocument/2006/relationships/image" Target="../media/image41.png"/><Relationship Id="rId9" Type="http://schemas.openxmlformats.org/officeDocument/2006/relationships/image" Target="../media/image46.tif"/></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7.png"/><Relationship Id="rId3" Type="http://schemas.microsoft.com/office/2007/relationships/media" Target="../media/media2.mp4"/><Relationship Id="rId7" Type="http://schemas.openxmlformats.org/officeDocument/2006/relationships/image" Target="../media/image5.png"/><Relationship Id="rId12" Type="http://schemas.openxmlformats.org/officeDocument/2006/relationships/image" Target="../media/image51.png"/><Relationship Id="rId17" Type="http://schemas.openxmlformats.org/officeDocument/2006/relationships/image" Target="../media/image56.jpeg"/><Relationship Id="rId2" Type="http://schemas.microsoft.com/office/2007/relationships/media" Target="../media/media1.mp4"/><Relationship Id="rId16" Type="http://schemas.openxmlformats.org/officeDocument/2006/relationships/image" Target="../media/image55.png"/><Relationship Id="rId20" Type="http://schemas.openxmlformats.org/officeDocument/2006/relationships/image" Target="../media/image59.png"/><Relationship Id="rId1" Type="http://schemas.openxmlformats.org/officeDocument/2006/relationships/video" Target="NULL" TargetMode="External"/><Relationship Id="rId6" Type="http://schemas.openxmlformats.org/officeDocument/2006/relationships/slideLayout" Target="../slideLayouts/slideLayout1.xml"/><Relationship Id="rId11" Type="http://schemas.openxmlformats.org/officeDocument/2006/relationships/image" Target="../media/image50.jpeg"/><Relationship Id="rId5" Type="http://schemas.openxmlformats.org/officeDocument/2006/relationships/video" Target="../media/media3.mp4"/><Relationship Id="rId15" Type="http://schemas.openxmlformats.org/officeDocument/2006/relationships/image" Target="../media/image54.gif"/><Relationship Id="rId10" Type="http://schemas.openxmlformats.org/officeDocument/2006/relationships/image" Target="../media/image49.png"/><Relationship Id="rId19" Type="http://schemas.openxmlformats.org/officeDocument/2006/relationships/image" Target="../media/image58.png"/><Relationship Id="rId4" Type="http://schemas.microsoft.com/office/2007/relationships/media" Target="../media/media3.mp4"/><Relationship Id="rId9" Type="http://schemas.openxmlformats.org/officeDocument/2006/relationships/image" Target="../media/image48.png"/><Relationship Id="rId1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4.tif"/><Relationship Id="rId7" Type="http://schemas.openxmlformats.org/officeDocument/2006/relationships/image" Target="../media/image6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tif"/></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3.png"/><Relationship Id="rId21" Type="http://schemas.openxmlformats.org/officeDocument/2006/relationships/image" Target="../media/image9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image" Target="../media/image5.png"/><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5.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2.png"/></Relationships>
</file>

<file path=ppt/slides/_rels/slide2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hyperlink" Target="https://www.phabrix.com/" TargetMode="External"/><Relationship Id="rId18" Type="http://schemas.openxmlformats.org/officeDocument/2006/relationships/image" Target="../media/image100.png"/><Relationship Id="rId3" Type="http://schemas.openxmlformats.org/officeDocument/2006/relationships/hyperlink" Target="https://www.gov.br/mcom" TargetMode="External"/><Relationship Id="rId21" Type="http://schemas.openxmlformats.org/officeDocument/2006/relationships/hyperlink" Target="https://www.mackenzie.br/" TargetMode="External"/><Relationship Id="rId7" Type="http://schemas.openxmlformats.org/officeDocument/2006/relationships/hyperlink" Target="https://idealantenas.com.br/" TargetMode="External"/><Relationship Id="rId12" Type="http://schemas.openxmlformats.org/officeDocument/2006/relationships/image" Target="../media/image97.png"/><Relationship Id="rId17" Type="http://schemas.openxmlformats.org/officeDocument/2006/relationships/hyperlink" Target="https://aquario.com.br/" TargetMode="External"/><Relationship Id="rId2" Type="http://schemas.openxmlformats.org/officeDocument/2006/relationships/image" Target="../media/image5.png"/><Relationship Id="rId16" Type="http://schemas.openxmlformats.org/officeDocument/2006/relationships/image" Target="../media/image99.png"/><Relationship Id="rId20"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94.png"/><Relationship Id="rId11" Type="http://schemas.openxmlformats.org/officeDocument/2006/relationships/hyperlink" Target="https://teletronix.com.br/" TargetMode="External"/><Relationship Id="rId5" Type="http://schemas.openxmlformats.org/officeDocument/2006/relationships/hyperlink" Target="https://www.gov.br/cnpq" TargetMode="External"/><Relationship Id="rId15" Type="http://schemas.openxmlformats.org/officeDocument/2006/relationships/hyperlink" Target="https://www.advansat.com.br/" TargetMode="External"/><Relationship Id="rId10" Type="http://schemas.openxmlformats.org/officeDocument/2006/relationships/image" Target="../media/image96.png"/><Relationship Id="rId19" Type="http://schemas.openxmlformats.org/officeDocument/2006/relationships/hyperlink" Target="https://proeletronic.com.br/" TargetMode="External"/><Relationship Id="rId4" Type="http://schemas.openxmlformats.org/officeDocument/2006/relationships/image" Target="../media/image93.png"/><Relationship Id="rId9" Type="http://schemas.openxmlformats.org/officeDocument/2006/relationships/hyperlink" Target="https://www.rfsworld.com/" TargetMode="External"/><Relationship Id="rId14" Type="http://schemas.openxmlformats.org/officeDocument/2006/relationships/image" Target="../media/image98.png"/><Relationship Id="rId22" Type="http://schemas.openxmlformats.org/officeDocument/2006/relationships/image" Target="../media/image102.png"/></Relationships>
</file>

<file path=ppt/slides/_rels/slide2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04.png"/></Relationships>
</file>

<file path=ppt/slides/_rels/slide23.xml.rels><?xml version="1.0" encoding="UTF-8" standalone="yes"?>
<Relationships xmlns="http://schemas.openxmlformats.org/package/2006/relationships"><Relationship Id="rId8" Type="http://schemas.openxmlformats.org/officeDocument/2006/relationships/image" Target="../media/image111.jpeg"/><Relationship Id="rId13" Type="http://schemas.openxmlformats.org/officeDocument/2006/relationships/image" Target="../media/image116.jpeg"/><Relationship Id="rId18" Type="http://schemas.openxmlformats.org/officeDocument/2006/relationships/image" Target="../media/image120.png"/><Relationship Id="rId3" Type="http://schemas.openxmlformats.org/officeDocument/2006/relationships/image" Target="../media/image106.png"/><Relationship Id="rId7" Type="http://schemas.openxmlformats.org/officeDocument/2006/relationships/image" Target="../media/image110.jpeg"/><Relationship Id="rId12" Type="http://schemas.openxmlformats.org/officeDocument/2006/relationships/image" Target="../media/image115.png"/><Relationship Id="rId17" Type="http://schemas.openxmlformats.org/officeDocument/2006/relationships/hyperlink" Target="https://www.uema.br/" TargetMode="External"/><Relationship Id="rId2" Type="http://schemas.openxmlformats.org/officeDocument/2006/relationships/image" Target="../media/image105.png"/><Relationship Id="rId16" Type="http://schemas.openxmlformats.org/officeDocument/2006/relationships/image" Target="../media/image119.jpeg"/><Relationship Id="rId20" Type="http://schemas.openxmlformats.org/officeDocument/2006/relationships/image" Target="../media/image121.png"/><Relationship Id="rId1" Type="http://schemas.openxmlformats.org/officeDocument/2006/relationships/slideLayout" Target="../slideLayouts/slideLayout1.xml"/><Relationship Id="rId6" Type="http://schemas.openxmlformats.org/officeDocument/2006/relationships/image" Target="../media/image109.jpeg"/><Relationship Id="rId11" Type="http://schemas.openxmlformats.org/officeDocument/2006/relationships/image" Target="../media/image114.png"/><Relationship Id="rId5" Type="http://schemas.openxmlformats.org/officeDocument/2006/relationships/image" Target="../media/image108.png"/><Relationship Id="rId15" Type="http://schemas.openxmlformats.org/officeDocument/2006/relationships/image" Target="../media/image118.jpeg"/><Relationship Id="rId10" Type="http://schemas.openxmlformats.org/officeDocument/2006/relationships/image" Target="../media/image113.gif"/><Relationship Id="rId19" Type="http://schemas.openxmlformats.org/officeDocument/2006/relationships/hyperlink" Target="http://www.cefet-rj.br/index.php" TargetMode="External"/><Relationship Id="rId4" Type="http://schemas.openxmlformats.org/officeDocument/2006/relationships/image" Target="../media/image107.png"/><Relationship Id="rId9" Type="http://schemas.openxmlformats.org/officeDocument/2006/relationships/image" Target="../media/image112.jpeg"/><Relationship Id="rId14" Type="http://schemas.openxmlformats.org/officeDocument/2006/relationships/image" Target="../media/image1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2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tif"/><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7.tif"/><Relationship Id="rId18" Type="http://schemas.openxmlformats.org/officeDocument/2006/relationships/image" Target="../media/image15.png"/><Relationship Id="rId3" Type="http://schemas.openxmlformats.org/officeDocument/2006/relationships/image" Target="../media/image22.tif"/><Relationship Id="rId7" Type="http://schemas.openxmlformats.org/officeDocument/2006/relationships/image" Target="../media/image26.png"/><Relationship Id="rId12" Type="http://schemas.openxmlformats.org/officeDocument/2006/relationships/image" Target="../media/image30.png"/><Relationship Id="rId17" Type="http://schemas.openxmlformats.org/officeDocument/2006/relationships/image" Target="../media/image14.png"/><Relationship Id="rId2" Type="http://schemas.openxmlformats.org/officeDocument/2006/relationships/image" Target="../media/image5.png"/><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5.tif"/><Relationship Id="rId11" Type="http://schemas.openxmlformats.org/officeDocument/2006/relationships/image" Target="../media/image29.png"/><Relationship Id="rId5" Type="http://schemas.openxmlformats.org/officeDocument/2006/relationships/image" Target="../media/image24.tif"/><Relationship Id="rId15" Type="http://schemas.openxmlformats.org/officeDocument/2006/relationships/image" Target="../media/image19.png"/><Relationship Id="rId10" Type="http://schemas.openxmlformats.org/officeDocument/2006/relationships/image" Target="../media/image21.png"/><Relationship Id="rId4" Type="http://schemas.openxmlformats.org/officeDocument/2006/relationships/image" Target="../media/image23.tif"/><Relationship Id="rId9" Type="http://schemas.openxmlformats.org/officeDocument/2006/relationships/image" Target="../media/image28.png"/><Relationship Id="rId1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e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16" name="GettyImages-1482032194.jpg" descr="GettyImages-1482032194.jpg"/>
          <p:cNvPicPr>
            <a:picLocks noChangeAspect="1"/>
          </p:cNvPicPr>
          <p:nvPr/>
        </p:nvPicPr>
        <p:blipFill>
          <a:blip r:embed="rId2">
            <a:alphaModFix amt="67001"/>
          </a:blip>
          <a:stretch>
            <a:fillRect/>
          </a:stretch>
        </p:blipFill>
        <p:spPr>
          <a:xfrm>
            <a:off x="-1" y="0"/>
            <a:ext cx="12192001" cy="8131969"/>
          </a:xfrm>
          <a:prstGeom prst="rect">
            <a:avLst/>
          </a:prstGeom>
          <a:ln w="12700">
            <a:miter lim="400000"/>
          </a:ln>
        </p:spPr>
      </p:pic>
      <p:sp>
        <p:nvSpPr>
          <p:cNvPr id="217"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pic>
        <p:nvPicPr>
          <p:cNvPr id="218"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grpSp>
        <p:nvGrpSpPr>
          <p:cNvPr id="221" name="Group"/>
          <p:cNvGrpSpPr/>
          <p:nvPr/>
        </p:nvGrpSpPr>
        <p:grpSpPr>
          <a:xfrm>
            <a:off x="2042723" y="1870718"/>
            <a:ext cx="8510353" cy="3116565"/>
            <a:chOff x="0" y="0"/>
            <a:chExt cx="7538172" cy="3116563"/>
          </a:xfrm>
        </p:grpSpPr>
        <p:sp>
          <p:nvSpPr>
            <p:cNvPr id="219" name="TV 3.0"/>
            <p:cNvSpPr txBox="1"/>
            <p:nvPr/>
          </p:nvSpPr>
          <p:spPr>
            <a:xfrm>
              <a:off x="0" y="0"/>
              <a:ext cx="7538172" cy="3116563"/>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lvl1pPr>
                <a:lnSpc>
                  <a:spcPct val="70000"/>
                </a:lnSpc>
                <a:defRPr sz="20000" b="1" i="1" cap="all">
                  <a:solidFill>
                    <a:srgbClr val="EBE7DC"/>
                  </a:solidFill>
                  <a:latin typeface="Helvetica Neue"/>
                  <a:ea typeface="Helvetica Neue"/>
                  <a:cs typeface="Helvetica Neue"/>
                  <a:sym typeface="Helvetica Neue"/>
                </a:defRPr>
              </a:lvl1pPr>
            </a:lstStyle>
            <a:p>
              <a:r>
                <a:t>TV 3.0</a:t>
              </a:r>
            </a:p>
          </p:txBody>
        </p:sp>
        <p:sp>
          <p:nvSpPr>
            <p:cNvPr id="220" name="Raymundo Barros / Conselho de Comunicação Social"/>
            <p:cNvSpPr txBox="1"/>
            <p:nvPr/>
          </p:nvSpPr>
          <p:spPr>
            <a:xfrm>
              <a:off x="372216" y="2690045"/>
              <a:ext cx="6842611" cy="426518"/>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lvl1pPr>
                <a:lnSpc>
                  <a:spcPct val="80000"/>
                </a:lnSpc>
                <a:defRPr sz="2200" i="1" spc="22">
                  <a:solidFill>
                    <a:srgbClr val="EBE7DC"/>
                  </a:solidFill>
                  <a:latin typeface="Helvetica Neue Light"/>
                  <a:ea typeface="Helvetica Neue Light"/>
                  <a:cs typeface="Helvetica Neue Light"/>
                  <a:sym typeface="Helvetica Neue Light"/>
                </a:defRPr>
              </a:lvl1pPr>
            </a:lstStyle>
            <a:p>
              <a:r>
                <a:t>Raymundo Barros / Conselho de Comunicação Social</a:t>
              </a:r>
            </a:p>
          </p:txBody>
        </p:sp>
      </p:grpSp>
      <p:sp>
        <p:nvSpPr>
          <p:cNvPr id="222" name="Line"/>
          <p:cNvSpPr/>
          <p:nvPr/>
        </p:nvSpPr>
        <p:spPr>
          <a:xfrm>
            <a:off x="2392023" y="6385316"/>
            <a:ext cx="9413912" cy="1"/>
          </a:xfrm>
          <a:prstGeom prst="line">
            <a:avLst/>
          </a:prstGeom>
          <a:ln w="12700">
            <a:solidFill>
              <a:srgbClr val="EAE7DD"/>
            </a:solidFill>
            <a:miter/>
          </a:ln>
        </p:spPr>
        <p:txBody>
          <a:bodyPr lIns="45719" rIns="45719"/>
          <a:lstStyle/>
          <a:p>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16" name="GettyImages-1425800274.jpg" descr="GettyImages-1425800274.jpg"/>
          <p:cNvPicPr>
            <a:picLocks noChangeAspect="1"/>
          </p:cNvPicPr>
          <p:nvPr/>
        </p:nvPicPr>
        <p:blipFill>
          <a:blip r:embed="rId2">
            <a:alphaModFix amt="57832"/>
          </a:blip>
          <a:srcRect t="2382" b="2382"/>
          <a:stretch>
            <a:fillRect/>
          </a:stretch>
        </p:blipFill>
        <p:spPr>
          <a:xfrm>
            <a:off x="0" y="0"/>
            <a:ext cx="12192000" cy="6858000"/>
          </a:xfrm>
          <a:prstGeom prst="rect">
            <a:avLst/>
          </a:prstGeom>
          <a:ln w="12700">
            <a:miter lim="400000"/>
          </a:ln>
        </p:spPr>
      </p:pic>
      <p:sp>
        <p:nvSpPr>
          <p:cNvPr id="417"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pic>
        <p:nvPicPr>
          <p:cNvPr id="418"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sp>
        <p:nvSpPr>
          <p:cNvPr id="419" name="Características da TV 3.0…"/>
          <p:cNvSpPr txBox="1"/>
          <p:nvPr/>
        </p:nvSpPr>
        <p:spPr>
          <a:xfrm>
            <a:off x="1231205" y="1423594"/>
            <a:ext cx="9882923" cy="39073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70000"/>
              </a:lnSpc>
              <a:defRPr sz="8000" b="1" i="1" cap="all">
                <a:solidFill>
                  <a:srgbClr val="EBE7DC"/>
                </a:solidFill>
                <a:latin typeface="Helvetica Neue"/>
                <a:ea typeface="Helvetica Neue"/>
                <a:cs typeface="Helvetica Neue"/>
                <a:sym typeface="Helvetica Neue"/>
              </a:defRPr>
            </a:pPr>
            <a:r>
              <a:t>Características da TV 3.0</a:t>
            </a:r>
          </a:p>
          <a:p>
            <a:pPr>
              <a:lnSpc>
                <a:spcPct val="70000"/>
              </a:lnSpc>
              <a:defRPr sz="8000" b="1" i="1" cap="all">
                <a:solidFill>
                  <a:srgbClr val="EBE7DC"/>
                </a:solidFill>
                <a:latin typeface="Helvetica Neue"/>
                <a:ea typeface="Helvetica Neue"/>
                <a:cs typeface="Helvetica Neue"/>
                <a:sym typeface="Helvetica Neue"/>
              </a:defRPr>
            </a:pPr>
            <a:r>
              <a:t>Decreto nº 11.484 / 2023</a:t>
            </a:r>
          </a:p>
        </p:txBody>
      </p:sp>
      <p:sp>
        <p:nvSpPr>
          <p:cNvPr id="420" name="Line"/>
          <p:cNvSpPr/>
          <p:nvPr/>
        </p:nvSpPr>
        <p:spPr>
          <a:xfrm>
            <a:off x="2392023" y="6385316"/>
            <a:ext cx="9417087" cy="1"/>
          </a:xfrm>
          <a:prstGeom prst="line">
            <a:avLst/>
          </a:prstGeom>
          <a:ln w="12700">
            <a:solidFill>
              <a:srgbClr val="EAE7DD"/>
            </a:solidFill>
            <a:miter/>
          </a:ln>
        </p:spPr>
        <p:txBody>
          <a:bodyPr lIns="45719" rIns="45719"/>
          <a:lstStyle/>
          <a:p>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422" name="Rectangle"/>
          <p:cNvSpPr/>
          <p:nvPr/>
        </p:nvSpPr>
        <p:spPr>
          <a:xfrm>
            <a:off x="6102350" y="-199760"/>
            <a:ext cx="6555174" cy="7357059"/>
          </a:xfrm>
          <a:prstGeom prst="rect">
            <a:avLst/>
          </a:prstGeom>
          <a:solidFill>
            <a:srgbClr val="B2D33E"/>
          </a:solidFill>
          <a:ln w="12700">
            <a:miter lim="400000"/>
          </a:ln>
        </p:spPr>
        <p:txBody>
          <a:bodyPr lIns="0" tIns="0" rIns="0" bIns="0"/>
          <a:lstStyle/>
          <a:p>
            <a:pPr>
              <a:lnSpc>
                <a:spcPct val="90000"/>
              </a:lnSpc>
              <a:defRPr sz="2000" cap="all" spc="0">
                <a:latin typeface="Helvetica Neue"/>
                <a:ea typeface="Helvetica Neue"/>
                <a:cs typeface="Helvetica Neue"/>
                <a:sym typeface="Helvetica Neue"/>
              </a:defRPr>
            </a:pPr>
            <a:endParaRPr/>
          </a:p>
        </p:txBody>
      </p:sp>
      <p:sp>
        <p:nvSpPr>
          <p:cNvPr id="423" name="Line"/>
          <p:cNvSpPr/>
          <p:nvPr/>
        </p:nvSpPr>
        <p:spPr>
          <a:xfrm flipH="1">
            <a:off x="6096000" y="-256391"/>
            <a:ext cx="1" cy="7676430"/>
          </a:xfrm>
          <a:prstGeom prst="line">
            <a:avLst/>
          </a:prstGeom>
          <a:ln w="12700">
            <a:solidFill>
              <a:srgbClr val="000000"/>
            </a:solidFill>
            <a:miter/>
          </a:ln>
        </p:spPr>
        <p:txBody>
          <a:bodyPr lIns="45719" rIns="45719"/>
          <a:lstStyle/>
          <a:p>
            <a:endParaRPr/>
          </a:p>
        </p:txBody>
      </p:sp>
      <p:sp>
        <p:nvSpPr>
          <p:cNvPr id="424"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425"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426" name="I - qualidade audiovisual superior à da primeira geração do SBTVD-T"/>
          <p:cNvSpPr txBox="1"/>
          <p:nvPr/>
        </p:nvSpPr>
        <p:spPr>
          <a:xfrm>
            <a:off x="7511168" y="732306"/>
            <a:ext cx="3722002" cy="847547"/>
          </a:xfrm>
          <a:prstGeom prst="rect">
            <a:avLst/>
          </a:prstGeom>
          <a:solidFill>
            <a:srgbClr val="B2D33E"/>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nSpc>
                <a:spcPct val="90000"/>
              </a:lnSpc>
              <a:defRPr sz="2000" cap="all" spc="0">
                <a:latin typeface="Helvetica Neue"/>
                <a:ea typeface="Helvetica Neue"/>
                <a:cs typeface="Helvetica Neue"/>
                <a:sym typeface="Helvetica Neue"/>
              </a:defRPr>
            </a:lvl1pPr>
          </a:lstStyle>
          <a:p>
            <a:r>
              <a:t>I</a:t>
            </a:r>
            <a:r>
              <a:rPr lang="pt-BR"/>
              <a:t>I</a:t>
            </a:r>
            <a:r>
              <a:t> - </a:t>
            </a:r>
            <a:r>
              <a:rPr err="1"/>
              <a:t>qualidade</a:t>
            </a:r>
            <a:r>
              <a:t> audiovisual superior à da </a:t>
            </a:r>
            <a:r>
              <a:rPr err="1"/>
              <a:t>primeira</a:t>
            </a:r>
            <a:r>
              <a:t> </a:t>
            </a:r>
            <a:r>
              <a:rPr err="1"/>
              <a:t>geração</a:t>
            </a:r>
            <a:r>
              <a:t> do SBTVD-T</a:t>
            </a:r>
          </a:p>
        </p:txBody>
      </p:sp>
      <p:sp>
        <p:nvSpPr>
          <p:cNvPr id="427" name="II - recepção fixa, com antena externa e interna, e móvel"/>
          <p:cNvSpPr txBox="1"/>
          <p:nvPr/>
        </p:nvSpPr>
        <p:spPr>
          <a:xfrm>
            <a:off x="1163399" y="732306"/>
            <a:ext cx="3722002" cy="847547"/>
          </a:xfrm>
          <a:prstGeom prst="rect">
            <a:avLst/>
          </a:prstGeom>
          <a:solidFill>
            <a:srgbClr val="EBE7DC"/>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nSpc>
                <a:spcPct val="90000"/>
              </a:lnSpc>
              <a:defRPr sz="2000" cap="all" spc="0">
                <a:latin typeface="Helvetica Neue"/>
                <a:ea typeface="Helvetica Neue"/>
                <a:cs typeface="Helvetica Neue"/>
                <a:sym typeface="Helvetica Neue"/>
              </a:defRPr>
            </a:lvl1pPr>
          </a:lstStyle>
          <a:p>
            <a:r>
              <a:t>I - </a:t>
            </a:r>
            <a:r>
              <a:rPr err="1"/>
              <a:t>recepção</a:t>
            </a:r>
            <a:r>
              <a:t> </a:t>
            </a:r>
            <a:r>
              <a:rPr err="1"/>
              <a:t>fixa</a:t>
            </a:r>
            <a:r>
              <a:t>, com </a:t>
            </a:r>
            <a:r>
              <a:rPr err="1"/>
              <a:t>antena</a:t>
            </a:r>
            <a:r>
              <a:t> externa e interna, e </a:t>
            </a:r>
            <a:r>
              <a:rPr err="1"/>
              <a:t>móvel</a:t>
            </a:r>
            <a:endParaRPr/>
          </a:p>
        </p:txBody>
      </p:sp>
      <p:pic>
        <p:nvPicPr>
          <p:cNvPr id="428" name="Imagem 2" descr="Imagem 2"/>
          <p:cNvPicPr>
            <a:picLocks noChangeAspect="1"/>
          </p:cNvPicPr>
          <p:nvPr/>
        </p:nvPicPr>
        <p:blipFill>
          <a:blip r:embed="rId3"/>
          <a:stretch>
            <a:fillRect/>
          </a:stretch>
        </p:blipFill>
        <p:spPr>
          <a:xfrm>
            <a:off x="7511168" y="1747088"/>
            <a:ext cx="3722002" cy="2091410"/>
          </a:xfrm>
          <a:prstGeom prst="rect">
            <a:avLst/>
          </a:prstGeom>
          <a:ln w="12700">
            <a:solidFill>
              <a:srgbClr val="000000"/>
            </a:solidFill>
            <a:miter/>
          </a:ln>
        </p:spPr>
      </p:pic>
      <p:pic>
        <p:nvPicPr>
          <p:cNvPr id="429" name="Imagem 3" descr="Imagem 3"/>
          <p:cNvPicPr>
            <a:picLocks noChangeAspect="1"/>
          </p:cNvPicPr>
          <p:nvPr/>
        </p:nvPicPr>
        <p:blipFill>
          <a:blip r:embed="rId4"/>
          <a:stretch>
            <a:fillRect/>
          </a:stretch>
        </p:blipFill>
        <p:spPr>
          <a:xfrm>
            <a:off x="7511168" y="3838497"/>
            <a:ext cx="3722002" cy="2264218"/>
          </a:xfrm>
          <a:prstGeom prst="rect">
            <a:avLst/>
          </a:prstGeom>
          <a:ln w="12700">
            <a:solidFill>
              <a:srgbClr val="000000"/>
            </a:solidFill>
            <a:miter/>
          </a:ln>
        </p:spPr>
      </p:pic>
      <p:grpSp>
        <p:nvGrpSpPr>
          <p:cNvPr id="432" name="Group"/>
          <p:cNvGrpSpPr/>
          <p:nvPr/>
        </p:nvGrpSpPr>
        <p:grpSpPr>
          <a:xfrm>
            <a:off x="1163399" y="2200033"/>
            <a:ext cx="3721895" cy="3276929"/>
            <a:chOff x="0" y="0"/>
            <a:chExt cx="3721893" cy="3276927"/>
          </a:xfrm>
        </p:grpSpPr>
        <p:pic>
          <p:nvPicPr>
            <p:cNvPr id="430" name="Imagem 8" descr="Imagem 8"/>
            <p:cNvPicPr>
              <a:picLocks noChangeAspect="1"/>
            </p:cNvPicPr>
            <p:nvPr/>
          </p:nvPicPr>
          <p:blipFill>
            <a:blip r:embed="rId5"/>
            <a:srcRect r="2"/>
            <a:stretch>
              <a:fillRect/>
            </a:stretch>
          </p:blipFill>
          <p:spPr>
            <a:xfrm>
              <a:off x="0" y="-1"/>
              <a:ext cx="3721894" cy="32769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799"/>
                  </a:lnTo>
                  <a:lnTo>
                    <a:pt x="0" y="21600"/>
                  </a:lnTo>
                  <a:lnTo>
                    <a:pt x="21600" y="21600"/>
                  </a:lnTo>
                  <a:lnTo>
                    <a:pt x="21600" y="0"/>
                  </a:lnTo>
                  <a:lnTo>
                    <a:pt x="0" y="0"/>
                  </a:lnTo>
                  <a:close/>
                </a:path>
              </a:pathLst>
            </a:custGeom>
            <a:ln w="12700" cap="flat">
              <a:noFill/>
              <a:miter lim="400000"/>
            </a:ln>
            <a:effectLst/>
          </p:spPr>
        </p:pic>
        <p:pic>
          <p:nvPicPr>
            <p:cNvPr id="431" name="Imagem 9" descr="Imagem 9"/>
            <p:cNvPicPr>
              <a:picLocks noChangeAspect="1"/>
            </p:cNvPicPr>
            <p:nvPr/>
          </p:nvPicPr>
          <p:blipFill>
            <a:blip r:embed="rId6"/>
            <a:srcRect r="8"/>
            <a:stretch>
              <a:fillRect/>
            </a:stretch>
          </p:blipFill>
          <p:spPr>
            <a:xfrm>
              <a:off x="578296" y="983651"/>
              <a:ext cx="2399110" cy="147665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797"/>
                  </a:lnTo>
                  <a:lnTo>
                    <a:pt x="0" y="21600"/>
                  </a:lnTo>
                  <a:lnTo>
                    <a:pt x="21600" y="21600"/>
                  </a:lnTo>
                  <a:lnTo>
                    <a:pt x="21600" y="0"/>
                  </a:lnTo>
                  <a:lnTo>
                    <a:pt x="0" y="0"/>
                  </a:lnTo>
                  <a:close/>
                </a:path>
              </a:pathLst>
            </a:custGeom>
            <a:ln w="12700" cap="flat">
              <a:noFill/>
              <a:miter lim="400000"/>
            </a:ln>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fade">
                                      <p:cBhvr>
                                        <p:cTn id="7" dur="500"/>
                                        <p:tgtEl>
                                          <p:spTgt spid="426"/>
                                        </p:tgtEl>
                                      </p:cBhvr>
                                    </p:animEffect>
                                  </p:childTnLst>
                                </p:cTn>
                              </p:par>
                              <p:par>
                                <p:cTn id="8" presetID="10" presetClass="entr" presetSubtype="0" fill="hold" nodeType="withEffect">
                                  <p:stCondLst>
                                    <p:cond delay="0"/>
                                  </p:stCondLst>
                                  <p:childTnLst>
                                    <p:set>
                                      <p:cBhvr>
                                        <p:cTn id="9" dur="1" fill="hold">
                                          <p:stCondLst>
                                            <p:cond delay="0"/>
                                          </p:stCondLst>
                                        </p:cTn>
                                        <p:tgtEl>
                                          <p:spTgt spid="428"/>
                                        </p:tgtEl>
                                        <p:attrNameLst>
                                          <p:attrName>style.visibility</p:attrName>
                                        </p:attrNameLst>
                                      </p:cBhvr>
                                      <p:to>
                                        <p:strVal val="visible"/>
                                      </p:to>
                                    </p:set>
                                    <p:animEffect transition="in" filter="fade">
                                      <p:cBhvr>
                                        <p:cTn id="10" dur="500"/>
                                        <p:tgtEl>
                                          <p:spTgt spid="428"/>
                                        </p:tgtEl>
                                      </p:cBhvr>
                                    </p:animEffect>
                                  </p:childTnLst>
                                </p:cTn>
                              </p:par>
                              <p:par>
                                <p:cTn id="11" presetID="10" presetClass="entr" presetSubtype="0" fill="hold" nodeType="withEffect">
                                  <p:stCondLst>
                                    <p:cond delay="0"/>
                                  </p:stCondLst>
                                  <p:childTnLst>
                                    <p:set>
                                      <p:cBhvr>
                                        <p:cTn id="12" dur="1" fill="hold">
                                          <p:stCondLst>
                                            <p:cond delay="0"/>
                                          </p:stCondLst>
                                        </p:cTn>
                                        <p:tgtEl>
                                          <p:spTgt spid="429"/>
                                        </p:tgtEl>
                                        <p:attrNameLst>
                                          <p:attrName>style.visibility</p:attrName>
                                        </p:attrNameLst>
                                      </p:cBhvr>
                                      <p:to>
                                        <p:strVal val="visible"/>
                                      </p:to>
                                    </p:set>
                                    <p:animEffect transition="in" filter="fade">
                                      <p:cBhvr>
                                        <p:cTn id="13" dur="500"/>
                                        <p:tgtEl>
                                          <p:spTgt spid="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434" name="Rectangle"/>
          <p:cNvSpPr/>
          <p:nvPr/>
        </p:nvSpPr>
        <p:spPr>
          <a:xfrm>
            <a:off x="-465524" y="-256391"/>
            <a:ext cx="6555175" cy="7357058"/>
          </a:xfrm>
          <a:prstGeom prst="rect">
            <a:avLst/>
          </a:prstGeom>
          <a:solidFill>
            <a:srgbClr val="B2D33E"/>
          </a:solidFill>
          <a:ln w="12700">
            <a:miter lim="400000"/>
          </a:ln>
        </p:spPr>
        <p:txBody>
          <a:bodyPr lIns="0" tIns="0" rIns="0" bIns="0"/>
          <a:lstStyle/>
          <a:p>
            <a:pPr>
              <a:lnSpc>
                <a:spcPct val="90000"/>
              </a:lnSpc>
              <a:defRPr sz="2000" cap="all" spc="0">
                <a:latin typeface="Helvetica Neue"/>
                <a:ea typeface="Helvetica Neue"/>
                <a:cs typeface="Helvetica Neue"/>
                <a:sym typeface="Helvetica Neue"/>
              </a:defRPr>
            </a:pPr>
            <a:endParaRPr/>
          </a:p>
        </p:txBody>
      </p:sp>
      <p:sp>
        <p:nvSpPr>
          <p:cNvPr id="435" name="Line"/>
          <p:cNvSpPr/>
          <p:nvPr/>
        </p:nvSpPr>
        <p:spPr>
          <a:xfrm flipH="1">
            <a:off x="6095999" y="-256391"/>
            <a:ext cx="2" cy="7676430"/>
          </a:xfrm>
          <a:prstGeom prst="line">
            <a:avLst/>
          </a:prstGeom>
          <a:ln w="12700">
            <a:solidFill>
              <a:srgbClr val="000000"/>
            </a:solidFill>
            <a:miter/>
          </a:ln>
        </p:spPr>
        <p:txBody>
          <a:bodyPr lIns="45719" rIns="45719"/>
          <a:lstStyle/>
          <a:p>
            <a:endParaRPr/>
          </a:p>
        </p:txBody>
      </p:sp>
      <p:sp>
        <p:nvSpPr>
          <p:cNvPr id="436"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437" name="III - integração entre conteúdo transmitido pelo serviço de radiodifusão e pela internet"/>
          <p:cNvSpPr txBox="1"/>
          <p:nvPr/>
        </p:nvSpPr>
        <p:spPr>
          <a:xfrm>
            <a:off x="711181" y="475632"/>
            <a:ext cx="4381841" cy="1107996"/>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nSpc>
                <a:spcPct val="90000"/>
              </a:lnSpc>
              <a:defRPr sz="2000" cap="all" spc="0">
                <a:latin typeface="Helvetica Neue"/>
                <a:ea typeface="Helvetica Neue"/>
                <a:cs typeface="Helvetica Neue"/>
                <a:sym typeface="Helvetica Neue"/>
              </a:defRPr>
            </a:lvl1pPr>
          </a:lstStyle>
          <a:p>
            <a:r>
              <a:t>III - </a:t>
            </a:r>
            <a:r>
              <a:rPr err="1"/>
              <a:t>integração</a:t>
            </a:r>
            <a:r>
              <a:t> entre </a:t>
            </a:r>
            <a:r>
              <a:rPr err="1"/>
              <a:t>conteúdo</a:t>
            </a:r>
            <a:r>
              <a:t> </a:t>
            </a:r>
            <a:r>
              <a:rPr err="1"/>
              <a:t>transmitido</a:t>
            </a:r>
            <a:r>
              <a:t> </a:t>
            </a:r>
            <a:r>
              <a:rPr err="1"/>
              <a:t>pelo</a:t>
            </a:r>
            <a:r>
              <a:t> </a:t>
            </a:r>
            <a:r>
              <a:rPr err="1"/>
              <a:t>serviço</a:t>
            </a:r>
            <a:r>
              <a:t> de </a:t>
            </a:r>
            <a:r>
              <a:rPr err="1"/>
              <a:t>radiodifusão</a:t>
            </a:r>
            <a:r>
              <a:t> e </a:t>
            </a:r>
            <a:endParaRPr lang="en-US"/>
          </a:p>
          <a:p>
            <a:r>
              <a:t>pela internet</a:t>
            </a:r>
          </a:p>
        </p:txBody>
      </p:sp>
      <p:grpSp>
        <p:nvGrpSpPr>
          <p:cNvPr id="446" name="Agrupar 19"/>
          <p:cNvGrpSpPr/>
          <p:nvPr/>
        </p:nvGrpSpPr>
        <p:grpSpPr>
          <a:xfrm>
            <a:off x="1004740" y="1910838"/>
            <a:ext cx="3614647" cy="3341972"/>
            <a:chOff x="0" y="0"/>
            <a:chExt cx="3614646" cy="3341970"/>
          </a:xfrm>
        </p:grpSpPr>
        <p:grpSp>
          <p:nvGrpSpPr>
            <p:cNvPr id="442" name="Agrupar 14"/>
            <p:cNvGrpSpPr/>
            <p:nvPr/>
          </p:nvGrpSpPr>
          <p:grpSpPr>
            <a:xfrm>
              <a:off x="0" y="742949"/>
              <a:ext cx="3614647" cy="2001899"/>
              <a:chOff x="0" y="0"/>
              <a:chExt cx="3614646" cy="2001897"/>
            </a:xfrm>
          </p:grpSpPr>
          <p:pic>
            <p:nvPicPr>
              <p:cNvPr id="438" name="Picture 4" descr="Picture 4"/>
              <p:cNvPicPr>
                <a:picLocks noChangeAspect="1"/>
              </p:cNvPicPr>
              <p:nvPr/>
            </p:nvPicPr>
            <p:blipFill>
              <a:blip r:embed="rId2"/>
              <a:srcRect/>
              <a:stretch>
                <a:fillRect/>
              </a:stretch>
            </p:blipFill>
            <p:spPr>
              <a:xfrm>
                <a:off x="-1" y="-1"/>
                <a:ext cx="3614648" cy="18073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ln w="12700" cap="flat">
                <a:noFill/>
                <a:miter lim="400000"/>
              </a:ln>
              <a:effectLst/>
            </p:spPr>
          </p:pic>
          <p:pic>
            <p:nvPicPr>
              <p:cNvPr id="439" name="Picture 8" descr="Picture 8"/>
              <p:cNvPicPr>
                <a:picLocks noChangeAspect="1"/>
              </p:cNvPicPr>
              <p:nvPr/>
            </p:nvPicPr>
            <p:blipFill>
              <a:blip r:embed="rId3"/>
              <a:srcRect l="1551" t="66875" r="1907" b="24938"/>
              <a:stretch>
                <a:fillRect/>
              </a:stretch>
            </p:blipFill>
            <p:spPr>
              <a:xfrm>
                <a:off x="1104" y="1807322"/>
                <a:ext cx="3613542" cy="194575"/>
              </a:xfrm>
              <a:prstGeom prst="rect">
                <a:avLst/>
              </a:prstGeom>
              <a:ln w="12700" cap="flat">
                <a:noFill/>
                <a:miter lim="400000"/>
              </a:ln>
              <a:effectLst/>
            </p:spPr>
          </p:pic>
          <p:pic>
            <p:nvPicPr>
              <p:cNvPr id="440" name="Imagem 13" descr="Imagem 13"/>
              <p:cNvPicPr>
                <a:picLocks noChangeAspect="1"/>
              </p:cNvPicPr>
              <p:nvPr/>
            </p:nvPicPr>
            <p:blipFill>
              <a:blip r:embed="rId4"/>
              <a:srcRect b="2"/>
              <a:stretch>
                <a:fillRect/>
              </a:stretch>
            </p:blipFill>
            <p:spPr>
              <a:xfrm rot="10800000">
                <a:off x="0" y="59"/>
                <a:ext cx="3614647" cy="20018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ln w="12700" cap="flat">
                <a:noFill/>
                <a:miter lim="400000"/>
              </a:ln>
              <a:effectLst/>
            </p:spPr>
          </p:pic>
          <p:pic>
            <p:nvPicPr>
              <p:cNvPr id="441" name="Picture 6" descr="Picture 6"/>
              <p:cNvPicPr>
                <a:picLocks noChangeAspect="1"/>
              </p:cNvPicPr>
              <p:nvPr/>
            </p:nvPicPr>
            <p:blipFill>
              <a:blip r:embed="rId5"/>
              <a:srcRect t="74824"/>
              <a:stretch>
                <a:fillRect/>
              </a:stretch>
            </p:blipFill>
            <p:spPr>
              <a:xfrm>
                <a:off x="2316326" y="121996"/>
                <a:ext cx="1174625" cy="180650"/>
              </a:xfrm>
              <a:prstGeom prst="rect">
                <a:avLst/>
              </a:prstGeom>
              <a:ln w="12700" cap="flat">
                <a:noFill/>
                <a:miter lim="400000"/>
              </a:ln>
              <a:effectLst/>
            </p:spPr>
          </p:pic>
        </p:grpSp>
        <p:pic>
          <p:nvPicPr>
            <p:cNvPr id="443" name="Picture 2" descr="Picture 2"/>
            <p:cNvPicPr>
              <a:picLocks noChangeAspect="1"/>
            </p:cNvPicPr>
            <p:nvPr/>
          </p:nvPicPr>
          <p:blipFill>
            <a:blip r:embed="rId6"/>
            <a:stretch>
              <a:fillRect/>
            </a:stretch>
          </p:blipFill>
          <p:spPr>
            <a:xfrm>
              <a:off x="1531183" y="2744846"/>
              <a:ext cx="597125" cy="597125"/>
            </a:xfrm>
            <a:prstGeom prst="rect">
              <a:avLst/>
            </a:prstGeom>
            <a:ln w="12700" cap="flat">
              <a:noFill/>
              <a:miter lim="400000"/>
            </a:ln>
            <a:effectLst/>
          </p:spPr>
        </p:pic>
        <p:pic>
          <p:nvPicPr>
            <p:cNvPr id="444" name="Gráfico 17" descr="Gráfico 17"/>
            <p:cNvPicPr>
              <a:picLocks noChangeAspect="1"/>
            </p:cNvPicPr>
            <p:nvPr/>
          </p:nvPicPr>
          <p:blipFill>
            <a:blip r:embed="rId7"/>
            <a:stretch>
              <a:fillRect/>
            </a:stretch>
          </p:blipFill>
          <p:spPr>
            <a:xfrm>
              <a:off x="1458270" y="0"/>
              <a:ext cx="742951" cy="742950"/>
            </a:xfrm>
            <a:prstGeom prst="rect">
              <a:avLst/>
            </a:prstGeom>
            <a:ln w="12700" cap="flat">
              <a:noFill/>
              <a:miter lim="400000"/>
            </a:ln>
            <a:effectLst/>
          </p:spPr>
        </p:pic>
        <p:sp>
          <p:nvSpPr>
            <p:cNvPr id="445" name="Mais 18"/>
            <p:cNvSpPr/>
            <p:nvPr/>
          </p:nvSpPr>
          <p:spPr>
            <a:xfrm>
              <a:off x="1432475" y="1267061"/>
              <a:ext cx="749696" cy="749696"/>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FFFFFF"/>
            </a:solidFill>
            <a:ln w="381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grpSp>
      <p:sp>
        <p:nvSpPr>
          <p:cNvPr id="447" name="Fusão e Harmonização Broadcast-Broadband - o melhor dos dois mundos: alcance e personalização"/>
          <p:cNvSpPr txBox="1"/>
          <p:nvPr/>
        </p:nvSpPr>
        <p:spPr>
          <a:xfrm>
            <a:off x="1004740" y="5393530"/>
            <a:ext cx="3951935" cy="47321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90000"/>
              </a:lnSpc>
              <a:spcBef>
                <a:spcPts val="2000"/>
              </a:spcBef>
              <a:defRPr sz="1300" spc="0">
                <a:latin typeface="Helvetica Neue"/>
                <a:ea typeface="Helvetica Neue"/>
                <a:cs typeface="Helvetica Neue"/>
                <a:sym typeface="Helvetica Neue"/>
              </a:defRPr>
            </a:pPr>
            <a:r>
              <a:t>Fusão e Harmonização Broadcast-Broadband -</a:t>
            </a:r>
            <a:br/>
            <a:r>
              <a:t>o melhor dos dois mundos: alcance e personalização</a:t>
            </a:r>
          </a:p>
        </p:txBody>
      </p:sp>
      <p:sp>
        <p:nvSpPr>
          <p:cNvPr id="448" name="IV - interface de…"/>
          <p:cNvSpPr txBox="1"/>
          <p:nvPr/>
        </p:nvSpPr>
        <p:spPr>
          <a:xfrm>
            <a:off x="7098979" y="475632"/>
            <a:ext cx="3722001" cy="847547"/>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defRPr sz="2000" cap="all" spc="0">
                <a:latin typeface="Helvetica Neue"/>
                <a:ea typeface="Helvetica Neue"/>
                <a:cs typeface="Helvetica Neue"/>
                <a:sym typeface="Helvetica Neue"/>
              </a:defRPr>
            </a:pPr>
            <a:r>
              <a:rPr dirty="0"/>
              <a:t>IV - interface de </a:t>
            </a:r>
          </a:p>
          <a:p>
            <a:pPr>
              <a:lnSpc>
                <a:spcPct val="90000"/>
              </a:lnSpc>
              <a:defRPr sz="2000" cap="all" spc="0">
                <a:latin typeface="Helvetica Neue"/>
                <a:ea typeface="Helvetica Neue"/>
                <a:cs typeface="Helvetica Neue"/>
                <a:sym typeface="Helvetica Neue"/>
              </a:defRPr>
            </a:pPr>
            <a:r>
              <a:rPr dirty="0" err="1"/>
              <a:t>usuário</a:t>
            </a:r>
            <a:r>
              <a:rPr dirty="0"/>
              <a:t> </a:t>
            </a:r>
            <a:r>
              <a:rPr dirty="0" err="1"/>
              <a:t>baseada</a:t>
            </a:r>
            <a:r>
              <a:rPr dirty="0"/>
              <a:t> </a:t>
            </a:r>
          </a:p>
          <a:p>
            <a:pPr>
              <a:lnSpc>
                <a:spcPct val="90000"/>
              </a:lnSpc>
              <a:defRPr sz="2000" cap="all" spc="0">
                <a:latin typeface="Helvetica Neue"/>
                <a:ea typeface="Helvetica Neue"/>
                <a:cs typeface="Helvetica Neue"/>
                <a:sym typeface="Helvetica Neue"/>
              </a:defRPr>
            </a:pPr>
            <a:r>
              <a:rPr dirty="0" err="1"/>
              <a:t>em</a:t>
            </a:r>
            <a:r>
              <a:rPr dirty="0"/>
              <a:t> </a:t>
            </a:r>
            <a:r>
              <a:rPr dirty="0" err="1"/>
              <a:t>aplicativos</a:t>
            </a:r>
            <a:endParaRPr dirty="0"/>
          </a:p>
        </p:txBody>
      </p:sp>
      <p:grpSp>
        <p:nvGrpSpPr>
          <p:cNvPr id="451" name="Agrupar 5"/>
          <p:cNvGrpSpPr/>
          <p:nvPr/>
        </p:nvGrpSpPr>
        <p:grpSpPr>
          <a:xfrm>
            <a:off x="6793085" y="1506139"/>
            <a:ext cx="4817083" cy="4817083"/>
            <a:chOff x="0" y="0"/>
            <a:chExt cx="4817082" cy="4817082"/>
          </a:xfrm>
        </p:grpSpPr>
        <p:pic>
          <p:nvPicPr>
            <p:cNvPr id="449" name="Imagem 2" descr="Imagem 2"/>
            <p:cNvPicPr>
              <a:picLocks noChangeAspect="1"/>
            </p:cNvPicPr>
            <p:nvPr/>
          </p:nvPicPr>
          <p:blipFill>
            <a:blip r:embed="rId8"/>
            <a:stretch>
              <a:fillRect/>
            </a:stretch>
          </p:blipFill>
          <p:spPr>
            <a:xfrm>
              <a:off x="0" y="0"/>
              <a:ext cx="4817083" cy="4817083"/>
            </a:xfrm>
            <a:prstGeom prst="rect">
              <a:avLst/>
            </a:prstGeom>
            <a:ln w="12700" cap="flat">
              <a:noFill/>
              <a:miter lim="400000"/>
            </a:ln>
            <a:effectLst/>
          </p:spPr>
        </p:pic>
        <p:pic>
          <p:nvPicPr>
            <p:cNvPr id="450" name="Imagem 3" descr="Imagem 3"/>
            <p:cNvPicPr>
              <a:picLocks noChangeAspect="1"/>
            </p:cNvPicPr>
            <p:nvPr/>
          </p:nvPicPr>
          <p:blipFill>
            <a:blip r:embed="rId9"/>
            <a:stretch>
              <a:fillRect/>
            </a:stretch>
          </p:blipFill>
          <p:spPr>
            <a:xfrm>
              <a:off x="109189" y="1035521"/>
              <a:ext cx="4605131" cy="2444153"/>
            </a:xfrm>
            <a:prstGeom prst="rect">
              <a:avLst/>
            </a:prstGeom>
            <a:ln w="12700" cap="flat">
              <a:noFill/>
              <a:miter lim="400000"/>
            </a:ln>
            <a:effectLst/>
          </p:spPr>
        </p:pic>
      </p:grpSp>
      <p:pic>
        <p:nvPicPr>
          <p:cNvPr id="452" name="pasted-movie.png" descr="pasted-movie.png"/>
          <p:cNvPicPr>
            <a:picLocks noChangeAspect="1"/>
          </p:cNvPicPr>
          <p:nvPr/>
        </p:nvPicPr>
        <p:blipFill>
          <a:blip r:embed="rId10"/>
          <a:stretch>
            <a:fillRect/>
          </a:stretch>
        </p:blipFill>
        <p:spPr>
          <a:xfrm>
            <a:off x="267051" y="6007461"/>
            <a:ext cx="1928307" cy="63152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448"/>
                                        </p:tgtEl>
                                        <p:attrNameLst>
                                          <p:attrName>style.visibility</p:attrName>
                                        </p:attrNameLst>
                                      </p:cBhvr>
                                      <p:to>
                                        <p:strVal val="visible"/>
                                      </p:to>
                                    </p:set>
                                    <p:animEffect transition="in" filter="fade">
                                      <p:cBhvr>
                                        <p:cTn id="7" dur="300"/>
                                        <p:tgtEl>
                                          <p:spTgt spid="448"/>
                                        </p:tgtEl>
                                      </p:cBhvr>
                                    </p:animEffect>
                                  </p:childTnLst>
                                </p:cTn>
                              </p:par>
                              <p:par>
                                <p:cTn id="8" presetID="10" presetClass="entr" fill="hold" grpId="0" nodeType="withEffect">
                                  <p:stCondLst>
                                    <p:cond delay="0"/>
                                  </p:stCondLst>
                                  <p:iterate>
                                    <p:tmAbs val="0"/>
                                  </p:iterate>
                                  <p:childTnLst>
                                    <p:set>
                                      <p:cBhvr>
                                        <p:cTn id="9" fill="hold"/>
                                        <p:tgtEl>
                                          <p:spTgt spid="451"/>
                                        </p:tgtEl>
                                        <p:attrNameLst>
                                          <p:attrName>style.visibility</p:attrName>
                                        </p:attrNameLst>
                                      </p:cBhvr>
                                      <p:to>
                                        <p:strVal val="visible"/>
                                      </p:to>
                                    </p:set>
                                    <p:animEffect transition="in" filter="fade">
                                      <p:cBhvr>
                                        <p:cTn id="10" dur="3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 grpId="0" animBg="1" advAuto="0"/>
      <p:bldP spid="451"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454" name="Rectangle"/>
          <p:cNvSpPr/>
          <p:nvPr/>
        </p:nvSpPr>
        <p:spPr>
          <a:xfrm>
            <a:off x="6095999" y="0"/>
            <a:ext cx="6555174" cy="7357059"/>
          </a:xfrm>
          <a:prstGeom prst="rect">
            <a:avLst/>
          </a:prstGeom>
          <a:solidFill>
            <a:srgbClr val="B2D33E"/>
          </a:solidFill>
          <a:ln w="12700">
            <a:miter lim="400000"/>
          </a:ln>
        </p:spPr>
        <p:txBody>
          <a:bodyPr lIns="0" tIns="0" rIns="0" bIns="0"/>
          <a:lstStyle/>
          <a:p>
            <a:pPr>
              <a:lnSpc>
                <a:spcPct val="90000"/>
              </a:lnSpc>
              <a:defRPr sz="2000" cap="all" spc="0">
                <a:latin typeface="Helvetica Neue"/>
                <a:ea typeface="Helvetica Neue"/>
                <a:cs typeface="Helvetica Neue"/>
                <a:sym typeface="Helvetica Neue"/>
              </a:defRPr>
            </a:pPr>
            <a:endParaRPr/>
          </a:p>
        </p:txBody>
      </p:sp>
      <p:sp>
        <p:nvSpPr>
          <p:cNvPr id="455" name="Line"/>
          <p:cNvSpPr/>
          <p:nvPr/>
        </p:nvSpPr>
        <p:spPr>
          <a:xfrm flipH="1">
            <a:off x="6095999" y="-256391"/>
            <a:ext cx="2" cy="7676430"/>
          </a:xfrm>
          <a:prstGeom prst="line">
            <a:avLst/>
          </a:prstGeom>
          <a:ln w="12700">
            <a:solidFill>
              <a:srgbClr val="000000"/>
            </a:solidFill>
            <a:miter/>
          </a:ln>
        </p:spPr>
        <p:txBody>
          <a:bodyPr lIns="45719" rIns="45719"/>
          <a:lstStyle/>
          <a:p>
            <a:endParaRPr/>
          </a:p>
        </p:txBody>
      </p:sp>
      <p:sp>
        <p:nvSpPr>
          <p:cNvPr id="456"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457" name="pasted-movie.png" descr="pasted-movie.png"/>
          <p:cNvPicPr>
            <a:picLocks noChangeAspect="1"/>
          </p:cNvPicPr>
          <p:nvPr/>
        </p:nvPicPr>
        <p:blipFill>
          <a:blip r:embed="rId7"/>
          <a:stretch>
            <a:fillRect/>
          </a:stretch>
        </p:blipFill>
        <p:spPr>
          <a:xfrm>
            <a:off x="267051" y="6007461"/>
            <a:ext cx="1928307" cy="631521"/>
          </a:xfrm>
          <a:prstGeom prst="rect">
            <a:avLst/>
          </a:prstGeom>
          <a:ln w="12700">
            <a:miter lim="400000"/>
          </a:ln>
        </p:spPr>
      </p:pic>
      <p:sp>
        <p:nvSpPr>
          <p:cNvPr id="458" name="V - segmentação de conteúdo de acordo com localização geográfica dos telespectadores"/>
          <p:cNvSpPr txBox="1"/>
          <p:nvPr/>
        </p:nvSpPr>
        <p:spPr>
          <a:xfrm>
            <a:off x="1231204" y="475632"/>
            <a:ext cx="3722002" cy="1107996"/>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nSpc>
                <a:spcPct val="90000"/>
              </a:lnSpc>
              <a:defRPr sz="2000" cap="all" spc="0">
                <a:latin typeface="Helvetica Neue"/>
                <a:ea typeface="Helvetica Neue"/>
                <a:cs typeface="Helvetica Neue"/>
                <a:sym typeface="Helvetica Neue"/>
              </a:defRPr>
            </a:lvl1pPr>
          </a:lstStyle>
          <a:p>
            <a:r>
              <a:rPr dirty="0"/>
              <a:t>V - </a:t>
            </a:r>
            <a:r>
              <a:rPr dirty="0" err="1"/>
              <a:t>segmentação</a:t>
            </a:r>
            <a:r>
              <a:rPr dirty="0"/>
              <a:t> de </a:t>
            </a:r>
            <a:r>
              <a:rPr dirty="0" err="1"/>
              <a:t>conteúdo</a:t>
            </a:r>
            <a:r>
              <a:rPr dirty="0"/>
              <a:t> de </a:t>
            </a:r>
            <a:r>
              <a:rPr dirty="0" err="1"/>
              <a:t>acordo</a:t>
            </a:r>
            <a:r>
              <a:rPr dirty="0"/>
              <a:t> com </a:t>
            </a:r>
            <a:r>
              <a:rPr dirty="0" err="1"/>
              <a:t>localização</a:t>
            </a:r>
            <a:r>
              <a:rPr dirty="0"/>
              <a:t> </a:t>
            </a:r>
            <a:r>
              <a:rPr dirty="0" err="1"/>
              <a:t>geográfica</a:t>
            </a:r>
            <a:r>
              <a:rPr dirty="0"/>
              <a:t> dos</a:t>
            </a:r>
            <a:r>
              <a:rPr lang="pt-BR" dirty="0"/>
              <a:t> </a:t>
            </a:r>
            <a:r>
              <a:rPr dirty="0" err="1"/>
              <a:t>telespectadores</a:t>
            </a:r>
            <a:endParaRPr dirty="0"/>
          </a:p>
        </p:txBody>
      </p:sp>
      <p:sp>
        <p:nvSpPr>
          <p:cNvPr id="459" name="VI - personalização de conteúdo de acordo com as preferências dos telespectadores"/>
          <p:cNvSpPr txBox="1"/>
          <p:nvPr/>
        </p:nvSpPr>
        <p:spPr>
          <a:xfrm>
            <a:off x="7098979" y="475632"/>
            <a:ext cx="3722001" cy="830997"/>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t">
            <a:spAutoFit/>
          </a:bodyPr>
          <a:lstStyle>
            <a:lvl1pPr>
              <a:lnSpc>
                <a:spcPct val="90000"/>
              </a:lnSpc>
              <a:defRPr sz="2000" cap="all" spc="0">
                <a:latin typeface="Helvetica Neue"/>
                <a:ea typeface="Helvetica Neue"/>
                <a:cs typeface="Helvetica Neue"/>
                <a:sym typeface="Helvetica Neue"/>
              </a:defRPr>
            </a:lvl1pPr>
          </a:lstStyle>
          <a:p>
            <a:r>
              <a:rPr dirty="0"/>
              <a:t>VI </a:t>
            </a:r>
            <a:r>
              <a:rPr lang="pt-BR" dirty="0"/>
              <a:t>– MODELOS DE NEGÓCIOS E SERVIÇOS DIGITAIS PERSONALIZADOS</a:t>
            </a:r>
            <a:endParaRPr dirty="0"/>
          </a:p>
        </p:txBody>
      </p:sp>
      <p:grpSp>
        <p:nvGrpSpPr>
          <p:cNvPr id="479" name="Agrupar 31"/>
          <p:cNvGrpSpPr/>
          <p:nvPr/>
        </p:nvGrpSpPr>
        <p:grpSpPr>
          <a:xfrm>
            <a:off x="1760406" y="1899379"/>
            <a:ext cx="2663598" cy="4108084"/>
            <a:chOff x="0" y="0"/>
            <a:chExt cx="2663597" cy="4108083"/>
          </a:xfrm>
        </p:grpSpPr>
        <p:pic>
          <p:nvPicPr>
            <p:cNvPr id="460" name="Picture 2" descr="Picture 2"/>
            <p:cNvPicPr>
              <a:picLocks noChangeAspect="1"/>
            </p:cNvPicPr>
            <p:nvPr/>
          </p:nvPicPr>
          <p:blipFill>
            <a:blip r:embed="rId8"/>
            <a:stretch>
              <a:fillRect/>
            </a:stretch>
          </p:blipFill>
          <p:spPr>
            <a:xfrm>
              <a:off x="0" y="0"/>
              <a:ext cx="2663597" cy="4108083"/>
            </a:xfrm>
            <a:prstGeom prst="rect">
              <a:avLst/>
            </a:prstGeom>
            <a:ln w="12700" cap="flat">
              <a:noFill/>
              <a:miter lim="400000"/>
            </a:ln>
            <a:effectLst/>
          </p:spPr>
        </p:pic>
        <p:sp>
          <p:nvSpPr>
            <p:cNvPr id="461" name="Elipse 8"/>
            <p:cNvSpPr/>
            <p:nvPr/>
          </p:nvSpPr>
          <p:spPr>
            <a:xfrm>
              <a:off x="372367" y="287975"/>
              <a:ext cx="1053214" cy="1053214"/>
            </a:xfrm>
            <a:prstGeom prst="ellipse">
              <a:avLst/>
            </a:prstGeom>
            <a:solidFill>
              <a:srgbClr val="BDD7EE">
                <a:alpha val="58000"/>
              </a:srgbClr>
            </a:solidFill>
            <a:ln w="12700" cap="flat">
              <a:noFill/>
              <a:miter lim="400000"/>
            </a:ln>
            <a:effectLst/>
          </p:spPr>
          <p:txBody>
            <a:bodyPr wrap="square" lIns="45719" tIns="45719" rIns="45719" bIns="45719" numCol="1" anchor="ctr">
              <a:noAutofit/>
            </a:bodyP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462" name="Picture 4" descr="Picture 4"/>
            <p:cNvPicPr>
              <a:picLocks noChangeAspect="1"/>
            </p:cNvPicPr>
            <p:nvPr/>
          </p:nvPicPr>
          <p:blipFill>
            <a:blip r:embed="rId9"/>
            <a:srcRect l="28611" t="10228" r="28442" b="22714"/>
            <a:stretch>
              <a:fillRect/>
            </a:stretch>
          </p:blipFill>
          <p:spPr>
            <a:xfrm>
              <a:off x="781777" y="484368"/>
              <a:ext cx="320841" cy="500950"/>
            </a:xfrm>
            <a:prstGeom prst="rect">
              <a:avLst/>
            </a:prstGeom>
            <a:ln w="12700" cap="flat">
              <a:noFill/>
              <a:miter lim="400000"/>
            </a:ln>
            <a:effectLst/>
          </p:spPr>
        </p:pic>
        <p:sp>
          <p:nvSpPr>
            <p:cNvPr id="463" name="Elipse 10"/>
            <p:cNvSpPr/>
            <p:nvPr/>
          </p:nvSpPr>
          <p:spPr>
            <a:xfrm>
              <a:off x="1528087" y="643846"/>
              <a:ext cx="1053214" cy="1053214"/>
            </a:xfrm>
            <a:prstGeom prst="ellipse">
              <a:avLst/>
            </a:prstGeom>
            <a:solidFill>
              <a:srgbClr val="ADB9CA">
                <a:alpha val="58000"/>
              </a:srgbClr>
            </a:solidFill>
            <a:ln w="12700" cap="flat">
              <a:noFill/>
              <a:miter lim="400000"/>
            </a:ln>
            <a:effectLst/>
          </p:spPr>
          <p:txBody>
            <a:bodyPr wrap="square" lIns="45719" tIns="45719" rIns="45719" bIns="45719" numCol="1" anchor="ctr">
              <a:noAutofit/>
            </a:bodyP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464" name="Picture 4" descr="Picture 4"/>
            <p:cNvPicPr>
              <a:picLocks noChangeAspect="1"/>
            </p:cNvPicPr>
            <p:nvPr/>
          </p:nvPicPr>
          <p:blipFill>
            <a:blip r:embed="rId9"/>
            <a:srcRect l="28611" t="10228" r="28442" b="22714"/>
            <a:stretch>
              <a:fillRect/>
            </a:stretch>
          </p:blipFill>
          <p:spPr>
            <a:xfrm>
              <a:off x="1937497" y="840239"/>
              <a:ext cx="320842" cy="500950"/>
            </a:xfrm>
            <a:prstGeom prst="rect">
              <a:avLst/>
            </a:prstGeom>
            <a:ln w="12700" cap="flat">
              <a:noFill/>
              <a:miter lim="400000"/>
            </a:ln>
            <a:effectLst/>
          </p:spPr>
        </p:pic>
        <p:sp>
          <p:nvSpPr>
            <p:cNvPr id="465" name="Elipse 13"/>
            <p:cNvSpPr/>
            <p:nvPr/>
          </p:nvSpPr>
          <p:spPr>
            <a:xfrm>
              <a:off x="744734" y="885277"/>
              <a:ext cx="1053214" cy="1053215"/>
            </a:xfrm>
            <a:prstGeom prst="ellipse">
              <a:avLst/>
            </a:prstGeom>
            <a:solidFill>
              <a:srgbClr val="DBDBDB">
                <a:alpha val="58000"/>
              </a:srgbClr>
            </a:solidFill>
            <a:ln w="12700" cap="flat">
              <a:noFill/>
              <a:miter lim="400000"/>
            </a:ln>
            <a:effectLst/>
          </p:spPr>
          <p:txBody>
            <a:bodyPr wrap="square" lIns="45719" tIns="45719" rIns="45719" bIns="45719" numCol="1" anchor="ctr">
              <a:noAutofit/>
            </a:bodyP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466" name="Picture 4" descr="Picture 4"/>
            <p:cNvPicPr>
              <a:picLocks noChangeAspect="1"/>
            </p:cNvPicPr>
            <p:nvPr/>
          </p:nvPicPr>
          <p:blipFill>
            <a:blip r:embed="rId9"/>
            <a:srcRect l="28611" t="10228" r="28442" b="22714"/>
            <a:stretch>
              <a:fillRect/>
            </a:stretch>
          </p:blipFill>
          <p:spPr>
            <a:xfrm>
              <a:off x="1154144" y="1081670"/>
              <a:ext cx="320841" cy="500950"/>
            </a:xfrm>
            <a:prstGeom prst="rect">
              <a:avLst/>
            </a:prstGeom>
            <a:ln w="12700" cap="flat">
              <a:noFill/>
              <a:miter lim="400000"/>
            </a:ln>
            <a:effectLst/>
          </p:spPr>
        </p:pic>
        <p:sp>
          <p:nvSpPr>
            <p:cNvPr id="467" name="Elipse 22"/>
            <p:cNvSpPr/>
            <p:nvPr/>
          </p:nvSpPr>
          <p:spPr>
            <a:xfrm>
              <a:off x="76357" y="1391148"/>
              <a:ext cx="1053215" cy="1053214"/>
            </a:xfrm>
            <a:prstGeom prst="ellipse">
              <a:avLst/>
            </a:prstGeom>
            <a:solidFill>
              <a:srgbClr val="EDEDED">
                <a:alpha val="58000"/>
              </a:srgbClr>
            </a:solidFill>
            <a:ln w="12700" cap="flat">
              <a:noFill/>
              <a:miter lim="400000"/>
            </a:ln>
            <a:effectLst/>
          </p:spPr>
          <p:txBody>
            <a:bodyPr wrap="square" lIns="45719" tIns="45719" rIns="45719" bIns="45719" numCol="1" anchor="ctr">
              <a:noAutofit/>
            </a:bodyP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468" name="Picture 4" descr="Picture 4"/>
            <p:cNvPicPr>
              <a:picLocks noChangeAspect="1"/>
            </p:cNvPicPr>
            <p:nvPr/>
          </p:nvPicPr>
          <p:blipFill>
            <a:blip r:embed="rId9"/>
            <a:srcRect l="28611" t="10228" r="28442" b="22714"/>
            <a:stretch>
              <a:fillRect/>
            </a:stretch>
          </p:blipFill>
          <p:spPr>
            <a:xfrm>
              <a:off x="485768" y="1587540"/>
              <a:ext cx="320841" cy="500951"/>
            </a:xfrm>
            <a:prstGeom prst="rect">
              <a:avLst/>
            </a:prstGeom>
            <a:ln w="12700" cap="flat">
              <a:noFill/>
              <a:miter lim="400000"/>
            </a:ln>
            <a:effectLst/>
          </p:spPr>
        </p:pic>
        <p:sp>
          <p:nvSpPr>
            <p:cNvPr id="469" name="Elipse 33"/>
            <p:cNvSpPr/>
            <p:nvPr/>
          </p:nvSpPr>
          <p:spPr>
            <a:xfrm>
              <a:off x="316764" y="2205729"/>
              <a:ext cx="1053214" cy="1053215"/>
            </a:xfrm>
            <a:prstGeom prst="ellipse">
              <a:avLst/>
            </a:prstGeom>
            <a:solidFill>
              <a:srgbClr val="DEEBF7">
                <a:alpha val="58000"/>
              </a:srgbClr>
            </a:solidFill>
            <a:ln w="12700" cap="flat">
              <a:noFill/>
              <a:miter lim="400000"/>
            </a:ln>
            <a:effectLst/>
          </p:spPr>
          <p:txBody>
            <a:bodyPr wrap="square" lIns="45719" tIns="45719" rIns="45719" bIns="45719" numCol="1" anchor="ctr">
              <a:noAutofit/>
            </a:bodyP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470" name="Picture 4" descr="Picture 4"/>
            <p:cNvPicPr>
              <a:picLocks noChangeAspect="1"/>
            </p:cNvPicPr>
            <p:nvPr/>
          </p:nvPicPr>
          <p:blipFill>
            <a:blip r:embed="rId9"/>
            <a:srcRect l="28611" t="10228" r="28442" b="22714"/>
            <a:stretch>
              <a:fillRect/>
            </a:stretch>
          </p:blipFill>
          <p:spPr>
            <a:xfrm>
              <a:off x="726174" y="2402122"/>
              <a:ext cx="320841" cy="500950"/>
            </a:xfrm>
            <a:prstGeom prst="rect">
              <a:avLst/>
            </a:prstGeom>
            <a:ln w="12700" cap="flat">
              <a:noFill/>
              <a:miter lim="400000"/>
            </a:ln>
            <a:effectLst/>
          </p:spPr>
        </p:pic>
        <p:sp>
          <p:nvSpPr>
            <p:cNvPr id="471" name="Elipse 35"/>
            <p:cNvSpPr/>
            <p:nvPr/>
          </p:nvSpPr>
          <p:spPr>
            <a:xfrm>
              <a:off x="104647" y="2990034"/>
              <a:ext cx="1053214" cy="1053214"/>
            </a:xfrm>
            <a:prstGeom prst="ellipse">
              <a:avLst/>
            </a:prstGeom>
            <a:solidFill>
              <a:srgbClr val="FBE5D6">
                <a:alpha val="58000"/>
              </a:srgbClr>
            </a:solidFill>
            <a:ln w="12700" cap="flat">
              <a:noFill/>
              <a:miter lim="400000"/>
            </a:ln>
            <a:effectLst/>
          </p:spPr>
          <p:txBody>
            <a:bodyPr wrap="square" lIns="45719" tIns="45719" rIns="45719" bIns="45719" numCol="1" anchor="ctr">
              <a:noAutofit/>
            </a:bodyP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472" name="Picture 4" descr="Picture 4"/>
            <p:cNvPicPr>
              <a:picLocks noChangeAspect="1"/>
            </p:cNvPicPr>
            <p:nvPr/>
          </p:nvPicPr>
          <p:blipFill>
            <a:blip r:embed="rId9"/>
            <a:srcRect l="28611" t="10228" r="28442" b="22714"/>
            <a:stretch>
              <a:fillRect/>
            </a:stretch>
          </p:blipFill>
          <p:spPr>
            <a:xfrm>
              <a:off x="514057" y="3186426"/>
              <a:ext cx="320841" cy="500950"/>
            </a:xfrm>
            <a:prstGeom prst="rect">
              <a:avLst/>
            </a:prstGeom>
            <a:ln w="12700" cap="flat">
              <a:noFill/>
              <a:miter lim="400000"/>
            </a:ln>
            <a:effectLst/>
          </p:spPr>
        </p:pic>
        <p:sp>
          <p:nvSpPr>
            <p:cNvPr id="473" name="CaixaDeTexto 25"/>
            <p:cNvSpPr txBox="1"/>
            <p:nvPr/>
          </p:nvSpPr>
          <p:spPr>
            <a:xfrm>
              <a:off x="660313" y="971711"/>
              <a:ext cx="452563" cy="21013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numCol="1" anchor="ctr">
              <a:noAutofit/>
            </a:bodyPr>
            <a:lstStyle>
              <a:lvl1pPr algn="ctr" defTabSz="2438337">
                <a:defRPr sz="1000">
                  <a:solidFill>
                    <a:srgbClr val="5E5E5E"/>
                  </a:solidFill>
                </a:defRPr>
              </a:lvl1pPr>
            </a:lstStyle>
            <a:p>
              <a:r>
                <a:t>PROG A</a:t>
              </a:r>
            </a:p>
          </p:txBody>
        </p:sp>
        <p:sp>
          <p:nvSpPr>
            <p:cNvPr id="474" name="CaixaDeTexto 26"/>
            <p:cNvSpPr txBox="1"/>
            <p:nvPr/>
          </p:nvSpPr>
          <p:spPr>
            <a:xfrm>
              <a:off x="1914735" y="1339470"/>
              <a:ext cx="448687" cy="21013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numCol="1" anchor="ctr">
              <a:noAutofit/>
            </a:bodyPr>
            <a:lstStyle>
              <a:lvl1pPr algn="ctr" defTabSz="2438337">
                <a:defRPr sz="1000">
                  <a:solidFill>
                    <a:srgbClr val="5E5E5E"/>
                  </a:solidFill>
                </a:defRPr>
              </a:lvl1pPr>
            </a:lstStyle>
            <a:p>
              <a:r>
                <a:t>PROG B</a:t>
              </a:r>
            </a:p>
          </p:txBody>
        </p:sp>
        <p:sp>
          <p:nvSpPr>
            <p:cNvPr id="475" name="CaixaDeTexto 27"/>
            <p:cNvSpPr txBox="1"/>
            <p:nvPr/>
          </p:nvSpPr>
          <p:spPr>
            <a:xfrm>
              <a:off x="1039728" y="1587005"/>
              <a:ext cx="447485" cy="21013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numCol="1" anchor="ctr">
              <a:noAutofit/>
            </a:bodyPr>
            <a:lstStyle>
              <a:lvl1pPr algn="ctr" defTabSz="2438337">
                <a:defRPr sz="1000">
                  <a:solidFill>
                    <a:srgbClr val="5E5E5E"/>
                  </a:solidFill>
                </a:defRPr>
              </a:lvl1pPr>
            </a:lstStyle>
            <a:p>
              <a:r>
                <a:t>PROG C</a:t>
              </a:r>
            </a:p>
          </p:txBody>
        </p:sp>
        <p:sp>
          <p:nvSpPr>
            <p:cNvPr id="476" name="CaixaDeTexto 28"/>
            <p:cNvSpPr txBox="1"/>
            <p:nvPr/>
          </p:nvSpPr>
          <p:spPr>
            <a:xfrm>
              <a:off x="434197" y="2138296"/>
              <a:ext cx="447485" cy="21013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numCol="1" anchor="ctr">
              <a:noAutofit/>
            </a:bodyPr>
            <a:lstStyle>
              <a:lvl1pPr algn="ctr" defTabSz="2438337">
                <a:defRPr sz="1000">
                  <a:solidFill>
                    <a:srgbClr val="5E5E5E"/>
                  </a:solidFill>
                </a:defRPr>
              </a:lvl1pPr>
            </a:lstStyle>
            <a:p>
              <a:r>
                <a:t>PROG C</a:t>
              </a:r>
            </a:p>
          </p:txBody>
        </p:sp>
        <p:sp>
          <p:nvSpPr>
            <p:cNvPr id="477" name="CaixaDeTexto 29"/>
            <p:cNvSpPr txBox="1"/>
            <p:nvPr/>
          </p:nvSpPr>
          <p:spPr>
            <a:xfrm>
              <a:off x="670645" y="2901387"/>
              <a:ext cx="456658" cy="21013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numCol="1" anchor="ctr">
              <a:noAutofit/>
            </a:bodyPr>
            <a:lstStyle>
              <a:lvl1pPr algn="ctr" defTabSz="2438337">
                <a:defRPr sz="1000">
                  <a:solidFill>
                    <a:srgbClr val="5E5E5E"/>
                  </a:solidFill>
                </a:defRPr>
              </a:lvl1pPr>
            </a:lstStyle>
            <a:p>
              <a:r>
                <a:t>PROG D</a:t>
              </a:r>
            </a:p>
          </p:txBody>
        </p:sp>
        <p:sp>
          <p:nvSpPr>
            <p:cNvPr id="478" name="CaixaDeTexto 30"/>
            <p:cNvSpPr txBox="1"/>
            <p:nvPr/>
          </p:nvSpPr>
          <p:spPr>
            <a:xfrm>
              <a:off x="436708" y="3736422"/>
              <a:ext cx="442462" cy="21013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numCol="1" anchor="ctr">
              <a:noAutofit/>
            </a:bodyPr>
            <a:lstStyle>
              <a:lvl1pPr algn="ctr" defTabSz="2438337">
                <a:defRPr sz="1000">
                  <a:solidFill>
                    <a:srgbClr val="5E5E5E"/>
                  </a:solidFill>
                </a:defRPr>
              </a:lvl1pPr>
            </a:lstStyle>
            <a:p>
              <a:r>
                <a:t>PROG E</a:t>
              </a:r>
            </a:p>
          </p:txBody>
        </p:sp>
      </p:grpSp>
      <p:grpSp>
        <p:nvGrpSpPr>
          <p:cNvPr id="2" name="Grupo 31">
            <a:extLst>
              <a:ext uri="{FF2B5EF4-FFF2-40B4-BE49-F238E27FC236}">
                <a16:creationId xmlns:a16="http://schemas.microsoft.com/office/drawing/2014/main" id="{9F6FB39F-FD29-E124-CC2E-B6FAF48678AC}"/>
              </a:ext>
            </a:extLst>
          </p:cNvPr>
          <p:cNvGrpSpPr/>
          <p:nvPr/>
        </p:nvGrpSpPr>
        <p:grpSpPr>
          <a:xfrm>
            <a:off x="7515610" y="2740778"/>
            <a:ext cx="2515200" cy="1579877"/>
            <a:chOff x="3015168" y="1838071"/>
            <a:chExt cx="5334000" cy="3505200"/>
          </a:xfrm>
        </p:grpSpPr>
        <p:pic>
          <p:nvPicPr>
            <p:cNvPr id="3" name="Picture 2" descr="Resultado de imagem para lcd tv">
              <a:extLst>
                <a:ext uri="{FF2B5EF4-FFF2-40B4-BE49-F238E27FC236}">
                  <a16:creationId xmlns:a16="http://schemas.microsoft.com/office/drawing/2014/main" id="{A18337E7-8B3F-A952-4DA5-FA5EEAC15CA6}"/>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015168" y="1838071"/>
              <a:ext cx="53340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Resultado de imagem para sob pressao">
              <a:extLst>
                <a:ext uri="{FF2B5EF4-FFF2-40B4-BE49-F238E27FC236}">
                  <a16:creationId xmlns:a16="http://schemas.microsoft.com/office/drawing/2014/main" id="{7F0FB463-7846-83E8-AA0F-F598FCB884D4}"/>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3130333" y="1966031"/>
              <a:ext cx="5110283" cy="2846025"/>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globo c#4_2018-10-18_16_23_54">
            <a:hlinkClick r:id="" action="ppaction://media"/>
            <a:extLst>
              <a:ext uri="{FF2B5EF4-FFF2-40B4-BE49-F238E27FC236}">
                <a16:creationId xmlns:a16="http://schemas.microsoft.com/office/drawing/2014/main" id="{8515E879-9531-8F05-4859-8EBC78ED0709}"/>
              </a:ext>
            </a:extLst>
          </p:cNvPr>
          <p:cNvPicPr>
            <a:picLocks noChangeAspect="1"/>
          </p:cNvPicPr>
          <p:nvPr>
            <a:videoFile r:link="rId1"/>
            <p:extLst>
              <p:ext uri="{DAA4B4D4-6D71-4841-9C94-3DE7FCFB9230}">
                <p14:media xmlns:p14="http://schemas.microsoft.com/office/powerpoint/2010/main" r:embed="rId2">
                  <p14:trim st="4000"/>
                </p14:media>
              </p:ext>
            </p:extLst>
          </p:nvPr>
        </p:nvPicPr>
        <p:blipFill>
          <a:blip r:embed="rId12"/>
          <a:stretch>
            <a:fillRect/>
          </a:stretch>
        </p:blipFill>
        <p:spPr>
          <a:xfrm>
            <a:off x="7530124" y="2740778"/>
            <a:ext cx="2500686" cy="1374278"/>
          </a:xfrm>
          <a:prstGeom prst="rect">
            <a:avLst/>
          </a:prstGeom>
        </p:spPr>
      </p:pic>
      <p:pic>
        <p:nvPicPr>
          <p:cNvPr id="6" name="guanabara">
            <a:hlinkClick r:id="" action="ppaction://media"/>
            <a:extLst>
              <a:ext uri="{FF2B5EF4-FFF2-40B4-BE49-F238E27FC236}">
                <a16:creationId xmlns:a16="http://schemas.microsoft.com/office/drawing/2014/main" id="{99386A99-62E2-4014-8604-903CD703C3EE}"/>
              </a:ext>
            </a:extLst>
          </p:cNvPr>
          <p:cNvPicPr>
            <a:picLocks noChangeAspect="1"/>
          </p:cNvPicPr>
          <p:nvPr>
            <a:videoFile r:link="rId1"/>
            <p:extLst>
              <p:ext uri="{DAA4B4D4-6D71-4841-9C94-3DE7FCFB9230}">
                <p14:media xmlns:p14="http://schemas.microsoft.com/office/powerpoint/2010/main" r:embed="rId3">
                  <p14:trim st="1169" end="1141"/>
                </p14:media>
              </p:ext>
            </p:extLst>
          </p:nvPr>
        </p:nvPicPr>
        <p:blipFill>
          <a:blip r:embed="rId13"/>
          <a:stretch>
            <a:fillRect/>
          </a:stretch>
        </p:blipFill>
        <p:spPr>
          <a:xfrm>
            <a:off x="7504687" y="2702195"/>
            <a:ext cx="2555150" cy="1418822"/>
          </a:xfrm>
          <a:prstGeom prst="rect">
            <a:avLst/>
          </a:prstGeom>
        </p:spPr>
      </p:pic>
      <p:grpSp>
        <p:nvGrpSpPr>
          <p:cNvPr id="7" name="Grupo 98">
            <a:extLst>
              <a:ext uri="{FF2B5EF4-FFF2-40B4-BE49-F238E27FC236}">
                <a16:creationId xmlns:a16="http://schemas.microsoft.com/office/drawing/2014/main" id="{719D1E45-0ACC-C680-5462-136E87553C0B}"/>
              </a:ext>
            </a:extLst>
          </p:cNvPr>
          <p:cNvGrpSpPr/>
          <p:nvPr/>
        </p:nvGrpSpPr>
        <p:grpSpPr>
          <a:xfrm>
            <a:off x="9449865" y="2298298"/>
            <a:ext cx="483508" cy="428031"/>
            <a:chOff x="4149452" y="1088853"/>
            <a:chExt cx="584504" cy="584504"/>
          </a:xfrm>
        </p:grpSpPr>
        <p:pic>
          <p:nvPicPr>
            <p:cNvPr id="8" name="Picture 2" descr="Resultado de imagem para cloud icon">
              <a:extLst>
                <a:ext uri="{FF2B5EF4-FFF2-40B4-BE49-F238E27FC236}">
                  <a16:creationId xmlns:a16="http://schemas.microsoft.com/office/drawing/2014/main" id="{0DCEF608-FFF8-E41A-4CC9-0E2A33A9C4F5}"/>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149452" y="1088853"/>
              <a:ext cx="584504" cy="5845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Resultado de imagem para gif transfer">
              <a:extLst>
                <a:ext uri="{FF2B5EF4-FFF2-40B4-BE49-F238E27FC236}">
                  <a16:creationId xmlns:a16="http://schemas.microsoft.com/office/drawing/2014/main" id="{DBA48F43-FA64-D23F-0108-193ECA4D4C8E}"/>
                </a:ext>
              </a:extLst>
            </p:cNvPr>
            <p:cNvPicPr>
              <a:picLocks noChangeAspect="1" noChangeArrowheads="1" noCrop="1"/>
            </p:cNvPicPr>
            <p:nvPr/>
          </p:nvPicPr>
          <p:blipFill>
            <a:blip r:embed="rId15" cstate="screen">
              <a:biLevel thresh="75000"/>
              <a:extLst>
                <a:ext uri="{28A0092B-C50C-407E-A947-70E740481C1C}">
                  <a14:useLocalDpi xmlns:a14="http://schemas.microsoft.com/office/drawing/2010/main"/>
                </a:ext>
              </a:extLst>
            </a:blip>
            <a:srcRect/>
            <a:stretch>
              <a:fillRect/>
            </a:stretch>
          </p:blipFill>
          <p:spPr bwMode="auto">
            <a:xfrm>
              <a:off x="4414953" y="1302234"/>
              <a:ext cx="180466" cy="180466"/>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img600351" descr="d78ed5b3-2770-4396-afbc-3fb6408785df">
            <a:extLst>
              <a:ext uri="{FF2B5EF4-FFF2-40B4-BE49-F238E27FC236}">
                <a16:creationId xmlns:a16="http://schemas.microsoft.com/office/drawing/2014/main" id="{438269A7-CC75-719D-6DA3-062BB59BA52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887286" y="2227911"/>
            <a:ext cx="531893" cy="52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upo 102">
            <a:extLst>
              <a:ext uri="{FF2B5EF4-FFF2-40B4-BE49-F238E27FC236}">
                <a16:creationId xmlns:a16="http://schemas.microsoft.com/office/drawing/2014/main" id="{6DA49979-AA3B-1B84-E18F-C7B04B98D1CC}"/>
              </a:ext>
            </a:extLst>
          </p:cNvPr>
          <p:cNvGrpSpPr/>
          <p:nvPr/>
        </p:nvGrpSpPr>
        <p:grpSpPr>
          <a:xfrm>
            <a:off x="7544638" y="4976236"/>
            <a:ext cx="2515200" cy="1579877"/>
            <a:chOff x="3015168" y="1838071"/>
            <a:chExt cx="5334000" cy="3505200"/>
          </a:xfrm>
        </p:grpSpPr>
        <p:pic>
          <p:nvPicPr>
            <p:cNvPr id="12" name="Picture 2" descr="Resultado de imagem para lcd tv">
              <a:extLst>
                <a:ext uri="{FF2B5EF4-FFF2-40B4-BE49-F238E27FC236}">
                  <a16:creationId xmlns:a16="http://schemas.microsoft.com/office/drawing/2014/main" id="{0838964E-2836-72EA-BBB1-3DFFF9673D8A}"/>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015168" y="1838071"/>
              <a:ext cx="53340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sultado de imagem para sob pressao">
              <a:extLst>
                <a:ext uri="{FF2B5EF4-FFF2-40B4-BE49-F238E27FC236}">
                  <a16:creationId xmlns:a16="http://schemas.microsoft.com/office/drawing/2014/main" id="{6D3839F3-5211-D829-40D8-D7C5219B7EE3}"/>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3130333" y="1966031"/>
              <a:ext cx="5110283" cy="284602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2" descr="Resultado de imagem para tela quente">
            <a:extLst>
              <a:ext uri="{FF2B5EF4-FFF2-40B4-BE49-F238E27FC236}">
                <a16:creationId xmlns:a16="http://schemas.microsoft.com/office/drawing/2014/main" id="{7288CD49-7865-52F4-2BDB-C8E91713E3DF}"/>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7545248" y="4962333"/>
            <a:ext cx="2514589" cy="1401241"/>
          </a:xfrm>
          <a:prstGeom prst="rect">
            <a:avLst/>
          </a:prstGeom>
          <a:noFill/>
          <a:extLst>
            <a:ext uri="{909E8E84-426E-40DD-AFC4-6F175D3DCCD1}">
              <a14:hiddenFill xmlns:a14="http://schemas.microsoft.com/office/drawing/2010/main">
                <a:solidFill>
                  <a:srgbClr val="FFFFFF"/>
                </a:solidFill>
              </a14:hiddenFill>
            </a:ext>
          </a:extLst>
        </p:spPr>
      </p:pic>
      <p:pic>
        <p:nvPicPr>
          <p:cNvPr id="15" name="globo c#4_2018-10-18_16_23_54">
            <a:hlinkClick r:id="" action="ppaction://media"/>
            <a:extLst>
              <a:ext uri="{FF2B5EF4-FFF2-40B4-BE49-F238E27FC236}">
                <a16:creationId xmlns:a16="http://schemas.microsoft.com/office/drawing/2014/main" id="{3A61EE0F-35AB-0E4D-C3E1-88861B662121}"/>
              </a:ext>
            </a:extLst>
          </p:cNvPr>
          <p:cNvPicPr>
            <a:picLocks noChangeAspect="1"/>
          </p:cNvPicPr>
          <p:nvPr>
            <a:videoFile r:link="rId1"/>
            <p:extLst>
              <p:ext uri="{DAA4B4D4-6D71-4841-9C94-3DE7FCFB9230}">
                <p14:media xmlns:p14="http://schemas.microsoft.com/office/powerpoint/2010/main" r:embed="rId2">
                  <p14:trim st="4000"/>
                </p14:media>
              </p:ext>
            </p:extLst>
          </p:nvPr>
        </p:nvPicPr>
        <p:blipFill>
          <a:blip r:embed="rId12"/>
          <a:stretch>
            <a:fillRect/>
          </a:stretch>
        </p:blipFill>
        <p:spPr>
          <a:xfrm>
            <a:off x="7544638" y="4965393"/>
            <a:ext cx="2500686" cy="1374278"/>
          </a:xfrm>
          <a:prstGeom prst="rect">
            <a:avLst/>
          </a:prstGeom>
        </p:spPr>
      </p:pic>
      <p:grpSp>
        <p:nvGrpSpPr>
          <p:cNvPr id="16" name="Grupo 107">
            <a:extLst>
              <a:ext uri="{FF2B5EF4-FFF2-40B4-BE49-F238E27FC236}">
                <a16:creationId xmlns:a16="http://schemas.microsoft.com/office/drawing/2014/main" id="{72EB221D-2FB6-98CF-0C92-BEEED5C9B02B}"/>
              </a:ext>
            </a:extLst>
          </p:cNvPr>
          <p:cNvGrpSpPr/>
          <p:nvPr/>
        </p:nvGrpSpPr>
        <p:grpSpPr>
          <a:xfrm>
            <a:off x="9464379" y="4510213"/>
            <a:ext cx="483508" cy="428031"/>
            <a:chOff x="4149452" y="1088853"/>
            <a:chExt cx="584504" cy="584504"/>
          </a:xfrm>
        </p:grpSpPr>
        <p:pic>
          <p:nvPicPr>
            <p:cNvPr id="17" name="Picture 2" descr="Resultado de imagem para cloud icon">
              <a:extLst>
                <a:ext uri="{FF2B5EF4-FFF2-40B4-BE49-F238E27FC236}">
                  <a16:creationId xmlns:a16="http://schemas.microsoft.com/office/drawing/2014/main" id="{98DA64FE-A66F-F8A4-7391-782740AB5B5B}"/>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149452" y="1088853"/>
              <a:ext cx="584504" cy="58450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Resultado de imagem para gif transfer">
              <a:extLst>
                <a:ext uri="{FF2B5EF4-FFF2-40B4-BE49-F238E27FC236}">
                  <a16:creationId xmlns:a16="http://schemas.microsoft.com/office/drawing/2014/main" id="{4501CFEB-4A3F-B71C-5C01-E693A5EC298D}"/>
                </a:ext>
              </a:extLst>
            </p:cNvPr>
            <p:cNvPicPr>
              <a:picLocks noChangeAspect="1" noChangeArrowheads="1" noCrop="1"/>
            </p:cNvPicPr>
            <p:nvPr/>
          </p:nvPicPr>
          <p:blipFill>
            <a:blip r:embed="rId15" cstate="screen">
              <a:biLevel thresh="75000"/>
              <a:extLst>
                <a:ext uri="{28A0092B-C50C-407E-A947-70E740481C1C}">
                  <a14:useLocalDpi xmlns:a14="http://schemas.microsoft.com/office/drawing/2010/main"/>
                </a:ext>
              </a:extLst>
            </a:blip>
            <a:srcRect/>
            <a:stretch>
              <a:fillRect/>
            </a:stretch>
          </p:blipFill>
          <p:spPr bwMode="auto">
            <a:xfrm>
              <a:off x="4414953" y="1302234"/>
              <a:ext cx="180466" cy="180466"/>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img600351" descr="d78ed5b3-2770-4396-afbc-3fb6408785df">
            <a:extLst>
              <a:ext uri="{FF2B5EF4-FFF2-40B4-BE49-F238E27FC236}">
                <a16:creationId xmlns:a16="http://schemas.microsoft.com/office/drawing/2014/main" id="{E7962DBE-A2B1-6104-76C5-A7A6E7EBBEA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901800" y="4452526"/>
            <a:ext cx="531893" cy="52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Agrupar 2064">
            <a:extLst>
              <a:ext uri="{FF2B5EF4-FFF2-40B4-BE49-F238E27FC236}">
                <a16:creationId xmlns:a16="http://schemas.microsoft.com/office/drawing/2014/main" id="{89D2659D-E6DB-D092-5AAE-6800C02A6951}"/>
              </a:ext>
            </a:extLst>
          </p:cNvPr>
          <p:cNvGrpSpPr/>
          <p:nvPr/>
        </p:nvGrpSpPr>
        <p:grpSpPr>
          <a:xfrm>
            <a:off x="10070601" y="2775288"/>
            <a:ext cx="1359177" cy="1268266"/>
            <a:chOff x="9916614" y="2767451"/>
            <a:chExt cx="1359177" cy="1268266"/>
          </a:xfrm>
        </p:grpSpPr>
        <p:grpSp>
          <p:nvGrpSpPr>
            <p:cNvPr id="21" name="Grupo 92">
              <a:extLst>
                <a:ext uri="{FF2B5EF4-FFF2-40B4-BE49-F238E27FC236}">
                  <a16:creationId xmlns:a16="http://schemas.microsoft.com/office/drawing/2014/main" id="{257BA672-1ABD-1925-E5F2-6F7EE4E23B15}"/>
                </a:ext>
              </a:extLst>
            </p:cNvPr>
            <p:cNvGrpSpPr/>
            <p:nvPr/>
          </p:nvGrpSpPr>
          <p:grpSpPr>
            <a:xfrm>
              <a:off x="10200761" y="2767451"/>
              <a:ext cx="790882" cy="750225"/>
              <a:chOff x="487307" y="2893759"/>
              <a:chExt cx="1008969" cy="1008969"/>
            </a:xfrm>
            <a:solidFill>
              <a:srgbClr val="92D050"/>
            </a:solidFill>
          </p:grpSpPr>
          <p:sp>
            <p:nvSpPr>
              <p:cNvPr id="23" name="Elipse 93">
                <a:extLst>
                  <a:ext uri="{FF2B5EF4-FFF2-40B4-BE49-F238E27FC236}">
                    <a16:creationId xmlns:a16="http://schemas.microsoft.com/office/drawing/2014/main" id="{E5510C7E-6917-9208-7B1A-D43341CF771C}"/>
                  </a:ext>
                </a:extLst>
              </p:cNvPr>
              <p:cNvSpPr/>
              <p:nvPr/>
            </p:nvSpPr>
            <p:spPr>
              <a:xfrm>
                <a:off x="487307" y="2893759"/>
                <a:ext cx="1008969" cy="10089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4" name="Imagem 2068">
                <a:extLst>
                  <a:ext uri="{FF2B5EF4-FFF2-40B4-BE49-F238E27FC236}">
                    <a16:creationId xmlns:a16="http://schemas.microsoft.com/office/drawing/2014/main" id="{7BA8A9B6-AFB6-8391-81F2-C664EAC4151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60793" y="3038673"/>
                <a:ext cx="687751" cy="687750"/>
              </a:xfrm>
              <a:prstGeom prst="rect">
                <a:avLst/>
              </a:prstGeom>
              <a:grpFill/>
            </p:spPr>
          </p:pic>
        </p:grpSp>
        <p:sp>
          <p:nvSpPr>
            <p:cNvPr id="22" name="TextBox 22">
              <a:extLst>
                <a:ext uri="{FF2B5EF4-FFF2-40B4-BE49-F238E27FC236}">
                  <a16:creationId xmlns:a16="http://schemas.microsoft.com/office/drawing/2014/main" id="{409F63B7-FA6E-1B45-6A7F-813B7D8C5503}"/>
                </a:ext>
              </a:extLst>
            </p:cNvPr>
            <p:cNvSpPr txBox="1"/>
            <p:nvPr/>
          </p:nvSpPr>
          <p:spPr>
            <a:xfrm>
              <a:off x="9916614" y="3512497"/>
              <a:ext cx="1359177" cy="523220"/>
            </a:xfrm>
            <a:prstGeom prst="rect">
              <a:avLst/>
            </a:prstGeom>
            <a:noFill/>
          </p:spPr>
          <p:txBody>
            <a:bodyPr wrap="square" rtlCol="0">
              <a:spAutoFit/>
            </a:bodyPr>
            <a:lstStyle>
              <a:defPPr>
                <a:defRPr lang="en-US"/>
              </a:defPPr>
              <a:lvl1pPr algn="ctr">
                <a:defRPr sz="2800">
                  <a:latin typeface="Agency FB" panose="020B0503020202020204" pitchFamily="34" charset="0"/>
                </a:defRPr>
              </a:lvl1pPr>
            </a:lstStyle>
            <a:p>
              <a:r>
                <a:rPr lang="en-US" sz="1400" b="1" err="1">
                  <a:latin typeface="Helvetica Neue" panose="02000503000000020004" pitchFamily="2" charset="0"/>
                  <a:ea typeface="Helvetica Neue" panose="02000503000000020004" pitchFamily="2" charset="0"/>
                  <a:cs typeface="Helvetica Neue" panose="02000503000000020004" pitchFamily="2" charset="0"/>
                </a:rPr>
                <a:t>Moacyr</a:t>
              </a:r>
              <a:r>
                <a:rPr lang="en-US" sz="1400" b="1">
                  <a:latin typeface="Helvetica Neue" panose="02000503000000020004" pitchFamily="2" charset="0"/>
                  <a:ea typeface="Helvetica Neue" panose="02000503000000020004" pitchFamily="2" charset="0"/>
                  <a:cs typeface="Helvetica Neue" panose="02000503000000020004" pitchFamily="2" charset="0"/>
                </a:rPr>
                <a:t> </a:t>
              </a:r>
            </a:p>
            <a:p>
              <a:r>
                <a:rPr lang="en-US" sz="1400" b="1" err="1">
                  <a:latin typeface="Helvetica Neue" panose="02000503000000020004" pitchFamily="2" charset="0"/>
                  <a:ea typeface="Helvetica Neue" panose="02000503000000020004" pitchFamily="2" charset="0"/>
                  <a:cs typeface="Helvetica Neue" panose="02000503000000020004" pitchFamily="2" charset="0"/>
                </a:rPr>
                <a:t>logado</a:t>
              </a:r>
              <a:endParaRPr lang="en-US" sz="1400" b="1">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5" name="Agrupar 2069">
            <a:extLst>
              <a:ext uri="{FF2B5EF4-FFF2-40B4-BE49-F238E27FC236}">
                <a16:creationId xmlns:a16="http://schemas.microsoft.com/office/drawing/2014/main" id="{A3AB6FB7-51EC-2DF1-AA3C-7EFBEF4C55F4}"/>
              </a:ext>
            </a:extLst>
          </p:cNvPr>
          <p:cNvGrpSpPr/>
          <p:nvPr/>
        </p:nvGrpSpPr>
        <p:grpSpPr>
          <a:xfrm>
            <a:off x="10078625" y="4919783"/>
            <a:ext cx="1359177" cy="1372201"/>
            <a:chOff x="9907322" y="4640624"/>
            <a:chExt cx="1359177" cy="1372201"/>
          </a:xfrm>
        </p:grpSpPr>
        <p:grpSp>
          <p:nvGrpSpPr>
            <p:cNvPr id="26" name="Grupo 95">
              <a:extLst>
                <a:ext uri="{FF2B5EF4-FFF2-40B4-BE49-F238E27FC236}">
                  <a16:creationId xmlns:a16="http://schemas.microsoft.com/office/drawing/2014/main" id="{74966DFB-0907-90AE-9C89-AAAD413AB534}"/>
                </a:ext>
              </a:extLst>
            </p:cNvPr>
            <p:cNvGrpSpPr/>
            <p:nvPr/>
          </p:nvGrpSpPr>
          <p:grpSpPr>
            <a:xfrm>
              <a:off x="10206077" y="4640624"/>
              <a:ext cx="761667" cy="789918"/>
              <a:chOff x="474593" y="4108829"/>
              <a:chExt cx="1008969" cy="1008969"/>
            </a:xfrm>
            <a:solidFill>
              <a:srgbClr val="0070C0"/>
            </a:solidFill>
          </p:grpSpPr>
          <p:sp>
            <p:nvSpPr>
              <p:cNvPr id="28" name="Elipse 96">
                <a:extLst>
                  <a:ext uri="{FF2B5EF4-FFF2-40B4-BE49-F238E27FC236}">
                    <a16:creationId xmlns:a16="http://schemas.microsoft.com/office/drawing/2014/main" id="{9259BB35-58F2-94A1-3861-F6D082CBDD2E}"/>
                  </a:ext>
                </a:extLst>
              </p:cNvPr>
              <p:cNvSpPr/>
              <p:nvPr/>
            </p:nvSpPr>
            <p:spPr>
              <a:xfrm>
                <a:off x="474593" y="4108829"/>
                <a:ext cx="1008969" cy="10089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9" name="Imagem 2073">
                <a:extLst>
                  <a:ext uri="{FF2B5EF4-FFF2-40B4-BE49-F238E27FC236}">
                    <a16:creationId xmlns:a16="http://schemas.microsoft.com/office/drawing/2014/main" id="{5B2DBD00-264D-B5DB-C742-EDB2E54A6FC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17221" y="4243138"/>
                <a:ext cx="691785" cy="691785"/>
              </a:xfrm>
              <a:prstGeom prst="rect">
                <a:avLst/>
              </a:prstGeom>
              <a:grpFill/>
            </p:spPr>
          </p:pic>
        </p:grpSp>
        <p:sp>
          <p:nvSpPr>
            <p:cNvPr id="27" name="TextBox 22">
              <a:extLst>
                <a:ext uri="{FF2B5EF4-FFF2-40B4-BE49-F238E27FC236}">
                  <a16:creationId xmlns:a16="http://schemas.microsoft.com/office/drawing/2014/main" id="{5281FB34-49B2-DA92-A453-05C61136F4A0}"/>
                </a:ext>
              </a:extLst>
            </p:cNvPr>
            <p:cNvSpPr txBox="1"/>
            <p:nvPr/>
          </p:nvSpPr>
          <p:spPr>
            <a:xfrm>
              <a:off x="9907322" y="5489605"/>
              <a:ext cx="1359177" cy="523220"/>
            </a:xfrm>
            <a:prstGeom prst="rect">
              <a:avLst/>
            </a:prstGeom>
            <a:noFill/>
          </p:spPr>
          <p:txBody>
            <a:bodyPr wrap="square" rtlCol="0">
              <a:spAutoFit/>
            </a:bodyPr>
            <a:lstStyle>
              <a:defPPr>
                <a:defRPr lang="en-US"/>
              </a:defPPr>
              <a:lvl1pPr algn="ctr">
                <a:defRPr sz="2800">
                  <a:latin typeface="Agency FB" panose="020B0503020202020204" pitchFamily="34" charset="0"/>
                </a:defRPr>
              </a:lvl1pPr>
            </a:lstStyle>
            <a:p>
              <a:r>
                <a:rPr lang="en-US" sz="1400" b="1">
                  <a:latin typeface="Helvetica Neue" panose="02000503000000020004" pitchFamily="2" charset="0"/>
                  <a:ea typeface="Helvetica Neue" panose="02000503000000020004" pitchFamily="2" charset="0"/>
                  <a:cs typeface="Helvetica Neue" panose="02000503000000020004" pitchFamily="2" charset="0"/>
                </a:rPr>
                <a:t>Ana </a:t>
              </a:r>
            </a:p>
            <a:p>
              <a:r>
                <a:rPr lang="en-US" sz="1400" b="1" err="1">
                  <a:latin typeface="Helvetica Neue" panose="02000503000000020004" pitchFamily="2" charset="0"/>
                  <a:ea typeface="Helvetica Neue" panose="02000503000000020004" pitchFamily="2" charset="0"/>
                  <a:cs typeface="Helvetica Neue" panose="02000503000000020004" pitchFamily="2" charset="0"/>
                </a:rPr>
                <a:t>logada</a:t>
              </a:r>
              <a:endParaRPr lang="en-US" sz="1400" b="1">
                <a:latin typeface="Helvetica Neue" panose="02000503000000020004" pitchFamily="2" charset="0"/>
                <a:ea typeface="Helvetica Neue" panose="02000503000000020004" pitchFamily="2" charset="0"/>
                <a:cs typeface="Helvetica Neue" panose="02000503000000020004" pitchFamily="2" charset="0"/>
              </a:endParaRPr>
            </a:p>
          </p:txBody>
        </p:sp>
      </p:grpSp>
      <p:pic>
        <p:nvPicPr>
          <p:cNvPr id="30" name="Novo Miss Dior - Dior">
            <a:hlinkClick r:id="" action="ppaction://media"/>
            <a:extLst>
              <a:ext uri="{FF2B5EF4-FFF2-40B4-BE49-F238E27FC236}">
                <a16:creationId xmlns:a16="http://schemas.microsoft.com/office/drawing/2014/main" id="{45E45392-BF0A-90FB-C307-AA9E7F151577}"/>
              </a:ext>
            </a:extLst>
          </p:cNvPr>
          <p:cNvPicPr>
            <a:picLocks noChangeAspect="1"/>
          </p:cNvPicPr>
          <p:nvPr>
            <a:videoFile r:link="rId5"/>
            <p:extLst>
              <p:ext uri="{DAA4B4D4-6D71-4841-9C94-3DE7FCFB9230}">
                <p14:media xmlns:p14="http://schemas.microsoft.com/office/powerpoint/2010/main" r:embed="rId4"/>
              </p:ext>
            </p:extLst>
          </p:nvPr>
        </p:nvPicPr>
        <p:blipFill>
          <a:blip r:embed="rId20"/>
          <a:stretch>
            <a:fillRect/>
          </a:stretch>
        </p:blipFill>
        <p:spPr>
          <a:xfrm>
            <a:off x="7460407" y="4920225"/>
            <a:ext cx="2603757" cy="1464614"/>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500"/>
                                        <p:tgtEl>
                                          <p:spTgt spid="458"/>
                                        </p:tgtEl>
                                      </p:cBhvr>
                                    </p:animEffect>
                                  </p:childTnLst>
                                </p:cTn>
                              </p:par>
                              <p:par>
                                <p:cTn id="8" presetID="10" presetClass="entr" presetSubtype="0" fill="hold" nodeType="withEffect">
                                  <p:stCondLst>
                                    <p:cond delay="0"/>
                                  </p:stCondLst>
                                  <p:childTnLst>
                                    <p:set>
                                      <p:cBhvr>
                                        <p:cTn id="9" dur="1" fill="hold">
                                          <p:stCondLst>
                                            <p:cond delay="0"/>
                                          </p:stCondLst>
                                        </p:cTn>
                                        <p:tgtEl>
                                          <p:spTgt spid="479"/>
                                        </p:tgtEl>
                                        <p:attrNameLst>
                                          <p:attrName>style.visibility</p:attrName>
                                        </p:attrNameLst>
                                      </p:cBhvr>
                                      <p:to>
                                        <p:strVal val="visible"/>
                                      </p:to>
                                    </p:set>
                                    <p:animEffect transition="in" filter="fade">
                                      <p:cBhvr>
                                        <p:cTn id="10" dur="500"/>
                                        <p:tgtEl>
                                          <p:spTgt spid="47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9"/>
                                        </p:tgtEl>
                                        <p:attrNameLst>
                                          <p:attrName>style.visibility</p:attrName>
                                        </p:attrNameLst>
                                      </p:cBhvr>
                                      <p:to>
                                        <p:strVal val="visible"/>
                                      </p:to>
                                    </p:set>
                                    <p:animEffect transition="in" filter="fade">
                                      <p:cBhvr>
                                        <p:cTn id="18" dur="500"/>
                                        <p:tgtEl>
                                          <p:spTgt spid="459"/>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 presetClass="mediacall" presetSubtype="0" fill="hold" nodeType="withEffect">
                                  <p:stCondLst>
                                    <p:cond delay="0"/>
                                  </p:stCondLst>
                                  <p:childTnLst>
                                    <p:cmd type="call" cmd="playFrom(0.0)">
                                      <p:cBhvr>
                                        <p:cTn id="50" dur="38810" fill="hold"/>
                                        <p:tgtEl>
                                          <p:spTgt spid="5"/>
                                        </p:tgtEl>
                                      </p:cBhvr>
                                    </p:cmd>
                                  </p:childTnLst>
                                </p:cTn>
                              </p:par>
                              <p:par>
                                <p:cTn id="51" presetID="1" presetClass="mediacall" presetSubtype="0" fill="hold" nodeType="withEffect">
                                  <p:stCondLst>
                                    <p:cond delay="0"/>
                                  </p:stCondLst>
                                  <p:childTnLst>
                                    <p:cmd type="call" cmd="playFrom(0.0)">
                                      <p:cBhvr>
                                        <p:cTn id="52" dur="38810" fill="hold"/>
                                        <p:tgtEl>
                                          <p:spTgt spid="15"/>
                                        </p:tgtEl>
                                      </p:cBhvr>
                                    </p:cmd>
                                  </p:childTnLst>
                                </p:cTn>
                              </p:par>
                              <p:par>
                                <p:cTn id="53" presetID="2" presetClass="mediacall" presetSubtype="0" fill="hold" nodeType="withEffect">
                                  <p:stCondLst>
                                    <p:cond delay="11000"/>
                                  </p:stCondLst>
                                  <p:childTnLst>
                                    <p:cmd type="call" cmd="togglePause">
                                      <p:cBhvr>
                                        <p:cTn id="54" dur="1" fill="hold"/>
                                        <p:tgtEl>
                                          <p:spTgt spid="5"/>
                                        </p:tgtEl>
                                      </p:cBhvr>
                                    </p:cmd>
                                  </p:childTnLst>
                                </p:cTn>
                              </p:par>
                              <p:par>
                                <p:cTn id="55" presetID="2" presetClass="mediacall" presetSubtype="0" fill="hold" nodeType="withEffect">
                                  <p:stCondLst>
                                    <p:cond delay="11000"/>
                                  </p:stCondLst>
                                  <p:childTnLst>
                                    <p:cmd type="call" cmd="togglePause">
                                      <p:cBhvr>
                                        <p:cTn id="56" dur="1" fill="hold"/>
                                        <p:tgtEl>
                                          <p:spTgt spid="15"/>
                                        </p:tgtEl>
                                      </p:cBhvr>
                                    </p:cmd>
                                  </p:childTnLst>
                                </p:cTn>
                              </p:par>
                              <p:par>
                                <p:cTn id="57" presetID="1" presetClass="mediacall" presetSubtype="0" fill="hold" nodeType="withEffect">
                                  <p:stCondLst>
                                    <p:cond delay="31250"/>
                                  </p:stCondLst>
                                  <p:childTnLst>
                                    <p:cmd type="call" cmd="playFrom(0.0)">
                                      <p:cBhvr>
                                        <p:cTn id="58" dur="38810" fill="hold"/>
                                        <p:tgtEl>
                                          <p:spTgt spid="5"/>
                                        </p:tgtEl>
                                      </p:cBhvr>
                                    </p:cmd>
                                  </p:childTnLst>
                                </p:cTn>
                              </p:par>
                              <p:par>
                                <p:cTn id="59" presetID="1" presetClass="mediacall" presetSubtype="0" fill="hold" nodeType="withEffect">
                                  <p:stCondLst>
                                    <p:cond delay="31250"/>
                                  </p:stCondLst>
                                  <p:childTnLst>
                                    <p:cmd type="call" cmd="playFrom(0.0)">
                                      <p:cBhvr>
                                        <p:cTn id="60" dur="38810" fill="hold"/>
                                        <p:tgtEl>
                                          <p:spTgt spid="15"/>
                                        </p:tgtEl>
                                      </p:cBhvr>
                                    </p:cmd>
                                  </p:childTnLst>
                                </p:cTn>
                              </p:par>
                              <p:par>
                                <p:cTn id="61" presetID="1" presetClass="entr" presetSubtype="0" fill="hold" nodeType="withEffect">
                                  <p:stCondLst>
                                    <p:cond delay="11000"/>
                                  </p:stCondLst>
                                  <p:childTnLst>
                                    <p:set>
                                      <p:cBhvr>
                                        <p:cTn id="62" dur="1" fill="hold">
                                          <p:stCondLst>
                                            <p:cond delay="0"/>
                                          </p:stCondLst>
                                        </p:cTn>
                                        <p:tgtEl>
                                          <p:spTgt spid="6"/>
                                        </p:tgtEl>
                                        <p:attrNameLst>
                                          <p:attrName>style.visibility</p:attrName>
                                        </p:attrNameLst>
                                      </p:cBhvr>
                                      <p:to>
                                        <p:strVal val="visible"/>
                                      </p:to>
                                    </p:set>
                                  </p:childTnLst>
                                </p:cTn>
                              </p:par>
                              <p:par>
                                <p:cTn id="63" presetID="1" presetClass="mediacall" presetSubtype="0" fill="hold" nodeType="withEffect">
                                  <p:stCondLst>
                                    <p:cond delay="11000"/>
                                  </p:stCondLst>
                                  <p:childTnLst>
                                    <p:cmd type="call" cmd="playFrom(0.0)">
                                      <p:cBhvr>
                                        <p:cTn id="64" dur="14974" fill="hold"/>
                                        <p:tgtEl>
                                          <p:spTgt spid="6"/>
                                        </p:tgtEl>
                                      </p:cBhvr>
                                    </p:cmd>
                                  </p:childTnLst>
                                </p:cTn>
                              </p:par>
                              <p:par>
                                <p:cTn id="65" presetID="10" presetClass="exit" presetSubtype="0" fill="hold" nodeType="withEffect">
                                  <p:stCondLst>
                                    <p:cond delay="31500"/>
                                  </p:stCondLst>
                                  <p:childTnLst>
                                    <p:animEffect transition="out" filter="fade">
                                      <p:cBhvr>
                                        <p:cTn id="66" dur="500"/>
                                        <p:tgtEl>
                                          <p:spTgt spid="6"/>
                                        </p:tgtEl>
                                      </p:cBhvr>
                                    </p:animEffect>
                                    <p:set>
                                      <p:cBhvr>
                                        <p:cTn id="67" dur="1" fill="hold">
                                          <p:stCondLst>
                                            <p:cond delay="499"/>
                                          </p:stCondLst>
                                        </p:cTn>
                                        <p:tgtEl>
                                          <p:spTgt spid="6"/>
                                        </p:tgtEl>
                                        <p:attrNameLst>
                                          <p:attrName>style.visibility</p:attrName>
                                        </p:attrNameLst>
                                      </p:cBhvr>
                                      <p:to>
                                        <p:strVal val="hidden"/>
                                      </p:to>
                                    </p:set>
                                    <p:cmd type="call" cmd="stop">
                                      <p:cBhvr>
                                        <p:cTn id="68" dur="1">
                                          <p:stCondLst>
                                            <p:cond delay="499"/>
                                          </p:stCondLst>
                                        </p:cTn>
                                        <p:tgtEl>
                                          <p:spTgt spid="6"/>
                                        </p:tgtEl>
                                      </p:cBhvr>
                                    </p:cmd>
                                  </p:childTnLst>
                                </p:cTn>
                              </p:par>
                              <p:par>
                                <p:cTn id="69" presetID="1" presetClass="entr" presetSubtype="0" fill="hold" nodeType="withEffect">
                                  <p:stCondLst>
                                    <p:cond delay="11000"/>
                                  </p:stCondLst>
                                  <p:childTnLst>
                                    <p:set>
                                      <p:cBhvr>
                                        <p:cTn id="70" dur="1" fill="hold">
                                          <p:stCondLst>
                                            <p:cond delay="0"/>
                                          </p:stCondLst>
                                        </p:cTn>
                                        <p:tgtEl>
                                          <p:spTgt spid="30"/>
                                        </p:tgtEl>
                                        <p:attrNameLst>
                                          <p:attrName>style.visibility</p:attrName>
                                        </p:attrNameLst>
                                      </p:cBhvr>
                                      <p:to>
                                        <p:strVal val="visible"/>
                                      </p:to>
                                    </p:set>
                                  </p:childTnLst>
                                </p:cTn>
                              </p:par>
                              <p:par>
                                <p:cTn id="71" presetID="1" presetClass="mediacall" presetSubtype="0" fill="hold" nodeType="withEffect">
                                  <p:stCondLst>
                                    <p:cond delay="11000"/>
                                  </p:stCondLst>
                                  <p:childTnLst>
                                    <p:cmd type="call" cmd="playFrom(0.0)">
                                      <p:cBhvr>
                                        <p:cTn id="72" dur="30000" fill="hold"/>
                                        <p:tgtEl>
                                          <p:spTgt spid="30"/>
                                        </p:tgtEl>
                                      </p:cBhvr>
                                    </p:cmd>
                                  </p:childTnLst>
                                </p:cTn>
                              </p:par>
                              <p:par>
                                <p:cTn id="73" presetID="2" presetClass="mediacall" presetSubtype="0" fill="hold" nodeType="withEffect">
                                  <p:stCondLst>
                                    <p:cond delay="35000"/>
                                  </p:stCondLst>
                                  <p:childTnLst>
                                    <p:cmd type="call" cmd="togglePause">
                                      <p:cBhvr>
                                        <p:cTn id="74" dur="1" fill="hold"/>
                                        <p:tgtEl>
                                          <p:spTgt spid="5"/>
                                        </p:tgtEl>
                                      </p:cBhvr>
                                    </p:cmd>
                                  </p:childTnLst>
                                </p:cTn>
                              </p:par>
                              <p:par>
                                <p:cTn id="75" presetID="2" presetClass="mediacall" presetSubtype="0" fill="hold" nodeType="withEffect">
                                  <p:stCondLst>
                                    <p:cond delay="35000"/>
                                  </p:stCondLst>
                                  <p:childTnLst>
                                    <p:cmd type="call" cmd="togglePause">
                                      <p:cBhvr>
                                        <p:cTn id="76" dur="1" fill="hold"/>
                                        <p:tgtEl>
                                          <p:spTgt spid="15"/>
                                        </p:tgtEl>
                                      </p:cBhvr>
                                    </p:cmd>
                                  </p:childTnLst>
                                </p:cTn>
                              </p:par>
                              <p:par>
                                <p:cTn id="77" presetID="10" presetClass="exit" presetSubtype="0" fill="hold" nodeType="withEffect">
                                  <p:stCondLst>
                                    <p:cond delay="0"/>
                                  </p:stCondLst>
                                  <p:childTnLst>
                                    <p:animEffect transition="out" filter="fade">
                                      <p:cBhvr>
                                        <p:cTn id="78" dur="500"/>
                                        <p:tgtEl>
                                          <p:spTgt spid="30"/>
                                        </p:tgtEl>
                                      </p:cBhvr>
                                    </p:animEffect>
                                    <p:set>
                                      <p:cBhvr>
                                        <p:cTn id="79" dur="1" fill="hold">
                                          <p:stCondLst>
                                            <p:cond delay="499"/>
                                          </p:stCondLst>
                                        </p:cTn>
                                        <p:tgtEl>
                                          <p:spTgt spid="30"/>
                                        </p:tgtEl>
                                        <p:attrNameLst>
                                          <p:attrName>style.visibility</p:attrName>
                                        </p:attrNameLst>
                                      </p:cBhvr>
                                      <p:to>
                                        <p:strVal val="hidden"/>
                                      </p:to>
                                    </p:set>
                                    <p:cmd type="call" cmd="stop">
                                      <p:cBhvr>
                                        <p:cTn id="80" dur="1">
                                          <p:stCondLst>
                                            <p:cond delay="499"/>
                                          </p:stCondLst>
                                        </p:cTn>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81" fill="hold" display="0">
                  <p:stCondLst>
                    <p:cond delay="indefinite"/>
                  </p:stCondLst>
                </p:cTn>
                <p:tgtEl>
                  <p:spTgt spid="6"/>
                </p:tgtEl>
              </p:cMediaNode>
            </p:video>
            <p:video>
              <p:cMediaNode vol="80000" mute="1">
                <p:cTn id="82" fill="hold" display="0">
                  <p:stCondLst>
                    <p:cond delay="indefinite"/>
                  </p:stCondLst>
                </p:cTn>
                <p:tgtEl>
                  <p:spTgt spid="5"/>
                </p:tgtEl>
              </p:cMediaNode>
            </p:video>
            <p:video>
              <p:cMediaNode vol="80000" mute="1">
                <p:cTn id="83" fill="hold" display="0">
                  <p:stCondLst>
                    <p:cond delay="indefinite"/>
                  </p:stCondLst>
                </p:cTn>
                <p:tgtEl>
                  <p:spTgt spid="15"/>
                </p:tgtEl>
              </p:cMediaNode>
            </p:video>
            <p:video>
              <p:cMediaNode vol="80000" mute="1">
                <p:cTn id="84" fill="hold" display="0">
                  <p:stCondLst>
                    <p:cond delay="indefinite"/>
                  </p:stCondLst>
                </p:cTn>
                <p:tgtEl>
                  <p:spTgt spid="30"/>
                </p:tgtEl>
              </p:cMediaNode>
            </p:video>
          </p:childTnLst>
        </p:cTn>
      </p:par>
    </p:tnLst>
    <p:bldLst>
      <p:bldP spid="458" grpId="0" animBg="1"/>
      <p:bldP spid="45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rgbClr val="EBE7DC"/>
        </a:solidFill>
        <a:effectLst/>
      </p:bgPr>
    </p:bg>
    <p:spTree>
      <p:nvGrpSpPr>
        <p:cNvPr id="1" name=""/>
        <p:cNvGrpSpPr/>
        <p:nvPr/>
      </p:nvGrpSpPr>
      <p:grpSpPr>
        <a:xfrm>
          <a:off x="0" y="0"/>
          <a:ext cx="0" cy="0"/>
          <a:chOff x="0" y="0"/>
          <a:chExt cx="0" cy="0"/>
        </a:xfrm>
      </p:grpSpPr>
      <p:sp>
        <p:nvSpPr>
          <p:cNvPr id="481" name="Rectangle"/>
          <p:cNvSpPr/>
          <p:nvPr/>
        </p:nvSpPr>
        <p:spPr>
          <a:xfrm>
            <a:off x="-465524" y="-256391"/>
            <a:ext cx="6555174" cy="7357058"/>
          </a:xfrm>
          <a:prstGeom prst="rect">
            <a:avLst/>
          </a:prstGeom>
          <a:solidFill>
            <a:srgbClr val="B2D33E"/>
          </a:solidFill>
          <a:ln w="12700">
            <a:miter lim="400000"/>
          </a:ln>
        </p:spPr>
        <p:txBody>
          <a:bodyPr lIns="0" tIns="0" rIns="0" bIns="0"/>
          <a:lstStyle/>
          <a:p>
            <a:pPr>
              <a:lnSpc>
                <a:spcPct val="90000"/>
              </a:lnSpc>
              <a:defRPr sz="2000" cap="all" spc="0">
                <a:latin typeface="Helvetica Neue"/>
                <a:ea typeface="Helvetica Neue"/>
                <a:cs typeface="Helvetica Neue"/>
                <a:sym typeface="Helvetica Neue"/>
              </a:defRPr>
            </a:pPr>
            <a:endParaRPr/>
          </a:p>
        </p:txBody>
      </p:sp>
      <p:sp>
        <p:nvSpPr>
          <p:cNvPr id="482" name="Line"/>
          <p:cNvSpPr/>
          <p:nvPr/>
        </p:nvSpPr>
        <p:spPr>
          <a:xfrm flipH="1">
            <a:off x="6095999" y="-256391"/>
            <a:ext cx="2" cy="7676430"/>
          </a:xfrm>
          <a:prstGeom prst="line">
            <a:avLst/>
          </a:prstGeom>
          <a:ln w="12700">
            <a:solidFill>
              <a:srgbClr val="000000"/>
            </a:solidFill>
            <a:miter/>
          </a:ln>
        </p:spPr>
        <p:txBody>
          <a:bodyPr lIns="45719" rIns="45719"/>
          <a:lstStyle/>
          <a:p>
            <a:endParaRPr/>
          </a:p>
        </p:txBody>
      </p:sp>
      <p:sp>
        <p:nvSpPr>
          <p:cNvPr id="483"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484" name="VII - uso otimizado do espectro de radiofrequências destinado ao serviço de radiodifusão de sons e imagens e aos serviços ancilares"/>
          <p:cNvSpPr txBox="1"/>
          <p:nvPr/>
        </p:nvSpPr>
        <p:spPr>
          <a:xfrm>
            <a:off x="511931" y="475632"/>
            <a:ext cx="4979409" cy="1107996"/>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nSpc>
                <a:spcPct val="90000"/>
              </a:lnSpc>
              <a:defRPr sz="2000" cap="all" spc="0">
                <a:latin typeface="Helvetica Neue"/>
                <a:ea typeface="Helvetica Neue"/>
                <a:cs typeface="Helvetica Neue"/>
                <a:sym typeface="Helvetica Neue"/>
              </a:defRPr>
            </a:lvl1pPr>
          </a:lstStyle>
          <a:p>
            <a:r>
              <a:t>VII - </a:t>
            </a:r>
            <a:r>
              <a:rPr err="1"/>
              <a:t>uso</a:t>
            </a:r>
            <a:r>
              <a:t> </a:t>
            </a:r>
            <a:r>
              <a:rPr err="1"/>
              <a:t>otimizado</a:t>
            </a:r>
            <a:r>
              <a:t> do </a:t>
            </a:r>
            <a:r>
              <a:rPr err="1"/>
              <a:t>espectro</a:t>
            </a:r>
            <a:r>
              <a:t> de </a:t>
            </a:r>
            <a:r>
              <a:rPr err="1"/>
              <a:t>radiofrequências</a:t>
            </a:r>
            <a:r>
              <a:t> </a:t>
            </a:r>
            <a:r>
              <a:rPr err="1"/>
              <a:t>destinado</a:t>
            </a:r>
            <a:r>
              <a:t> </a:t>
            </a:r>
            <a:r>
              <a:rPr err="1"/>
              <a:t>ao</a:t>
            </a:r>
            <a:r>
              <a:t> </a:t>
            </a:r>
            <a:r>
              <a:rPr err="1"/>
              <a:t>serviço</a:t>
            </a:r>
            <a:r>
              <a:t> de </a:t>
            </a:r>
            <a:r>
              <a:rPr err="1"/>
              <a:t>radiodifusão</a:t>
            </a:r>
            <a:r>
              <a:t> de sons e imagens e </a:t>
            </a:r>
            <a:r>
              <a:rPr err="1"/>
              <a:t>aos</a:t>
            </a:r>
            <a:r>
              <a:t> </a:t>
            </a:r>
            <a:r>
              <a:rPr err="1"/>
              <a:t>serviços</a:t>
            </a:r>
            <a:r>
              <a:rPr lang="en-US"/>
              <a:t> </a:t>
            </a:r>
            <a:r>
              <a:rPr lang="en-US" err="1"/>
              <a:t>ancilares</a:t>
            </a:r>
            <a:endParaRPr/>
          </a:p>
        </p:txBody>
      </p:sp>
      <p:sp>
        <p:nvSpPr>
          <p:cNvPr id="485" name="VIII - novas formas de acessar a conteúdos culturais, educativos, artísticos e informativos"/>
          <p:cNvSpPr txBox="1"/>
          <p:nvPr/>
        </p:nvSpPr>
        <p:spPr>
          <a:xfrm>
            <a:off x="7098979" y="475632"/>
            <a:ext cx="3722001" cy="1122604"/>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nSpc>
                <a:spcPct val="90000"/>
              </a:lnSpc>
              <a:defRPr sz="2000" cap="all" spc="0">
                <a:latin typeface="Helvetica Neue"/>
                <a:ea typeface="Helvetica Neue"/>
                <a:cs typeface="Helvetica Neue"/>
                <a:sym typeface="Helvetica Neue"/>
              </a:defRPr>
            </a:lvl1pPr>
          </a:lstStyle>
          <a:p>
            <a:r>
              <a:t>VIII - </a:t>
            </a:r>
            <a:r>
              <a:rPr err="1"/>
              <a:t>novas</a:t>
            </a:r>
            <a:r>
              <a:t> </a:t>
            </a:r>
            <a:r>
              <a:rPr err="1"/>
              <a:t>formas</a:t>
            </a:r>
            <a:r>
              <a:t> de </a:t>
            </a:r>
            <a:r>
              <a:rPr err="1"/>
              <a:t>acessar</a:t>
            </a:r>
            <a:r>
              <a:t> a </a:t>
            </a:r>
            <a:r>
              <a:rPr err="1"/>
              <a:t>conteúdos</a:t>
            </a:r>
            <a:r>
              <a:t> </a:t>
            </a:r>
            <a:r>
              <a:rPr err="1"/>
              <a:t>culturais</a:t>
            </a:r>
            <a:r>
              <a:t>, </a:t>
            </a:r>
            <a:r>
              <a:rPr err="1"/>
              <a:t>educativos</a:t>
            </a:r>
            <a:r>
              <a:t>, </a:t>
            </a:r>
            <a:r>
              <a:rPr err="1"/>
              <a:t>artísticos</a:t>
            </a:r>
            <a:r>
              <a:t> e </a:t>
            </a:r>
            <a:r>
              <a:rPr err="1"/>
              <a:t>informativos</a:t>
            </a:r>
            <a:endParaRPr/>
          </a:p>
        </p:txBody>
      </p:sp>
      <p:pic>
        <p:nvPicPr>
          <p:cNvPr id="486" name="Picture 2" descr="Picture 2"/>
          <p:cNvPicPr>
            <a:picLocks noChangeAspect="1"/>
          </p:cNvPicPr>
          <p:nvPr/>
        </p:nvPicPr>
        <p:blipFill>
          <a:blip r:embed="rId2"/>
          <a:stretch>
            <a:fillRect/>
          </a:stretch>
        </p:blipFill>
        <p:spPr>
          <a:xfrm>
            <a:off x="419506" y="1880608"/>
            <a:ext cx="4979409" cy="4068145"/>
          </a:xfrm>
          <a:prstGeom prst="rect">
            <a:avLst/>
          </a:prstGeom>
          <a:ln w="12700">
            <a:miter lim="400000"/>
          </a:ln>
        </p:spPr>
      </p:pic>
      <p:pic>
        <p:nvPicPr>
          <p:cNvPr id="487" name="Picture 4" descr="Picture 4"/>
          <p:cNvPicPr>
            <a:picLocks noChangeAspect="1"/>
          </p:cNvPicPr>
          <p:nvPr/>
        </p:nvPicPr>
        <p:blipFill>
          <a:blip r:embed="rId3"/>
          <a:srcRect t="14235"/>
          <a:stretch>
            <a:fillRect/>
          </a:stretch>
        </p:blipFill>
        <p:spPr>
          <a:xfrm>
            <a:off x="7098979" y="2066416"/>
            <a:ext cx="3722001" cy="4791584"/>
          </a:xfrm>
          <a:prstGeom prst="rect">
            <a:avLst/>
          </a:prstGeom>
          <a:ln w="12700">
            <a:miter lim="400000"/>
          </a:ln>
        </p:spPr>
      </p:pic>
      <p:pic>
        <p:nvPicPr>
          <p:cNvPr id="488" name="pasted-movie.png" descr="pasted-movie.png"/>
          <p:cNvPicPr>
            <a:picLocks noChangeAspect="1"/>
          </p:cNvPicPr>
          <p:nvPr/>
        </p:nvPicPr>
        <p:blipFill>
          <a:blip r:embed="rId4"/>
          <a:stretch>
            <a:fillRect/>
          </a:stretch>
        </p:blipFill>
        <p:spPr>
          <a:xfrm>
            <a:off x="267051" y="6007461"/>
            <a:ext cx="1928307" cy="63152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485"/>
                                        </p:tgtEl>
                                        <p:attrNameLst>
                                          <p:attrName>style.visibility</p:attrName>
                                        </p:attrNameLst>
                                      </p:cBhvr>
                                      <p:to>
                                        <p:strVal val="visible"/>
                                      </p:to>
                                    </p:set>
                                    <p:animEffect transition="in" filter="fade">
                                      <p:cBhvr>
                                        <p:cTn id="7" dur="300"/>
                                        <p:tgtEl>
                                          <p:spTgt spid="485"/>
                                        </p:tgtEl>
                                      </p:cBhvr>
                                    </p:animEffect>
                                  </p:childTnLst>
                                </p:cTn>
                              </p:par>
                            </p:childTnLst>
                          </p:cTn>
                        </p:par>
                        <p:par>
                          <p:cTn id="8" fill="hold">
                            <p:stCondLst>
                              <p:cond delay="300"/>
                            </p:stCondLst>
                            <p:childTnLst>
                              <p:par>
                                <p:cTn id="9" presetID="10" presetClass="entr" fill="hold" grpId="0" nodeType="afterEffect">
                                  <p:stCondLst>
                                    <p:cond delay="0"/>
                                  </p:stCondLst>
                                  <p:iterate>
                                    <p:tmAbs val="0"/>
                                  </p:iterate>
                                  <p:childTnLst>
                                    <p:set>
                                      <p:cBhvr>
                                        <p:cTn id="10" fill="hold"/>
                                        <p:tgtEl>
                                          <p:spTgt spid="487"/>
                                        </p:tgtEl>
                                        <p:attrNameLst>
                                          <p:attrName>style.visibility</p:attrName>
                                        </p:attrNameLst>
                                      </p:cBhvr>
                                      <p:to>
                                        <p:strVal val="visible"/>
                                      </p:to>
                                    </p:set>
                                    <p:animEffect transition="in" filter="fade">
                                      <p:cBhvr>
                                        <p:cTn id="11" dur="500"/>
                                        <p:tgtEl>
                                          <p:spTgt spid="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 grpId="0" animBg="1" advAuto="0"/>
      <p:bldP spid="487"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481" name="Rectangle"/>
          <p:cNvSpPr/>
          <p:nvPr/>
        </p:nvSpPr>
        <p:spPr>
          <a:xfrm>
            <a:off x="-465524" y="-256391"/>
            <a:ext cx="6555174" cy="7357058"/>
          </a:xfrm>
          <a:prstGeom prst="rect">
            <a:avLst/>
          </a:prstGeom>
          <a:solidFill>
            <a:srgbClr val="B2D33E"/>
          </a:solidFill>
          <a:ln w="12700">
            <a:miter lim="400000"/>
          </a:ln>
        </p:spPr>
        <p:txBody>
          <a:bodyPr lIns="0" tIns="0" rIns="0" bIns="0"/>
          <a:lstStyle/>
          <a:p>
            <a:pPr>
              <a:lnSpc>
                <a:spcPct val="90000"/>
              </a:lnSpc>
              <a:defRPr sz="2000" cap="all" spc="0">
                <a:latin typeface="Helvetica Neue"/>
                <a:ea typeface="Helvetica Neue"/>
                <a:cs typeface="Helvetica Neue"/>
                <a:sym typeface="Helvetica Neue"/>
              </a:defRPr>
            </a:pPr>
            <a:endParaRPr/>
          </a:p>
        </p:txBody>
      </p:sp>
      <p:sp>
        <p:nvSpPr>
          <p:cNvPr id="482" name="Line"/>
          <p:cNvSpPr/>
          <p:nvPr/>
        </p:nvSpPr>
        <p:spPr>
          <a:xfrm flipH="1">
            <a:off x="6095999" y="-256391"/>
            <a:ext cx="2" cy="7676430"/>
          </a:xfrm>
          <a:prstGeom prst="line">
            <a:avLst/>
          </a:prstGeom>
          <a:ln w="12700">
            <a:solidFill>
              <a:srgbClr val="000000"/>
            </a:solidFill>
            <a:miter/>
          </a:ln>
        </p:spPr>
        <p:txBody>
          <a:bodyPr lIns="45719" rIns="45719"/>
          <a:lstStyle/>
          <a:p>
            <a:endParaRPr/>
          </a:p>
        </p:txBody>
      </p:sp>
      <p:sp>
        <p:nvSpPr>
          <p:cNvPr id="483" name="obrigado."/>
          <p:cNvSpPr txBox="1"/>
          <p:nvPr/>
        </p:nvSpPr>
        <p:spPr>
          <a:xfrm>
            <a:off x="10419145" y="275577"/>
            <a:ext cx="1389965" cy="2000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484" name="VII - uso otimizado do espectro de radiofrequências destinado ao serviço de radiodifusão de sons e imagens e aos serviços ancilares"/>
          <p:cNvSpPr txBox="1"/>
          <p:nvPr/>
        </p:nvSpPr>
        <p:spPr>
          <a:xfrm>
            <a:off x="511931" y="475632"/>
            <a:ext cx="4979409" cy="1107996"/>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90000"/>
              </a:lnSpc>
              <a:defRPr sz="2000" cap="all" spc="0">
                <a:latin typeface="Helvetica Neue"/>
                <a:ea typeface="Helvetica Neue"/>
                <a:cs typeface="Helvetica Neue"/>
                <a:sym typeface="Helvetica Neue"/>
              </a:defRPr>
            </a:lvl1pPr>
          </a:lstStyle>
          <a:p>
            <a:r>
              <a:t>VII - </a:t>
            </a:r>
            <a:r>
              <a:rPr err="1"/>
              <a:t>uso</a:t>
            </a:r>
            <a:r>
              <a:t> </a:t>
            </a:r>
            <a:r>
              <a:rPr err="1"/>
              <a:t>otimizado</a:t>
            </a:r>
            <a:r>
              <a:t> do </a:t>
            </a:r>
            <a:r>
              <a:rPr err="1"/>
              <a:t>espectro</a:t>
            </a:r>
            <a:r>
              <a:t> de </a:t>
            </a:r>
            <a:r>
              <a:rPr err="1"/>
              <a:t>radiofrequências</a:t>
            </a:r>
            <a:r>
              <a:t> </a:t>
            </a:r>
            <a:r>
              <a:rPr err="1"/>
              <a:t>destinado</a:t>
            </a:r>
            <a:r>
              <a:t> </a:t>
            </a:r>
            <a:r>
              <a:rPr err="1"/>
              <a:t>ao</a:t>
            </a:r>
            <a:r>
              <a:t> </a:t>
            </a:r>
            <a:r>
              <a:rPr err="1"/>
              <a:t>serviço</a:t>
            </a:r>
            <a:r>
              <a:t> de </a:t>
            </a:r>
            <a:r>
              <a:rPr err="1"/>
              <a:t>radiodifusão</a:t>
            </a:r>
            <a:r>
              <a:t> de sons e imagens e </a:t>
            </a:r>
            <a:r>
              <a:rPr err="1"/>
              <a:t>aos</a:t>
            </a:r>
            <a:r>
              <a:t> </a:t>
            </a:r>
            <a:r>
              <a:rPr err="1"/>
              <a:t>serviços</a:t>
            </a:r>
            <a:r>
              <a:rPr lang="en-US"/>
              <a:t> </a:t>
            </a:r>
            <a:r>
              <a:rPr lang="en-US" err="1"/>
              <a:t>ancilares</a:t>
            </a:r>
            <a:endParaRPr/>
          </a:p>
        </p:txBody>
      </p:sp>
      <p:sp>
        <p:nvSpPr>
          <p:cNvPr id="485" name="VIII - novas formas de acessar a conteúdos culturais, educativos, artísticos e informativos"/>
          <p:cNvSpPr txBox="1"/>
          <p:nvPr/>
        </p:nvSpPr>
        <p:spPr>
          <a:xfrm>
            <a:off x="7098979" y="475632"/>
            <a:ext cx="3722001" cy="1122604"/>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90000"/>
              </a:lnSpc>
              <a:defRPr sz="2000" cap="all" spc="0">
                <a:latin typeface="Helvetica Neue"/>
                <a:ea typeface="Helvetica Neue"/>
                <a:cs typeface="Helvetica Neue"/>
                <a:sym typeface="Helvetica Neue"/>
              </a:defRPr>
            </a:lvl1pPr>
          </a:lstStyle>
          <a:p>
            <a:r>
              <a:t>VIII - </a:t>
            </a:r>
            <a:r>
              <a:rPr err="1"/>
              <a:t>novas</a:t>
            </a:r>
            <a:r>
              <a:t> </a:t>
            </a:r>
            <a:r>
              <a:rPr err="1"/>
              <a:t>formas</a:t>
            </a:r>
            <a:r>
              <a:t> de </a:t>
            </a:r>
            <a:r>
              <a:rPr err="1"/>
              <a:t>acessar</a:t>
            </a:r>
            <a:r>
              <a:t> a </a:t>
            </a:r>
            <a:r>
              <a:rPr err="1"/>
              <a:t>conteúdos</a:t>
            </a:r>
            <a:r>
              <a:t> </a:t>
            </a:r>
            <a:r>
              <a:rPr err="1"/>
              <a:t>culturais</a:t>
            </a:r>
            <a:r>
              <a:t>, </a:t>
            </a:r>
            <a:r>
              <a:rPr err="1"/>
              <a:t>educativos</a:t>
            </a:r>
            <a:r>
              <a:t>, </a:t>
            </a:r>
            <a:r>
              <a:rPr err="1"/>
              <a:t>artísticos</a:t>
            </a:r>
            <a:r>
              <a:t> e </a:t>
            </a:r>
            <a:r>
              <a:rPr err="1"/>
              <a:t>informativos</a:t>
            </a:r>
            <a:endParaRPr/>
          </a:p>
        </p:txBody>
      </p:sp>
      <p:pic>
        <p:nvPicPr>
          <p:cNvPr id="486" name="Picture 2" descr="Picture 2"/>
          <p:cNvPicPr>
            <a:picLocks noChangeAspect="1"/>
          </p:cNvPicPr>
          <p:nvPr/>
        </p:nvPicPr>
        <p:blipFill>
          <a:blip r:embed="rId2"/>
          <a:stretch>
            <a:fillRect/>
          </a:stretch>
        </p:blipFill>
        <p:spPr>
          <a:xfrm>
            <a:off x="419506" y="1880608"/>
            <a:ext cx="4979409" cy="4068145"/>
          </a:xfrm>
          <a:prstGeom prst="rect">
            <a:avLst/>
          </a:prstGeom>
          <a:ln w="12700">
            <a:miter lim="400000"/>
          </a:ln>
        </p:spPr>
      </p:pic>
      <p:pic>
        <p:nvPicPr>
          <p:cNvPr id="488"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pic>
        <p:nvPicPr>
          <p:cNvPr id="2" name="Imagem 1">
            <a:extLst>
              <a:ext uri="{FF2B5EF4-FFF2-40B4-BE49-F238E27FC236}">
                <a16:creationId xmlns:a16="http://schemas.microsoft.com/office/drawing/2014/main" id="{FD15DAB9-3D50-4D79-E5F4-26E7A34D0FCC}"/>
              </a:ext>
            </a:extLst>
          </p:cNvPr>
          <p:cNvPicPr>
            <a:picLocks noChangeAspect="1"/>
          </p:cNvPicPr>
          <p:nvPr/>
        </p:nvPicPr>
        <p:blipFill>
          <a:blip r:embed="rId4"/>
          <a:stretch>
            <a:fillRect/>
          </a:stretch>
        </p:blipFill>
        <p:spPr>
          <a:xfrm>
            <a:off x="6708475" y="2604704"/>
            <a:ext cx="5187350" cy="2899421"/>
          </a:xfrm>
          <a:prstGeom prst="rect">
            <a:avLst/>
          </a:prstGeom>
        </p:spPr>
      </p:pic>
    </p:spTree>
    <p:extLst>
      <p:ext uri="{BB962C8B-B14F-4D97-AF65-F5344CB8AC3E}">
        <p14:creationId xmlns:p14="http://schemas.microsoft.com/office/powerpoint/2010/main" val="24927795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485"/>
                                        </p:tgtEl>
                                        <p:attrNameLst>
                                          <p:attrName>style.visibility</p:attrName>
                                        </p:attrNameLst>
                                      </p:cBhvr>
                                      <p:to>
                                        <p:strVal val="visible"/>
                                      </p:to>
                                    </p:set>
                                    <p:animEffect transition="in" filter="fade">
                                      <p:cBhvr>
                                        <p:cTn id="7" dur="300"/>
                                        <p:tgtEl>
                                          <p:spTgt spid="48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90" name="GettyImages-1345491366.jpg" descr="GettyImages-1345491366.jpg"/>
          <p:cNvPicPr>
            <a:picLocks noChangeAspect="1"/>
          </p:cNvPicPr>
          <p:nvPr/>
        </p:nvPicPr>
        <p:blipFill>
          <a:blip r:embed="rId2">
            <a:alphaModFix amt="57832"/>
          </a:blip>
          <a:srcRect b="15625"/>
          <a:stretch>
            <a:fillRect/>
          </a:stretch>
        </p:blipFill>
        <p:spPr>
          <a:xfrm>
            <a:off x="0" y="0"/>
            <a:ext cx="12192000" cy="6858000"/>
          </a:xfrm>
          <a:prstGeom prst="rect">
            <a:avLst/>
          </a:prstGeom>
          <a:ln w="12700">
            <a:miter lim="400000"/>
          </a:ln>
        </p:spPr>
      </p:pic>
      <p:sp>
        <p:nvSpPr>
          <p:cNvPr id="491"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pic>
        <p:nvPicPr>
          <p:cNvPr id="492"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sp>
        <p:nvSpPr>
          <p:cNvPr id="493" name="Outras Características da TV 3.0 Call for Proposals"/>
          <p:cNvSpPr txBox="1"/>
          <p:nvPr/>
        </p:nvSpPr>
        <p:spPr>
          <a:xfrm>
            <a:off x="1231205" y="827058"/>
            <a:ext cx="9882923" cy="47785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70000"/>
              </a:lnSpc>
              <a:defRPr sz="8000" b="1" i="1" cap="all">
                <a:solidFill>
                  <a:srgbClr val="EBE7DC"/>
                </a:solidFill>
                <a:latin typeface="Helvetica Neue"/>
                <a:ea typeface="Helvetica Neue"/>
                <a:cs typeface="Helvetica Neue"/>
                <a:sym typeface="Helvetica Neue"/>
              </a:defRPr>
            </a:pPr>
            <a:r>
              <a:t>Outras Características da TV 3.0</a:t>
            </a:r>
            <a:br/>
            <a:r>
              <a:t>Call for Proposals</a:t>
            </a:r>
          </a:p>
        </p:txBody>
      </p:sp>
      <p:sp>
        <p:nvSpPr>
          <p:cNvPr id="494" name="Line"/>
          <p:cNvSpPr/>
          <p:nvPr/>
        </p:nvSpPr>
        <p:spPr>
          <a:xfrm>
            <a:off x="2392023" y="6385316"/>
            <a:ext cx="9417087" cy="1"/>
          </a:xfrm>
          <a:prstGeom prst="line">
            <a:avLst/>
          </a:prstGeom>
          <a:ln w="12700">
            <a:solidFill>
              <a:srgbClr val="EAE7DD"/>
            </a:solidFill>
            <a:miter/>
          </a:ln>
        </p:spPr>
        <p:txBody>
          <a:bodyPr lIns="45719" rIns="45719"/>
          <a:lstStyle/>
          <a:p>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8D258"/>
        </a:solidFill>
        <a:effectLst/>
      </p:bgPr>
    </p:bg>
    <p:spTree>
      <p:nvGrpSpPr>
        <p:cNvPr id="1" name=""/>
        <p:cNvGrpSpPr/>
        <p:nvPr/>
      </p:nvGrpSpPr>
      <p:grpSpPr>
        <a:xfrm>
          <a:off x="0" y="0"/>
          <a:ext cx="0" cy="0"/>
          <a:chOff x="0" y="0"/>
          <a:chExt cx="0" cy="0"/>
        </a:xfrm>
      </p:grpSpPr>
      <p:sp>
        <p:nvSpPr>
          <p:cNvPr id="496" name="Rounded Rectangle"/>
          <p:cNvSpPr/>
          <p:nvPr/>
        </p:nvSpPr>
        <p:spPr>
          <a:xfrm>
            <a:off x="821084" y="475632"/>
            <a:ext cx="5156152" cy="5600005"/>
          </a:xfrm>
          <a:prstGeom prst="roundRect">
            <a:avLst>
              <a:gd name="adj" fmla="val 15000"/>
            </a:avLst>
          </a:prstGeom>
          <a:solidFill>
            <a:srgbClr val="EBE7DC"/>
          </a:solidFill>
          <a:ln w="12700">
            <a:miter lim="400000"/>
          </a:ln>
        </p:spPr>
        <p:txBody>
          <a:bodyPr lIns="45719" rIns="45719" anchor="ctr"/>
          <a:lstStyle/>
          <a:p>
            <a:endParaRPr/>
          </a:p>
        </p:txBody>
      </p:sp>
      <p:sp>
        <p:nvSpPr>
          <p:cNvPr id="497"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498" name="recursos avançados…"/>
          <p:cNvSpPr txBox="1"/>
          <p:nvPr/>
        </p:nvSpPr>
        <p:spPr>
          <a:xfrm>
            <a:off x="1595395" y="955582"/>
            <a:ext cx="3607530" cy="59662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defRPr sz="2000" b="1" cap="all" spc="0">
                <a:latin typeface="Helvetica Neue"/>
                <a:ea typeface="Helvetica Neue"/>
                <a:cs typeface="Helvetica Neue"/>
                <a:sym typeface="Helvetica Neue"/>
              </a:defRPr>
            </a:pPr>
            <a:r>
              <a:t>recursos avançados </a:t>
            </a:r>
          </a:p>
          <a:p>
            <a:pPr>
              <a:lnSpc>
                <a:spcPct val="90000"/>
              </a:lnSpc>
              <a:defRPr sz="2000" b="1" cap="all" spc="0">
                <a:latin typeface="Helvetica Neue"/>
                <a:ea typeface="Helvetica Neue"/>
                <a:cs typeface="Helvetica Neue"/>
                <a:sym typeface="Helvetica Neue"/>
              </a:defRPr>
            </a:pPr>
            <a:r>
              <a:t>de acessibilidade</a:t>
            </a:r>
          </a:p>
        </p:txBody>
      </p:sp>
      <p:pic>
        <p:nvPicPr>
          <p:cNvPr id="499"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pic>
        <p:nvPicPr>
          <p:cNvPr id="500" name="Imagem 3" descr="Imagem 3"/>
          <p:cNvPicPr>
            <a:picLocks noChangeAspect="1"/>
          </p:cNvPicPr>
          <p:nvPr/>
        </p:nvPicPr>
        <p:blipFill>
          <a:blip r:embed="rId3"/>
          <a:stretch>
            <a:fillRect/>
          </a:stretch>
        </p:blipFill>
        <p:spPr>
          <a:xfrm>
            <a:off x="1208240" y="1925000"/>
            <a:ext cx="4381840" cy="2464786"/>
          </a:xfrm>
          <a:prstGeom prst="rect">
            <a:avLst/>
          </a:prstGeom>
          <a:ln w="12700">
            <a:miter lim="400000"/>
          </a:ln>
        </p:spPr>
      </p:pic>
      <p:pic>
        <p:nvPicPr>
          <p:cNvPr id="501" name="Imagem 5" descr="Imagem 5"/>
          <p:cNvPicPr>
            <a:picLocks noChangeAspect="1"/>
          </p:cNvPicPr>
          <p:nvPr/>
        </p:nvPicPr>
        <p:blipFill>
          <a:blip r:embed="rId4"/>
          <a:stretch>
            <a:fillRect/>
          </a:stretch>
        </p:blipFill>
        <p:spPr>
          <a:xfrm>
            <a:off x="1595395" y="4590740"/>
            <a:ext cx="1979901" cy="884228"/>
          </a:xfrm>
          <a:prstGeom prst="rect">
            <a:avLst/>
          </a:prstGeom>
          <a:ln w="12700">
            <a:miter lim="400000"/>
          </a:ln>
        </p:spPr>
      </p:pic>
      <p:pic>
        <p:nvPicPr>
          <p:cNvPr id="502" name="Picture 2" descr="Picture 2"/>
          <p:cNvPicPr>
            <a:picLocks noChangeAspect="1"/>
          </p:cNvPicPr>
          <p:nvPr/>
        </p:nvPicPr>
        <p:blipFill>
          <a:blip r:embed="rId5"/>
          <a:stretch>
            <a:fillRect/>
          </a:stretch>
        </p:blipFill>
        <p:spPr>
          <a:xfrm>
            <a:off x="3786618" y="4590740"/>
            <a:ext cx="1176922" cy="884228"/>
          </a:xfrm>
          <a:prstGeom prst="rect">
            <a:avLst/>
          </a:prstGeom>
          <a:ln w="12700">
            <a:miter lim="400000"/>
          </a:ln>
        </p:spPr>
      </p:pic>
      <p:grpSp>
        <p:nvGrpSpPr>
          <p:cNvPr id="507" name="Group"/>
          <p:cNvGrpSpPr/>
          <p:nvPr/>
        </p:nvGrpSpPr>
        <p:grpSpPr>
          <a:xfrm>
            <a:off x="6214696" y="475632"/>
            <a:ext cx="5156220" cy="5600005"/>
            <a:chOff x="0" y="0"/>
            <a:chExt cx="5156218" cy="5600004"/>
          </a:xfrm>
        </p:grpSpPr>
        <p:sp>
          <p:nvSpPr>
            <p:cNvPr id="503" name="Rounded Rectangle"/>
            <p:cNvSpPr/>
            <p:nvPr/>
          </p:nvSpPr>
          <p:spPr>
            <a:xfrm>
              <a:off x="0" y="0"/>
              <a:ext cx="5156152" cy="5600005"/>
            </a:xfrm>
            <a:prstGeom prst="roundRect">
              <a:avLst>
                <a:gd name="adj" fmla="val 15000"/>
              </a:avLst>
            </a:prstGeom>
            <a:solidFill>
              <a:srgbClr val="EBE7DC"/>
            </a:solidFill>
            <a:ln w="12700" cap="flat">
              <a:noFill/>
              <a:miter lim="400000"/>
            </a:ln>
            <a:effectLst/>
          </p:spPr>
          <p:txBody>
            <a:bodyPr wrap="square" lIns="45719" tIns="45719" rIns="45719" bIns="45719" numCol="1" anchor="ctr">
              <a:noAutofit/>
            </a:bodyPr>
            <a:lstStyle/>
            <a:p>
              <a:endParaRPr/>
            </a:p>
          </p:txBody>
        </p:sp>
        <p:sp>
          <p:nvSpPr>
            <p:cNvPr id="504" name="alerta de…"/>
            <p:cNvSpPr txBox="1"/>
            <p:nvPr/>
          </p:nvSpPr>
          <p:spPr>
            <a:xfrm>
              <a:off x="774310" y="386271"/>
              <a:ext cx="2465766" cy="596620"/>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t">
              <a:spAutoFit/>
            </a:bodyPr>
            <a:lstStyle/>
            <a:p>
              <a:pPr>
                <a:lnSpc>
                  <a:spcPct val="90000"/>
                </a:lnSpc>
                <a:defRPr sz="2000" b="1" cap="all" spc="0">
                  <a:latin typeface="Helvetica Neue"/>
                  <a:ea typeface="Helvetica Neue"/>
                  <a:cs typeface="Helvetica Neue"/>
                  <a:sym typeface="Helvetica Neue"/>
                </a:defRPr>
              </a:pPr>
              <a:r>
                <a:t>alerta de </a:t>
              </a:r>
            </a:p>
            <a:p>
              <a:pPr>
                <a:lnSpc>
                  <a:spcPct val="90000"/>
                </a:lnSpc>
                <a:defRPr sz="2000" b="1" cap="all" spc="0">
                  <a:latin typeface="Helvetica Neue"/>
                  <a:ea typeface="Helvetica Neue"/>
                  <a:cs typeface="Helvetica Neue"/>
                  <a:sym typeface="Helvetica Neue"/>
                </a:defRPr>
              </a:pPr>
              <a:r>
                <a:t>emergência</a:t>
              </a:r>
            </a:p>
          </p:txBody>
        </p:sp>
        <p:pic>
          <p:nvPicPr>
            <p:cNvPr id="505" name="Picture 6" descr="Picture 6"/>
            <p:cNvPicPr>
              <a:picLocks noChangeAspect="1"/>
            </p:cNvPicPr>
            <p:nvPr/>
          </p:nvPicPr>
          <p:blipFill>
            <a:blip r:embed="rId6"/>
            <a:srcRect l="1865"/>
            <a:stretch>
              <a:fillRect/>
            </a:stretch>
          </p:blipFill>
          <p:spPr>
            <a:xfrm>
              <a:off x="0" y="1324222"/>
              <a:ext cx="5156219" cy="2951416"/>
            </a:xfrm>
            <a:prstGeom prst="rect">
              <a:avLst/>
            </a:prstGeom>
            <a:ln w="12700" cap="flat">
              <a:noFill/>
              <a:miter lim="400000"/>
            </a:ln>
            <a:effectLst/>
          </p:spPr>
        </p:pic>
        <p:pic>
          <p:nvPicPr>
            <p:cNvPr id="506" name="Picture 4" descr="Picture 4"/>
            <p:cNvPicPr>
              <a:picLocks noChangeAspect="1"/>
            </p:cNvPicPr>
            <p:nvPr/>
          </p:nvPicPr>
          <p:blipFill>
            <a:blip r:embed="rId7"/>
            <a:stretch>
              <a:fillRect/>
            </a:stretch>
          </p:blipFill>
          <p:spPr>
            <a:xfrm>
              <a:off x="322823" y="3522461"/>
              <a:ext cx="1883302" cy="753321"/>
            </a:xfrm>
            <a:prstGeom prst="rect">
              <a:avLst/>
            </a:prstGeom>
            <a:ln w="12700" cap="flat">
              <a:noFill/>
              <a:miter lim="400000"/>
            </a:ln>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507"/>
                                        </p:tgtEl>
                                        <p:attrNameLst>
                                          <p:attrName>style.visibility</p:attrName>
                                        </p:attrNameLst>
                                      </p:cBhvr>
                                      <p:to>
                                        <p:strVal val="visible"/>
                                      </p:to>
                                    </p:set>
                                    <p:animEffect transition="in" filter="fade">
                                      <p:cBhvr>
                                        <p:cTn id="7" dur="500"/>
                                        <p:tgtEl>
                                          <p:spTgt spid="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8D258"/>
        </a:solidFill>
        <a:effectLst/>
      </p:bgPr>
    </p:bg>
    <p:spTree>
      <p:nvGrpSpPr>
        <p:cNvPr id="1" name=""/>
        <p:cNvGrpSpPr/>
        <p:nvPr/>
      </p:nvGrpSpPr>
      <p:grpSpPr>
        <a:xfrm>
          <a:off x="0" y="0"/>
          <a:ext cx="0" cy="0"/>
          <a:chOff x="0" y="0"/>
          <a:chExt cx="0" cy="0"/>
        </a:xfrm>
      </p:grpSpPr>
      <p:sp>
        <p:nvSpPr>
          <p:cNvPr id="509"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510" name="multiprogramação"/>
          <p:cNvSpPr txBox="1"/>
          <p:nvPr/>
        </p:nvSpPr>
        <p:spPr>
          <a:xfrm>
            <a:off x="821676" y="1853216"/>
            <a:ext cx="5009024" cy="31013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lnSpc>
                <a:spcPct val="90000"/>
              </a:lnSpc>
              <a:defRPr sz="2000" b="1" cap="all" spc="0">
                <a:latin typeface="Helvetica Neue"/>
                <a:ea typeface="Helvetica Neue"/>
                <a:cs typeface="Helvetica Neue"/>
                <a:sym typeface="Helvetica Neue"/>
              </a:defRPr>
            </a:lvl1pPr>
          </a:lstStyle>
          <a:p>
            <a:r>
              <a:t>multiprogramação</a:t>
            </a:r>
          </a:p>
        </p:txBody>
      </p:sp>
      <p:pic>
        <p:nvPicPr>
          <p:cNvPr id="511"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512" name="Suporte a todos os casos de uso da TV Digital atual (TV 2.5), incluindo, entre outros:"/>
          <p:cNvSpPr txBox="1"/>
          <p:nvPr/>
        </p:nvSpPr>
        <p:spPr>
          <a:xfrm>
            <a:off x="911028" y="388246"/>
            <a:ext cx="10061210" cy="7817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lvl1pPr>
              <a:lnSpc>
                <a:spcPct val="80000"/>
              </a:lnSpc>
              <a:defRPr sz="2800" i="1" spc="28">
                <a:latin typeface="Helvetica Neue Light"/>
                <a:ea typeface="Helvetica Neue Light"/>
                <a:cs typeface="Helvetica Neue Light"/>
                <a:sym typeface="Helvetica Neue Light"/>
              </a:defRPr>
            </a:lvl1pPr>
          </a:lstStyle>
          <a:p>
            <a:r>
              <a:rPr err="1"/>
              <a:t>Suporte</a:t>
            </a:r>
            <a:r>
              <a:t> a </a:t>
            </a:r>
            <a:r>
              <a:rPr err="1"/>
              <a:t>todos</a:t>
            </a:r>
            <a:r>
              <a:t> </a:t>
            </a:r>
            <a:r>
              <a:rPr err="1"/>
              <a:t>os</a:t>
            </a:r>
            <a:r>
              <a:t> </a:t>
            </a:r>
            <a:r>
              <a:rPr err="1"/>
              <a:t>casos</a:t>
            </a:r>
            <a:r>
              <a:t> de </a:t>
            </a:r>
            <a:r>
              <a:rPr err="1"/>
              <a:t>uso</a:t>
            </a:r>
            <a:r>
              <a:t> da TV Digital </a:t>
            </a:r>
            <a:r>
              <a:rPr err="1"/>
              <a:t>atual</a:t>
            </a:r>
            <a:r>
              <a:t> (TV 2.5), incluindo:</a:t>
            </a:r>
          </a:p>
        </p:txBody>
      </p:sp>
      <p:pic>
        <p:nvPicPr>
          <p:cNvPr id="513" name="Imagem 7" descr="Imagem 7"/>
          <p:cNvPicPr>
            <a:picLocks noChangeAspect="1"/>
          </p:cNvPicPr>
          <p:nvPr/>
        </p:nvPicPr>
        <p:blipFill>
          <a:blip r:embed="rId3"/>
          <a:srcRect l="2349" t="2760" r="2349" b="13628"/>
          <a:stretch>
            <a:fillRect/>
          </a:stretch>
        </p:blipFill>
        <p:spPr>
          <a:xfrm>
            <a:off x="881636" y="2318427"/>
            <a:ext cx="4888960" cy="2798150"/>
          </a:xfrm>
          <a:prstGeom prst="rect">
            <a:avLst/>
          </a:prstGeom>
          <a:ln w="12700">
            <a:miter lim="400000"/>
          </a:ln>
        </p:spPr>
      </p:pic>
      <p:pic>
        <p:nvPicPr>
          <p:cNvPr id="514" name="noun-tv-3631910-EBE7DC.png" descr="noun-tv-3631910-EBE7DC.png"/>
          <p:cNvPicPr>
            <a:picLocks noChangeAspect="1"/>
          </p:cNvPicPr>
          <p:nvPr/>
        </p:nvPicPr>
        <p:blipFill>
          <a:blip r:embed="rId4"/>
          <a:stretch>
            <a:fillRect/>
          </a:stretch>
        </p:blipFill>
        <p:spPr>
          <a:xfrm>
            <a:off x="533231" y="1053068"/>
            <a:ext cx="5585914" cy="5585914"/>
          </a:xfrm>
          <a:prstGeom prst="rect">
            <a:avLst/>
          </a:prstGeom>
          <a:ln w="12700">
            <a:miter lim="400000"/>
          </a:ln>
        </p:spPr>
      </p:pic>
      <p:grpSp>
        <p:nvGrpSpPr>
          <p:cNvPr id="518" name="Group"/>
          <p:cNvGrpSpPr/>
          <p:nvPr/>
        </p:nvGrpSpPr>
        <p:grpSpPr>
          <a:xfrm>
            <a:off x="6096000" y="1053068"/>
            <a:ext cx="5585913" cy="5585914"/>
            <a:chOff x="0" y="0"/>
            <a:chExt cx="5585912" cy="5585912"/>
          </a:xfrm>
        </p:grpSpPr>
        <p:pic>
          <p:nvPicPr>
            <p:cNvPr id="515" name="Imagem 10" descr="Imagem 10"/>
            <p:cNvPicPr>
              <a:picLocks noChangeAspect="1"/>
            </p:cNvPicPr>
            <p:nvPr/>
          </p:nvPicPr>
          <p:blipFill>
            <a:blip r:embed="rId5"/>
            <a:stretch>
              <a:fillRect/>
            </a:stretch>
          </p:blipFill>
          <p:spPr>
            <a:xfrm>
              <a:off x="345599" y="1352914"/>
              <a:ext cx="4889104" cy="2750122"/>
            </a:xfrm>
            <a:prstGeom prst="rect">
              <a:avLst/>
            </a:prstGeom>
            <a:ln w="12700" cap="flat">
              <a:noFill/>
              <a:miter lim="400000"/>
            </a:ln>
            <a:effectLst/>
          </p:spPr>
        </p:pic>
        <p:pic>
          <p:nvPicPr>
            <p:cNvPr id="516" name="noun-tv-3631910-EBE7DC.png" descr="noun-tv-3631910-EBE7DC.png"/>
            <p:cNvPicPr>
              <a:picLocks noChangeAspect="1"/>
            </p:cNvPicPr>
            <p:nvPr/>
          </p:nvPicPr>
          <p:blipFill>
            <a:blip r:embed="rId4"/>
            <a:stretch>
              <a:fillRect/>
            </a:stretch>
          </p:blipFill>
          <p:spPr>
            <a:xfrm>
              <a:off x="0" y="0"/>
              <a:ext cx="5585913" cy="5585913"/>
            </a:xfrm>
            <a:prstGeom prst="rect">
              <a:avLst/>
            </a:prstGeom>
            <a:ln w="12700" cap="flat">
              <a:noFill/>
              <a:miter lim="400000"/>
            </a:ln>
            <a:effectLst/>
          </p:spPr>
        </p:pic>
        <p:sp>
          <p:nvSpPr>
            <p:cNvPr id="517" name="interatividade"/>
            <p:cNvSpPr txBox="1"/>
            <p:nvPr/>
          </p:nvSpPr>
          <p:spPr>
            <a:xfrm>
              <a:off x="285639" y="800147"/>
              <a:ext cx="5009024" cy="310134"/>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t">
              <a:spAutoFit/>
            </a:bodyPr>
            <a:lstStyle>
              <a:lvl1pPr algn="ctr">
                <a:lnSpc>
                  <a:spcPct val="90000"/>
                </a:lnSpc>
                <a:defRPr sz="2000" b="1" cap="all" spc="0">
                  <a:latin typeface="Helvetica Neue"/>
                  <a:ea typeface="Helvetica Neue"/>
                  <a:cs typeface="Helvetica Neue"/>
                  <a:sym typeface="Helvetica Neue"/>
                </a:defRPr>
              </a:lvl1pPr>
            </a:lstStyle>
            <a:p>
              <a:r>
                <a:t>interatividade</a:t>
              </a:r>
            </a:p>
          </p:txBody>
        </p:sp>
      </p:grpSp>
      <p:sp>
        <p:nvSpPr>
          <p:cNvPr id="519" name="etc."/>
          <p:cNvSpPr/>
          <p:nvPr/>
        </p:nvSpPr>
        <p:spPr>
          <a:xfrm>
            <a:off x="10972238" y="5802132"/>
            <a:ext cx="836850" cy="836850"/>
          </a:xfrm>
          <a:prstGeom prst="ellipse">
            <a:avLst/>
          </a:prstGeom>
          <a:solidFill>
            <a:srgbClr val="EBE7DC"/>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a:lnSpc>
                <a:spcPct val="80000"/>
              </a:lnSpc>
              <a:defRPr sz="1700" b="1" i="1" spc="17">
                <a:latin typeface="Helvetica Neue"/>
                <a:ea typeface="Helvetica Neue"/>
                <a:cs typeface="Helvetica Neue"/>
                <a:sym typeface="Helvetica Neue"/>
              </a:defRPr>
            </a:lvl1pPr>
          </a:lstStyle>
          <a:p>
            <a:r>
              <a:t>etc.</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518"/>
                                        </p:tgtEl>
                                        <p:attrNameLst>
                                          <p:attrName>style.visibility</p:attrName>
                                        </p:attrNameLst>
                                      </p:cBhvr>
                                      <p:to>
                                        <p:strVal val="visible"/>
                                      </p:to>
                                    </p:set>
                                    <p:animEffect transition="in" filter="fade">
                                      <p:cBhvr>
                                        <p:cTn id="7" dur="500"/>
                                        <p:tgtEl>
                                          <p:spTgt spid="5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grpId="0" nodeType="clickEffect">
                                  <p:stCondLst>
                                    <p:cond delay="0"/>
                                  </p:stCondLst>
                                  <p:iterate>
                                    <p:tmAbs val="0"/>
                                  </p:iterate>
                                  <p:childTnLst>
                                    <p:set>
                                      <p:cBhvr>
                                        <p:cTn id="11" fill="hold"/>
                                        <p:tgtEl>
                                          <p:spTgt spid="519"/>
                                        </p:tgtEl>
                                        <p:attrNameLst>
                                          <p:attrName>style.visibility</p:attrName>
                                        </p:attrNameLst>
                                      </p:cBhvr>
                                      <p:to>
                                        <p:strVal val="visible"/>
                                      </p:to>
                                    </p:set>
                                    <p:animEffect transition="in" filter="fade">
                                      <p:cBhvr>
                                        <p:cTn id="12" dur="500"/>
                                        <p:tgtEl>
                                          <p:spTgt spid="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 grpId="0" animBg="1" advAuto="0"/>
      <p:bldP spid="519"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21" name="GettyImages-1174414283.jpg" descr="GettyImages-1174414283.jpg"/>
          <p:cNvPicPr>
            <a:picLocks noChangeAspect="1"/>
          </p:cNvPicPr>
          <p:nvPr/>
        </p:nvPicPr>
        <p:blipFill>
          <a:blip r:embed="rId2">
            <a:alphaModFix amt="57832"/>
          </a:blip>
          <a:srcRect t="7868" b="7868"/>
          <a:stretch>
            <a:fillRect/>
          </a:stretch>
        </p:blipFill>
        <p:spPr>
          <a:xfrm>
            <a:off x="0" y="0"/>
            <a:ext cx="12192000" cy="6858000"/>
          </a:xfrm>
          <a:prstGeom prst="rect">
            <a:avLst/>
          </a:prstGeom>
          <a:ln w="12700">
            <a:miter lim="400000"/>
          </a:ln>
        </p:spPr>
      </p:pic>
      <p:sp>
        <p:nvSpPr>
          <p:cNvPr id="522"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pic>
        <p:nvPicPr>
          <p:cNvPr id="523"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sp>
        <p:nvSpPr>
          <p:cNvPr id="524" name="projeto tv 3.0"/>
          <p:cNvSpPr txBox="1"/>
          <p:nvPr/>
        </p:nvSpPr>
        <p:spPr>
          <a:xfrm>
            <a:off x="905963" y="392788"/>
            <a:ext cx="8464169" cy="129387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ct val="70000"/>
              </a:lnSpc>
              <a:defRPr sz="8000" b="1" i="1" cap="all">
                <a:solidFill>
                  <a:srgbClr val="EBE7DC"/>
                </a:solidFill>
                <a:latin typeface="Helvetica Neue"/>
                <a:ea typeface="Helvetica Neue"/>
                <a:cs typeface="Helvetica Neue"/>
                <a:sym typeface="Helvetica Neue"/>
              </a:defRPr>
            </a:lvl1pPr>
          </a:lstStyle>
          <a:p>
            <a:r>
              <a:t>projeto tv 3.0 </a:t>
            </a:r>
          </a:p>
        </p:txBody>
      </p:sp>
      <p:sp>
        <p:nvSpPr>
          <p:cNvPr id="525" name="Line"/>
          <p:cNvSpPr/>
          <p:nvPr/>
        </p:nvSpPr>
        <p:spPr>
          <a:xfrm>
            <a:off x="2392023" y="6385316"/>
            <a:ext cx="6781443" cy="1"/>
          </a:xfrm>
          <a:prstGeom prst="line">
            <a:avLst/>
          </a:prstGeom>
          <a:ln w="12700">
            <a:solidFill>
              <a:srgbClr val="EAE7DD"/>
            </a:solidFill>
            <a:miter/>
          </a:ln>
        </p:spPr>
        <p:txBody>
          <a:bodyPr lIns="45719" rIns="45719"/>
          <a:lstStyle/>
          <a:p>
            <a:endParaRPr/>
          </a:p>
        </p:txBody>
      </p:sp>
      <p:sp>
        <p:nvSpPr>
          <p:cNvPr id="526" name="obrigado."/>
          <p:cNvSpPr txBox="1"/>
          <p:nvPr/>
        </p:nvSpPr>
        <p:spPr>
          <a:xfrm>
            <a:off x="9370131" y="6278938"/>
            <a:ext cx="2438979"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Fonte: Kantar - Cross Platform View e Nielsen - The Gauge</a:t>
            </a:r>
          </a:p>
        </p:txBody>
      </p:sp>
      <p:sp>
        <p:nvSpPr>
          <p:cNvPr id="527" name="Chamada internacional de propostas"/>
          <p:cNvSpPr txBox="1"/>
          <p:nvPr/>
        </p:nvSpPr>
        <p:spPr>
          <a:xfrm>
            <a:off x="1461301" y="3423286"/>
            <a:ext cx="2160306" cy="8475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lnSpc>
                <a:spcPct val="90000"/>
              </a:lnSpc>
              <a:spcBef>
                <a:spcPts val="1000"/>
              </a:spcBef>
              <a:defRPr sz="2000" spc="0">
                <a:solidFill>
                  <a:srgbClr val="EAE7DD"/>
                </a:solidFill>
                <a:latin typeface="Helvetica Neue"/>
                <a:ea typeface="Helvetica Neue"/>
                <a:cs typeface="Helvetica Neue"/>
                <a:sym typeface="Helvetica Neue"/>
              </a:defRPr>
            </a:lvl1pPr>
          </a:lstStyle>
          <a:p>
            <a:r>
              <a:t>Chamada internacional de propostas</a:t>
            </a:r>
          </a:p>
        </p:txBody>
      </p:sp>
      <p:sp>
        <p:nvSpPr>
          <p:cNvPr id="528" name="Square"/>
          <p:cNvSpPr/>
          <p:nvPr/>
        </p:nvSpPr>
        <p:spPr>
          <a:xfrm>
            <a:off x="919007" y="1916866"/>
            <a:ext cx="3356817" cy="3356817"/>
          </a:xfrm>
          <a:prstGeom prst="rect">
            <a:avLst/>
          </a:prstGeom>
          <a:ln w="12700">
            <a:solidFill>
              <a:srgbClr val="EAE7DD"/>
            </a:solidFill>
            <a:miter/>
          </a:ln>
        </p:spPr>
        <p:txBody>
          <a:bodyPr lIns="45719" rIns="45719" anchor="ctr"/>
          <a:lstStyle/>
          <a:p>
            <a:endParaRPr/>
          </a:p>
        </p:txBody>
      </p:sp>
      <p:sp>
        <p:nvSpPr>
          <p:cNvPr id="529" name="fase 1"/>
          <p:cNvSpPr txBox="1"/>
          <p:nvPr/>
        </p:nvSpPr>
        <p:spPr>
          <a:xfrm>
            <a:off x="1573223" y="2032229"/>
            <a:ext cx="2048384" cy="69900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70000"/>
              </a:lnSpc>
              <a:defRPr sz="4000" b="1" i="1" cap="all">
                <a:solidFill>
                  <a:srgbClr val="EBE7DC"/>
                </a:solidFill>
                <a:latin typeface="Helvetica Neue"/>
                <a:ea typeface="Helvetica Neue"/>
                <a:cs typeface="Helvetica Neue"/>
                <a:sym typeface="Helvetica Neue"/>
              </a:defRPr>
            </a:lvl1pPr>
          </a:lstStyle>
          <a:p>
            <a:r>
              <a:t>fase 1</a:t>
            </a:r>
          </a:p>
        </p:txBody>
      </p:sp>
      <p:sp>
        <p:nvSpPr>
          <p:cNvPr id="530" name="Square"/>
          <p:cNvSpPr/>
          <p:nvPr/>
        </p:nvSpPr>
        <p:spPr>
          <a:xfrm>
            <a:off x="4493914" y="1916866"/>
            <a:ext cx="3356817" cy="3356817"/>
          </a:xfrm>
          <a:prstGeom prst="rect">
            <a:avLst/>
          </a:prstGeom>
          <a:ln w="12700">
            <a:solidFill>
              <a:srgbClr val="EAE7DD"/>
            </a:solidFill>
            <a:miter/>
          </a:ln>
        </p:spPr>
        <p:txBody>
          <a:bodyPr lIns="45719" rIns="45719" anchor="ctr"/>
          <a:lstStyle/>
          <a:p>
            <a:endParaRPr/>
          </a:p>
        </p:txBody>
      </p:sp>
      <p:sp>
        <p:nvSpPr>
          <p:cNvPr id="531" name="Square"/>
          <p:cNvSpPr/>
          <p:nvPr/>
        </p:nvSpPr>
        <p:spPr>
          <a:xfrm>
            <a:off x="8068821" y="1916866"/>
            <a:ext cx="3356817" cy="3356817"/>
          </a:xfrm>
          <a:prstGeom prst="rect">
            <a:avLst/>
          </a:prstGeom>
          <a:ln w="12700">
            <a:solidFill>
              <a:srgbClr val="EAE7DD"/>
            </a:solidFill>
            <a:miter/>
          </a:ln>
        </p:spPr>
        <p:txBody>
          <a:bodyPr lIns="45719" rIns="45719" anchor="ctr"/>
          <a:lstStyle/>
          <a:p>
            <a:endParaRPr/>
          </a:p>
        </p:txBody>
      </p:sp>
      <p:sp>
        <p:nvSpPr>
          <p:cNvPr id="532" name="fase 2"/>
          <p:cNvSpPr txBox="1"/>
          <p:nvPr/>
        </p:nvSpPr>
        <p:spPr>
          <a:xfrm>
            <a:off x="5148130" y="2032229"/>
            <a:ext cx="2048384" cy="69900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70000"/>
              </a:lnSpc>
              <a:defRPr sz="4000" b="1" i="1" cap="all">
                <a:solidFill>
                  <a:srgbClr val="EBE7DC"/>
                </a:solidFill>
                <a:latin typeface="Helvetica Neue"/>
                <a:ea typeface="Helvetica Neue"/>
                <a:cs typeface="Helvetica Neue"/>
                <a:sym typeface="Helvetica Neue"/>
              </a:defRPr>
            </a:lvl1pPr>
          </a:lstStyle>
          <a:p>
            <a:r>
              <a:t>fase 2</a:t>
            </a:r>
          </a:p>
        </p:txBody>
      </p:sp>
      <p:sp>
        <p:nvSpPr>
          <p:cNvPr id="533" name="fase 3"/>
          <p:cNvSpPr txBox="1"/>
          <p:nvPr/>
        </p:nvSpPr>
        <p:spPr>
          <a:xfrm>
            <a:off x="8723037" y="2032229"/>
            <a:ext cx="2048384" cy="69900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70000"/>
              </a:lnSpc>
              <a:defRPr sz="4000" b="1" i="1" cap="all">
                <a:solidFill>
                  <a:srgbClr val="EBE7DC"/>
                </a:solidFill>
                <a:latin typeface="Helvetica Neue"/>
                <a:ea typeface="Helvetica Neue"/>
                <a:cs typeface="Helvetica Neue"/>
                <a:sym typeface="Helvetica Neue"/>
              </a:defRPr>
            </a:lvl1pPr>
          </a:lstStyle>
          <a:p>
            <a:r>
              <a:t>fase 3</a:t>
            </a:r>
          </a:p>
        </p:txBody>
      </p:sp>
      <p:sp>
        <p:nvSpPr>
          <p:cNvPr id="534" name="Teste &amp; avaliação"/>
          <p:cNvSpPr txBox="1"/>
          <p:nvPr/>
        </p:nvSpPr>
        <p:spPr>
          <a:xfrm>
            <a:off x="5138047" y="3698343"/>
            <a:ext cx="2160307" cy="29743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lnSpc>
                <a:spcPct val="90000"/>
              </a:lnSpc>
              <a:spcBef>
                <a:spcPts val="1000"/>
              </a:spcBef>
              <a:defRPr sz="2000" spc="0">
                <a:solidFill>
                  <a:srgbClr val="EAE7DD"/>
                </a:solidFill>
                <a:latin typeface="Helvetica Neue"/>
                <a:ea typeface="Helvetica Neue"/>
                <a:cs typeface="Helvetica Neue"/>
                <a:sym typeface="Helvetica Neue"/>
              </a:defRPr>
            </a:lvl1pPr>
          </a:lstStyle>
          <a:p>
            <a:r>
              <a:t>Teste &amp; avaliação</a:t>
            </a:r>
          </a:p>
        </p:txBody>
      </p:sp>
      <p:sp>
        <p:nvSpPr>
          <p:cNvPr id="535" name="Testes complementares…"/>
          <p:cNvSpPr txBox="1"/>
          <p:nvPr/>
        </p:nvSpPr>
        <p:spPr>
          <a:xfrm>
            <a:off x="8667076" y="2957729"/>
            <a:ext cx="2160307" cy="177866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gn="ctr">
              <a:lnSpc>
                <a:spcPct val="90000"/>
              </a:lnSpc>
              <a:spcBef>
                <a:spcPts val="1000"/>
              </a:spcBef>
              <a:defRPr sz="2000" spc="0">
                <a:solidFill>
                  <a:srgbClr val="EAE7DD"/>
                </a:solidFill>
                <a:latin typeface="Helvetica Neue"/>
                <a:ea typeface="Helvetica Neue"/>
                <a:cs typeface="Helvetica Neue"/>
                <a:sym typeface="Helvetica Neue"/>
              </a:defRPr>
            </a:pPr>
            <a:r>
              <a:t>Testes complementares</a:t>
            </a:r>
          </a:p>
          <a:p>
            <a:pPr algn="ctr">
              <a:lnSpc>
                <a:spcPct val="90000"/>
              </a:lnSpc>
              <a:spcBef>
                <a:spcPts val="1000"/>
              </a:spcBef>
              <a:defRPr sz="2000" spc="0">
                <a:solidFill>
                  <a:srgbClr val="EAE7DD"/>
                </a:solidFill>
                <a:latin typeface="Helvetica Neue"/>
                <a:ea typeface="Helvetica Neue"/>
                <a:cs typeface="Helvetica Neue"/>
                <a:sym typeface="Helvetica Neue"/>
              </a:defRPr>
            </a:pPr>
            <a:r>
              <a:t>P&amp;D</a:t>
            </a:r>
          </a:p>
          <a:p>
            <a:pPr algn="ctr">
              <a:lnSpc>
                <a:spcPct val="90000"/>
              </a:lnSpc>
              <a:spcBef>
                <a:spcPts val="1000"/>
              </a:spcBef>
              <a:defRPr sz="2000" spc="0">
                <a:solidFill>
                  <a:srgbClr val="EAE7DD"/>
                </a:solidFill>
                <a:latin typeface="Helvetica Neue"/>
                <a:ea typeface="Helvetica Neue"/>
                <a:cs typeface="Helvetica Neue"/>
                <a:sym typeface="Helvetica Neue"/>
              </a:defRPr>
            </a:pPr>
            <a:r>
              <a:t>Normatização</a:t>
            </a:r>
          </a:p>
          <a:p>
            <a:pPr algn="ctr">
              <a:lnSpc>
                <a:spcPct val="90000"/>
              </a:lnSpc>
              <a:spcBef>
                <a:spcPts val="1000"/>
              </a:spcBef>
              <a:defRPr sz="2000" spc="0">
                <a:solidFill>
                  <a:srgbClr val="EAE7DD"/>
                </a:solidFill>
                <a:latin typeface="Helvetica Neue"/>
                <a:ea typeface="Helvetica Neue"/>
                <a:cs typeface="Helvetica Neue"/>
                <a:sym typeface="Helvetica Neue"/>
              </a:defRPr>
            </a:pPr>
            <a:r>
              <a:t>Demonstrações</a:t>
            </a:r>
          </a:p>
        </p:txBody>
      </p:sp>
      <p:sp>
        <p:nvSpPr>
          <p:cNvPr id="536" name="2020"/>
          <p:cNvSpPr txBox="1"/>
          <p:nvPr/>
        </p:nvSpPr>
        <p:spPr>
          <a:xfrm>
            <a:off x="1778615" y="5003783"/>
            <a:ext cx="1525678" cy="450900"/>
          </a:xfrm>
          <a:prstGeom prst="rect">
            <a:avLst/>
          </a:prstGeom>
          <a:solidFill>
            <a:srgbClr val="141517"/>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70000"/>
              </a:lnSpc>
              <a:defRPr sz="2400" b="1" i="1" cap="all">
                <a:solidFill>
                  <a:srgbClr val="EBE7DC"/>
                </a:solidFill>
                <a:latin typeface="Helvetica Neue"/>
                <a:ea typeface="Helvetica Neue"/>
                <a:cs typeface="Helvetica Neue"/>
                <a:sym typeface="Helvetica Neue"/>
              </a:defRPr>
            </a:lvl1pPr>
          </a:lstStyle>
          <a:p>
            <a:r>
              <a:t>2020</a:t>
            </a:r>
          </a:p>
        </p:txBody>
      </p:sp>
      <p:sp>
        <p:nvSpPr>
          <p:cNvPr id="537" name="2021"/>
          <p:cNvSpPr txBox="1"/>
          <p:nvPr/>
        </p:nvSpPr>
        <p:spPr>
          <a:xfrm>
            <a:off x="5455361" y="5003783"/>
            <a:ext cx="1525679" cy="450900"/>
          </a:xfrm>
          <a:prstGeom prst="rect">
            <a:avLst/>
          </a:prstGeom>
          <a:solidFill>
            <a:srgbClr val="141517"/>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70000"/>
              </a:lnSpc>
              <a:defRPr sz="2400" b="1" i="1" cap="all">
                <a:solidFill>
                  <a:srgbClr val="EBE7DC"/>
                </a:solidFill>
                <a:latin typeface="Helvetica Neue"/>
                <a:ea typeface="Helvetica Neue"/>
                <a:cs typeface="Helvetica Neue"/>
                <a:sym typeface="Helvetica Neue"/>
              </a:defRPr>
            </a:lvl1pPr>
          </a:lstStyle>
          <a:p>
            <a:r>
              <a:t>2021</a:t>
            </a:r>
          </a:p>
        </p:txBody>
      </p:sp>
      <p:sp>
        <p:nvSpPr>
          <p:cNvPr id="538" name="2022-24"/>
          <p:cNvSpPr txBox="1"/>
          <p:nvPr/>
        </p:nvSpPr>
        <p:spPr>
          <a:xfrm>
            <a:off x="8984390" y="5003783"/>
            <a:ext cx="1525679" cy="450900"/>
          </a:xfrm>
          <a:prstGeom prst="rect">
            <a:avLst/>
          </a:prstGeom>
          <a:solidFill>
            <a:srgbClr val="141517"/>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70000"/>
              </a:lnSpc>
              <a:defRPr sz="2400" b="1" i="1" cap="all">
                <a:solidFill>
                  <a:srgbClr val="EBE7DC"/>
                </a:solidFill>
                <a:latin typeface="Helvetica Neue"/>
                <a:ea typeface="Helvetica Neue"/>
                <a:cs typeface="Helvetica Neue"/>
                <a:sym typeface="Helvetica Neue"/>
              </a:defRPr>
            </a:lvl1pPr>
          </a:lstStyle>
          <a:p>
            <a:r>
              <a:t>2022-24</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224" name="Line"/>
          <p:cNvSpPr/>
          <p:nvPr/>
        </p:nvSpPr>
        <p:spPr>
          <a:xfrm>
            <a:off x="1205353" y="2923039"/>
            <a:ext cx="10578357" cy="1"/>
          </a:xfrm>
          <a:prstGeom prst="line">
            <a:avLst/>
          </a:prstGeom>
          <a:ln w="12700">
            <a:solidFill>
              <a:srgbClr val="000000"/>
            </a:solidFill>
            <a:miter/>
            <a:tailEnd type="oval"/>
          </a:ln>
        </p:spPr>
        <p:txBody>
          <a:bodyPr lIns="45719" rIns="45719"/>
          <a:lstStyle/>
          <a:p>
            <a:endParaRPr/>
          </a:p>
        </p:txBody>
      </p:sp>
      <p:sp>
        <p:nvSpPr>
          <p:cNvPr id="225"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226" name="Line"/>
          <p:cNvSpPr/>
          <p:nvPr/>
        </p:nvSpPr>
        <p:spPr>
          <a:xfrm>
            <a:off x="2392023" y="6385316"/>
            <a:ext cx="9413912" cy="1"/>
          </a:xfrm>
          <a:prstGeom prst="line">
            <a:avLst/>
          </a:prstGeom>
          <a:ln>
            <a:solidFill>
              <a:srgbClr val="000000"/>
            </a:solidFill>
            <a:miter/>
          </a:ln>
        </p:spPr>
        <p:txBody>
          <a:bodyPr lIns="45719" rIns="45719"/>
          <a:lstStyle/>
          <a:p>
            <a:endParaRPr/>
          </a:p>
        </p:txBody>
      </p:sp>
      <p:pic>
        <p:nvPicPr>
          <p:cNvPr id="227"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228" name="Papel…"/>
          <p:cNvSpPr txBox="1"/>
          <p:nvPr/>
        </p:nvSpPr>
        <p:spPr>
          <a:xfrm>
            <a:off x="1231204" y="375605"/>
            <a:ext cx="5404505" cy="17653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80000"/>
              </a:lnSpc>
              <a:defRPr sz="6000" b="1" i="1" spc="59">
                <a:latin typeface="Helvetica Neue"/>
                <a:ea typeface="Helvetica Neue"/>
                <a:cs typeface="Helvetica Neue"/>
                <a:sym typeface="Helvetica Neue"/>
              </a:defRPr>
            </a:pPr>
            <a:r>
              <a:t>Papel </a:t>
            </a:r>
          </a:p>
          <a:p>
            <a:pPr>
              <a:lnSpc>
                <a:spcPct val="80000"/>
              </a:lnSpc>
              <a:defRPr sz="6000" b="1" i="1" spc="59">
                <a:latin typeface="Helvetica Neue"/>
                <a:ea typeface="Helvetica Neue"/>
                <a:cs typeface="Helvetica Neue"/>
                <a:sym typeface="Helvetica Neue"/>
              </a:defRPr>
            </a:pPr>
            <a:r>
              <a:t>do fórum</a:t>
            </a:r>
          </a:p>
        </p:txBody>
      </p:sp>
      <p:sp>
        <p:nvSpPr>
          <p:cNvPr id="230" name="Decreto…"/>
          <p:cNvSpPr txBox="1"/>
          <p:nvPr/>
        </p:nvSpPr>
        <p:spPr>
          <a:xfrm>
            <a:off x="1205353" y="2643029"/>
            <a:ext cx="1928306" cy="572490"/>
          </a:xfrm>
          <a:prstGeom prst="rect">
            <a:avLst/>
          </a:prstGeom>
          <a:solidFill>
            <a:srgbClr val="B2D33E"/>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defRPr sz="2000" cap="all" spc="0">
                <a:latin typeface="Helvetica Neue"/>
                <a:ea typeface="Helvetica Neue"/>
                <a:cs typeface="Helvetica Neue"/>
                <a:sym typeface="Helvetica Neue"/>
              </a:defRPr>
            </a:pPr>
            <a:r>
              <a:t>Decreto </a:t>
            </a:r>
          </a:p>
          <a:p>
            <a:pPr>
              <a:lnSpc>
                <a:spcPct val="90000"/>
              </a:lnSpc>
              <a:defRPr sz="2000" cap="all" spc="0">
                <a:latin typeface="Helvetica Neue"/>
                <a:ea typeface="Helvetica Neue"/>
                <a:cs typeface="Helvetica Neue"/>
                <a:sym typeface="Helvetica Neue"/>
              </a:defRPr>
            </a:pPr>
            <a:r>
              <a:t>nº 4.901 / 2003</a:t>
            </a:r>
          </a:p>
        </p:txBody>
      </p:sp>
      <p:sp>
        <p:nvSpPr>
          <p:cNvPr id="231" name="_ decisão de instituir um Sistema Brasileiro de TV Digital;…"/>
          <p:cNvSpPr txBox="1"/>
          <p:nvPr/>
        </p:nvSpPr>
        <p:spPr>
          <a:xfrm>
            <a:off x="1205353" y="3429000"/>
            <a:ext cx="1928306" cy="216018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spcBef>
                <a:spcPts val="1000"/>
              </a:spcBef>
              <a:defRPr sz="1300" spc="0">
                <a:latin typeface="Helvetica Neue"/>
                <a:ea typeface="Helvetica Neue"/>
                <a:cs typeface="Helvetica Neue"/>
                <a:sym typeface="Helvetica Neue"/>
              </a:defRPr>
            </a:pPr>
            <a:r>
              <a:t>_ decisão de instituir um Sistema Brasileiro de TV Digital;</a:t>
            </a:r>
          </a:p>
          <a:p>
            <a:pPr>
              <a:lnSpc>
                <a:spcPct val="90000"/>
              </a:lnSpc>
              <a:spcBef>
                <a:spcPts val="1000"/>
              </a:spcBef>
              <a:defRPr sz="1300" spc="0">
                <a:latin typeface="Helvetica Neue"/>
                <a:ea typeface="Helvetica Neue"/>
                <a:cs typeface="Helvetica Neue"/>
                <a:sym typeface="Helvetica Neue"/>
              </a:defRPr>
            </a:pPr>
            <a:r>
              <a:t>_ </a:t>
            </a:r>
            <a:r>
              <a:rPr b="1"/>
              <a:t>estimular a pesquisa e o desenvolvimento</a:t>
            </a:r>
            <a:r>
              <a:t> e propiciar a expansão de tecnologias brasileiras e da indústria nacional relacionadas à tecnologia de informação e comunicação.</a:t>
            </a:r>
          </a:p>
        </p:txBody>
      </p:sp>
      <p:sp>
        <p:nvSpPr>
          <p:cNvPr id="232" name="Decreto…"/>
          <p:cNvSpPr txBox="1"/>
          <p:nvPr/>
        </p:nvSpPr>
        <p:spPr>
          <a:xfrm>
            <a:off x="3634294" y="2643029"/>
            <a:ext cx="1928306" cy="572490"/>
          </a:xfrm>
          <a:prstGeom prst="rect">
            <a:avLst/>
          </a:prstGeom>
          <a:solidFill>
            <a:srgbClr val="B2D33E"/>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defRPr sz="2000" cap="all" spc="0">
                <a:latin typeface="Helvetica Neue"/>
                <a:ea typeface="Helvetica Neue"/>
                <a:cs typeface="Helvetica Neue"/>
                <a:sym typeface="Helvetica Neue"/>
              </a:defRPr>
            </a:pPr>
            <a:r>
              <a:t>Decreto </a:t>
            </a:r>
          </a:p>
          <a:p>
            <a:pPr>
              <a:lnSpc>
                <a:spcPct val="90000"/>
              </a:lnSpc>
              <a:defRPr sz="2000" cap="all" spc="0">
                <a:latin typeface="Helvetica Neue"/>
                <a:ea typeface="Helvetica Neue"/>
                <a:cs typeface="Helvetica Neue"/>
                <a:sym typeface="Helvetica Neue"/>
              </a:defRPr>
            </a:pPr>
            <a:r>
              <a:t>nº 5.820 / 2006</a:t>
            </a:r>
          </a:p>
        </p:txBody>
      </p:sp>
      <p:sp>
        <p:nvSpPr>
          <p:cNvPr id="233" name="_ criação do Fórum SBTVD para assessorar    o governo acerca de políticas e assuntos técnicos referentes à aprovação de inovações tecnológicas, especificações, desenvolvimento e implantação do Sistema Brasileiro de TV Digital Terrestre."/>
          <p:cNvSpPr txBox="1"/>
          <p:nvPr/>
        </p:nvSpPr>
        <p:spPr>
          <a:xfrm>
            <a:off x="3634294" y="3429000"/>
            <a:ext cx="1928306" cy="252571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nSpc>
                <a:spcPct val="90000"/>
              </a:lnSpc>
              <a:spcBef>
                <a:spcPts val="1000"/>
              </a:spcBef>
              <a:defRPr sz="1300" spc="0">
                <a:latin typeface="Helvetica Neue"/>
                <a:ea typeface="Helvetica Neue"/>
                <a:cs typeface="Helvetica Neue"/>
                <a:sym typeface="Helvetica Neue"/>
              </a:defRPr>
            </a:lvl1pPr>
          </a:lstStyle>
          <a:p>
            <a:r>
              <a:t>_ criação do Fórum SBTVD para assessorar    o governo acerca de políticas e assuntos técnicos referentes à aprovação de inovações tecnológicas, especificações, desenvolvimento e implantação do Sistema Brasileiro de TV Digital Terrestre.</a:t>
            </a:r>
          </a:p>
        </p:txBody>
      </p:sp>
      <p:sp>
        <p:nvSpPr>
          <p:cNvPr id="234" name="Decreto…"/>
          <p:cNvSpPr txBox="1"/>
          <p:nvPr/>
        </p:nvSpPr>
        <p:spPr>
          <a:xfrm>
            <a:off x="6138001" y="2643029"/>
            <a:ext cx="1928306" cy="572490"/>
          </a:xfrm>
          <a:prstGeom prst="rect">
            <a:avLst/>
          </a:prstGeom>
          <a:solidFill>
            <a:srgbClr val="B2D33E"/>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defRPr sz="2000" cap="all" spc="0">
                <a:latin typeface="Helvetica Neue"/>
                <a:ea typeface="Helvetica Neue"/>
                <a:cs typeface="Helvetica Neue"/>
                <a:sym typeface="Helvetica Neue"/>
              </a:defRPr>
            </a:pPr>
            <a:r>
              <a:t>Decreto </a:t>
            </a:r>
          </a:p>
          <a:p>
            <a:pPr>
              <a:lnSpc>
                <a:spcPct val="90000"/>
              </a:lnSpc>
              <a:defRPr sz="2000" cap="all" spc="0">
                <a:latin typeface="Helvetica Neue"/>
                <a:ea typeface="Helvetica Neue"/>
                <a:cs typeface="Helvetica Neue"/>
                <a:sym typeface="Helvetica Neue"/>
              </a:defRPr>
            </a:pPr>
            <a:r>
              <a:t>Fórum SBTVD</a:t>
            </a:r>
          </a:p>
        </p:txBody>
      </p:sp>
      <p:sp>
        <p:nvSpPr>
          <p:cNvPr id="235" name="_ composto por representantes dos setores de radiodifusão, academia, indústrias de transmissão, recepção e software, elaborou as primeiras normas do SBTVD-T em 2007, considerado na época o mais avançado do mundo, permitindo o início oficial das transmiss"/>
          <p:cNvSpPr txBox="1"/>
          <p:nvPr/>
        </p:nvSpPr>
        <p:spPr>
          <a:xfrm>
            <a:off x="6138001" y="3429000"/>
            <a:ext cx="1928306" cy="25832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spcBef>
                <a:spcPts val="1000"/>
              </a:spcBef>
              <a:defRPr sz="1300" spc="0">
                <a:latin typeface="Helvetica Neue"/>
                <a:ea typeface="Helvetica Neue"/>
                <a:cs typeface="Helvetica Neue"/>
                <a:sym typeface="Helvetica Neue"/>
              </a:defRPr>
            </a:pPr>
            <a:r>
              <a:t>_ </a:t>
            </a:r>
            <a:r>
              <a:rPr err="1"/>
              <a:t>composto</a:t>
            </a:r>
            <a:r>
              <a:t> </a:t>
            </a:r>
            <a:r>
              <a:rPr err="1"/>
              <a:t>por</a:t>
            </a:r>
            <a:r>
              <a:t> </a:t>
            </a:r>
            <a:r>
              <a:rPr err="1"/>
              <a:t>representantes</a:t>
            </a:r>
            <a:r>
              <a:t> dos </a:t>
            </a:r>
            <a:r>
              <a:rPr err="1"/>
              <a:t>setores</a:t>
            </a:r>
            <a:r>
              <a:t> de </a:t>
            </a:r>
            <a:r>
              <a:rPr err="1"/>
              <a:t>radiodifusão</a:t>
            </a:r>
            <a:r>
              <a:t>, academia, </a:t>
            </a:r>
            <a:r>
              <a:rPr err="1"/>
              <a:t>indústrias</a:t>
            </a:r>
            <a:r>
              <a:t> de </a:t>
            </a:r>
            <a:r>
              <a:rPr err="1"/>
              <a:t>transmissão</a:t>
            </a:r>
            <a:r>
              <a:t>, </a:t>
            </a:r>
            <a:r>
              <a:rPr err="1"/>
              <a:t>recepção</a:t>
            </a:r>
            <a:r>
              <a:t> e software, </a:t>
            </a:r>
            <a:r>
              <a:rPr err="1"/>
              <a:t>elaborou</a:t>
            </a:r>
            <a:r>
              <a:t> as </a:t>
            </a:r>
            <a:r>
              <a:rPr err="1"/>
              <a:t>primeiras</a:t>
            </a:r>
            <a:r>
              <a:t> </a:t>
            </a:r>
            <a:r>
              <a:rPr b="1" err="1"/>
              <a:t>normas</a:t>
            </a:r>
            <a:r>
              <a:rPr b="1"/>
              <a:t> do SBTVD-T </a:t>
            </a:r>
            <a:r>
              <a:rPr b="1" err="1"/>
              <a:t>em</a:t>
            </a:r>
            <a:r>
              <a:rPr b="1"/>
              <a:t> 2007, </a:t>
            </a:r>
            <a:r>
              <a:rPr b="1" err="1"/>
              <a:t>considerado</a:t>
            </a:r>
            <a:r>
              <a:rPr b="1"/>
              <a:t> </a:t>
            </a:r>
            <a:r>
              <a:rPr b="1" err="1"/>
              <a:t>na</a:t>
            </a:r>
            <a:r>
              <a:rPr b="1"/>
              <a:t> </a:t>
            </a:r>
            <a:r>
              <a:rPr b="1" err="1"/>
              <a:t>época</a:t>
            </a:r>
            <a:r>
              <a:rPr b="1"/>
              <a:t> o </a:t>
            </a:r>
            <a:r>
              <a:rPr b="1" err="1"/>
              <a:t>mais</a:t>
            </a:r>
            <a:r>
              <a:rPr b="1"/>
              <a:t> </a:t>
            </a:r>
            <a:r>
              <a:rPr b="1" err="1"/>
              <a:t>avançado</a:t>
            </a:r>
            <a:r>
              <a:rPr b="1"/>
              <a:t> do </a:t>
            </a:r>
            <a:r>
              <a:rPr b="1" err="1"/>
              <a:t>mundo</a:t>
            </a:r>
            <a:r>
              <a:t>, </a:t>
            </a:r>
            <a:r>
              <a:rPr err="1"/>
              <a:t>permitindo</a:t>
            </a:r>
            <a:r>
              <a:t> o </a:t>
            </a:r>
            <a:r>
              <a:rPr err="1"/>
              <a:t>início</a:t>
            </a:r>
            <a:r>
              <a:t> </a:t>
            </a:r>
            <a:r>
              <a:rPr err="1"/>
              <a:t>oficial</a:t>
            </a:r>
            <a:r>
              <a:t> das </a:t>
            </a:r>
            <a:r>
              <a:rPr err="1"/>
              <a:t>transmissões</a:t>
            </a:r>
            <a:r>
              <a:t> </a:t>
            </a:r>
            <a:r>
              <a:rPr err="1"/>
              <a:t>naquele</a:t>
            </a:r>
            <a:r>
              <a:t> </a:t>
            </a:r>
            <a:r>
              <a:rPr err="1"/>
              <a:t>mesmo</a:t>
            </a:r>
            <a:r>
              <a:t> </a:t>
            </a:r>
            <a:r>
              <a:rPr err="1"/>
              <a:t>ano</a:t>
            </a:r>
            <a:r>
              <a:t>.</a:t>
            </a:r>
          </a:p>
        </p:txBody>
      </p:sp>
      <p:sp>
        <p:nvSpPr>
          <p:cNvPr id="236" name="_ Desde então, as normas têm sido continuamente revisadas e atualizadas pelo Fórum, contribuindo para manter a qualidade, a relevância, a competitividade   e a sustentabilidade da TV aberta e gratuita brasileira. Dessa forma, o Fórum contribui para promo"/>
          <p:cNvSpPr txBox="1"/>
          <p:nvPr/>
        </p:nvSpPr>
        <p:spPr>
          <a:xfrm>
            <a:off x="8641708" y="3429000"/>
            <a:ext cx="3167402" cy="239871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spcBef>
                <a:spcPts val="1000"/>
              </a:spcBef>
              <a:defRPr sz="1300" spc="0">
                <a:latin typeface="Helvetica Neue"/>
                <a:ea typeface="Helvetica Neue"/>
                <a:cs typeface="Helvetica Neue"/>
                <a:sym typeface="Helvetica Neue"/>
              </a:defRPr>
            </a:pPr>
            <a:r>
              <a:t>_ Desde então, as normas têm sido </a:t>
            </a:r>
            <a:r>
              <a:rPr b="1"/>
              <a:t>continuamente revisadas e atualizadas </a:t>
            </a:r>
            <a:r>
              <a:t>pelo Fórum, contribuindo para manter a qualidade, a relevância, a competitividade   e a sustentabilidade da TV aberta e gratuita brasileira. Dessa forma, o Fórum contribui para promover a cultura nacional e o  acesso à informação e ao entretenimento, através da pluralidade de programações disponíveis por meio das emissoras de televisão privadas, públicas e estatais, exploradas diretamente pela União ou mediante outorgas.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par>
                          <p:cTn id="7" fill="hold">
                            <p:stCondLst>
                              <p:cond delay="0"/>
                            </p:stCondLst>
                            <p:childTnLst>
                              <p:par>
                                <p:cTn id="8" presetID="10" presetClass="entr" fill="hold" grpId="0" nodeType="afterEffect">
                                  <p:stCondLst>
                                    <p:cond delay="0"/>
                                  </p:stCondLst>
                                  <p:iterate>
                                    <p:tmAbs val="0"/>
                                  </p:iterate>
                                  <p:childTnLst>
                                    <p:set>
                                      <p:cBhvr>
                                        <p:cTn id="9" fill="hold"/>
                                        <p:tgtEl>
                                          <p:spTgt spid="232"/>
                                        </p:tgtEl>
                                        <p:attrNameLst>
                                          <p:attrName>style.visibility</p:attrName>
                                        </p:attrNameLst>
                                      </p:cBhvr>
                                      <p:to>
                                        <p:strVal val="visible"/>
                                      </p:to>
                                    </p:set>
                                    <p:animEffect transition="in" filter="fade">
                                      <p:cBhvr>
                                        <p:cTn id="10" dur="300"/>
                                        <p:tgtEl>
                                          <p:spTgt spid="232"/>
                                        </p:tgtEl>
                                      </p:cBhvr>
                                    </p:animEffect>
                                  </p:childTnLst>
                                </p:cTn>
                              </p:par>
                            </p:childTnLst>
                          </p:cTn>
                        </p:par>
                        <p:par>
                          <p:cTn id="11" fill="hold">
                            <p:stCondLst>
                              <p:cond delay="300"/>
                            </p:stCondLst>
                            <p:childTnLst>
                              <p:par>
                                <p:cTn id="12" presetID="10" presetClass="entr" fill="hold" grpId="0" nodeType="afterEffect">
                                  <p:stCondLst>
                                    <p:cond delay="0"/>
                                  </p:stCondLst>
                                  <p:iterate>
                                    <p:tmAbs val="0"/>
                                  </p:iterate>
                                  <p:childTnLst>
                                    <p:set>
                                      <p:cBhvr>
                                        <p:cTn id="13" fill="hold"/>
                                        <p:tgtEl>
                                          <p:spTgt spid="233"/>
                                        </p:tgtEl>
                                        <p:attrNameLst>
                                          <p:attrName>style.visibility</p:attrName>
                                        </p:attrNameLst>
                                      </p:cBhvr>
                                      <p:to>
                                        <p:strVal val="visible"/>
                                      </p:to>
                                    </p:set>
                                    <p:animEffect transition="in" filter="fade">
                                      <p:cBhvr>
                                        <p:cTn id="14" dur="300"/>
                                        <p:tgtEl>
                                          <p:spTgt spid="2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fill="hold" grpId="0" nodeType="clickEffect">
                                  <p:stCondLst>
                                    <p:cond delay="0"/>
                                  </p:stCondLst>
                                  <p:iterate>
                                    <p:tmAbs val="0"/>
                                  </p:iterate>
                                  <p:childTnLst>
                                    <p:set>
                                      <p:cBhvr>
                                        <p:cTn id="18" fill="hold"/>
                                        <p:tgtEl>
                                          <p:spTgt spid="234"/>
                                        </p:tgtEl>
                                        <p:attrNameLst>
                                          <p:attrName>style.visibility</p:attrName>
                                        </p:attrNameLst>
                                      </p:cBhvr>
                                      <p:to>
                                        <p:strVal val="visible"/>
                                      </p:to>
                                    </p:set>
                                    <p:animEffect transition="in" filter="fade">
                                      <p:cBhvr>
                                        <p:cTn id="19" dur="300"/>
                                        <p:tgtEl>
                                          <p:spTgt spid="234"/>
                                        </p:tgtEl>
                                      </p:cBhvr>
                                    </p:animEffect>
                                  </p:childTnLst>
                                </p:cTn>
                              </p:par>
                            </p:childTnLst>
                          </p:cTn>
                        </p:par>
                        <p:par>
                          <p:cTn id="20" fill="hold">
                            <p:stCondLst>
                              <p:cond delay="300"/>
                            </p:stCondLst>
                            <p:childTnLst>
                              <p:par>
                                <p:cTn id="21" presetID="10" presetClass="entr" fill="hold" grpId="0" nodeType="afterEffect">
                                  <p:stCondLst>
                                    <p:cond delay="0"/>
                                  </p:stCondLst>
                                  <p:iterate>
                                    <p:tmAbs val="0"/>
                                  </p:iterate>
                                  <p:childTnLst>
                                    <p:set>
                                      <p:cBhvr>
                                        <p:cTn id="22" fill="hold"/>
                                        <p:tgtEl>
                                          <p:spTgt spid="235"/>
                                        </p:tgtEl>
                                        <p:attrNameLst>
                                          <p:attrName>style.visibility</p:attrName>
                                        </p:attrNameLst>
                                      </p:cBhvr>
                                      <p:to>
                                        <p:strVal val="visible"/>
                                      </p:to>
                                    </p:set>
                                    <p:animEffect transition="in" filter="fade">
                                      <p:cBhvr>
                                        <p:cTn id="23" dur="300"/>
                                        <p:tgtEl>
                                          <p:spTgt spid="23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fill="hold" grpId="0" nodeType="clickEffect">
                                  <p:stCondLst>
                                    <p:cond delay="0"/>
                                  </p:stCondLst>
                                  <p:iterate>
                                    <p:tmAbs val="0"/>
                                  </p:iterate>
                                  <p:childTnLst>
                                    <p:set>
                                      <p:cBhvr>
                                        <p:cTn id="27" fill="hold"/>
                                        <p:tgtEl>
                                          <p:spTgt spid="236"/>
                                        </p:tgtEl>
                                        <p:attrNameLst>
                                          <p:attrName>style.visibility</p:attrName>
                                        </p:attrNameLst>
                                      </p:cBhvr>
                                      <p:to>
                                        <p:strVal val="visible"/>
                                      </p:to>
                                    </p:set>
                                    <p:animEffect transition="in" filter="fade">
                                      <p:cBhvr>
                                        <p:cTn id="28" dur="3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advAuto="0"/>
      <p:bldP spid="232" grpId="0" animBg="1" advAuto="0"/>
      <p:bldP spid="233" grpId="0" animBg="1" advAuto="0"/>
      <p:bldP spid="234" grpId="0" animBg="1" advAuto="0"/>
      <p:bldP spid="235" grpId="0" animBg="1" advAuto="0"/>
      <p:bldP spid="236"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540" name="Fase 1 (2020)…"/>
          <p:cNvSpPr txBox="1"/>
          <p:nvPr/>
        </p:nvSpPr>
        <p:spPr>
          <a:xfrm>
            <a:off x="1231204" y="375605"/>
            <a:ext cx="5404505" cy="170057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80000"/>
              </a:lnSpc>
              <a:defRPr sz="4000" b="1" i="1" spc="39">
                <a:latin typeface="Helvetica Neue"/>
                <a:ea typeface="Helvetica Neue"/>
                <a:cs typeface="Helvetica Neue"/>
                <a:sym typeface="Helvetica Neue"/>
              </a:defRPr>
            </a:pPr>
            <a:r>
              <a:t>Fase 1 (2020)</a:t>
            </a:r>
          </a:p>
          <a:p>
            <a:pPr>
              <a:lnSpc>
                <a:spcPct val="80000"/>
              </a:lnSpc>
              <a:defRPr sz="4000" b="1" i="1" spc="39">
                <a:latin typeface="Helvetica Neue"/>
                <a:ea typeface="Helvetica Neue"/>
                <a:cs typeface="Helvetica Neue"/>
                <a:sym typeface="Helvetica Neue"/>
              </a:defRPr>
            </a:pPr>
            <a:r>
              <a:t>Call for Proposals</a:t>
            </a:r>
          </a:p>
        </p:txBody>
      </p:sp>
      <p:sp>
        <p:nvSpPr>
          <p:cNvPr id="541"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542" name="Line"/>
          <p:cNvSpPr/>
          <p:nvPr/>
        </p:nvSpPr>
        <p:spPr>
          <a:xfrm>
            <a:off x="2392023" y="6385316"/>
            <a:ext cx="8241600" cy="1"/>
          </a:xfrm>
          <a:prstGeom prst="line">
            <a:avLst/>
          </a:prstGeom>
          <a:ln>
            <a:solidFill>
              <a:srgbClr val="000000"/>
            </a:solidFill>
            <a:miter/>
          </a:ln>
        </p:spPr>
        <p:txBody>
          <a:bodyPr lIns="45719" rIns="45719"/>
          <a:lstStyle/>
          <a:p>
            <a:endParaRPr/>
          </a:p>
        </p:txBody>
      </p:sp>
      <p:pic>
        <p:nvPicPr>
          <p:cNvPr id="543"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pic>
        <p:nvPicPr>
          <p:cNvPr id="544" name="Picture 2" descr="Picture 2"/>
          <p:cNvPicPr>
            <a:picLocks noChangeAspect="1"/>
          </p:cNvPicPr>
          <p:nvPr/>
        </p:nvPicPr>
        <p:blipFill>
          <a:blip r:embed="rId3"/>
          <a:stretch>
            <a:fillRect/>
          </a:stretch>
        </p:blipFill>
        <p:spPr>
          <a:xfrm>
            <a:off x="10984243" y="1505459"/>
            <a:ext cx="824867" cy="262283"/>
          </a:xfrm>
          <a:prstGeom prst="rect">
            <a:avLst/>
          </a:prstGeom>
          <a:ln w="12700">
            <a:miter lim="400000"/>
          </a:ln>
        </p:spPr>
      </p:pic>
      <p:pic>
        <p:nvPicPr>
          <p:cNvPr id="545" name="Picture 4" descr="Picture 4"/>
          <p:cNvPicPr>
            <a:picLocks noChangeAspect="1"/>
          </p:cNvPicPr>
          <p:nvPr/>
        </p:nvPicPr>
        <p:blipFill>
          <a:blip r:embed="rId4"/>
          <a:stretch>
            <a:fillRect/>
          </a:stretch>
        </p:blipFill>
        <p:spPr>
          <a:xfrm>
            <a:off x="11036404" y="2538869"/>
            <a:ext cx="720546" cy="412434"/>
          </a:xfrm>
          <a:prstGeom prst="rect">
            <a:avLst/>
          </a:prstGeom>
          <a:ln w="12700">
            <a:miter lim="400000"/>
          </a:ln>
        </p:spPr>
      </p:pic>
      <p:pic>
        <p:nvPicPr>
          <p:cNvPr id="546" name="Picture 6" descr="Picture 6"/>
          <p:cNvPicPr>
            <a:picLocks noChangeAspect="1"/>
          </p:cNvPicPr>
          <p:nvPr/>
        </p:nvPicPr>
        <p:blipFill>
          <a:blip r:embed="rId5"/>
          <a:stretch>
            <a:fillRect/>
          </a:stretch>
        </p:blipFill>
        <p:spPr>
          <a:xfrm>
            <a:off x="10984243" y="857562"/>
            <a:ext cx="824867" cy="336123"/>
          </a:xfrm>
          <a:prstGeom prst="rect">
            <a:avLst/>
          </a:prstGeom>
          <a:ln w="12700">
            <a:miter lim="400000"/>
          </a:ln>
        </p:spPr>
      </p:pic>
      <p:pic>
        <p:nvPicPr>
          <p:cNvPr id="547" name="Picture 8" descr="Picture 8"/>
          <p:cNvPicPr>
            <a:picLocks noChangeAspect="1"/>
          </p:cNvPicPr>
          <p:nvPr/>
        </p:nvPicPr>
        <p:blipFill>
          <a:blip r:embed="rId6"/>
          <a:stretch>
            <a:fillRect/>
          </a:stretch>
        </p:blipFill>
        <p:spPr>
          <a:xfrm>
            <a:off x="10984243" y="5135343"/>
            <a:ext cx="824867" cy="172403"/>
          </a:xfrm>
          <a:prstGeom prst="rect">
            <a:avLst/>
          </a:prstGeom>
          <a:ln w="12700">
            <a:miter lim="400000"/>
          </a:ln>
        </p:spPr>
      </p:pic>
      <p:pic>
        <p:nvPicPr>
          <p:cNvPr id="548" name="Picture 10" descr="Picture 10"/>
          <p:cNvPicPr>
            <a:picLocks noChangeAspect="1"/>
          </p:cNvPicPr>
          <p:nvPr/>
        </p:nvPicPr>
        <p:blipFill>
          <a:blip r:embed="rId7"/>
          <a:stretch>
            <a:fillRect/>
          </a:stretch>
        </p:blipFill>
        <p:spPr>
          <a:xfrm>
            <a:off x="10984243" y="5357609"/>
            <a:ext cx="824867" cy="177937"/>
          </a:xfrm>
          <a:prstGeom prst="rect">
            <a:avLst/>
          </a:prstGeom>
          <a:ln w="12700">
            <a:miter lim="400000"/>
          </a:ln>
        </p:spPr>
      </p:pic>
      <p:pic>
        <p:nvPicPr>
          <p:cNvPr id="549" name="Picture 11" descr="Picture 11"/>
          <p:cNvPicPr>
            <a:picLocks noChangeAspect="1"/>
          </p:cNvPicPr>
          <p:nvPr/>
        </p:nvPicPr>
        <p:blipFill>
          <a:blip r:embed="rId8"/>
          <a:stretch>
            <a:fillRect/>
          </a:stretch>
        </p:blipFill>
        <p:spPr>
          <a:xfrm>
            <a:off x="11122778" y="2076572"/>
            <a:ext cx="547798" cy="412434"/>
          </a:xfrm>
          <a:prstGeom prst="rect">
            <a:avLst/>
          </a:prstGeom>
          <a:ln w="12700">
            <a:miter lim="400000"/>
          </a:ln>
        </p:spPr>
      </p:pic>
      <p:pic>
        <p:nvPicPr>
          <p:cNvPr id="550" name="Picture 2" descr="Picture 2"/>
          <p:cNvPicPr>
            <a:picLocks noChangeAspect="1"/>
          </p:cNvPicPr>
          <p:nvPr/>
        </p:nvPicPr>
        <p:blipFill>
          <a:blip r:embed="rId9"/>
          <a:stretch>
            <a:fillRect/>
          </a:stretch>
        </p:blipFill>
        <p:spPr>
          <a:xfrm>
            <a:off x="10984243" y="4039169"/>
            <a:ext cx="824867" cy="86829"/>
          </a:xfrm>
          <a:prstGeom prst="rect">
            <a:avLst/>
          </a:prstGeom>
          <a:ln w="12700">
            <a:miter lim="400000"/>
          </a:ln>
        </p:spPr>
      </p:pic>
      <p:pic>
        <p:nvPicPr>
          <p:cNvPr id="551" name="Picture 2" descr="Picture 2"/>
          <p:cNvPicPr>
            <a:picLocks noChangeAspect="1"/>
          </p:cNvPicPr>
          <p:nvPr/>
        </p:nvPicPr>
        <p:blipFill>
          <a:blip r:embed="rId10"/>
          <a:stretch>
            <a:fillRect/>
          </a:stretch>
        </p:blipFill>
        <p:spPr>
          <a:xfrm>
            <a:off x="10984243" y="4175861"/>
            <a:ext cx="824867" cy="245372"/>
          </a:xfrm>
          <a:prstGeom prst="rect">
            <a:avLst/>
          </a:prstGeom>
          <a:ln w="12700">
            <a:miter lim="400000"/>
          </a:ln>
        </p:spPr>
      </p:pic>
      <p:pic>
        <p:nvPicPr>
          <p:cNvPr id="552" name="Picture 2" descr="Picture 2"/>
          <p:cNvPicPr>
            <a:picLocks noChangeAspect="1"/>
          </p:cNvPicPr>
          <p:nvPr/>
        </p:nvPicPr>
        <p:blipFill>
          <a:blip r:embed="rId11"/>
          <a:stretch>
            <a:fillRect/>
          </a:stretch>
        </p:blipFill>
        <p:spPr>
          <a:xfrm>
            <a:off x="10984243" y="3856236"/>
            <a:ext cx="824867" cy="133070"/>
          </a:xfrm>
          <a:prstGeom prst="rect">
            <a:avLst/>
          </a:prstGeom>
          <a:ln w="12700">
            <a:miter lim="400000"/>
          </a:ln>
        </p:spPr>
      </p:pic>
      <p:pic>
        <p:nvPicPr>
          <p:cNvPr id="553" name="Picture 4" descr="Picture 4"/>
          <p:cNvPicPr>
            <a:picLocks noChangeAspect="1"/>
          </p:cNvPicPr>
          <p:nvPr/>
        </p:nvPicPr>
        <p:blipFill>
          <a:blip r:embed="rId12"/>
          <a:stretch>
            <a:fillRect/>
          </a:stretch>
        </p:blipFill>
        <p:spPr>
          <a:xfrm>
            <a:off x="10984243" y="631012"/>
            <a:ext cx="824867" cy="176686"/>
          </a:xfrm>
          <a:prstGeom prst="rect">
            <a:avLst/>
          </a:prstGeom>
          <a:ln w="12700">
            <a:miter lim="400000"/>
          </a:ln>
        </p:spPr>
      </p:pic>
      <p:pic>
        <p:nvPicPr>
          <p:cNvPr id="554" name="Picture 6" descr="Picture 6"/>
          <p:cNvPicPr>
            <a:picLocks noChangeAspect="1"/>
          </p:cNvPicPr>
          <p:nvPr/>
        </p:nvPicPr>
        <p:blipFill>
          <a:blip r:embed="rId13"/>
          <a:stretch>
            <a:fillRect/>
          </a:stretch>
        </p:blipFill>
        <p:spPr>
          <a:xfrm>
            <a:off x="10984243" y="3001166"/>
            <a:ext cx="824867" cy="225114"/>
          </a:xfrm>
          <a:prstGeom prst="rect">
            <a:avLst/>
          </a:prstGeom>
          <a:ln w="12700">
            <a:miter lim="400000"/>
          </a:ln>
        </p:spPr>
      </p:pic>
      <p:pic>
        <p:nvPicPr>
          <p:cNvPr id="555" name="Picture 8" descr="Picture 8"/>
          <p:cNvPicPr>
            <a:picLocks noChangeAspect="1"/>
          </p:cNvPicPr>
          <p:nvPr/>
        </p:nvPicPr>
        <p:blipFill>
          <a:blip r:embed="rId14"/>
          <a:stretch>
            <a:fillRect/>
          </a:stretch>
        </p:blipFill>
        <p:spPr>
          <a:xfrm>
            <a:off x="11190460" y="6226548"/>
            <a:ext cx="412434" cy="412434"/>
          </a:xfrm>
          <a:prstGeom prst="rect">
            <a:avLst/>
          </a:prstGeom>
          <a:ln w="12700">
            <a:miter lim="400000"/>
          </a:ln>
        </p:spPr>
      </p:pic>
      <p:pic>
        <p:nvPicPr>
          <p:cNvPr id="556" name="Picture 14" descr="Picture 14"/>
          <p:cNvPicPr>
            <a:picLocks noChangeAspect="1"/>
          </p:cNvPicPr>
          <p:nvPr/>
        </p:nvPicPr>
        <p:blipFill>
          <a:blip r:embed="rId15"/>
          <a:stretch>
            <a:fillRect/>
          </a:stretch>
        </p:blipFill>
        <p:spPr>
          <a:xfrm>
            <a:off x="10984243" y="4933394"/>
            <a:ext cx="824867" cy="152086"/>
          </a:xfrm>
          <a:prstGeom prst="rect">
            <a:avLst/>
          </a:prstGeom>
          <a:ln w="12700">
            <a:miter lim="400000"/>
          </a:ln>
        </p:spPr>
      </p:pic>
      <p:pic>
        <p:nvPicPr>
          <p:cNvPr id="557" name="Picture 16" descr="Picture 16"/>
          <p:cNvPicPr>
            <a:picLocks noChangeAspect="1"/>
          </p:cNvPicPr>
          <p:nvPr/>
        </p:nvPicPr>
        <p:blipFill>
          <a:blip r:embed="rId16"/>
          <a:stretch>
            <a:fillRect/>
          </a:stretch>
        </p:blipFill>
        <p:spPr>
          <a:xfrm>
            <a:off x="10984243" y="1817604"/>
            <a:ext cx="824867" cy="209104"/>
          </a:xfrm>
          <a:prstGeom prst="rect">
            <a:avLst/>
          </a:prstGeom>
          <a:ln w="12700">
            <a:miter lim="400000"/>
          </a:ln>
        </p:spPr>
      </p:pic>
      <p:pic>
        <p:nvPicPr>
          <p:cNvPr id="558" name="Picture 18" descr="Picture 18"/>
          <p:cNvPicPr>
            <a:picLocks noChangeAspect="1"/>
          </p:cNvPicPr>
          <p:nvPr/>
        </p:nvPicPr>
        <p:blipFill>
          <a:blip r:embed="rId17"/>
          <a:stretch>
            <a:fillRect/>
          </a:stretch>
        </p:blipFill>
        <p:spPr>
          <a:xfrm>
            <a:off x="10984243" y="5585408"/>
            <a:ext cx="824867" cy="128980"/>
          </a:xfrm>
          <a:prstGeom prst="rect">
            <a:avLst/>
          </a:prstGeom>
          <a:ln w="12700">
            <a:miter lim="400000"/>
          </a:ln>
        </p:spPr>
      </p:pic>
      <p:pic>
        <p:nvPicPr>
          <p:cNvPr id="559" name="Picture 10" descr="Picture 10"/>
          <p:cNvPicPr>
            <a:picLocks noChangeAspect="1"/>
          </p:cNvPicPr>
          <p:nvPr/>
        </p:nvPicPr>
        <p:blipFill>
          <a:blip r:embed="rId18"/>
          <a:stretch>
            <a:fillRect/>
          </a:stretch>
        </p:blipFill>
        <p:spPr>
          <a:xfrm>
            <a:off x="11190460" y="4471097"/>
            <a:ext cx="412434" cy="412434"/>
          </a:xfrm>
          <a:prstGeom prst="rect">
            <a:avLst/>
          </a:prstGeom>
          <a:ln w="12700">
            <a:miter lim="400000"/>
          </a:ln>
        </p:spPr>
      </p:pic>
      <p:pic>
        <p:nvPicPr>
          <p:cNvPr id="560" name="Picture 12" descr="Picture 12"/>
          <p:cNvPicPr>
            <a:picLocks noChangeAspect="1"/>
          </p:cNvPicPr>
          <p:nvPr/>
        </p:nvPicPr>
        <p:blipFill>
          <a:blip r:embed="rId19"/>
          <a:stretch>
            <a:fillRect/>
          </a:stretch>
        </p:blipFill>
        <p:spPr>
          <a:xfrm>
            <a:off x="10984243" y="3558912"/>
            <a:ext cx="824867" cy="247461"/>
          </a:xfrm>
          <a:prstGeom prst="rect">
            <a:avLst/>
          </a:prstGeom>
          <a:ln w="12700">
            <a:miter lim="400000"/>
          </a:ln>
        </p:spPr>
      </p:pic>
      <p:pic>
        <p:nvPicPr>
          <p:cNvPr id="561" name="Picture 2" descr="Picture 2"/>
          <p:cNvPicPr>
            <a:picLocks noChangeAspect="1"/>
          </p:cNvPicPr>
          <p:nvPr/>
        </p:nvPicPr>
        <p:blipFill>
          <a:blip r:embed="rId20"/>
          <a:stretch>
            <a:fillRect/>
          </a:stretch>
        </p:blipFill>
        <p:spPr>
          <a:xfrm>
            <a:off x="10984243" y="3276143"/>
            <a:ext cx="824867" cy="232906"/>
          </a:xfrm>
          <a:prstGeom prst="rect">
            <a:avLst/>
          </a:prstGeom>
          <a:ln w="12700">
            <a:miter lim="400000"/>
          </a:ln>
        </p:spPr>
      </p:pic>
      <p:pic>
        <p:nvPicPr>
          <p:cNvPr id="562" name="Picture 2" descr="Picture 2"/>
          <p:cNvPicPr>
            <a:picLocks noChangeAspect="1"/>
          </p:cNvPicPr>
          <p:nvPr/>
        </p:nvPicPr>
        <p:blipFill>
          <a:blip r:embed="rId21"/>
          <a:stretch>
            <a:fillRect/>
          </a:stretch>
        </p:blipFill>
        <p:spPr>
          <a:xfrm>
            <a:off x="10984243" y="1243548"/>
            <a:ext cx="824867" cy="212048"/>
          </a:xfrm>
          <a:prstGeom prst="rect">
            <a:avLst/>
          </a:prstGeom>
          <a:ln w="12700">
            <a:miter lim="400000"/>
          </a:ln>
        </p:spPr>
      </p:pic>
      <p:pic>
        <p:nvPicPr>
          <p:cNvPr id="563" name="Picture 2" descr="Picture 2"/>
          <p:cNvPicPr>
            <a:picLocks noChangeAspect="1"/>
          </p:cNvPicPr>
          <p:nvPr/>
        </p:nvPicPr>
        <p:blipFill>
          <a:blip r:embed="rId22"/>
          <a:stretch>
            <a:fillRect/>
          </a:stretch>
        </p:blipFill>
        <p:spPr>
          <a:xfrm>
            <a:off x="11009503" y="5764251"/>
            <a:ext cx="774348" cy="412434"/>
          </a:xfrm>
          <a:prstGeom prst="rect">
            <a:avLst/>
          </a:prstGeom>
          <a:ln w="12700">
            <a:miter lim="400000"/>
          </a:ln>
        </p:spPr>
      </p:pic>
      <p:graphicFrame>
        <p:nvGraphicFramePr>
          <p:cNvPr id="564" name="Tabela 5"/>
          <p:cNvGraphicFramePr/>
          <p:nvPr/>
        </p:nvGraphicFramePr>
        <p:xfrm>
          <a:off x="613060" y="2507234"/>
          <a:ext cx="2791515" cy="957636"/>
        </p:xfrm>
        <a:graphic>
          <a:graphicData uri="http://schemas.openxmlformats.org/drawingml/2006/table">
            <a:tbl>
              <a:tblPr>
                <a:tableStyleId>{4C3C2611-4C71-4FC5-86AE-919BDF0F9419}</a:tableStyleId>
              </a:tblPr>
              <a:tblGrid>
                <a:gridCol w="2791515">
                  <a:extLst>
                    <a:ext uri="{9D8B030D-6E8A-4147-A177-3AD203B41FA5}">
                      <a16:colId xmlns:a16="http://schemas.microsoft.com/office/drawing/2014/main" val="20000"/>
                    </a:ext>
                  </a:extLst>
                </a:gridCol>
              </a:tblGrid>
              <a:tr h="239409">
                <a:tc>
                  <a:txBody>
                    <a:bodyPr/>
                    <a:lstStyle/>
                    <a:p>
                      <a:pPr algn="ctr">
                        <a:defRPr sz="1800"/>
                      </a:pPr>
                      <a:r>
                        <a:rPr sz="1300">
                          <a:solidFill>
                            <a:srgbClr val="808080"/>
                          </a:solidFill>
                          <a:latin typeface="Helvetica Neue"/>
                          <a:ea typeface="Helvetica Neue"/>
                          <a:cs typeface="Helvetica Neue"/>
                          <a:sym typeface="Helvetica Neue"/>
                        </a:rPr>
                        <a:t>Advanced ISDB-T</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239409">
                <a:tc>
                  <a:txBody>
                    <a:bodyPr/>
                    <a:lstStyle/>
                    <a:p>
                      <a:pPr algn="ctr">
                        <a:defRPr sz="1800"/>
                      </a:pPr>
                      <a:r>
                        <a:rPr sz="1300">
                          <a:solidFill>
                            <a:srgbClr val="808080"/>
                          </a:solidFill>
                          <a:latin typeface="Helvetica Neue"/>
                          <a:ea typeface="Helvetica Neue"/>
                          <a:cs typeface="Helvetica Neue"/>
                          <a:sym typeface="Helvetica Neue"/>
                        </a:rPr>
                        <a:t>ATSC 3.0</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1"/>
                  </a:ext>
                </a:extLst>
              </a:tr>
              <a:tr h="239409">
                <a:tc>
                  <a:txBody>
                    <a:bodyPr/>
                    <a:lstStyle/>
                    <a:p>
                      <a:pPr algn="ctr">
                        <a:defRPr sz="1800"/>
                      </a:pPr>
                      <a:r>
                        <a:rPr sz="1300">
                          <a:solidFill>
                            <a:srgbClr val="808080"/>
                          </a:solidFill>
                          <a:latin typeface="Helvetica Neue"/>
                          <a:ea typeface="Helvetica Neue"/>
                          <a:cs typeface="Helvetica Neue"/>
                          <a:sym typeface="Helvetica Neue"/>
                        </a:rPr>
                        <a:t>5G Broadcast / EnTV</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2"/>
                  </a:ext>
                </a:extLst>
              </a:tr>
              <a:tr h="239409">
                <a:tc>
                  <a:txBody>
                    <a:bodyPr/>
                    <a:lstStyle/>
                    <a:p>
                      <a:pPr algn="ctr">
                        <a:defRPr sz="1800"/>
                      </a:pPr>
                      <a:r>
                        <a:rPr sz="1300">
                          <a:solidFill>
                            <a:srgbClr val="808080"/>
                          </a:solidFill>
                          <a:latin typeface="Helvetica Neue"/>
                          <a:ea typeface="Helvetica Neue"/>
                          <a:cs typeface="Helvetica Neue"/>
                          <a:sym typeface="Helvetica Neue"/>
                        </a:rPr>
                        <a:t>DTMB-A</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3"/>
                  </a:ext>
                </a:extLst>
              </a:tr>
            </a:tbl>
          </a:graphicData>
        </a:graphic>
      </p:graphicFrame>
      <p:sp>
        <p:nvSpPr>
          <p:cNvPr id="565" name="CaixaDeTexto 8"/>
          <p:cNvSpPr txBox="1"/>
          <p:nvPr/>
        </p:nvSpPr>
        <p:spPr>
          <a:xfrm>
            <a:off x="613060" y="2081569"/>
            <a:ext cx="2791516"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defTabSz="914272">
              <a:defRPr sz="1500">
                <a:solidFill>
                  <a:srgbClr val="808080"/>
                </a:solidFill>
                <a:latin typeface="Helvetica Neue Medium"/>
                <a:ea typeface="Helvetica Neue Medium"/>
                <a:cs typeface="Helvetica Neue Medium"/>
                <a:sym typeface="Helvetica Neue Medium"/>
              </a:defRPr>
            </a:lvl1pPr>
          </a:lstStyle>
          <a:p>
            <a:r>
              <a:t>Camada Física</a:t>
            </a:r>
          </a:p>
        </p:txBody>
      </p:sp>
      <p:graphicFrame>
        <p:nvGraphicFramePr>
          <p:cNvPr id="566" name="Tabela 9"/>
          <p:cNvGraphicFramePr/>
          <p:nvPr/>
        </p:nvGraphicFramePr>
        <p:xfrm>
          <a:off x="4020903" y="2510882"/>
          <a:ext cx="3124491" cy="957636"/>
        </p:xfrm>
        <a:graphic>
          <a:graphicData uri="http://schemas.openxmlformats.org/drawingml/2006/table">
            <a:tbl>
              <a:tblPr>
                <a:tableStyleId>{4C3C2611-4C71-4FC5-86AE-919BDF0F9419}</a:tableStyleId>
              </a:tblPr>
              <a:tblGrid>
                <a:gridCol w="3124491">
                  <a:extLst>
                    <a:ext uri="{9D8B030D-6E8A-4147-A177-3AD203B41FA5}">
                      <a16:colId xmlns:a16="http://schemas.microsoft.com/office/drawing/2014/main" val="20000"/>
                    </a:ext>
                  </a:extLst>
                </a:gridCol>
              </a:tblGrid>
              <a:tr h="239409">
                <a:tc>
                  <a:txBody>
                    <a:bodyPr/>
                    <a:lstStyle/>
                    <a:p>
                      <a:pPr algn="ctr">
                        <a:defRPr sz="1800"/>
                      </a:pPr>
                      <a:r>
                        <a:rPr sz="1300">
                          <a:solidFill>
                            <a:srgbClr val="808080"/>
                          </a:solidFill>
                          <a:latin typeface="Helvetica Neue"/>
                          <a:ea typeface="Helvetica Neue"/>
                          <a:cs typeface="Helvetica Neue"/>
                          <a:sym typeface="Helvetica Neue"/>
                        </a:rPr>
                        <a:t>ROUTE/DASH</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239409">
                <a:tc>
                  <a:txBody>
                    <a:bodyPr/>
                    <a:lstStyle/>
                    <a:p>
                      <a:pPr algn="ctr">
                        <a:defRPr sz="1800"/>
                      </a:pPr>
                      <a:r>
                        <a:rPr sz="1300">
                          <a:solidFill>
                            <a:srgbClr val="808080"/>
                          </a:solidFill>
                          <a:latin typeface="Helvetica Neue"/>
                          <a:ea typeface="Helvetica Neue"/>
                          <a:cs typeface="Helvetica Neue"/>
                          <a:sym typeface="Helvetica Neue"/>
                        </a:rPr>
                        <a:t>SMT</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1"/>
                  </a:ext>
                </a:extLst>
              </a:tr>
              <a:tr h="239409">
                <a:tc>
                  <a:txBody>
                    <a:bodyPr/>
                    <a:lstStyle/>
                    <a:p>
                      <a:pPr algn="ctr">
                        <a:defRPr sz="1800"/>
                      </a:pPr>
                      <a:r>
                        <a:rPr sz="1300">
                          <a:solidFill>
                            <a:srgbClr val="808080"/>
                          </a:solidFill>
                          <a:latin typeface="Helvetica Neue"/>
                          <a:ea typeface="Helvetica Neue"/>
                          <a:cs typeface="Helvetica Neue"/>
                          <a:sym typeface="Helvetica Neue"/>
                        </a:rPr>
                        <a:t>ARIB MMT</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2"/>
                  </a:ext>
                </a:extLst>
              </a:tr>
              <a:tr h="239409">
                <a:tc>
                  <a:txBody>
                    <a:bodyPr/>
                    <a:lstStyle/>
                    <a:p>
                      <a:pPr algn="ctr">
                        <a:defRPr sz="1800"/>
                      </a:pPr>
                      <a:r>
                        <a:rPr sz="1300">
                          <a:solidFill>
                            <a:srgbClr val="808080"/>
                          </a:solidFill>
                          <a:latin typeface="Helvetica Neue"/>
                          <a:ea typeface="Helvetica Neue"/>
                          <a:cs typeface="Helvetica Neue"/>
                          <a:sym typeface="Helvetica Neue"/>
                        </a:rPr>
                        <a:t>ATSC 3.0 MMT</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3"/>
                  </a:ext>
                </a:extLst>
              </a:tr>
            </a:tbl>
          </a:graphicData>
        </a:graphic>
      </p:graphicFrame>
      <p:sp>
        <p:nvSpPr>
          <p:cNvPr id="567" name="CaixaDeTexto 10"/>
          <p:cNvSpPr txBox="1"/>
          <p:nvPr/>
        </p:nvSpPr>
        <p:spPr>
          <a:xfrm>
            <a:off x="4527053" y="2074562"/>
            <a:ext cx="2112201"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914272">
              <a:defRPr sz="1500">
                <a:solidFill>
                  <a:srgbClr val="808080"/>
                </a:solidFill>
                <a:latin typeface="Helvetica Neue Medium"/>
                <a:ea typeface="Helvetica Neue Medium"/>
                <a:cs typeface="Helvetica Neue Medium"/>
                <a:sym typeface="Helvetica Neue Medium"/>
              </a:defRPr>
            </a:lvl1pPr>
          </a:lstStyle>
          <a:p>
            <a:r>
              <a:t>Camada de Transporte</a:t>
            </a:r>
          </a:p>
        </p:txBody>
      </p:sp>
      <p:graphicFrame>
        <p:nvGraphicFramePr>
          <p:cNvPr id="568" name="Tabela 11"/>
          <p:cNvGraphicFramePr/>
          <p:nvPr/>
        </p:nvGraphicFramePr>
        <p:xfrm>
          <a:off x="7506584" y="2510882"/>
          <a:ext cx="2912561" cy="2605557"/>
        </p:xfrm>
        <a:graphic>
          <a:graphicData uri="http://schemas.openxmlformats.org/drawingml/2006/table">
            <a:tbl>
              <a:tblPr>
                <a:tableStyleId>{4C3C2611-4C71-4FC5-86AE-919BDF0F9419}</a:tableStyleId>
              </a:tblPr>
              <a:tblGrid>
                <a:gridCol w="2912561">
                  <a:extLst>
                    <a:ext uri="{9D8B030D-6E8A-4147-A177-3AD203B41FA5}">
                      <a16:colId xmlns:a16="http://schemas.microsoft.com/office/drawing/2014/main" val="20000"/>
                    </a:ext>
                  </a:extLst>
                </a:gridCol>
              </a:tblGrid>
              <a:tr h="237276">
                <a:tc>
                  <a:txBody>
                    <a:bodyPr/>
                    <a:lstStyle/>
                    <a:p>
                      <a:pPr algn="ctr">
                        <a:defRPr sz="1800"/>
                      </a:pPr>
                      <a:r>
                        <a:rPr sz="1300">
                          <a:solidFill>
                            <a:srgbClr val="808080"/>
                          </a:solidFill>
                          <a:latin typeface="Helvetica Neue"/>
                          <a:ea typeface="Helvetica Neue"/>
                          <a:cs typeface="Helvetica Neue"/>
                          <a:sym typeface="Helvetica Neue"/>
                        </a:rPr>
                        <a:t>AVS3</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237276">
                <a:tc>
                  <a:txBody>
                    <a:bodyPr/>
                    <a:lstStyle/>
                    <a:p>
                      <a:pPr algn="ctr">
                        <a:defRPr sz="1800"/>
                      </a:pPr>
                      <a:r>
                        <a:rPr sz="1300">
                          <a:solidFill>
                            <a:srgbClr val="808080"/>
                          </a:solidFill>
                          <a:latin typeface="Helvetica Neue"/>
                          <a:ea typeface="Helvetica Neue"/>
                          <a:cs typeface="Helvetica Neue"/>
                          <a:sym typeface="Helvetica Neue"/>
                        </a:rPr>
                        <a:t>VVC main / multilayer</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1"/>
                  </a:ext>
                </a:extLst>
              </a:tr>
              <a:tr h="237276">
                <a:tc>
                  <a:txBody>
                    <a:bodyPr/>
                    <a:lstStyle/>
                    <a:p>
                      <a:pPr algn="ctr">
                        <a:defRPr sz="1800"/>
                      </a:pPr>
                      <a:r>
                        <a:rPr sz="1300">
                          <a:solidFill>
                            <a:srgbClr val="808080"/>
                          </a:solidFill>
                          <a:latin typeface="Helvetica Neue"/>
                          <a:ea typeface="Helvetica Neue"/>
                          <a:cs typeface="Helvetica Neue"/>
                          <a:sym typeface="Helvetica Neue"/>
                        </a:rPr>
                        <a:t>HEVC / SHVC</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2"/>
                  </a:ext>
                </a:extLst>
              </a:tr>
              <a:tr h="237276">
                <a:tc>
                  <a:txBody>
                    <a:bodyPr/>
                    <a:lstStyle/>
                    <a:p>
                      <a:pPr algn="ctr">
                        <a:defRPr sz="1800"/>
                      </a:pPr>
                      <a:r>
                        <a:rPr sz="1300">
                          <a:solidFill>
                            <a:srgbClr val="808080"/>
                          </a:solidFill>
                          <a:latin typeface="Helvetica Neue"/>
                          <a:ea typeface="Helvetica Neue"/>
                          <a:cs typeface="Helvetica Neue"/>
                          <a:sym typeface="Helvetica Neue"/>
                        </a:rPr>
                        <a:t>LCEVC (multilayer)</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3"/>
                  </a:ext>
                </a:extLst>
              </a:tr>
              <a:tr h="470073">
                <a:tc>
                  <a:txBody>
                    <a:bodyPr/>
                    <a:lstStyle/>
                    <a:p>
                      <a:pPr algn="ctr">
                        <a:defRPr sz="1800"/>
                      </a:pPr>
                      <a:r>
                        <a:rPr sz="1300">
                          <a:solidFill>
                            <a:srgbClr val="808080"/>
                          </a:solidFill>
                          <a:latin typeface="Helvetica Neue"/>
                          <a:ea typeface="Helvetica Neue"/>
                          <a:cs typeface="Helvetica Neue"/>
                          <a:sym typeface="Helvetica Neue"/>
                        </a:rPr>
                        <a:t>Dynamic Resolution Encoding  (single layer)</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4"/>
                  </a:ext>
                </a:extLst>
              </a:tr>
              <a:tr h="237276">
                <a:tc>
                  <a:txBody>
                    <a:bodyPr/>
                    <a:lstStyle/>
                    <a:p>
                      <a:pPr algn="ctr">
                        <a:defRPr sz="1800"/>
                      </a:pPr>
                      <a:r>
                        <a:rPr sz="1300">
                          <a:solidFill>
                            <a:srgbClr val="808080"/>
                          </a:solidFill>
                          <a:latin typeface="Helvetica Neue"/>
                          <a:ea typeface="Helvetica Neue"/>
                          <a:cs typeface="Helvetica Neue"/>
                          <a:sym typeface="Helvetica Neue"/>
                        </a:rPr>
                        <a:t>SL-HDR (1/2/3)</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5"/>
                  </a:ext>
                </a:extLst>
              </a:tr>
              <a:tr h="237276">
                <a:tc>
                  <a:txBody>
                    <a:bodyPr/>
                    <a:lstStyle/>
                    <a:p>
                      <a:pPr algn="ctr">
                        <a:defRPr sz="1800"/>
                      </a:pPr>
                      <a:r>
                        <a:rPr sz="1300">
                          <a:solidFill>
                            <a:srgbClr val="808080"/>
                          </a:solidFill>
                          <a:latin typeface="Helvetica Neue"/>
                          <a:ea typeface="Helvetica Neue"/>
                          <a:cs typeface="Helvetica Neue"/>
                          <a:sym typeface="Helvetica Neue"/>
                        </a:rPr>
                        <a:t>SMPTE ST 2094-10 (Dolby Vision)</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6"/>
                  </a:ext>
                </a:extLst>
              </a:tr>
              <a:tr h="237276">
                <a:tc>
                  <a:txBody>
                    <a:bodyPr/>
                    <a:lstStyle/>
                    <a:p>
                      <a:pPr algn="ctr">
                        <a:defRPr sz="1800"/>
                      </a:pPr>
                      <a:r>
                        <a:rPr sz="1300">
                          <a:solidFill>
                            <a:srgbClr val="808080"/>
                          </a:solidFill>
                          <a:latin typeface="Helvetica Neue"/>
                          <a:ea typeface="Helvetica Neue"/>
                          <a:cs typeface="Helvetica Neue"/>
                          <a:sym typeface="Helvetica Neue"/>
                        </a:rPr>
                        <a:t>SMPTE ST 2094-40 (HDR10+)</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7"/>
                  </a:ext>
                </a:extLst>
              </a:tr>
              <a:tr h="237276">
                <a:tc>
                  <a:txBody>
                    <a:bodyPr/>
                    <a:lstStyle/>
                    <a:p>
                      <a:pPr algn="ctr">
                        <a:defRPr sz="1800"/>
                      </a:pPr>
                      <a:r>
                        <a:rPr sz="1300">
                          <a:solidFill>
                            <a:srgbClr val="808080"/>
                          </a:solidFill>
                          <a:latin typeface="Helvetica Neue"/>
                          <a:ea typeface="Helvetica Neue"/>
                          <a:cs typeface="Helvetica Neue"/>
                          <a:sym typeface="Helvetica Neue"/>
                        </a:rPr>
                        <a:t>V3C (V-PCC / MIV)</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8"/>
                  </a:ext>
                </a:extLst>
              </a:tr>
              <a:tr h="237276">
                <a:tc>
                  <a:txBody>
                    <a:bodyPr/>
                    <a:lstStyle/>
                    <a:p>
                      <a:pPr algn="ctr">
                        <a:defRPr sz="1800"/>
                      </a:pPr>
                      <a:r>
                        <a:rPr sz="1300">
                          <a:solidFill>
                            <a:srgbClr val="808080"/>
                          </a:solidFill>
                          <a:latin typeface="Helvetica Neue"/>
                          <a:ea typeface="Helvetica Neue"/>
                          <a:cs typeface="Helvetica Neue"/>
                          <a:sym typeface="Helvetica Neue"/>
                        </a:rPr>
                        <a:t>ATSC 3.0 AEA</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9"/>
                  </a:ext>
                </a:extLst>
              </a:tr>
            </a:tbl>
          </a:graphicData>
        </a:graphic>
      </p:graphicFrame>
      <p:sp>
        <p:nvSpPr>
          <p:cNvPr id="569" name="CaixaDeTexto 12"/>
          <p:cNvSpPr txBox="1"/>
          <p:nvPr/>
        </p:nvSpPr>
        <p:spPr>
          <a:xfrm>
            <a:off x="7970201" y="2081569"/>
            <a:ext cx="1985328"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914272">
              <a:defRPr sz="1500">
                <a:solidFill>
                  <a:srgbClr val="808080"/>
                </a:solidFill>
                <a:latin typeface="Helvetica Neue Medium"/>
                <a:ea typeface="Helvetica Neue Medium"/>
                <a:cs typeface="Helvetica Neue Medium"/>
                <a:sym typeface="Helvetica Neue Medium"/>
              </a:defRPr>
            </a:lvl1pPr>
          </a:lstStyle>
          <a:p>
            <a:r>
              <a:t>Codificação de Vídeo</a:t>
            </a:r>
          </a:p>
        </p:txBody>
      </p:sp>
      <p:graphicFrame>
        <p:nvGraphicFramePr>
          <p:cNvPr id="570" name="Tabela 13"/>
          <p:cNvGraphicFramePr/>
          <p:nvPr/>
        </p:nvGraphicFramePr>
        <p:xfrm>
          <a:off x="4025917" y="3982410"/>
          <a:ext cx="3124491" cy="718227"/>
        </p:xfrm>
        <a:graphic>
          <a:graphicData uri="http://schemas.openxmlformats.org/drawingml/2006/table">
            <a:tbl>
              <a:tblPr>
                <a:tableStyleId>{4C3C2611-4C71-4FC5-86AE-919BDF0F9419}</a:tableStyleId>
              </a:tblPr>
              <a:tblGrid>
                <a:gridCol w="3124491">
                  <a:extLst>
                    <a:ext uri="{9D8B030D-6E8A-4147-A177-3AD203B41FA5}">
                      <a16:colId xmlns:a16="http://schemas.microsoft.com/office/drawing/2014/main" val="20000"/>
                    </a:ext>
                  </a:extLst>
                </a:gridCol>
              </a:tblGrid>
              <a:tr h="239409">
                <a:tc>
                  <a:txBody>
                    <a:bodyPr/>
                    <a:lstStyle/>
                    <a:p>
                      <a:pPr algn="ctr">
                        <a:defRPr sz="1800"/>
                      </a:pPr>
                      <a:r>
                        <a:rPr sz="1300">
                          <a:solidFill>
                            <a:srgbClr val="808080"/>
                          </a:solidFill>
                          <a:latin typeface="Helvetica Neue"/>
                          <a:ea typeface="Helvetica Neue"/>
                          <a:cs typeface="Helvetica Neue"/>
                          <a:sym typeface="Helvetica Neue"/>
                        </a:rPr>
                        <a:t>AC-4</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239409">
                <a:tc>
                  <a:txBody>
                    <a:bodyPr/>
                    <a:lstStyle/>
                    <a:p>
                      <a:pPr algn="ctr">
                        <a:defRPr sz="1800"/>
                      </a:pPr>
                      <a:r>
                        <a:rPr sz="1300">
                          <a:solidFill>
                            <a:srgbClr val="808080"/>
                          </a:solidFill>
                          <a:latin typeface="Helvetica Neue"/>
                          <a:ea typeface="Helvetica Neue"/>
                          <a:cs typeface="Helvetica Neue"/>
                          <a:sym typeface="Helvetica Neue"/>
                        </a:rPr>
                        <a:t>AVSA</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1"/>
                  </a:ext>
                </a:extLst>
              </a:tr>
              <a:tr h="239409">
                <a:tc>
                  <a:txBody>
                    <a:bodyPr/>
                    <a:lstStyle/>
                    <a:p>
                      <a:pPr algn="ctr">
                        <a:defRPr sz="1800"/>
                      </a:pPr>
                      <a:r>
                        <a:rPr sz="1300">
                          <a:solidFill>
                            <a:srgbClr val="808080"/>
                          </a:solidFill>
                          <a:latin typeface="Helvetica Neue"/>
                          <a:ea typeface="Helvetica Neue"/>
                          <a:cs typeface="Helvetica Neue"/>
                          <a:sym typeface="Helvetica Neue"/>
                        </a:rPr>
                        <a:t>MPEG-H Audio</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2"/>
                  </a:ext>
                </a:extLst>
              </a:tr>
            </a:tbl>
          </a:graphicData>
        </a:graphic>
      </p:graphicFrame>
      <p:sp>
        <p:nvSpPr>
          <p:cNvPr id="571" name="CaixaDeTexto 14"/>
          <p:cNvSpPr txBox="1"/>
          <p:nvPr/>
        </p:nvSpPr>
        <p:spPr>
          <a:xfrm>
            <a:off x="4588452" y="3547097"/>
            <a:ext cx="1999426"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914272">
              <a:defRPr sz="1500">
                <a:solidFill>
                  <a:srgbClr val="808080"/>
                </a:solidFill>
                <a:latin typeface="Helvetica Neue Medium"/>
                <a:ea typeface="Helvetica Neue Medium"/>
                <a:cs typeface="Helvetica Neue Medium"/>
                <a:sym typeface="Helvetica Neue Medium"/>
              </a:defRPr>
            </a:lvl1pPr>
          </a:lstStyle>
          <a:p>
            <a:r>
              <a:t>Codificação de Áudio</a:t>
            </a:r>
          </a:p>
        </p:txBody>
      </p:sp>
      <p:graphicFrame>
        <p:nvGraphicFramePr>
          <p:cNvPr id="572" name="Tabela 15"/>
          <p:cNvGraphicFramePr/>
          <p:nvPr/>
        </p:nvGraphicFramePr>
        <p:xfrm>
          <a:off x="4026083" y="5185821"/>
          <a:ext cx="3124157" cy="718227"/>
        </p:xfrm>
        <a:graphic>
          <a:graphicData uri="http://schemas.openxmlformats.org/drawingml/2006/table">
            <a:tbl>
              <a:tblPr>
                <a:tableStyleId>{4C3C2611-4C71-4FC5-86AE-919BDF0F9419}</a:tableStyleId>
              </a:tblPr>
              <a:tblGrid>
                <a:gridCol w="3124157">
                  <a:extLst>
                    <a:ext uri="{9D8B030D-6E8A-4147-A177-3AD203B41FA5}">
                      <a16:colId xmlns:a16="http://schemas.microsoft.com/office/drawing/2014/main" val="20000"/>
                    </a:ext>
                  </a:extLst>
                </a:gridCol>
              </a:tblGrid>
              <a:tr h="239409">
                <a:tc>
                  <a:txBody>
                    <a:bodyPr/>
                    <a:lstStyle/>
                    <a:p>
                      <a:pPr algn="ctr">
                        <a:defRPr sz="1800"/>
                      </a:pPr>
                      <a:r>
                        <a:rPr sz="1300">
                          <a:solidFill>
                            <a:srgbClr val="808080"/>
                          </a:solidFill>
                          <a:latin typeface="Helvetica Neue"/>
                          <a:ea typeface="Helvetica Neue"/>
                          <a:cs typeface="Helvetica Neue"/>
                          <a:sym typeface="Helvetica Neue"/>
                        </a:rPr>
                        <a:t>IMSC1</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239409">
                <a:tc>
                  <a:txBody>
                    <a:bodyPr/>
                    <a:lstStyle/>
                    <a:p>
                      <a:pPr algn="ctr">
                        <a:defRPr sz="1800"/>
                      </a:pPr>
                      <a:r>
                        <a:rPr sz="1300">
                          <a:solidFill>
                            <a:srgbClr val="808080"/>
                          </a:solidFill>
                          <a:latin typeface="Helvetica Neue"/>
                          <a:ea typeface="Helvetica Neue"/>
                          <a:cs typeface="Helvetica Neue"/>
                          <a:sym typeface="Helvetica Neue"/>
                        </a:rPr>
                        <a:t>ARIB-TTML</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1"/>
                  </a:ext>
                </a:extLst>
              </a:tr>
              <a:tr h="239409">
                <a:tc>
                  <a:txBody>
                    <a:bodyPr/>
                    <a:lstStyle/>
                    <a:p>
                      <a:pPr algn="ctr">
                        <a:defRPr sz="1800"/>
                      </a:pPr>
                      <a:r>
                        <a:rPr sz="1300">
                          <a:solidFill>
                            <a:srgbClr val="808080"/>
                          </a:solidFill>
                          <a:latin typeface="Helvetica Neue"/>
                          <a:ea typeface="Helvetica Neue"/>
                          <a:cs typeface="Helvetica Neue"/>
                          <a:sym typeface="Helvetica Neue"/>
                        </a:rPr>
                        <a:t> AVS Captions</a:t>
                      </a:r>
                    </a:p>
                  </a:txBody>
                  <a:tcPr marL="6614" marR="6614" marT="6614" marB="6614"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2"/>
                  </a:ext>
                </a:extLst>
              </a:tr>
            </a:tbl>
          </a:graphicData>
        </a:graphic>
      </p:graphicFrame>
      <p:sp>
        <p:nvSpPr>
          <p:cNvPr id="573" name="CaixaDeTexto 16"/>
          <p:cNvSpPr txBox="1"/>
          <p:nvPr/>
        </p:nvSpPr>
        <p:spPr>
          <a:xfrm>
            <a:off x="5098741" y="4801692"/>
            <a:ext cx="968820"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914272">
              <a:defRPr sz="1500">
                <a:solidFill>
                  <a:srgbClr val="808080"/>
                </a:solidFill>
                <a:latin typeface="Helvetica Neue Medium"/>
                <a:ea typeface="Helvetica Neue Medium"/>
                <a:cs typeface="Helvetica Neue Medium"/>
                <a:sym typeface="Helvetica Neue Medium"/>
              </a:defRPr>
            </a:lvl1pPr>
          </a:lstStyle>
          <a:p>
            <a:r>
              <a:t>Legendas</a:t>
            </a:r>
          </a:p>
        </p:txBody>
      </p:sp>
      <p:graphicFrame>
        <p:nvGraphicFramePr>
          <p:cNvPr id="574" name="Tabela 17"/>
          <p:cNvGraphicFramePr/>
          <p:nvPr/>
        </p:nvGraphicFramePr>
        <p:xfrm>
          <a:off x="613060" y="3991916"/>
          <a:ext cx="2791515" cy="1423656"/>
        </p:xfrm>
        <a:graphic>
          <a:graphicData uri="http://schemas.openxmlformats.org/drawingml/2006/table">
            <a:tbl>
              <a:tblPr>
                <a:tableStyleId>{4C3C2611-4C71-4FC5-86AE-919BDF0F9419}</a:tableStyleId>
              </a:tblPr>
              <a:tblGrid>
                <a:gridCol w="2791515">
                  <a:extLst>
                    <a:ext uri="{9D8B030D-6E8A-4147-A177-3AD203B41FA5}">
                      <a16:colId xmlns:a16="http://schemas.microsoft.com/office/drawing/2014/main" val="20000"/>
                    </a:ext>
                  </a:extLst>
                </a:gridCol>
              </a:tblGrid>
              <a:tr h="237276">
                <a:tc>
                  <a:txBody>
                    <a:bodyPr/>
                    <a:lstStyle/>
                    <a:p>
                      <a:pPr algn="ctr">
                        <a:defRPr sz="1800"/>
                      </a:pPr>
                      <a:r>
                        <a:rPr sz="1300">
                          <a:solidFill>
                            <a:srgbClr val="808080"/>
                          </a:solidFill>
                          <a:latin typeface="Helvetica Neue"/>
                          <a:ea typeface="Helvetica Neue"/>
                          <a:cs typeface="Helvetica Neue"/>
                          <a:sym typeface="Helvetica Neue"/>
                        </a:rPr>
                        <a:t>Advanced ISDB-T</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237276">
                <a:tc>
                  <a:txBody>
                    <a:bodyPr/>
                    <a:lstStyle/>
                    <a:p>
                      <a:pPr algn="ctr">
                        <a:defRPr sz="1800"/>
                      </a:pPr>
                      <a:r>
                        <a:rPr sz="1300">
                          <a:solidFill>
                            <a:srgbClr val="808080"/>
                          </a:solidFill>
                          <a:latin typeface="Helvetica Neue"/>
                          <a:ea typeface="Helvetica Neue"/>
                          <a:cs typeface="Helvetica Neue"/>
                          <a:sym typeface="Helvetica Neue"/>
                        </a:rPr>
                        <a:t>DTNEL Application Coding</a:t>
                      </a:r>
                    </a:p>
                  </a:txBody>
                  <a:tcPr marL="4482" marR="4482" marT="4482" marB="4482" anchor="ctr" horzOverflow="overflow">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1"/>
                  </a:ext>
                </a:extLst>
              </a:tr>
              <a:tr h="237276">
                <a:tc>
                  <a:txBody>
                    <a:bodyPr/>
                    <a:lstStyle/>
                    <a:p>
                      <a:pPr algn="ctr">
                        <a:defRPr sz="1800"/>
                      </a:pPr>
                      <a:r>
                        <a:rPr sz="1300">
                          <a:solidFill>
                            <a:srgbClr val="808080"/>
                          </a:solidFill>
                          <a:latin typeface="Helvetica Neue"/>
                          <a:ea typeface="Helvetica Neue"/>
                          <a:cs typeface="Helvetica Neue"/>
                          <a:sym typeface="Helvetica Neue"/>
                        </a:rPr>
                        <a:t>ATSC 3.0</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2"/>
                  </a:ext>
                </a:extLst>
              </a:tr>
              <a:tr h="237276">
                <a:tc>
                  <a:txBody>
                    <a:bodyPr/>
                    <a:lstStyle/>
                    <a:p>
                      <a:pPr algn="ctr">
                        <a:defRPr sz="1800"/>
                      </a:pPr>
                      <a:r>
                        <a:rPr sz="1300">
                          <a:solidFill>
                            <a:srgbClr val="808080"/>
                          </a:solidFill>
                          <a:latin typeface="Helvetica Neue"/>
                          <a:ea typeface="Helvetica Neue"/>
                          <a:cs typeface="Helvetica Neue"/>
                          <a:sym typeface="Helvetica Neue"/>
                        </a:rPr>
                        <a:t>MPEG-H Audio</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3"/>
                  </a:ext>
                </a:extLst>
              </a:tr>
              <a:tr h="237276">
                <a:tc>
                  <a:txBody>
                    <a:bodyPr/>
                    <a:lstStyle/>
                    <a:p>
                      <a:pPr algn="ctr">
                        <a:defRPr sz="1800"/>
                      </a:pPr>
                      <a:r>
                        <a:rPr sz="1300">
                          <a:solidFill>
                            <a:srgbClr val="808080"/>
                          </a:solidFill>
                          <a:latin typeface="Helvetica Neue"/>
                          <a:ea typeface="Helvetica Neue"/>
                          <a:cs typeface="Helvetica Neue"/>
                          <a:sym typeface="Helvetica Neue"/>
                        </a:rPr>
                        <a:t>Guaraná</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4"/>
                  </a:ext>
                </a:extLst>
              </a:tr>
              <a:tr h="237276">
                <a:tc>
                  <a:txBody>
                    <a:bodyPr/>
                    <a:lstStyle/>
                    <a:p>
                      <a:pPr algn="ctr">
                        <a:defRPr sz="1800"/>
                      </a:pPr>
                      <a:r>
                        <a:rPr sz="1300">
                          <a:solidFill>
                            <a:srgbClr val="808080"/>
                          </a:solidFill>
                          <a:latin typeface="Helvetica Neue"/>
                          <a:ea typeface="Helvetica Neue"/>
                          <a:cs typeface="Helvetica Neue"/>
                          <a:sym typeface="Helvetica Neue"/>
                        </a:rPr>
                        <a:t>NCL 4.0</a:t>
                      </a:r>
                    </a:p>
                  </a:txBody>
                  <a:tcPr marL="4482" marR="4482" marT="4482" marB="4482"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5"/>
                  </a:ext>
                </a:extLst>
              </a:tr>
            </a:tbl>
          </a:graphicData>
        </a:graphic>
      </p:graphicFrame>
      <p:sp>
        <p:nvSpPr>
          <p:cNvPr id="575" name="CaixaDeTexto 18"/>
          <p:cNvSpPr txBox="1"/>
          <p:nvPr/>
        </p:nvSpPr>
        <p:spPr>
          <a:xfrm>
            <a:off x="779553" y="3548144"/>
            <a:ext cx="2458530" cy="31451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914272">
              <a:defRPr sz="1500">
                <a:solidFill>
                  <a:srgbClr val="808080"/>
                </a:solidFill>
                <a:latin typeface="Helvetica Neue Medium"/>
                <a:ea typeface="Helvetica Neue Medium"/>
                <a:cs typeface="Helvetica Neue Medium"/>
                <a:sym typeface="Helvetica Neue Medium"/>
              </a:defRPr>
            </a:lvl1pPr>
          </a:lstStyle>
          <a:p>
            <a:r>
              <a:t>Codificação de Aplicações</a:t>
            </a:r>
          </a:p>
        </p:txBody>
      </p:sp>
      <p:sp>
        <p:nvSpPr>
          <p:cNvPr id="576" name="Line"/>
          <p:cNvSpPr/>
          <p:nvPr/>
        </p:nvSpPr>
        <p:spPr>
          <a:xfrm>
            <a:off x="5784523" y="1320997"/>
            <a:ext cx="2441862" cy="1"/>
          </a:xfrm>
          <a:prstGeom prst="line">
            <a:avLst/>
          </a:prstGeom>
          <a:ln>
            <a:solidFill>
              <a:srgbClr val="000000"/>
            </a:solidFill>
            <a:miter/>
            <a:headEnd type="oval"/>
          </a:ln>
        </p:spPr>
        <p:txBody>
          <a:bodyPr lIns="45719" rIns="45719"/>
          <a:lstStyle/>
          <a:p>
            <a:endParaRPr/>
          </a:p>
        </p:txBody>
      </p:sp>
      <p:sp>
        <p:nvSpPr>
          <p:cNvPr id="577" name="30 tecnologias candidatas"/>
          <p:cNvSpPr/>
          <p:nvPr/>
        </p:nvSpPr>
        <p:spPr>
          <a:xfrm>
            <a:off x="7674203" y="871822"/>
            <a:ext cx="2735418" cy="752079"/>
          </a:xfrm>
          <a:prstGeom prst="roundRect">
            <a:avLst>
              <a:gd name="adj" fmla="val 25330"/>
            </a:avLst>
          </a:prstGeom>
          <a:solidFill>
            <a:srgbClr val="B8D258"/>
          </a:solidFill>
          <a:ln w="25400">
            <a:solidFill>
              <a:srgbClr val="B8D258"/>
            </a:solidFill>
            <a:miter/>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a:defRPr sz="1600" i="1">
                <a:latin typeface="Helvetica Neue Light"/>
                <a:ea typeface="Helvetica Neue Light"/>
                <a:cs typeface="Helvetica Neue Light"/>
                <a:sym typeface="Helvetica Neue Light"/>
              </a:defRPr>
            </a:lvl1pPr>
          </a:lstStyle>
          <a:p>
            <a:r>
              <a:t>30 tecnologias candidatas</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579" name="Fase 2 (2021)…"/>
          <p:cNvSpPr txBox="1"/>
          <p:nvPr/>
        </p:nvSpPr>
        <p:spPr>
          <a:xfrm>
            <a:off x="1231204" y="375605"/>
            <a:ext cx="5404505" cy="170057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80000"/>
              </a:lnSpc>
              <a:defRPr sz="4000" b="1" i="1" spc="39">
                <a:latin typeface="Helvetica Neue"/>
                <a:ea typeface="Helvetica Neue"/>
                <a:cs typeface="Helvetica Neue"/>
                <a:sym typeface="Helvetica Neue"/>
              </a:defRPr>
            </a:pPr>
            <a:r>
              <a:t>Fase 2 (2021)</a:t>
            </a:r>
          </a:p>
          <a:p>
            <a:pPr>
              <a:lnSpc>
                <a:spcPct val="80000"/>
              </a:lnSpc>
              <a:defRPr sz="4000" b="1" i="1" spc="39">
                <a:latin typeface="Helvetica Neue"/>
                <a:ea typeface="Helvetica Neue"/>
                <a:cs typeface="Helvetica Neue"/>
                <a:sym typeface="Helvetica Neue"/>
              </a:defRPr>
            </a:pPr>
            <a:r>
              <a:t>Teste &amp; Avaliação</a:t>
            </a:r>
          </a:p>
        </p:txBody>
      </p:sp>
      <p:sp>
        <p:nvSpPr>
          <p:cNvPr id="580" name="Line"/>
          <p:cNvSpPr/>
          <p:nvPr/>
        </p:nvSpPr>
        <p:spPr>
          <a:xfrm>
            <a:off x="2392023" y="6385316"/>
            <a:ext cx="9417087" cy="1"/>
          </a:xfrm>
          <a:prstGeom prst="line">
            <a:avLst/>
          </a:prstGeom>
          <a:ln>
            <a:solidFill>
              <a:srgbClr val="000000"/>
            </a:solidFill>
            <a:miter/>
          </a:ln>
        </p:spPr>
        <p:txBody>
          <a:bodyPr lIns="45719" rIns="45719"/>
          <a:lstStyle/>
          <a:p>
            <a:endParaRPr/>
          </a:p>
        </p:txBody>
      </p:sp>
      <p:pic>
        <p:nvPicPr>
          <p:cNvPr id="581"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582" name="5…"/>
          <p:cNvSpPr/>
          <p:nvPr/>
        </p:nvSpPr>
        <p:spPr>
          <a:xfrm>
            <a:off x="6378549" y="543212"/>
            <a:ext cx="1500525" cy="1500525"/>
          </a:xfrm>
          <a:prstGeom prst="roundRect">
            <a:avLst>
              <a:gd name="adj" fmla="val 48790"/>
            </a:avLst>
          </a:prstGeom>
          <a:solidFill>
            <a:srgbClr val="B8D258"/>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defTabSz="412664">
              <a:lnSpc>
                <a:spcPct val="80000"/>
              </a:lnSpc>
              <a:defRPr sz="4800">
                <a:latin typeface="Helvetica Neue Medium"/>
                <a:ea typeface="Helvetica Neue Medium"/>
                <a:cs typeface="Helvetica Neue Medium"/>
                <a:sym typeface="Helvetica Neue Medium"/>
              </a:defRPr>
            </a:pPr>
            <a:r>
              <a:t>5</a:t>
            </a:r>
          </a:p>
          <a:p>
            <a:pPr algn="ctr" defTabSz="412664">
              <a:lnSpc>
                <a:spcPct val="80000"/>
              </a:lnSpc>
              <a:defRPr sz="1300">
                <a:latin typeface="Helvetica Neue"/>
                <a:ea typeface="Helvetica Neue"/>
                <a:cs typeface="Helvetica Neue"/>
                <a:sym typeface="Helvetica Neue"/>
              </a:defRPr>
            </a:pPr>
            <a:r>
              <a:rPr sz="1100"/>
              <a:t>meses de teste</a:t>
            </a:r>
          </a:p>
          <a:p>
            <a:pPr algn="ctr" defTabSz="412664">
              <a:lnSpc>
                <a:spcPct val="80000"/>
              </a:lnSpc>
              <a:defRPr sz="1300">
                <a:latin typeface="Helvetica Neue"/>
                <a:ea typeface="Helvetica Neue"/>
                <a:cs typeface="Helvetica Neue"/>
                <a:sym typeface="Helvetica Neue"/>
              </a:defRPr>
            </a:pPr>
            <a:r>
              <a:rPr sz="1100"/>
              <a:t>(</a:t>
            </a:r>
            <a:r>
              <a:rPr sz="1100" err="1"/>
              <a:t>julho</a:t>
            </a:r>
            <a:r>
              <a:rPr sz="1100"/>
              <a:t> a </a:t>
            </a:r>
            <a:r>
              <a:rPr sz="1100" err="1"/>
              <a:t>dezembro</a:t>
            </a:r>
            <a:r>
              <a:rPr sz="1100"/>
              <a:t>)</a:t>
            </a:r>
          </a:p>
        </p:txBody>
      </p:sp>
      <p:sp>
        <p:nvSpPr>
          <p:cNvPr id="583" name="~70…"/>
          <p:cNvSpPr/>
          <p:nvPr/>
        </p:nvSpPr>
        <p:spPr>
          <a:xfrm>
            <a:off x="10172354" y="543212"/>
            <a:ext cx="1500524" cy="1500525"/>
          </a:xfrm>
          <a:prstGeom prst="roundRect">
            <a:avLst>
              <a:gd name="adj" fmla="val 48580"/>
            </a:avLst>
          </a:prstGeom>
          <a:solidFill>
            <a:srgbClr val="B8D258"/>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defTabSz="412664">
              <a:lnSpc>
                <a:spcPct val="80000"/>
              </a:lnSpc>
              <a:defRPr sz="4800">
                <a:latin typeface="Helvetica Neue Medium"/>
                <a:ea typeface="Helvetica Neue Medium"/>
                <a:cs typeface="Helvetica Neue Medium"/>
                <a:sym typeface="Helvetica Neue Medium"/>
              </a:defRPr>
            </a:pPr>
            <a:r>
              <a:rPr sz="4400"/>
              <a:t>~70</a:t>
            </a:r>
          </a:p>
          <a:p>
            <a:pPr algn="ctr" defTabSz="412664">
              <a:lnSpc>
                <a:spcPct val="80000"/>
              </a:lnSpc>
              <a:defRPr sz="1300">
                <a:latin typeface="Helvetica Neue"/>
                <a:ea typeface="Helvetica Neue"/>
                <a:cs typeface="Helvetica Neue"/>
                <a:sym typeface="Helvetica Neue"/>
              </a:defRPr>
            </a:pPr>
            <a:r>
              <a:rPr sz="1100" err="1"/>
              <a:t>pesquisadores</a:t>
            </a:r>
            <a:r>
              <a:rPr sz="1100"/>
              <a:t> </a:t>
            </a:r>
            <a:r>
              <a:rPr sz="1100" err="1"/>
              <a:t>envolvidos</a:t>
            </a:r>
            <a:r>
              <a:rPr sz="1100"/>
              <a:t> </a:t>
            </a:r>
          </a:p>
        </p:txBody>
      </p:sp>
      <p:grpSp>
        <p:nvGrpSpPr>
          <p:cNvPr id="587" name="Group"/>
          <p:cNvGrpSpPr/>
          <p:nvPr/>
        </p:nvGrpSpPr>
        <p:grpSpPr>
          <a:xfrm>
            <a:off x="7742146" y="211846"/>
            <a:ext cx="2563366" cy="2563367"/>
            <a:chOff x="0" y="0"/>
            <a:chExt cx="2563365" cy="2563365"/>
          </a:xfrm>
        </p:grpSpPr>
        <p:sp>
          <p:nvSpPr>
            <p:cNvPr id="584" name="financiados pelo Min. das Comunicações através do CNPq"/>
            <p:cNvSpPr/>
            <p:nvPr/>
          </p:nvSpPr>
          <p:spPr>
            <a:xfrm>
              <a:off x="0" y="0"/>
              <a:ext cx="2563366" cy="2563366"/>
            </a:xfrm>
            <a:prstGeom prst="ellipse">
              <a:avLst/>
            </a:prstGeom>
            <a:solidFill>
              <a:srgbClr val="DDDDDD"/>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noAutofit/>
            </a:bodyPr>
            <a:lstStyle/>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endParaRPr/>
            </a:p>
            <a:p>
              <a:pPr algn="ctr" defTabSz="412664">
                <a:defRPr sz="1200">
                  <a:latin typeface="Helvetica Neue"/>
                  <a:ea typeface="Helvetica Neue"/>
                  <a:cs typeface="Helvetica Neue"/>
                  <a:sym typeface="Helvetica Neue"/>
                </a:defRPr>
              </a:pPr>
              <a:r>
                <a:t>financiados pelo</a:t>
              </a:r>
              <a:br/>
              <a:r>
                <a:t>Min. das Comunicações através do CNPq</a:t>
              </a:r>
            </a:p>
          </p:txBody>
        </p:sp>
        <p:pic>
          <p:nvPicPr>
            <p:cNvPr id="585" name="Picture 2" descr="Picture 2">
              <a:hlinkClick r:id="rId3"/>
            </p:cNvPr>
            <p:cNvPicPr>
              <a:picLocks noChangeAspect="1"/>
            </p:cNvPicPr>
            <p:nvPr/>
          </p:nvPicPr>
          <p:blipFill>
            <a:blip r:embed="rId4"/>
            <a:stretch>
              <a:fillRect/>
            </a:stretch>
          </p:blipFill>
          <p:spPr>
            <a:xfrm>
              <a:off x="722891" y="331365"/>
              <a:ext cx="1117585" cy="582136"/>
            </a:xfrm>
            <a:prstGeom prst="rect">
              <a:avLst/>
            </a:prstGeom>
            <a:ln w="12700" cap="flat">
              <a:noFill/>
              <a:miter lim="400000"/>
            </a:ln>
            <a:effectLst/>
          </p:spPr>
        </p:pic>
        <p:pic>
          <p:nvPicPr>
            <p:cNvPr id="586" name="Picture 6" descr="Picture 6">
              <a:hlinkClick r:id="rId5"/>
            </p:cNvPr>
            <p:cNvPicPr>
              <a:picLocks noChangeAspect="1"/>
            </p:cNvPicPr>
            <p:nvPr/>
          </p:nvPicPr>
          <p:blipFill>
            <a:blip r:embed="rId6"/>
            <a:stretch>
              <a:fillRect/>
            </a:stretch>
          </p:blipFill>
          <p:spPr>
            <a:xfrm>
              <a:off x="767862" y="1062408"/>
              <a:ext cx="1027641" cy="438550"/>
            </a:xfrm>
            <a:prstGeom prst="rect">
              <a:avLst/>
            </a:prstGeom>
            <a:ln w="12700" cap="flat">
              <a:noFill/>
              <a:miter lim="400000"/>
            </a:ln>
            <a:effectLst/>
          </p:spPr>
        </p:pic>
      </p:grpSp>
      <p:grpSp>
        <p:nvGrpSpPr>
          <p:cNvPr id="593" name="Group"/>
          <p:cNvGrpSpPr/>
          <p:nvPr/>
        </p:nvGrpSpPr>
        <p:grpSpPr>
          <a:xfrm>
            <a:off x="2805909" y="1895373"/>
            <a:ext cx="4294659" cy="4294660"/>
            <a:chOff x="0" y="0"/>
            <a:chExt cx="4294658" cy="4294658"/>
          </a:xfrm>
        </p:grpSpPr>
        <p:sp>
          <p:nvSpPr>
            <p:cNvPr id="588" name="Proponentes, Universidades,     Membros do Fórum e empresas parceiras…"/>
            <p:cNvSpPr/>
            <p:nvPr/>
          </p:nvSpPr>
          <p:spPr>
            <a:xfrm>
              <a:off x="0" y="0"/>
              <a:ext cx="4294658" cy="4294658"/>
            </a:xfrm>
            <a:prstGeom prst="roundRect">
              <a:avLst>
                <a:gd name="adj" fmla="val 50000"/>
              </a:avLst>
            </a:prstGeom>
            <a:solidFill>
              <a:srgbClr val="B8D258"/>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noAutofit/>
            </a:bodyPr>
            <a:lstStyle/>
            <a:p>
              <a:pPr algn="ctr" defTabSz="412664">
                <a:lnSpc>
                  <a:spcPct val="80000"/>
                </a:lnSpc>
                <a:spcBef>
                  <a:spcPts val="1200"/>
                </a:spcBef>
                <a:defRPr sz="2600">
                  <a:latin typeface="Helvetica Neue Medium"/>
                  <a:ea typeface="Helvetica Neue Medium"/>
                  <a:cs typeface="Helvetica Neue Medium"/>
                  <a:sym typeface="Helvetica Neue Medium"/>
                </a:defRPr>
              </a:pPr>
              <a:r>
                <a:rPr err="1"/>
                <a:t>Proponentes</a:t>
              </a:r>
              <a:r>
                <a:t>, </a:t>
              </a:r>
              <a:r>
                <a:rPr err="1"/>
                <a:t>Universidades</a:t>
              </a:r>
              <a:r>
                <a:t>,     </a:t>
              </a:r>
              <a:r>
                <a:rPr err="1"/>
                <a:t>Membros</a:t>
              </a:r>
              <a:r>
                <a:t> do </a:t>
              </a:r>
              <a:r>
                <a:rPr err="1"/>
                <a:t>Fórum</a:t>
              </a:r>
              <a:r>
                <a:t> e </a:t>
              </a:r>
              <a:r>
                <a:rPr err="1"/>
                <a:t>empresas</a:t>
              </a:r>
              <a:r>
                <a:t> </a:t>
              </a:r>
              <a:r>
                <a:rPr err="1"/>
                <a:t>parceiras</a:t>
              </a:r>
              <a:endParaRPr lang="en-US"/>
            </a:p>
            <a:p>
              <a:pPr algn="ctr" defTabSz="412664">
                <a:lnSpc>
                  <a:spcPct val="80000"/>
                </a:lnSpc>
                <a:spcBef>
                  <a:spcPts val="1200"/>
                </a:spcBef>
                <a:defRPr sz="1200">
                  <a:latin typeface="Helvetica Neue"/>
                  <a:ea typeface="Helvetica Neue"/>
                  <a:cs typeface="Helvetica Neue"/>
                  <a:sym typeface="Helvetica Neue"/>
                </a:defRPr>
              </a:pPr>
              <a:r>
                <a:rPr lang="en-US" err="1"/>
                <a:t>forneceram</a:t>
              </a:r>
              <a:r>
                <a:rPr lang="en-US"/>
                <a:t> </a:t>
              </a:r>
              <a:r>
                <a:rPr lang="en-US" err="1"/>
                <a:t>equipamentos</a:t>
              </a:r>
              <a:br>
                <a:rPr lang="en-US"/>
              </a:br>
              <a:r>
                <a:rPr lang="en-US"/>
                <a:t>para </a:t>
              </a:r>
              <a:r>
                <a:rPr lang="en-US" err="1"/>
                <a:t>os</a:t>
              </a:r>
              <a:r>
                <a:rPr lang="en-US"/>
                <a:t> testes</a:t>
              </a:r>
            </a:p>
          </p:txBody>
        </p:sp>
        <p:pic>
          <p:nvPicPr>
            <p:cNvPr id="589" name="Picture 2" descr="Picture 2">
              <a:hlinkClick r:id="rId7"/>
            </p:cNvPr>
            <p:cNvPicPr>
              <a:picLocks noChangeAspect="1"/>
            </p:cNvPicPr>
            <p:nvPr/>
          </p:nvPicPr>
          <p:blipFill>
            <a:blip r:embed="rId8"/>
            <a:stretch>
              <a:fillRect/>
            </a:stretch>
          </p:blipFill>
          <p:spPr>
            <a:xfrm>
              <a:off x="1287572" y="502342"/>
              <a:ext cx="977037" cy="374767"/>
            </a:xfrm>
            <a:prstGeom prst="rect">
              <a:avLst/>
            </a:prstGeom>
            <a:ln w="12700" cap="flat">
              <a:noFill/>
              <a:miter lim="400000"/>
            </a:ln>
            <a:effectLst/>
          </p:spPr>
        </p:pic>
        <p:pic>
          <p:nvPicPr>
            <p:cNvPr id="590" name="Picture 4" descr="Picture 4">
              <a:hlinkClick r:id="rId9"/>
            </p:cNvPr>
            <p:cNvPicPr>
              <a:picLocks noChangeAspect="1"/>
            </p:cNvPicPr>
            <p:nvPr/>
          </p:nvPicPr>
          <p:blipFill>
            <a:blip r:embed="rId10"/>
            <a:stretch>
              <a:fillRect/>
            </a:stretch>
          </p:blipFill>
          <p:spPr>
            <a:xfrm>
              <a:off x="2598899" y="502342"/>
              <a:ext cx="294523" cy="373003"/>
            </a:xfrm>
            <a:prstGeom prst="rect">
              <a:avLst/>
            </a:prstGeom>
            <a:ln w="12700" cap="flat">
              <a:noFill/>
              <a:miter lim="400000"/>
            </a:ln>
            <a:effectLst/>
          </p:spPr>
        </p:pic>
        <p:pic>
          <p:nvPicPr>
            <p:cNvPr id="591" name="Imagem 3155" descr="Imagem 3155">
              <a:hlinkClick r:id="rId11"/>
            </p:cNvPr>
            <p:cNvPicPr>
              <a:picLocks noChangeAspect="1"/>
            </p:cNvPicPr>
            <p:nvPr/>
          </p:nvPicPr>
          <p:blipFill>
            <a:blip r:embed="rId12"/>
            <a:stretch>
              <a:fillRect/>
            </a:stretch>
          </p:blipFill>
          <p:spPr>
            <a:xfrm>
              <a:off x="1631443" y="3254892"/>
              <a:ext cx="1137525" cy="379176"/>
            </a:xfrm>
            <a:prstGeom prst="rect">
              <a:avLst/>
            </a:prstGeom>
            <a:ln w="12700" cap="flat">
              <a:noFill/>
              <a:miter lim="400000"/>
            </a:ln>
            <a:effectLst/>
          </p:spPr>
        </p:pic>
        <p:pic>
          <p:nvPicPr>
            <p:cNvPr id="592" name="Imagem 3154" descr="Imagem 3154">
              <a:hlinkClick r:id="rId13"/>
            </p:cNvPr>
            <p:cNvPicPr>
              <a:picLocks noChangeAspect="1"/>
            </p:cNvPicPr>
            <p:nvPr/>
          </p:nvPicPr>
          <p:blipFill>
            <a:blip r:embed="rId14"/>
            <a:stretch>
              <a:fillRect/>
            </a:stretch>
          </p:blipFill>
          <p:spPr>
            <a:xfrm>
              <a:off x="1565088" y="3707541"/>
              <a:ext cx="1164655" cy="256822"/>
            </a:xfrm>
            <a:prstGeom prst="rect">
              <a:avLst/>
            </a:prstGeom>
            <a:ln w="12700" cap="flat">
              <a:noFill/>
              <a:miter lim="400000"/>
            </a:ln>
            <a:effectLst/>
          </p:spPr>
        </p:pic>
      </p:grpSp>
      <p:grpSp>
        <p:nvGrpSpPr>
          <p:cNvPr id="600" name="Group"/>
          <p:cNvGrpSpPr/>
          <p:nvPr/>
        </p:nvGrpSpPr>
        <p:grpSpPr>
          <a:xfrm>
            <a:off x="7081214" y="2965734"/>
            <a:ext cx="3224299" cy="3224299"/>
            <a:chOff x="0" y="0"/>
            <a:chExt cx="3224297" cy="3224297"/>
          </a:xfrm>
        </p:grpSpPr>
        <p:sp>
          <p:nvSpPr>
            <p:cNvPr id="594" name="4…"/>
            <p:cNvSpPr/>
            <p:nvPr/>
          </p:nvSpPr>
          <p:spPr>
            <a:xfrm>
              <a:off x="0" y="0"/>
              <a:ext cx="3224297" cy="3224297"/>
            </a:xfrm>
            <a:prstGeom prst="roundRect">
              <a:avLst>
                <a:gd name="adj" fmla="val 49655"/>
              </a:avLst>
            </a:prstGeom>
            <a:solidFill>
              <a:srgbClr val="B8D258"/>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165100" tIns="165100" rIns="165100" bIns="165100" numCol="1" anchor="t">
              <a:noAutofit/>
            </a:bodyPr>
            <a:lstStyle/>
            <a:p>
              <a:pPr algn="ctr" defTabSz="412664">
                <a:lnSpc>
                  <a:spcPct val="80000"/>
                </a:lnSpc>
                <a:spcBef>
                  <a:spcPts val="1200"/>
                </a:spcBef>
                <a:defRPr sz="2100">
                  <a:latin typeface="Helvetica Neue Medium"/>
                  <a:ea typeface="Helvetica Neue Medium"/>
                  <a:cs typeface="Helvetica Neue Medium"/>
                  <a:sym typeface="Helvetica Neue Medium"/>
                </a:defRPr>
              </a:pPr>
              <a:endParaRPr/>
            </a:p>
            <a:p>
              <a:pPr algn="ctr" defTabSz="412664">
                <a:lnSpc>
                  <a:spcPct val="80000"/>
                </a:lnSpc>
                <a:spcBef>
                  <a:spcPts val="1200"/>
                </a:spcBef>
                <a:defRPr sz="4800">
                  <a:latin typeface="Helvetica Neue Medium"/>
                  <a:ea typeface="Helvetica Neue Medium"/>
                  <a:cs typeface="Helvetica Neue Medium"/>
                  <a:sym typeface="Helvetica Neue Medium"/>
                </a:defRPr>
              </a:pPr>
              <a:r>
                <a:t>4</a:t>
              </a:r>
            </a:p>
            <a:p>
              <a:pPr algn="ctr" defTabSz="412664">
                <a:lnSpc>
                  <a:spcPct val="80000"/>
                </a:lnSpc>
                <a:spcBef>
                  <a:spcPts val="1200"/>
                </a:spcBef>
                <a:defRPr sz="1200">
                  <a:latin typeface="Helvetica Neue"/>
                  <a:ea typeface="Helvetica Neue"/>
                  <a:cs typeface="Helvetica Neue"/>
                  <a:sym typeface="Helvetica Neue"/>
                </a:defRPr>
              </a:pPr>
              <a:r>
                <a:t>modelos de antenas internas MIMO foram recebidas em resposta ao          Call for Prototypes</a:t>
              </a:r>
            </a:p>
          </p:txBody>
        </p:sp>
        <p:grpSp>
          <p:nvGrpSpPr>
            <p:cNvPr id="599" name="Agrupar 38"/>
            <p:cNvGrpSpPr/>
            <p:nvPr/>
          </p:nvGrpSpPr>
          <p:grpSpPr>
            <a:xfrm>
              <a:off x="689634" y="590683"/>
              <a:ext cx="1901652" cy="2252698"/>
              <a:chOff x="56622" y="-1374480"/>
              <a:chExt cx="1901650" cy="2252695"/>
            </a:xfrm>
          </p:grpSpPr>
          <p:pic>
            <p:nvPicPr>
              <p:cNvPr id="595" name="Picture 6" descr="Picture 6">
                <a:hlinkClick r:id="rId15"/>
              </p:cNvPr>
              <p:cNvPicPr>
                <a:picLocks noChangeAspect="1"/>
              </p:cNvPicPr>
              <p:nvPr/>
            </p:nvPicPr>
            <p:blipFill>
              <a:blip r:embed="rId16"/>
              <a:stretch>
                <a:fillRect/>
              </a:stretch>
            </p:blipFill>
            <p:spPr>
              <a:xfrm>
                <a:off x="56622" y="-1356014"/>
                <a:ext cx="904424" cy="244653"/>
              </a:xfrm>
              <a:prstGeom prst="rect">
                <a:avLst/>
              </a:prstGeom>
              <a:ln w="12700" cap="flat">
                <a:noFill/>
                <a:miter lim="400000"/>
              </a:ln>
              <a:effectLst/>
            </p:spPr>
          </p:pic>
          <p:pic>
            <p:nvPicPr>
              <p:cNvPr id="596" name="Picture 4" descr="Picture 4">
                <a:hlinkClick r:id="rId17"/>
              </p:cNvPr>
              <p:cNvPicPr>
                <a:picLocks noChangeAspect="1"/>
              </p:cNvPicPr>
              <p:nvPr/>
            </p:nvPicPr>
            <p:blipFill>
              <a:blip r:embed="rId18"/>
              <a:stretch>
                <a:fillRect/>
              </a:stretch>
            </p:blipFill>
            <p:spPr>
              <a:xfrm>
                <a:off x="1051869" y="-1374480"/>
                <a:ext cx="906403" cy="281582"/>
              </a:xfrm>
              <a:prstGeom prst="rect">
                <a:avLst/>
              </a:prstGeom>
              <a:ln w="12700" cap="flat">
                <a:noFill/>
                <a:miter lim="400000"/>
              </a:ln>
              <a:effectLst/>
            </p:spPr>
          </p:pic>
          <p:pic>
            <p:nvPicPr>
              <p:cNvPr id="597" name="Picture 2" descr="Picture 2">
                <a:hlinkClick r:id="rId19"/>
              </p:cNvPr>
              <p:cNvPicPr>
                <a:picLocks noChangeAspect="1"/>
              </p:cNvPicPr>
              <p:nvPr/>
            </p:nvPicPr>
            <p:blipFill>
              <a:blip r:embed="rId20"/>
              <a:stretch>
                <a:fillRect/>
              </a:stretch>
            </p:blipFill>
            <p:spPr>
              <a:xfrm>
                <a:off x="164849" y="536026"/>
                <a:ext cx="711017" cy="342189"/>
              </a:xfrm>
              <a:prstGeom prst="rect">
                <a:avLst/>
              </a:prstGeom>
              <a:ln w="12700" cap="flat">
                <a:noFill/>
                <a:miter lim="400000"/>
              </a:ln>
              <a:effectLst/>
            </p:spPr>
          </p:pic>
          <p:pic>
            <p:nvPicPr>
              <p:cNvPr id="598" name="Picture 8" descr="Picture 8">
                <a:hlinkClick r:id="rId21"/>
              </p:cNvPr>
              <p:cNvPicPr>
                <a:picLocks noChangeAspect="1"/>
              </p:cNvPicPr>
              <p:nvPr/>
            </p:nvPicPr>
            <p:blipFill>
              <a:blip r:embed="rId22"/>
              <a:stretch>
                <a:fillRect/>
              </a:stretch>
            </p:blipFill>
            <p:spPr>
              <a:xfrm>
                <a:off x="1017784" y="572265"/>
                <a:ext cx="906403" cy="269712"/>
              </a:xfrm>
              <a:prstGeom prst="rect">
                <a:avLst/>
              </a:prstGeom>
              <a:ln w="12700" cap="flat">
                <a:noFill/>
                <a:miter lim="400000"/>
              </a:ln>
              <a:effectLst/>
            </p:spPr>
          </p:pic>
        </p:gr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582"/>
                                        </p:tgtEl>
                                        <p:attrNameLst>
                                          <p:attrName>style.visibility</p:attrName>
                                        </p:attrNameLst>
                                      </p:cBhvr>
                                      <p:to>
                                        <p:strVal val="visible"/>
                                      </p:to>
                                    </p:set>
                                    <p:animEffect transition="in" filter="fade">
                                      <p:cBhvr>
                                        <p:cTn id="7" dur="200"/>
                                        <p:tgtEl>
                                          <p:spTgt spid="5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grpId="0" nodeType="clickEffect">
                                  <p:stCondLst>
                                    <p:cond delay="0"/>
                                  </p:stCondLst>
                                  <p:iterate>
                                    <p:tmAbs val="0"/>
                                  </p:iterate>
                                  <p:childTnLst>
                                    <p:set>
                                      <p:cBhvr>
                                        <p:cTn id="11" fill="hold"/>
                                        <p:tgtEl>
                                          <p:spTgt spid="583"/>
                                        </p:tgtEl>
                                        <p:attrNameLst>
                                          <p:attrName>style.visibility</p:attrName>
                                        </p:attrNameLst>
                                      </p:cBhvr>
                                      <p:to>
                                        <p:strVal val="visible"/>
                                      </p:to>
                                    </p:set>
                                    <p:animEffect transition="in" filter="fade">
                                      <p:cBhvr>
                                        <p:cTn id="12" dur="500"/>
                                        <p:tgtEl>
                                          <p:spTgt spid="58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grpId="0" nodeType="clickEffect">
                                  <p:stCondLst>
                                    <p:cond delay="0"/>
                                  </p:stCondLst>
                                  <p:iterate>
                                    <p:tmAbs val="0"/>
                                  </p:iterate>
                                  <p:childTnLst>
                                    <p:set>
                                      <p:cBhvr>
                                        <p:cTn id="16" fill="hold"/>
                                        <p:tgtEl>
                                          <p:spTgt spid="587"/>
                                        </p:tgtEl>
                                        <p:attrNameLst>
                                          <p:attrName>style.visibility</p:attrName>
                                        </p:attrNameLst>
                                      </p:cBhvr>
                                      <p:to>
                                        <p:strVal val="visible"/>
                                      </p:to>
                                    </p:set>
                                    <p:animEffect transition="in" filter="fade">
                                      <p:cBhvr>
                                        <p:cTn id="17" dur="500"/>
                                        <p:tgtEl>
                                          <p:spTgt spid="58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fill="hold" grpId="0" nodeType="clickEffect">
                                  <p:stCondLst>
                                    <p:cond delay="0"/>
                                  </p:stCondLst>
                                  <p:iterate>
                                    <p:tmAbs val="0"/>
                                  </p:iterate>
                                  <p:childTnLst>
                                    <p:set>
                                      <p:cBhvr>
                                        <p:cTn id="21" fill="hold"/>
                                        <p:tgtEl>
                                          <p:spTgt spid="593"/>
                                        </p:tgtEl>
                                        <p:attrNameLst>
                                          <p:attrName>style.visibility</p:attrName>
                                        </p:attrNameLst>
                                      </p:cBhvr>
                                      <p:to>
                                        <p:strVal val="visible"/>
                                      </p:to>
                                    </p:set>
                                    <p:animEffect transition="in" filter="fade">
                                      <p:cBhvr>
                                        <p:cTn id="22" dur="500"/>
                                        <p:tgtEl>
                                          <p:spTgt spid="59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fill="hold" grpId="0" nodeType="clickEffect">
                                  <p:stCondLst>
                                    <p:cond delay="0"/>
                                  </p:stCondLst>
                                  <p:iterate>
                                    <p:tmAbs val="0"/>
                                  </p:iterate>
                                  <p:childTnLst>
                                    <p:set>
                                      <p:cBhvr>
                                        <p:cTn id="26" fill="hold"/>
                                        <p:tgtEl>
                                          <p:spTgt spid="600"/>
                                        </p:tgtEl>
                                        <p:attrNameLst>
                                          <p:attrName>style.visibility</p:attrName>
                                        </p:attrNameLst>
                                      </p:cBhvr>
                                      <p:to>
                                        <p:strVal val="visible"/>
                                      </p:to>
                                    </p:set>
                                    <p:animEffect transition="in" filter="fade">
                                      <p:cBhvr>
                                        <p:cTn id="27" dur="500"/>
                                        <p:tgtEl>
                                          <p:spTgt spid="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 grpId="0" animBg="1" advAuto="0"/>
      <p:bldP spid="583" grpId="0" animBg="1" advAuto="0"/>
      <p:bldP spid="587" grpId="0" animBg="1" advAuto="0"/>
      <p:bldP spid="593" grpId="0" animBg="1" advAuto="0"/>
      <p:bldP spid="600"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602" name="Fase 3 (2022-24)…"/>
          <p:cNvSpPr txBox="1"/>
          <p:nvPr/>
        </p:nvSpPr>
        <p:spPr>
          <a:xfrm>
            <a:off x="1231204" y="364658"/>
            <a:ext cx="6141146" cy="107721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lnSpc>
                <a:spcPct val="80000"/>
              </a:lnSpc>
              <a:defRPr sz="4000" b="1" i="1" spc="39">
                <a:latin typeface="Helvetica Neue"/>
                <a:ea typeface="Helvetica Neue"/>
                <a:cs typeface="Helvetica Neue"/>
                <a:sym typeface="Helvetica Neue"/>
              </a:defRPr>
            </a:pPr>
            <a:r>
              <a:rPr lang="pt-BR"/>
              <a:t>Fase 3 (2022-24)</a:t>
            </a:r>
          </a:p>
          <a:p>
            <a:pPr>
              <a:lnSpc>
                <a:spcPct val="80000"/>
              </a:lnSpc>
              <a:defRPr sz="4000" b="1" i="1" spc="39">
                <a:latin typeface="Helvetica Neue"/>
                <a:ea typeface="Helvetica Neue"/>
                <a:cs typeface="Helvetica Neue"/>
                <a:sym typeface="Helvetica Neue"/>
              </a:defRPr>
            </a:pPr>
            <a:r>
              <a:rPr lang="pt-BR"/>
              <a:t>Conclusão do Projeto</a:t>
            </a:r>
          </a:p>
        </p:txBody>
      </p:sp>
      <p:sp>
        <p:nvSpPr>
          <p:cNvPr id="603" name="Line"/>
          <p:cNvSpPr/>
          <p:nvPr/>
        </p:nvSpPr>
        <p:spPr>
          <a:xfrm>
            <a:off x="2392023" y="6385316"/>
            <a:ext cx="9417087" cy="1"/>
          </a:xfrm>
          <a:prstGeom prst="line">
            <a:avLst/>
          </a:prstGeom>
          <a:ln>
            <a:solidFill>
              <a:srgbClr val="000000"/>
            </a:solidFill>
            <a:miter/>
          </a:ln>
        </p:spPr>
        <p:txBody>
          <a:bodyPr lIns="45719" rIns="45719"/>
          <a:lstStyle/>
          <a:p>
            <a:endParaRPr/>
          </a:p>
        </p:txBody>
      </p:sp>
      <p:pic>
        <p:nvPicPr>
          <p:cNvPr id="604"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605"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606" name="pasted-movie.png" descr="pasted-movie.png"/>
          <p:cNvPicPr>
            <a:picLocks noChangeAspect="1"/>
          </p:cNvPicPr>
          <p:nvPr/>
        </p:nvPicPr>
        <p:blipFill>
          <a:blip r:embed="rId3"/>
          <a:srcRect t="11828"/>
          <a:stretch>
            <a:fillRect/>
          </a:stretch>
        </p:blipFill>
        <p:spPr>
          <a:xfrm>
            <a:off x="1650801" y="1734043"/>
            <a:ext cx="8890488" cy="4487926"/>
          </a:xfrm>
          <a:prstGeom prst="rect">
            <a:avLst/>
          </a:prstGeom>
          <a:ln w="12700">
            <a:miter lim="400000"/>
          </a:ln>
        </p:spPr>
      </p:pic>
      <p:pic>
        <p:nvPicPr>
          <p:cNvPr id="4" name="Imagem 3">
            <a:extLst>
              <a:ext uri="{FF2B5EF4-FFF2-40B4-BE49-F238E27FC236}">
                <a16:creationId xmlns:a16="http://schemas.microsoft.com/office/drawing/2014/main" id="{73AD11C2-2FC3-1DA3-1C7D-8B387800BA10}"/>
              </a:ext>
            </a:extLst>
          </p:cNvPr>
          <p:cNvPicPr>
            <a:picLocks noChangeAspect="1"/>
          </p:cNvPicPr>
          <p:nvPr/>
        </p:nvPicPr>
        <p:blipFill>
          <a:blip r:embed="rId4"/>
          <a:stretch>
            <a:fillRect/>
          </a:stretch>
        </p:blipFill>
        <p:spPr>
          <a:xfrm>
            <a:off x="4020165" y="1968495"/>
            <a:ext cx="768389" cy="177809"/>
          </a:xfrm>
          <a:prstGeom prst="rect">
            <a:avLst/>
          </a:prstGeom>
        </p:spPr>
      </p:pic>
      <p:pic>
        <p:nvPicPr>
          <p:cNvPr id="5" name="Imagem 4">
            <a:extLst>
              <a:ext uri="{FF2B5EF4-FFF2-40B4-BE49-F238E27FC236}">
                <a16:creationId xmlns:a16="http://schemas.microsoft.com/office/drawing/2014/main" id="{DC18CA42-7D3B-F05A-C22E-1FD1A4EFAE12}"/>
              </a:ext>
            </a:extLst>
          </p:cNvPr>
          <p:cNvPicPr>
            <a:picLocks noChangeAspect="1"/>
          </p:cNvPicPr>
          <p:nvPr/>
        </p:nvPicPr>
        <p:blipFill>
          <a:blip r:embed="rId4"/>
          <a:stretch>
            <a:fillRect/>
          </a:stretch>
        </p:blipFill>
        <p:spPr>
          <a:xfrm>
            <a:off x="6240268" y="1968494"/>
            <a:ext cx="768389" cy="177809"/>
          </a:xfrm>
          <a:prstGeom prst="rect">
            <a:avLst/>
          </a:prstGeom>
        </p:spPr>
      </p:pic>
      <p:pic>
        <p:nvPicPr>
          <p:cNvPr id="6" name="Imagem 5">
            <a:extLst>
              <a:ext uri="{FF2B5EF4-FFF2-40B4-BE49-F238E27FC236}">
                <a16:creationId xmlns:a16="http://schemas.microsoft.com/office/drawing/2014/main" id="{561240F2-A0E5-36DD-8AEB-393C5A8DB367}"/>
              </a:ext>
            </a:extLst>
          </p:cNvPr>
          <p:cNvPicPr>
            <a:picLocks noChangeAspect="1"/>
          </p:cNvPicPr>
          <p:nvPr/>
        </p:nvPicPr>
        <p:blipFill>
          <a:blip r:embed="rId4"/>
          <a:stretch>
            <a:fillRect/>
          </a:stretch>
        </p:blipFill>
        <p:spPr>
          <a:xfrm>
            <a:off x="8264505" y="1968493"/>
            <a:ext cx="768389" cy="177809"/>
          </a:xfrm>
          <a:prstGeom prst="rect">
            <a:avLst/>
          </a:prstGeom>
        </p:spPr>
      </p:pic>
      <p:pic>
        <p:nvPicPr>
          <p:cNvPr id="7" name="Imagem 6">
            <a:extLst>
              <a:ext uri="{FF2B5EF4-FFF2-40B4-BE49-F238E27FC236}">
                <a16:creationId xmlns:a16="http://schemas.microsoft.com/office/drawing/2014/main" id="{335ECF10-F15D-918B-FC01-A93FEA1FD882}"/>
              </a:ext>
            </a:extLst>
          </p:cNvPr>
          <p:cNvPicPr>
            <a:picLocks noChangeAspect="1"/>
          </p:cNvPicPr>
          <p:nvPr/>
        </p:nvPicPr>
        <p:blipFill>
          <a:blip r:embed="rId4"/>
          <a:stretch>
            <a:fillRect/>
          </a:stretch>
        </p:blipFill>
        <p:spPr>
          <a:xfrm>
            <a:off x="9904547" y="1979922"/>
            <a:ext cx="768389" cy="177809"/>
          </a:xfrm>
          <a:prstGeom prst="rect">
            <a:avLst/>
          </a:prstGeom>
        </p:spPr>
      </p:pic>
      <p:sp>
        <p:nvSpPr>
          <p:cNvPr id="8" name="Fase 3 (2022-24)…">
            <a:extLst>
              <a:ext uri="{FF2B5EF4-FFF2-40B4-BE49-F238E27FC236}">
                <a16:creationId xmlns:a16="http://schemas.microsoft.com/office/drawing/2014/main" id="{84AD10AC-0502-24D4-BC10-8E1225A9EF9A}"/>
              </a:ext>
            </a:extLst>
          </p:cNvPr>
          <p:cNvSpPr txBox="1"/>
          <p:nvPr/>
        </p:nvSpPr>
        <p:spPr>
          <a:xfrm>
            <a:off x="3655243" y="1699246"/>
            <a:ext cx="1410029" cy="3877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lgn="ctr">
              <a:lnSpc>
                <a:spcPct val="80000"/>
              </a:lnSpc>
              <a:defRPr sz="4000" b="1" i="1" spc="39">
                <a:latin typeface="Helvetica Neue"/>
                <a:ea typeface="Helvetica Neue"/>
                <a:cs typeface="Helvetica Neue"/>
                <a:sym typeface="Helvetica Neue"/>
              </a:defRPr>
            </a:pPr>
            <a:r>
              <a:rPr lang="pt-BR" sz="2400">
                <a:ln>
                  <a:solidFill>
                    <a:sysClr val="windowText" lastClr="000000"/>
                  </a:solidFill>
                </a:ln>
                <a:solidFill>
                  <a:srgbClr val="EBE7DC"/>
                </a:solidFill>
              </a:rPr>
              <a:t>2022</a:t>
            </a:r>
            <a:endParaRPr sz="2400">
              <a:ln>
                <a:solidFill>
                  <a:sysClr val="windowText" lastClr="000000"/>
                </a:solidFill>
              </a:ln>
              <a:solidFill>
                <a:srgbClr val="EBE7DC"/>
              </a:solidFill>
            </a:endParaRPr>
          </a:p>
        </p:txBody>
      </p:sp>
      <p:sp>
        <p:nvSpPr>
          <p:cNvPr id="9" name="Fase 3 (2022-24)…">
            <a:extLst>
              <a:ext uri="{FF2B5EF4-FFF2-40B4-BE49-F238E27FC236}">
                <a16:creationId xmlns:a16="http://schemas.microsoft.com/office/drawing/2014/main" id="{FE1E8E40-1CED-690B-0023-9637512F8017}"/>
              </a:ext>
            </a:extLst>
          </p:cNvPr>
          <p:cNvSpPr txBox="1"/>
          <p:nvPr/>
        </p:nvSpPr>
        <p:spPr>
          <a:xfrm>
            <a:off x="5821515" y="1699246"/>
            <a:ext cx="1410029" cy="3877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lgn="ctr">
              <a:lnSpc>
                <a:spcPct val="80000"/>
              </a:lnSpc>
              <a:defRPr sz="4000" b="1" i="1" spc="39">
                <a:latin typeface="Helvetica Neue"/>
                <a:ea typeface="Helvetica Neue"/>
                <a:cs typeface="Helvetica Neue"/>
                <a:sym typeface="Helvetica Neue"/>
              </a:defRPr>
            </a:pPr>
            <a:r>
              <a:rPr lang="pt-BR" sz="2400">
                <a:ln>
                  <a:solidFill>
                    <a:sysClr val="windowText" lastClr="000000"/>
                  </a:solidFill>
                </a:ln>
                <a:solidFill>
                  <a:srgbClr val="EBE7DC"/>
                </a:solidFill>
              </a:rPr>
              <a:t>2023</a:t>
            </a:r>
            <a:endParaRPr sz="2400">
              <a:ln>
                <a:solidFill>
                  <a:sysClr val="windowText" lastClr="000000"/>
                </a:solidFill>
              </a:ln>
              <a:solidFill>
                <a:srgbClr val="EBE7DC"/>
              </a:solidFill>
            </a:endParaRPr>
          </a:p>
        </p:txBody>
      </p:sp>
      <p:sp>
        <p:nvSpPr>
          <p:cNvPr id="10" name="Fase 3 (2022-24)…">
            <a:extLst>
              <a:ext uri="{FF2B5EF4-FFF2-40B4-BE49-F238E27FC236}">
                <a16:creationId xmlns:a16="http://schemas.microsoft.com/office/drawing/2014/main" id="{8F9EEF13-2958-26FA-23F2-D6705C62F900}"/>
              </a:ext>
            </a:extLst>
          </p:cNvPr>
          <p:cNvSpPr txBox="1"/>
          <p:nvPr/>
        </p:nvSpPr>
        <p:spPr>
          <a:xfrm>
            <a:off x="8024401" y="1699246"/>
            <a:ext cx="1410029" cy="3877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lgn="ctr">
              <a:lnSpc>
                <a:spcPct val="80000"/>
              </a:lnSpc>
              <a:defRPr sz="4000" b="1" i="1" spc="39">
                <a:latin typeface="Helvetica Neue"/>
                <a:ea typeface="Helvetica Neue"/>
                <a:cs typeface="Helvetica Neue"/>
                <a:sym typeface="Helvetica Neue"/>
              </a:defRPr>
            </a:pPr>
            <a:r>
              <a:rPr lang="pt-BR" sz="2400">
                <a:ln>
                  <a:solidFill>
                    <a:sysClr val="windowText" lastClr="000000"/>
                  </a:solidFill>
                </a:ln>
                <a:solidFill>
                  <a:srgbClr val="EBE7DC"/>
                </a:solidFill>
              </a:rPr>
              <a:t>2024</a:t>
            </a:r>
            <a:endParaRPr sz="2400">
              <a:ln>
                <a:solidFill>
                  <a:sysClr val="windowText" lastClr="000000"/>
                </a:solidFill>
              </a:ln>
              <a:solidFill>
                <a:srgbClr val="EBE7DC"/>
              </a:solidFill>
            </a:endParaRPr>
          </a:p>
        </p:txBody>
      </p:sp>
      <p:sp>
        <p:nvSpPr>
          <p:cNvPr id="11" name="Fase 3 (2022-24)…">
            <a:extLst>
              <a:ext uri="{FF2B5EF4-FFF2-40B4-BE49-F238E27FC236}">
                <a16:creationId xmlns:a16="http://schemas.microsoft.com/office/drawing/2014/main" id="{F6D25E92-6AD5-7E63-5AA5-1F8E2B491F83}"/>
              </a:ext>
            </a:extLst>
          </p:cNvPr>
          <p:cNvSpPr txBox="1"/>
          <p:nvPr/>
        </p:nvSpPr>
        <p:spPr>
          <a:xfrm>
            <a:off x="9742711" y="1699246"/>
            <a:ext cx="1410029" cy="3877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lgn="ctr">
              <a:lnSpc>
                <a:spcPct val="80000"/>
              </a:lnSpc>
              <a:defRPr sz="4000" b="1" i="1" spc="39">
                <a:latin typeface="Helvetica Neue"/>
                <a:ea typeface="Helvetica Neue"/>
                <a:cs typeface="Helvetica Neue"/>
                <a:sym typeface="Helvetica Neue"/>
              </a:defRPr>
            </a:pPr>
            <a:r>
              <a:rPr lang="pt-BR" sz="2400">
                <a:ln>
                  <a:solidFill>
                    <a:sysClr val="windowText" lastClr="000000"/>
                  </a:solidFill>
                </a:ln>
                <a:solidFill>
                  <a:srgbClr val="EBE7DC"/>
                </a:solidFill>
              </a:rPr>
              <a:t>2025</a:t>
            </a:r>
            <a:endParaRPr sz="2400">
              <a:ln>
                <a:solidFill>
                  <a:sysClr val="windowText" lastClr="000000"/>
                </a:solidFill>
              </a:ln>
              <a:solidFill>
                <a:srgbClr val="EBE7DC"/>
              </a:solidFill>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608" name="Fase 3 (2022-24)…"/>
          <p:cNvSpPr txBox="1"/>
          <p:nvPr/>
        </p:nvSpPr>
        <p:spPr>
          <a:xfrm>
            <a:off x="382890" y="141220"/>
            <a:ext cx="7191553" cy="8802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80000"/>
              </a:lnSpc>
              <a:defRPr sz="2700" b="1" i="1" spc="26">
                <a:latin typeface="Helvetica Neue"/>
                <a:ea typeface="Helvetica Neue"/>
                <a:cs typeface="Helvetica Neue"/>
                <a:sym typeface="Helvetica Neue"/>
              </a:defRPr>
            </a:pPr>
            <a:r>
              <a:rPr sz="3200"/>
              <a:t>Fase 3 (2022-24)</a:t>
            </a:r>
          </a:p>
          <a:p>
            <a:pPr>
              <a:lnSpc>
                <a:spcPct val="80000"/>
              </a:lnSpc>
              <a:defRPr sz="2700" b="1" i="1" spc="26">
                <a:latin typeface="Helvetica Neue"/>
                <a:ea typeface="Helvetica Neue"/>
                <a:cs typeface="Helvetica Neue"/>
                <a:sym typeface="Helvetica Neue"/>
              </a:defRPr>
            </a:pPr>
            <a:r>
              <a:rPr sz="3200"/>
              <a:t>Universidades Envolvidas</a:t>
            </a:r>
          </a:p>
        </p:txBody>
      </p:sp>
      <p:sp>
        <p:nvSpPr>
          <p:cNvPr id="609"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610" name="Imagem 7" descr="Imagem 7"/>
          <p:cNvPicPr>
            <a:picLocks noChangeAspect="1"/>
          </p:cNvPicPr>
          <p:nvPr/>
        </p:nvPicPr>
        <p:blipFill>
          <a:blip r:embed="rId2"/>
          <a:stretch>
            <a:fillRect/>
          </a:stretch>
        </p:blipFill>
        <p:spPr>
          <a:xfrm>
            <a:off x="453804" y="4884858"/>
            <a:ext cx="793116" cy="449581"/>
          </a:xfrm>
          <a:prstGeom prst="rect">
            <a:avLst/>
          </a:prstGeom>
          <a:ln w="12700">
            <a:miter lim="400000"/>
          </a:ln>
        </p:spPr>
      </p:pic>
      <p:pic>
        <p:nvPicPr>
          <p:cNvPr id="611" name="Imagem 1241110787" descr="Imagem 1241110787"/>
          <p:cNvPicPr>
            <a:picLocks noChangeAspect="1"/>
          </p:cNvPicPr>
          <p:nvPr/>
        </p:nvPicPr>
        <p:blipFill>
          <a:blip r:embed="rId3"/>
          <a:stretch>
            <a:fillRect/>
          </a:stretch>
        </p:blipFill>
        <p:spPr>
          <a:xfrm>
            <a:off x="1805287" y="4889938"/>
            <a:ext cx="444501" cy="444501"/>
          </a:xfrm>
          <a:prstGeom prst="rect">
            <a:avLst/>
          </a:prstGeom>
          <a:ln w="12700">
            <a:miter lim="400000"/>
          </a:ln>
        </p:spPr>
      </p:pic>
      <p:pic>
        <p:nvPicPr>
          <p:cNvPr id="612" name="Imagem 12" descr="Imagem 12"/>
          <p:cNvPicPr>
            <a:picLocks noChangeAspect="1"/>
          </p:cNvPicPr>
          <p:nvPr/>
        </p:nvPicPr>
        <p:blipFill>
          <a:blip r:embed="rId4"/>
          <a:stretch>
            <a:fillRect/>
          </a:stretch>
        </p:blipFill>
        <p:spPr>
          <a:xfrm>
            <a:off x="4356425" y="4764843"/>
            <a:ext cx="449581" cy="689611"/>
          </a:xfrm>
          <a:prstGeom prst="rect">
            <a:avLst/>
          </a:prstGeom>
          <a:ln w="12700">
            <a:miter lim="400000"/>
          </a:ln>
        </p:spPr>
      </p:pic>
      <p:pic>
        <p:nvPicPr>
          <p:cNvPr id="613" name="Imagem 13" descr="Imagem 13"/>
          <p:cNvPicPr>
            <a:picLocks noChangeAspect="1"/>
          </p:cNvPicPr>
          <p:nvPr/>
        </p:nvPicPr>
        <p:blipFill>
          <a:blip r:embed="rId5"/>
          <a:stretch>
            <a:fillRect/>
          </a:stretch>
        </p:blipFill>
        <p:spPr>
          <a:xfrm>
            <a:off x="6349394" y="4952896"/>
            <a:ext cx="1479823" cy="381543"/>
          </a:xfrm>
          <a:prstGeom prst="rect">
            <a:avLst/>
          </a:prstGeom>
          <a:ln w="12700">
            <a:miter lim="400000"/>
          </a:ln>
        </p:spPr>
      </p:pic>
      <p:grpSp>
        <p:nvGrpSpPr>
          <p:cNvPr id="618" name="Agrupar 33"/>
          <p:cNvGrpSpPr/>
          <p:nvPr/>
        </p:nvGrpSpPr>
        <p:grpSpPr>
          <a:xfrm>
            <a:off x="0" y="5522901"/>
            <a:ext cx="12207901" cy="1718937"/>
            <a:chOff x="0" y="0"/>
            <a:chExt cx="12207900" cy="1718935"/>
          </a:xfrm>
        </p:grpSpPr>
        <p:pic>
          <p:nvPicPr>
            <p:cNvPr id="614" name="Imagem 4" descr="Imagem 4"/>
            <p:cNvPicPr>
              <a:picLocks noChangeAspect="1"/>
            </p:cNvPicPr>
            <p:nvPr/>
          </p:nvPicPr>
          <p:blipFill>
            <a:blip r:embed="rId6"/>
            <a:srcRect t="8202" b="1929"/>
            <a:stretch>
              <a:fillRect/>
            </a:stretch>
          </p:blipFill>
          <p:spPr>
            <a:xfrm>
              <a:off x="-1" y="2727"/>
              <a:ext cx="3055480" cy="1716209"/>
            </a:xfrm>
            <a:prstGeom prst="rect">
              <a:avLst/>
            </a:prstGeom>
            <a:ln w="12700" cap="flat">
              <a:noFill/>
              <a:miter lim="400000"/>
            </a:ln>
            <a:effectLst/>
          </p:spPr>
        </p:pic>
        <p:pic>
          <p:nvPicPr>
            <p:cNvPr id="615" name="Imagem 9" descr="Imagem 9"/>
            <p:cNvPicPr>
              <a:picLocks noChangeAspect="1"/>
            </p:cNvPicPr>
            <p:nvPr/>
          </p:nvPicPr>
          <p:blipFill>
            <a:blip r:embed="rId7"/>
            <a:srcRect l="7252" t="36554" r="8240"/>
            <a:stretch>
              <a:fillRect/>
            </a:stretch>
          </p:blipFill>
          <p:spPr>
            <a:xfrm>
              <a:off x="3053476" y="0"/>
              <a:ext cx="3055479" cy="1716209"/>
            </a:xfrm>
            <a:prstGeom prst="rect">
              <a:avLst/>
            </a:prstGeom>
            <a:ln w="12700" cap="flat">
              <a:noFill/>
              <a:miter lim="400000"/>
            </a:ln>
            <a:effectLst/>
          </p:spPr>
        </p:pic>
        <p:pic>
          <p:nvPicPr>
            <p:cNvPr id="616" name="Imagem 10" descr="Imagem 10"/>
            <p:cNvPicPr>
              <a:picLocks noChangeAspect="1"/>
            </p:cNvPicPr>
            <p:nvPr/>
          </p:nvPicPr>
          <p:blipFill>
            <a:blip r:embed="rId8"/>
            <a:srcRect t="9998"/>
            <a:stretch>
              <a:fillRect/>
            </a:stretch>
          </p:blipFill>
          <p:spPr>
            <a:xfrm>
              <a:off x="6104950" y="2728"/>
              <a:ext cx="3054709" cy="1546129"/>
            </a:xfrm>
            <a:prstGeom prst="rect">
              <a:avLst/>
            </a:prstGeom>
            <a:ln w="12700" cap="flat">
              <a:noFill/>
              <a:miter lim="400000"/>
            </a:ln>
            <a:effectLst/>
          </p:spPr>
        </p:pic>
        <p:pic>
          <p:nvPicPr>
            <p:cNvPr id="617" name="Imagem 14" descr="Imagem 14"/>
            <p:cNvPicPr>
              <a:picLocks noChangeAspect="1"/>
            </p:cNvPicPr>
            <p:nvPr/>
          </p:nvPicPr>
          <p:blipFill>
            <a:blip r:embed="rId9"/>
            <a:srcRect t="36560" r="22573" b="5358"/>
            <a:stretch>
              <a:fillRect/>
            </a:stretch>
          </p:blipFill>
          <p:spPr>
            <a:xfrm>
              <a:off x="9152421" y="0"/>
              <a:ext cx="3055480" cy="1718934"/>
            </a:xfrm>
            <a:prstGeom prst="rect">
              <a:avLst/>
            </a:prstGeom>
            <a:ln w="12700" cap="flat">
              <a:noFill/>
              <a:miter lim="400000"/>
            </a:ln>
            <a:effectLst/>
          </p:spPr>
        </p:pic>
      </p:grpSp>
      <p:pic>
        <p:nvPicPr>
          <p:cNvPr id="619" name="Imagem 15" descr="Imagem 15"/>
          <p:cNvPicPr>
            <a:picLocks noChangeAspect="1"/>
          </p:cNvPicPr>
          <p:nvPr/>
        </p:nvPicPr>
        <p:blipFill>
          <a:blip r:embed="rId10"/>
          <a:stretch>
            <a:fillRect/>
          </a:stretch>
        </p:blipFill>
        <p:spPr>
          <a:xfrm>
            <a:off x="10419145" y="4764843"/>
            <a:ext cx="353035" cy="618808"/>
          </a:xfrm>
          <a:prstGeom prst="rect">
            <a:avLst/>
          </a:prstGeom>
          <a:ln w="12700">
            <a:miter lim="400000"/>
          </a:ln>
        </p:spPr>
      </p:pic>
      <p:pic>
        <p:nvPicPr>
          <p:cNvPr id="620" name="Imagem 24" descr="Imagem 24"/>
          <p:cNvPicPr>
            <a:picLocks noChangeAspect="1"/>
          </p:cNvPicPr>
          <p:nvPr/>
        </p:nvPicPr>
        <p:blipFill>
          <a:blip r:embed="rId11"/>
          <a:stretch>
            <a:fillRect/>
          </a:stretch>
        </p:blipFill>
        <p:spPr>
          <a:xfrm>
            <a:off x="1241407" y="2070147"/>
            <a:ext cx="563881" cy="449581"/>
          </a:xfrm>
          <a:prstGeom prst="rect">
            <a:avLst/>
          </a:prstGeom>
          <a:ln w="12700">
            <a:miter lim="400000"/>
          </a:ln>
        </p:spPr>
      </p:pic>
      <p:pic>
        <p:nvPicPr>
          <p:cNvPr id="621" name="Imagem 26" descr="Imagem 26"/>
          <p:cNvPicPr>
            <a:picLocks noChangeAspect="1"/>
          </p:cNvPicPr>
          <p:nvPr/>
        </p:nvPicPr>
        <p:blipFill>
          <a:blip r:embed="rId12"/>
          <a:stretch>
            <a:fillRect/>
          </a:stretch>
        </p:blipFill>
        <p:spPr>
          <a:xfrm>
            <a:off x="3814394" y="2070147"/>
            <a:ext cx="1511301" cy="449581"/>
          </a:xfrm>
          <a:prstGeom prst="rect">
            <a:avLst/>
          </a:prstGeom>
          <a:ln w="12700">
            <a:miter lim="400000"/>
          </a:ln>
        </p:spPr>
      </p:pic>
      <p:pic>
        <p:nvPicPr>
          <p:cNvPr id="622" name="Picture 8" descr="Picture 8"/>
          <p:cNvPicPr>
            <a:picLocks noChangeAspect="1"/>
          </p:cNvPicPr>
          <p:nvPr/>
        </p:nvPicPr>
        <p:blipFill>
          <a:blip r:embed="rId12"/>
          <a:stretch>
            <a:fillRect/>
          </a:stretch>
        </p:blipFill>
        <p:spPr>
          <a:xfrm>
            <a:off x="6876654" y="2075854"/>
            <a:ext cx="1511301" cy="449581"/>
          </a:xfrm>
          <a:prstGeom prst="rect">
            <a:avLst/>
          </a:prstGeom>
          <a:ln w="12700">
            <a:miter lim="400000"/>
          </a:ln>
        </p:spPr>
      </p:pic>
      <p:grpSp>
        <p:nvGrpSpPr>
          <p:cNvPr id="627" name="Agrupar 34"/>
          <p:cNvGrpSpPr/>
          <p:nvPr/>
        </p:nvGrpSpPr>
        <p:grpSpPr>
          <a:xfrm>
            <a:off x="-112" y="2626911"/>
            <a:ext cx="12192113" cy="1630360"/>
            <a:chOff x="0" y="0"/>
            <a:chExt cx="12192111" cy="1630359"/>
          </a:xfrm>
        </p:grpSpPr>
        <p:pic>
          <p:nvPicPr>
            <p:cNvPr id="623" name="Imagem 23" descr="Imagem 23"/>
            <p:cNvPicPr>
              <a:picLocks noChangeAspect="1"/>
            </p:cNvPicPr>
            <p:nvPr/>
          </p:nvPicPr>
          <p:blipFill>
            <a:blip r:embed="rId13"/>
            <a:srcRect t="29478"/>
            <a:stretch>
              <a:fillRect/>
            </a:stretch>
          </p:blipFill>
          <p:spPr>
            <a:xfrm>
              <a:off x="0" y="3373"/>
              <a:ext cx="3059927" cy="1623432"/>
            </a:xfrm>
            <a:prstGeom prst="rect">
              <a:avLst/>
            </a:prstGeom>
            <a:ln w="12700" cap="flat">
              <a:noFill/>
              <a:miter lim="400000"/>
            </a:ln>
            <a:effectLst/>
          </p:spPr>
        </p:pic>
        <p:pic>
          <p:nvPicPr>
            <p:cNvPr id="624" name="Imagem 25" descr="Imagem 25"/>
            <p:cNvPicPr>
              <a:picLocks noChangeAspect="1"/>
            </p:cNvPicPr>
            <p:nvPr/>
          </p:nvPicPr>
          <p:blipFill>
            <a:blip r:embed="rId14"/>
            <a:srcRect t="28948"/>
            <a:stretch>
              <a:fillRect/>
            </a:stretch>
          </p:blipFill>
          <p:spPr>
            <a:xfrm>
              <a:off x="3059906" y="0"/>
              <a:ext cx="3059927" cy="1630359"/>
            </a:xfrm>
            <a:prstGeom prst="rect">
              <a:avLst/>
            </a:prstGeom>
            <a:ln w="12700" cap="flat">
              <a:noFill/>
              <a:miter lim="400000"/>
            </a:ln>
            <a:effectLst/>
          </p:spPr>
        </p:pic>
        <p:pic>
          <p:nvPicPr>
            <p:cNvPr id="625" name="Imagem 27" descr="Imagem 27"/>
            <p:cNvPicPr>
              <a:picLocks noChangeAspect="1"/>
            </p:cNvPicPr>
            <p:nvPr/>
          </p:nvPicPr>
          <p:blipFill>
            <a:blip r:embed="rId15"/>
            <a:srcRect l="8964" t="34569" r="24155" b="1603"/>
            <a:stretch>
              <a:fillRect/>
            </a:stretch>
          </p:blipFill>
          <p:spPr>
            <a:xfrm>
              <a:off x="6119832" y="548"/>
              <a:ext cx="3036268" cy="1629811"/>
            </a:xfrm>
            <a:prstGeom prst="rect">
              <a:avLst/>
            </a:prstGeom>
            <a:ln w="12700" cap="flat">
              <a:noFill/>
              <a:miter lim="400000"/>
            </a:ln>
            <a:effectLst/>
          </p:spPr>
        </p:pic>
        <p:pic>
          <p:nvPicPr>
            <p:cNvPr id="626" name="Imagem 30" descr="Imagem 30"/>
            <p:cNvPicPr>
              <a:picLocks noChangeAspect="1"/>
            </p:cNvPicPr>
            <p:nvPr/>
          </p:nvPicPr>
          <p:blipFill>
            <a:blip r:embed="rId16"/>
            <a:srcRect t="18233"/>
            <a:stretch>
              <a:fillRect/>
            </a:stretch>
          </p:blipFill>
          <p:spPr>
            <a:xfrm>
              <a:off x="9155926" y="3524"/>
              <a:ext cx="3036186" cy="1624192"/>
            </a:xfrm>
            <a:prstGeom prst="rect">
              <a:avLst/>
            </a:prstGeom>
            <a:ln w="12700" cap="flat">
              <a:noFill/>
              <a:miter lim="400000"/>
            </a:ln>
            <a:effectLst/>
          </p:spPr>
        </p:pic>
      </p:grpSp>
      <p:pic>
        <p:nvPicPr>
          <p:cNvPr id="628" name="Imagem 31" descr="Imagem 31"/>
          <p:cNvPicPr>
            <a:picLocks noChangeAspect="1"/>
          </p:cNvPicPr>
          <p:nvPr/>
        </p:nvPicPr>
        <p:blipFill>
          <a:blip r:embed="rId5"/>
          <a:stretch>
            <a:fillRect/>
          </a:stretch>
        </p:blipFill>
        <p:spPr>
          <a:xfrm>
            <a:off x="9281814" y="2114669"/>
            <a:ext cx="1398347" cy="360536"/>
          </a:xfrm>
          <a:prstGeom prst="rect">
            <a:avLst/>
          </a:prstGeom>
          <a:ln w="12700">
            <a:miter lim="400000"/>
          </a:ln>
        </p:spPr>
      </p:pic>
      <p:sp>
        <p:nvSpPr>
          <p:cNvPr id="629" name="CaixaDeTexto 38"/>
          <p:cNvSpPr txBox="1"/>
          <p:nvPr/>
        </p:nvSpPr>
        <p:spPr>
          <a:xfrm>
            <a:off x="542449" y="1369274"/>
            <a:ext cx="1961795" cy="50556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lgn="ctr" defTabSz="914272">
              <a:defRPr sz="1400" b="1">
                <a:latin typeface="Helvetica Neue"/>
                <a:ea typeface="Helvetica Neue"/>
                <a:cs typeface="Helvetica Neue"/>
                <a:sym typeface="Helvetica Neue"/>
              </a:defRPr>
            </a:pPr>
            <a:r>
              <a:t>Codificação de Vídeo</a:t>
            </a:r>
          </a:p>
          <a:p>
            <a:pPr algn="ctr" defTabSz="914272">
              <a:defRPr sz="1400" i="1">
                <a:latin typeface="Helvetica Neue"/>
                <a:ea typeface="Helvetica Neue"/>
                <a:cs typeface="Helvetica Neue"/>
                <a:sym typeface="Helvetica Neue"/>
              </a:defRPr>
            </a:pPr>
            <a:r>
              <a:t>Avaliação de Qualidade</a:t>
            </a:r>
          </a:p>
        </p:txBody>
      </p:sp>
      <p:sp>
        <p:nvSpPr>
          <p:cNvPr id="630" name="CaixaDeTexto 49"/>
          <p:cNvSpPr txBox="1"/>
          <p:nvPr/>
        </p:nvSpPr>
        <p:spPr>
          <a:xfrm>
            <a:off x="3562801" y="1369274"/>
            <a:ext cx="2036827" cy="50556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lgn="ctr" defTabSz="914272">
              <a:defRPr sz="1400" b="1">
                <a:latin typeface="Helvetica Neue"/>
                <a:ea typeface="Helvetica Neue"/>
                <a:cs typeface="Helvetica Neue"/>
                <a:sym typeface="Helvetica Neue"/>
              </a:defRPr>
            </a:pPr>
            <a:r>
              <a:t>Camada de Transporte</a:t>
            </a:r>
          </a:p>
          <a:p>
            <a:pPr algn="ctr" defTabSz="914272">
              <a:defRPr sz="1400" i="1">
                <a:latin typeface="Helvetica Neue"/>
                <a:ea typeface="Helvetica Neue"/>
                <a:cs typeface="Helvetica Neue"/>
                <a:sym typeface="Helvetica Neue"/>
              </a:defRPr>
            </a:pPr>
            <a:r>
              <a:t>P&amp;D</a:t>
            </a:r>
          </a:p>
        </p:txBody>
      </p:sp>
      <p:sp>
        <p:nvSpPr>
          <p:cNvPr id="631" name="CaixaDeTexto 56"/>
          <p:cNvSpPr txBox="1"/>
          <p:nvPr/>
        </p:nvSpPr>
        <p:spPr>
          <a:xfrm>
            <a:off x="6768488" y="1369274"/>
            <a:ext cx="1727633" cy="50556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lgn="ctr" defTabSz="914272">
              <a:defRPr sz="1400" b="1">
                <a:latin typeface="Helvetica Neue"/>
                <a:ea typeface="Helvetica Neue"/>
                <a:cs typeface="Helvetica Neue"/>
                <a:sym typeface="Helvetica Neue"/>
              </a:defRPr>
            </a:pPr>
            <a:r>
              <a:t>Camada Física</a:t>
            </a:r>
          </a:p>
          <a:p>
            <a:pPr algn="ctr" defTabSz="914272">
              <a:defRPr sz="1400" i="1">
                <a:latin typeface="Helvetica Neue"/>
                <a:ea typeface="Helvetica Neue"/>
                <a:cs typeface="Helvetica Neue"/>
                <a:sym typeface="Helvetica Neue"/>
              </a:defRPr>
            </a:pPr>
            <a:r>
              <a:t>Teste de Laboratório</a:t>
            </a:r>
          </a:p>
        </p:txBody>
      </p:sp>
      <p:sp>
        <p:nvSpPr>
          <p:cNvPr id="632" name="CaixaDeTexto 57"/>
          <p:cNvSpPr txBox="1"/>
          <p:nvPr/>
        </p:nvSpPr>
        <p:spPr>
          <a:xfrm>
            <a:off x="9980987" y="1369274"/>
            <a:ext cx="1398348" cy="50556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lgn="ctr" defTabSz="914272">
              <a:defRPr sz="1400" b="1">
                <a:latin typeface="Helvetica Neue"/>
                <a:ea typeface="Helvetica Neue"/>
                <a:cs typeface="Helvetica Neue"/>
                <a:sym typeface="Helvetica Neue"/>
              </a:defRPr>
            </a:pPr>
            <a:r>
              <a:t>Camada Física</a:t>
            </a:r>
          </a:p>
          <a:p>
            <a:pPr algn="ctr" defTabSz="914272">
              <a:defRPr sz="1400" i="1">
                <a:latin typeface="Helvetica Neue"/>
                <a:ea typeface="Helvetica Neue"/>
                <a:cs typeface="Helvetica Neue"/>
                <a:sym typeface="Helvetica Neue"/>
              </a:defRPr>
            </a:pPr>
            <a:r>
              <a:t>Teste de Campo</a:t>
            </a:r>
          </a:p>
        </p:txBody>
      </p:sp>
      <p:sp>
        <p:nvSpPr>
          <p:cNvPr id="633" name="CaixaDeTexto 58"/>
          <p:cNvSpPr txBox="1"/>
          <p:nvPr/>
        </p:nvSpPr>
        <p:spPr>
          <a:xfrm>
            <a:off x="4929377" y="4352302"/>
            <a:ext cx="2365046" cy="50556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lgn="ctr" defTabSz="914272">
              <a:defRPr sz="1400" b="1">
                <a:latin typeface="Helvetica Neue"/>
                <a:ea typeface="Helvetica Neue"/>
                <a:cs typeface="Helvetica Neue"/>
                <a:sym typeface="Helvetica Neue"/>
              </a:defRPr>
            </a:pPr>
            <a:r>
              <a:t>Codificação de Aplicações</a:t>
            </a:r>
          </a:p>
          <a:p>
            <a:pPr algn="ctr" defTabSz="914272">
              <a:defRPr sz="1400" i="1">
                <a:latin typeface="Helvetica Neue"/>
                <a:ea typeface="Helvetica Neue"/>
                <a:cs typeface="Helvetica Neue"/>
                <a:sym typeface="Helvetica Neue"/>
              </a:defRPr>
            </a:pPr>
            <a:r>
              <a:t>P&amp;D</a:t>
            </a:r>
          </a:p>
        </p:txBody>
      </p:sp>
      <p:pic>
        <p:nvPicPr>
          <p:cNvPr id="634" name="Imagem 1" descr="Imagem 1">
            <a:hlinkClick r:id="rId17"/>
          </p:cNvPr>
          <p:cNvPicPr>
            <a:picLocks noChangeAspect="1"/>
          </p:cNvPicPr>
          <p:nvPr/>
        </p:nvPicPr>
        <p:blipFill>
          <a:blip r:embed="rId18"/>
          <a:stretch>
            <a:fillRect/>
          </a:stretch>
        </p:blipFill>
        <p:spPr>
          <a:xfrm>
            <a:off x="10794334" y="2074944"/>
            <a:ext cx="1142720" cy="439987"/>
          </a:xfrm>
          <a:prstGeom prst="rect">
            <a:avLst/>
          </a:prstGeom>
          <a:ln w="12700">
            <a:miter lim="400000"/>
          </a:ln>
        </p:spPr>
      </p:pic>
      <p:pic>
        <p:nvPicPr>
          <p:cNvPr id="635" name="Imagem 2" descr="Imagem 2">
            <a:hlinkClick r:id="rId19"/>
          </p:cNvPr>
          <p:cNvPicPr>
            <a:picLocks noChangeAspect="1"/>
          </p:cNvPicPr>
          <p:nvPr/>
        </p:nvPicPr>
        <p:blipFill>
          <a:blip r:embed="rId20"/>
          <a:stretch>
            <a:fillRect/>
          </a:stretch>
        </p:blipFill>
        <p:spPr>
          <a:xfrm>
            <a:off x="8017154" y="4884438"/>
            <a:ext cx="741601" cy="450001"/>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638" name="obrigado :)"/>
          <p:cNvSpPr txBox="1"/>
          <p:nvPr/>
        </p:nvSpPr>
        <p:spPr>
          <a:xfrm>
            <a:off x="730408" y="1004815"/>
            <a:ext cx="9159681" cy="16167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ct val="70000"/>
              </a:lnSpc>
              <a:defRPr sz="10000" b="1" i="1" cap="all">
                <a:latin typeface="Helvetica Neue"/>
                <a:ea typeface="Helvetica Neue"/>
                <a:cs typeface="Helvetica Neue"/>
                <a:sym typeface="Helvetica Neue"/>
              </a:defRPr>
            </a:lvl1pPr>
          </a:lstStyle>
          <a:p>
            <a:r>
              <a:rPr err="1"/>
              <a:t>obrigado</a:t>
            </a:r>
            <a:r>
              <a:t> :)</a:t>
            </a:r>
          </a:p>
        </p:txBody>
      </p:sp>
      <p:pic>
        <p:nvPicPr>
          <p:cNvPr id="639"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640" name="Line"/>
          <p:cNvSpPr/>
          <p:nvPr/>
        </p:nvSpPr>
        <p:spPr>
          <a:xfrm>
            <a:off x="2392023" y="6385316"/>
            <a:ext cx="9413912" cy="1"/>
          </a:xfrm>
          <a:prstGeom prst="line">
            <a:avLst/>
          </a:prstGeom>
          <a:ln w="12700">
            <a:solidFill>
              <a:srgbClr val="000000"/>
            </a:solidFill>
            <a:miter/>
          </a:ln>
        </p:spPr>
        <p:txBody>
          <a:bodyPr lIns="45719" rIns="45719"/>
          <a:lstStyle/>
          <a:p>
            <a:endParaRPr/>
          </a:p>
        </p:txBody>
      </p:sp>
      <p:sp>
        <p:nvSpPr>
          <p:cNvPr id="641" name="https://forumsbtvd.org.br/tv3_0/"/>
          <p:cNvSpPr txBox="1">
            <a:spLocks noGrp="1"/>
          </p:cNvSpPr>
          <p:nvPr>
            <p:ph type="subTitle" sz="quarter" idx="1"/>
          </p:nvPr>
        </p:nvSpPr>
        <p:spPr>
          <a:xfrm>
            <a:off x="3793827" y="4846497"/>
            <a:ext cx="4604345" cy="464491"/>
          </a:xfrm>
          <a:prstGeom prst="rect">
            <a:avLst/>
          </a:prstGeom>
        </p:spPr>
        <p:txBody>
          <a:bodyPr>
            <a:noAutofit/>
          </a:bodyPr>
          <a:lstStyle>
            <a:lvl1pPr>
              <a:lnSpc>
                <a:spcPct val="80000"/>
              </a:lnSpc>
              <a:spcBef>
                <a:spcPts val="0"/>
              </a:spcBef>
              <a:defRPr sz="2200" i="1" spc="22">
                <a:latin typeface="Helvetica Neue Light"/>
                <a:ea typeface="Helvetica Neue Light"/>
                <a:cs typeface="Helvetica Neue Light"/>
                <a:sym typeface="Helvetica Neue Light"/>
              </a:defRPr>
            </a:lvl1pPr>
          </a:lstStyle>
          <a:p>
            <a:r>
              <a:t>https://forumsbtvd.org.br/tv3_0/</a:t>
            </a:r>
          </a:p>
        </p:txBody>
      </p:sp>
      <p:grpSp>
        <p:nvGrpSpPr>
          <p:cNvPr id="644" name="Group"/>
          <p:cNvGrpSpPr/>
          <p:nvPr/>
        </p:nvGrpSpPr>
        <p:grpSpPr>
          <a:xfrm>
            <a:off x="3896076" y="2953462"/>
            <a:ext cx="4399848" cy="1588851"/>
            <a:chOff x="0" y="0"/>
            <a:chExt cx="4399847" cy="1588850"/>
          </a:xfrm>
        </p:grpSpPr>
        <p:pic>
          <p:nvPicPr>
            <p:cNvPr id="642" name="Imagem 6" descr="Imagem 6"/>
            <p:cNvPicPr>
              <a:picLocks noChangeAspect="1"/>
            </p:cNvPicPr>
            <p:nvPr/>
          </p:nvPicPr>
          <p:blipFill>
            <a:blip r:embed="rId3"/>
            <a:srcRect/>
            <a:stretch>
              <a:fillRect/>
            </a:stretch>
          </p:blipFill>
          <p:spPr>
            <a:xfrm>
              <a:off x="2855017" y="43936"/>
              <a:ext cx="1544831" cy="1544830"/>
            </a:xfrm>
            <a:prstGeom prst="rect">
              <a:avLst/>
            </a:prstGeom>
            <a:ln w="12700" cap="flat">
              <a:noFill/>
              <a:miter lim="400000"/>
            </a:ln>
            <a:effectLst/>
          </p:spPr>
        </p:pic>
        <p:pic>
          <p:nvPicPr>
            <p:cNvPr id="643" name="Imagem 1" descr="Imagem 1"/>
            <p:cNvPicPr>
              <a:picLocks noChangeAspect="1"/>
            </p:cNvPicPr>
            <p:nvPr/>
          </p:nvPicPr>
          <p:blipFill>
            <a:blip r:embed="rId4"/>
            <a:stretch>
              <a:fillRect/>
            </a:stretch>
          </p:blipFill>
          <p:spPr>
            <a:xfrm>
              <a:off x="0" y="0"/>
              <a:ext cx="1805511" cy="1588851"/>
            </a:xfrm>
            <a:prstGeom prst="rect">
              <a:avLst/>
            </a:prstGeom>
            <a:ln w="12700" cap="flat">
              <a:noFill/>
              <a:miter lim="400000"/>
            </a:ln>
            <a:effectLst/>
          </p:spPr>
        </p:pic>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238"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sp>
        <p:nvSpPr>
          <p:cNvPr id="239" name="Line"/>
          <p:cNvSpPr/>
          <p:nvPr/>
        </p:nvSpPr>
        <p:spPr>
          <a:xfrm>
            <a:off x="2392023" y="6385316"/>
            <a:ext cx="9413912" cy="1"/>
          </a:xfrm>
          <a:prstGeom prst="line">
            <a:avLst/>
          </a:prstGeom>
          <a:ln>
            <a:solidFill>
              <a:srgbClr val="000000"/>
            </a:solidFill>
            <a:miter/>
          </a:ln>
        </p:spPr>
        <p:txBody>
          <a:bodyPr lIns="45719" rIns="45719"/>
          <a:lstStyle/>
          <a:p>
            <a:endParaRPr/>
          </a:p>
        </p:txBody>
      </p:sp>
      <p:pic>
        <p:nvPicPr>
          <p:cNvPr id="240"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pic>
        <p:nvPicPr>
          <p:cNvPr id="242" name="pasted-movie.png" descr="pasted-movie.png"/>
          <p:cNvPicPr>
            <a:picLocks noChangeAspect="1"/>
          </p:cNvPicPr>
          <p:nvPr/>
        </p:nvPicPr>
        <p:blipFill>
          <a:blip r:embed="rId3"/>
          <a:stretch>
            <a:fillRect/>
          </a:stretch>
        </p:blipFill>
        <p:spPr>
          <a:xfrm>
            <a:off x="2391965" y="2166038"/>
            <a:ext cx="9799977" cy="4972723"/>
          </a:xfrm>
          <a:prstGeom prst="rect">
            <a:avLst/>
          </a:prstGeom>
          <a:ln w="12700">
            <a:miter lim="400000"/>
          </a:ln>
        </p:spPr>
      </p:pic>
      <p:sp>
        <p:nvSpPr>
          <p:cNvPr id="243" name="Internacionalização da…"/>
          <p:cNvSpPr txBox="1"/>
          <p:nvPr/>
        </p:nvSpPr>
        <p:spPr>
          <a:xfrm>
            <a:off x="1008184" y="375605"/>
            <a:ext cx="8979726" cy="17653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80000"/>
              </a:lnSpc>
              <a:defRPr sz="6000" b="1" i="1" spc="59">
                <a:latin typeface="Helvetica Neue"/>
                <a:ea typeface="Helvetica Neue"/>
                <a:cs typeface="Helvetica Neue"/>
                <a:sym typeface="Helvetica Neue"/>
              </a:defRPr>
            </a:pPr>
            <a:r>
              <a:t>Internacionalização da </a:t>
            </a:r>
          </a:p>
          <a:p>
            <a:pPr>
              <a:lnSpc>
                <a:spcPct val="80000"/>
              </a:lnSpc>
              <a:defRPr sz="6000" b="1" i="1" spc="59">
                <a:latin typeface="Helvetica Neue"/>
                <a:ea typeface="Helvetica Neue"/>
                <a:cs typeface="Helvetica Neue"/>
                <a:sym typeface="Helvetica Neue"/>
              </a:defRPr>
            </a:pPr>
            <a:r>
              <a:t>TV Digital Brasileira</a:t>
            </a:r>
          </a:p>
        </p:txBody>
      </p:sp>
      <p:sp>
        <p:nvSpPr>
          <p:cNvPr id="244" name="As inovações tecnológicas propostas pelo Brasil foram incorporadas ao padrão ISDB-T, atualmente adotado por 20 países."/>
          <p:cNvSpPr txBox="1"/>
          <p:nvPr/>
        </p:nvSpPr>
        <p:spPr>
          <a:xfrm>
            <a:off x="1008184" y="2166038"/>
            <a:ext cx="2055562" cy="9318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a:lnSpc>
                <a:spcPct val="90000"/>
              </a:lnSpc>
              <a:spcBef>
                <a:spcPts val="1000"/>
              </a:spcBef>
              <a:defRPr sz="1300" spc="0">
                <a:latin typeface="Helvetica Neue"/>
                <a:ea typeface="Helvetica Neue"/>
                <a:cs typeface="Helvetica Neue"/>
                <a:sym typeface="Helvetica Neue"/>
              </a:defRPr>
            </a:pPr>
            <a:r>
              <a:t>As inovações tecnológicas propostas pelo Brasil foram incorporadas ao padrão ISDB-T, atualmente </a:t>
            </a:r>
            <a:r>
              <a:rPr b="1"/>
              <a:t>adotado por 20 países.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46" name="GettyImages-1460790150.jpg" descr="GettyImages-1460790150.jpg"/>
          <p:cNvPicPr>
            <a:picLocks noChangeAspect="1"/>
          </p:cNvPicPr>
          <p:nvPr/>
        </p:nvPicPr>
        <p:blipFill>
          <a:blip r:embed="rId2">
            <a:alphaModFix amt="57832"/>
          </a:blip>
          <a:stretch>
            <a:fillRect/>
          </a:stretch>
        </p:blipFill>
        <p:spPr>
          <a:xfrm>
            <a:off x="0" y="0"/>
            <a:ext cx="12192000" cy="6858000"/>
          </a:xfrm>
          <a:prstGeom prst="rect">
            <a:avLst/>
          </a:prstGeom>
          <a:ln w="12700">
            <a:miter lim="400000"/>
          </a:ln>
        </p:spPr>
      </p:pic>
      <p:sp>
        <p:nvSpPr>
          <p:cNvPr id="247"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pic>
        <p:nvPicPr>
          <p:cNvPr id="248"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sp>
        <p:nvSpPr>
          <p:cNvPr id="249" name="papel da…"/>
          <p:cNvSpPr txBox="1"/>
          <p:nvPr/>
        </p:nvSpPr>
        <p:spPr>
          <a:xfrm>
            <a:off x="905963" y="392788"/>
            <a:ext cx="7538172" cy="303621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70000"/>
              </a:lnSpc>
              <a:defRPr sz="8000" b="1" i="1" cap="all">
                <a:solidFill>
                  <a:srgbClr val="EBE7DC"/>
                </a:solidFill>
                <a:latin typeface="Helvetica Neue"/>
                <a:ea typeface="Helvetica Neue"/>
                <a:cs typeface="Helvetica Neue"/>
                <a:sym typeface="Helvetica Neue"/>
              </a:defRPr>
            </a:pPr>
            <a:r>
              <a:t>papel da </a:t>
            </a:r>
          </a:p>
          <a:p>
            <a:pPr>
              <a:lnSpc>
                <a:spcPct val="70000"/>
              </a:lnSpc>
              <a:defRPr sz="8000" b="1" i="1" cap="all">
                <a:solidFill>
                  <a:srgbClr val="EBE7DC"/>
                </a:solidFill>
                <a:latin typeface="Helvetica Neue"/>
                <a:ea typeface="Helvetica Neue"/>
                <a:cs typeface="Helvetica Neue"/>
                <a:sym typeface="Helvetica Neue"/>
              </a:defRPr>
            </a:pPr>
            <a:r>
              <a:t>tv ABERTA </a:t>
            </a:r>
          </a:p>
          <a:p>
            <a:pPr>
              <a:lnSpc>
                <a:spcPct val="70000"/>
              </a:lnSpc>
              <a:defRPr sz="8000" b="1" i="1" cap="all">
                <a:solidFill>
                  <a:srgbClr val="EBE7DC"/>
                </a:solidFill>
                <a:latin typeface="Helvetica Neue"/>
                <a:ea typeface="Helvetica Neue"/>
                <a:cs typeface="Helvetica Neue"/>
                <a:sym typeface="Helvetica Neue"/>
              </a:defRPr>
            </a:pPr>
            <a:r>
              <a:t>NO BRASIL</a:t>
            </a:r>
          </a:p>
        </p:txBody>
      </p:sp>
      <p:sp>
        <p:nvSpPr>
          <p:cNvPr id="250" name="A força e a relevância de TV aberta no Brasil são únicas no mundo."/>
          <p:cNvSpPr txBox="1"/>
          <p:nvPr/>
        </p:nvSpPr>
        <p:spPr>
          <a:xfrm>
            <a:off x="905963" y="3511844"/>
            <a:ext cx="4459703" cy="7024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ct val="80000"/>
              </a:lnSpc>
              <a:defRPr sz="2200" i="1" spc="22">
                <a:solidFill>
                  <a:srgbClr val="EBE7DC"/>
                </a:solidFill>
                <a:latin typeface="Helvetica Neue Light"/>
                <a:ea typeface="Helvetica Neue Light"/>
                <a:cs typeface="Helvetica Neue Light"/>
                <a:sym typeface="Helvetica Neue Light"/>
              </a:defRPr>
            </a:lvl1pPr>
          </a:lstStyle>
          <a:p>
            <a:r>
              <a:t>A força e a relevância de TV aberta no Brasil são únicas no mundo.</a:t>
            </a:r>
          </a:p>
        </p:txBody>
      </p:sp>
      <p:sp>
        <p:nvSpPr>
          <p:cNvPr id="251" name="Line"/>
          <p:cNvSpPr/>
          <p:nvPr/>
        </p:nvSpPr>
        <p:spPr>
          <a:xfrm>
            <a:off x="2392023" y="6385316"/>
            <a:ext cx="6781443" cy="1"/>
          </a:xfrm>
          <a:prstGeom prst="line">
            <a:avLst/>
          </a:prstGeom>
          <a:ln w="12700">
            <a:solidFill>
              <a:srgbClr val="EAE7DD"/>
            </a:solidFill>
            <a:miter/>
          </a:ln>
        </p:spPr>
        <p:txBody>
          <a:bodyPr lIns="45719" rIns="45719"/>
          <a:lstStyle/>
          <a:p>
            <a:endParaRPr/>
          </a:p>
        </p:txBody>
      </p:sp>
      <p:sp>
        <p:nvSpPr>
          <p:cNvPr id="252" name="obrigado."/>
          <p:cNvSpPr txBox="1"/>
          <p:nvPr/>
        </p:nvSpPr>
        <p:spPr>
          <a:xfrm>
            <a:off x="9370131" y="6278938"/>
            <a:ext cx="2438979"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Fonte: Kantar - Cross Platform View e Nielsen - The Gauge</a:t>
            </a:r>
          </a:p>
        </p:txBody>
      </p:sp>
      <p:sp>
        <p:nvSpPr>
          <p:cNvPr id="253" name="Rectangle"/>
          <p:cNvSpPr/>
          <p:nvPr/>
        </p:nvSpPr>
        <p:spPr>
          <a:xfrm>
            <a:off x="5782744" y="3511844"/>
            <a:ext cx="6026366" cy="2578462"/>
          </a:xfrm>
          <a:prstGeom prst="rect">
            <a:avLst/>
          </a:prstGeom>
          <a:solidFill>
            <a:srgbClr val="EAE7DD"/>
          </a:solidFill>
          <a:ln w="12700">
            <a:miter lim="400000"/>
          </a:ln>
        </p:spPr>
        <p:txBody>
          <a:bodyPr lIns="45719" rIns="45719" anchor="ctr"/>
          <a:lstStyle/>
          <a:p>
            <a:endParaRPr/>
          </a:p>
        </p:txBody>
      </p:sp>
      <p:sp>
        <p:nvSpPr>
          <p:cNvPr id="254" name="Consumo de mídia na TV | janeiro 2023"/>
          <p:cNvSpPr txBox="1"/>
          <p:nvPr/>
        </p:nvSpPr>
        <p:spPr>
          <a:xfrm>
            <a:off x="6640643" y="3739175"/>
            <a:ext cx="4045434" cy="23544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ctr">
              <a:lnSpc>
                <a:spcPct val="90000"/>
              </a:lnSpc>
              <a:spcBef>
                <a:spcPts val="1000"/>
              </a:spcBef>
              <a:defRPr sz="1700" spc="0">
                <a:latin typeface="Helvetica Neue"/>
                <a:ea typeface="Helvetica Neue"/>
                <a:cs typeface="Helvetica Neue"/>
                <a:sym typeface="Helvetica Neue"/>
              </a:defRPr>
            </a:lvl1pPr>
          </a:lstStyle>
          <a:p>
            <a:r>
              <a:rPr err="1"/>
              <a:t>Consumo</a:t>
            </a:r>
            <a:r>
              <a:t> de </a:t>
            </a:r>
            <a:r>
              <a:rPr err="1"/>
              <a:t>mídia</a:t>
            </a:r>
            <a:r>
              <a:t> </a:t>
            </a:r>
            <a:r>
              <a:rPr err="1"/>
              <a:t>na</a:t>
            </a:r>
            <a:r>
              <a:t> TV | </a:t>
            </a:r>
            <a:r>
              <a:rPr err="1"/>
              <a:t>janeiro</a:t>
            </a:r>
            <a:r>
              <a:t> 2023</a:t>
            </a:r>
          </a:p>
        </p:txBody>
      </p:sp>
      <p:graphicFrame>
        <p:nvGraphicFramePr>
          <p:cNvPr id="255" name="Gráfico 3"/>
          <p:cNvGraphicFramePr/>
          <p:nvPr>
            <p:extLst>
              <p:ext uri="{D42A27DB-BD31-4B8C-83A1-F6EECF244321}">
                <p14:modId xmlns:p14="http://schemas.microsoft.com/office/powerpoint/2010/main" val="4249781736"/>
              </p:ext>
            </p:extLst>
          </p:nvPr>
        </p:nvGraphicFramePr>
        <p:xfrm>
          <a:off x="6271629" y="3933619"/>
          <a:ext cx="4842499" cy="185256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8"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sp>
        <p:nvSpPr>
          <p:cNvPr id="261" name="Rectangle"/>
          <p:cNvSpPr/>
          <p:nvPr/>
        </p:nvSpPr>
        <p:spPr>
          <a:xfrm>
            <a:off x="5782744" y="0"/>
            <a:ext cx="6409256" cy="6858001"/>
          </a:xfrm>
          <a:prstGeom prst="rect">
            <a:avLst/>
          </a:prstGeom>
          <a:solidFill>
            <a:srgbClr val="EAE7DD"/>
          </a:solidFill>
          <a:ln w="12700">
            <a:miter lim="400000"/>
          </a:ln>
        </p:spPr>
        <p:txBody>
          <a:bodyPr lIns="45719" rIns="45719" anchor="ctr"/>
          <a:lstStyle/>
          <a:p>
            <a:endParaRPr/>
          </a:p>
        </p:txBody>
      </p:sp>
      <p:grpSp>
        <p:nvGrpSpPr>
          <p:cNvPr id="3" name="Agrupar 2">
            <a:extLst>
              <a:ext uri="{FF2B5EF4-FFF2-40B4-BE49-F238E27FC236}">
                <a16:creationId xmlns:a16="http://schemas.microsoft.com/office/drawing/2014/main" id="{4F88FCEE-3D77-953B-9749-0DF40ADD50A7}"/>
              </a:ext>
            </a:extLst>
          </p:cNvPr>
          <p:cNvGrpSpPr/>
          <p:nvPr/>
        </p:nvGrpSpPr>
        <p:grpSpPr>
          <a:xfrm>
            <a:off x="5686" y="-3202"/>
            <a:ext cx="12186314" cy="6861202"/>
            <a:chOff x="5686" y="-3202"/>
            <a:chExt cx="12186314" cy="6861202"/>
          </a:xfrm>
        </p:grpSpPr>
        <p:pic>
          <p:nvPicPr>
            <p:cNvPr id="36" name="Picture 35" descr="A person sitting on a couch using a phone&#10;&#10;Description automatically generated">
              <a:extLst>
                <a:ext uri="{FF2B5EF4-FFF2-40B4-BE49-F238E27FC236}">
                  <a16:creationId xmlns:a16="http://schemas.microsoft.com/office/drawing/2014/main" id="{B49173EF-6906-72D2-8411-E78B17848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6" y="-3202"/>
              <a:ext cx="12186314" cy="6861202"/>
            </a:xfrm>
            <a:prstGeom prst="rect">
              <a:avLst/>
            </a:prstGeom>
          </p:spPr>
        </p:pic>
        <p:pic>
          <p:nvPicPr>
            <p:cNvPr id="2" name="Picture 35" descr="A person sitting on a couch using a phone&#10;&#10;Description automatically generated">
              <a:extLst>
                <a:ext uri="{FF2B5EF4-FFF2-40B4-BE49-F238E27FC236}">
                  <a16:creationId xmlns:a16="http://schemas.microsoft.com/office/drawing/2014/main" id="{5AB59ABD-0896-17F8-BE4B-D9A0DC832A88}"/>
                </a:ext>
              </a:extLst>
            </p:cNvPr>
            <p:cNvPicPr>
              <a:picLocks noChangeAspect="1"/>
            </p:cNvPicPr>
            <p:nvPr/>
          </p:nvPicPr>
          <p:blipFill rotWithShape="1">
            <a:blip r:embed="rId2">
              <a:extLst>
                <a:ext uri="{28A0092B-C50C-407E-A947-70E740481C1C}">
                  <a14:useLocalDpi xmlns:a14="http://schemas.microsoft.com/office/drawing/2010/main" val="0"/>
                </a:ext>
              </a:extLst>
            </a:blip>
            <a:srcRect l="49820" t="27145" r="47485" b="12497"/>
            <a:stretch/>
          </p:blipFill>
          <p:spPr>
            <a:xfrm>
              <a:off x="6366510" y="1314450"/>
              <a:ext cx="411480" cy="5189220"/>
            </a:xfrm>
            <a:prstGeom prst="rect">
              <a:avLst/>
            </a:prstGeom>
          </p:spPr>
        </p:pic>
      </p:grpSp>
      <p:sp>
        <p:nvSpPr>
          <p:cNvPr id="4" name="Elipse 3">
            <a:extLst>
              <a:ext uri="{FF2B5EF4-FFF2-40B4-BE49-F238E27FC236}">
                <a16:creationId xmlns:a16="http://schemas.microsoft.com/office/drawing/2014/main" id="{B68871B0-EC95-E412-351E-8DCBD6942291}"/>
              </a:ext>
            </a:extLst>
          </p:cNvPr>
          <p:cNvSpPr/>
          <p:nvPr/>
        </p:nvSpPr>
        <p:spPr>
          <a:xfrm>
            <a:off x="6492240" y="1805940"/>
            <a:ext cx="144000" cy="144000"/>
          </a:xfrm>
          <a:prstGeom prst="ellipse">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latin typeface="+mn-lt"/>
              <a:ea typeface="+mn-ea"/>
              <a:cs typeface="+mn-cs"/>
              <a:sym typeface="Calibri"/>
            </a:endParaRPr>
          </a:p>
        </p:txBody>
      </p:sp>
      <p:sp>
        <p:nvSpPr>
          <p:cNvPr id="5" name="Elipse 4">
            <a:extLst>
              <a:ext uri="{FF2B5EF4-FFF2-40B4-BE49-F238E27FC236}">
                <a16:creationId xmlns:a16="http://schemas.microsoft.com/office/drawing/2014/main" id="{7B396C91-EDA3-0C57-F93D-71A021F1FF0A}"/>
              </a:ext>
            </a:extLst>
          </p:cNvPr>
          <p:cNvSpPr/>
          <p:nvPr/>
        </p:nvSpPr>
        <p:spPr>
          <a:xfrm>
            <a:off x="6492240" y="2506980"/>
            <a:ext cx="144000" cy="144000"/>
          </a:xfrm>
          <a:prstGeom prst="ellipse">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latin typeface="+mn-lt"/>
              <a:ea typeface="+mn-ea"/>
              <a:cs typeface="+mn-cs"/>
              <a:sym typeface="Calibri"/>
            </a:endParaRPr>
          </a:p>
        </p:txBody>
      </p:sp>
      <p:sp>
        <p:nvSpPr>
          <p:cNvPr id="6" name="Elipse 5">
            <a:extLst>
              <a:ext uri="{FF2B5EF4-FFF2-40B4-BE49-F238E27FC236}">
                <a16:creationId xmlns:a16="http://schemas.microsoft.com/office/drawing/2014/main" id="{B9BD8C2A-9679-49DE-538A-93024E823A92}"/>
              </a:ext>
            </a:extLst>
          </p:cNvPr>
          <p:cNvSpPr/>
          <p:nvPr/>
        </p:nvSpPr>
        <p:spPr>
          <a:xfrm>
            <a:off x="6492240" y="3128010"/>
            <a:ext cx="144000" cy="144000"/>
          </a:xfrm>
          <a:prstGeom prst="ellipse">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latin typeface="+mn-lt"/>
              <a:ea typeface="+mn-ea"/>
              <a:cs typeface="+mn-cs"/>
              <a:sym typeface="Calibri"/>
            </a:endParaRPr>
          </a:p>
        </p:txBody>
      </p:sp>
      <p:sp>
        <p:nvSpPr>
          <p:cNvPr id="7" name="Elipse 6">
            <a:extLst>
              <a:ext uri="{FF2B5EF4-FFF2-40B4-BE49-F238E27FC236}">
                <a16:creationId xmlns:a16="http://schemas.microsoft.com/office/drawing/2014/main" id="{7C41DC1E-7805-5441-1D58-B03B1D693487}"/>
              </a:ext>
            </a:extLst>
          </p:cNvPr>
          <p:cNvSpPr/>
          <p:nvPr/>
        </p:nvSpPr>
        <p:spPr>
          <a:xfrm>
            <a:off x="6492240" y="3954780"/>
            <a:ext cx="144000" cy="144000"/>
          </a:xfrm>
          <a:prstGeom prst="ellipse">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latin typeface="+mn-lt"/>
              <a:ea typeface="+mn-ea"/>
              <a:cs typeface="+mn-cs"/>
              <a:sym typeface="Calibri"/>
            </a:endParaRPr>
          </a:p>
        </p:txBody>
      </p:sp>
      <p:sp>
        <p:nvSpPr>
          <p:cNvPr id="8" name="Elipse 7">
            <a:extLst>
              <a:ext uri="{FF2B5EF4-FFF2-40B4-BE49-F238E27FC236}">
                <a16:creationId xmlns:a16="http://schemas.microsoft.com/office/drawing/2014/main" id="{25C0A2A3-4850-2C8D-EA13-4AFC0BC02C3A}"/>
              </a:ext>
            </a:extLst>
          </p:cNvPr>
          <p:cNvSpPr/>
          <p:nvPr/>
        </p:nvSpPr>
        <p:spPr>
          <a:xfrm>
            <a:off x="6492240" y="4850130"/>
            <a:ext cx="144000" cy="144000"/>
          </a:xfrm>
          <a:prstGeom prst="ellipse">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latin typeface="+mn-lt"/>
              <a:ea typeface="+mn-ea"/>
              <a:cs typeface="+mn-cs"/>
              <a:sym typeface="Calibri"/>
            </a:endParaRPr>
          </a:p>
        </p:txBody>
      </p:sp>
      <p:sp>
        <p:nvSpPr>
          <p:cNvPr id="9" name="Elipse 8">
            <a:extLst>
              <a:ext uri="{FF2B5EF4-FFF2-40B4-BE49-F238E27FC236}">
                <a16:creationId xmlns:a16="http://schemas.microsoft.com/office/drawing/2014/main" id="{497EB7A3-9CF1-B786-94DA-425D3D10AFF6}"/>
              </a:ext>
            </a:extLst>
          </p:cNvPr>
          <p:cNvSpPr/>
          <p:nvPr/>
        </p:nvSpPr>
        <p:spPr>
          <a:xfrm>
            <a:off x="6492240" y="5871210"/>
            <a:ext cx="144000" cy="144000"/>
          </a:xfrm>
          <a:prstGeom prst="ellipse">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latin typeface="+mn-lt"/>
              <a:ea typeface="+mn-ea"/>
              <a:cs typeface="+mn-cs"/>
              <a:sym typeface="Calibri"/>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274" name="Rounded Rectangle"/>
          <p:cNvSpPr/>
          <p:nvPr/>
        </p:nvSpPr>
        <p:spPr>
          <a:xfrm>
            <a:off x="657029" y="475632"/>
            <a:ext cx="10877942" cy="5428045"/>
          </a:xfrm>
          <a:prstGeom prst="roundRect">
            <a:avLst>
              <a:gd name="adj" fmla="val 9151"/>
            </a:avLst>
          </a:prstGeom>
          <a:solidFill>
            <a:srgbClr val="262626"/>
          </a:solidFill>
          <a:ln w="12700">
            <a:miter lim="400000"/>
          </a:ln>
        </p:spPr>
        <p:txBody>
          <a:bodyPr lIns="45719" rIns="45719" anchor="ctr"/>
          <a:lstStyle/>
          <a:p>
            <a:endParaRPr/>
          </a:p>
        </p:txBody>
      </p:sp>
      <p:sp>
        <p:nvSpPr>
          <p:cNvPr id="275"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276"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277" name="Line"/>
          <p:cNvSpPr/>
          <p:nvPr/>
        </p:nvSpPr>
        <p:spPr>
          <a:xfrm>
            <a:off x="2392023" y="6385316"/>
            <a:ext cx="9413912" cy="1"/>
          </a:xfrm>
          <a:prstGeom prst="line">
            <a:avLst/>
          </a:prstGeom>
          <a:ln w="12700">
            <a:solidFill>
              <a:srgbClr val="000000"/>
            </a:solidFill>
            <a:miter/>
          </a:ln>
        </p:spPr>
        <p:txBody>
          <a:bodyPr lIns="45719" rIns="45719"/>
          <a:lstStyle/>
          <a:p>
            <a:endParaRPr/>
          </a:p>
        </p:txBody>
      </p:sp>
      <p:pic>
        <p:nvPicPr>
          <p:cNvPr id="278" name="Imagem 4" descr="Imagem 4"/>
          <p:cNvPicPr>
            <a:picLocks noChangeAspect="1"/>
          </p:cNvPicPr>
          <p:nvPr/>
        </p:nvPicPr>
        <p:blipFill>
          <a:blip r:embed="rId3"/>
          <a:srcRect l="11922" t="20952" r="16344" b="12674"/>
          <a:stretch>
            <a:fillRect/>
          </a:stretch>
        </p:blipFill>
        <p:spPr>
          <a:xfrm>
            <a:off x="1389062" y="739943"/>
            <a:ext cx="9413884" cy="4899561"/>
          </a:xfrm>
          <a:prstGeom prst="rect">
            <a:avLst/>
          </a:prstGeom>
          <a:ln w="12700">
            <a:miter lim="400000"/>
          </a:ln>
        </p:spPr>
      </p:pic>
      <p:sp>
        <p:nvSpPr>
          <p:cNvPr id="279" name="obrigado."/>
          <p:cNvSpPr txBox="1"/>
          <p:nvPr/>
        </p:nvSpPr>
        <p:spPr>
          <a:xfrm>
            <a:off x="6193033" y="6278938"/>
            <a:ext cx="5616077" cy="200056"/>
          </a:xfrm>
          <a:prstGeom prst="rect">
            <a:avLst/>
          </a:prstGeom>
          <a:solidFill>
            <a:srgbClr val="EAE7DD"/>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Fonte: CGI.br, 2023. Pesquisa sobre o uso das tecnologias de informação e comunicação nos domicílios brasileiros: TIC Domicílios 2022.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281" name="Rounded Rectangle"/>
          <p:cNvSpPr/>
          <p:nvPr/>
        </p:nvSpPr>
        <p:spPr>
          <a:xfrm>
            <a:off x="1014534" y="2244787"/>
            <a:ext cx="10093244" cy="3658890"/>
          </a:xfrm>
          <a:prstGeom prst="roundRect">
            <a:avLst>
              <a:gd name="adj" fmla="val 13575"/>
            </a:avLst>
          </a:prstGeom>
          <a:ln w="12700">
            <a:solidFill>
              <a:srgbClr val="262627"/>
            </a:solidFill>
            <a:miter/>
          </a:ln>
        </p:spPr>
        <p:txBody>
          <a:bodyPr lIns="45719" rIns="45719" anchor="ctr"/>
          <a:lstStyle/>
          <a:p>
            <a:endParaRPr/>
          </a:p>
        </p:txBody>
      </p:sp>
      <p:sp>
        <p:nvSpPr>
          <p:cNvPr id="282"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283" name="pasted-movie.png" descr="pasted-movie.png"/>
          <p:cNvPicPr>
            <a:picLocks noChangeAspect="1"/>
          </p:cNvPicPr>
          <p:nvPr/>
        </p:nvPicPr>
        <p:blipFill>
          <a:blip r:embed="rId2"/>
          <a:stretch>
            <a:fillRect/>
          </a:stretch>
        </p:blipFill>
        <p:spPr>
          <a:xfrm>
            <a:off x="267051" y="6007461"/>
            <a:ext cx="1928307" cy="631521"/>
          </a:xfrm>
          <a:prstGeom prst="rect">
            <a:avLst/>
          </a:prstGeom>
          <a:ln w="12700">
            <a:miter lim="400000"/>
          </a:ln>
        </p:spPr>
      </p:pic>
      <p:sp>
        <p:nvSpPr>
          <p:cNvPr id="284" name="Line"/>
          <p:cNvSpPr/>
          <p:nvPr/>
        </p:nvSpPr>
        <p:spPr>
          <a:xfrm>
            <a:off x="2392023" y="6385316"/>
            <a:ext cx="9413912" cy="1"/>
          </a:xfrm>
          <a:prstGeom prst="line">
            <a:avLst/>
          </a:prstGeom>
          <a:ln w="12700">
            <a:solidFill>
              <a:srgbClr val="000000"/>
            </a:solidFill>
            <a:miter/>
          </a:ln>
        </p:spPr>
        <p:txBody>
          <a:bodyPr lIns="45719" rIns="45719"/>
          <a:lstStyle/>
          <a:p>
            <a:endParaRPr/>
          </a:p>
        </p:txBody>
      </p:sp>
      <p:sp>
        <p:nvSpPr>
          <p:cNvPr id="285" name="obrigado."/>
          <p:cNvSpPr txBox="1"/>
          <p:nvPr/>
        </p:nvSpPr>
        <p:spPr>
          <a:xfrm>
            <a:off x="6193033" y="6278938"/>
            <a:ext cx="5616077" cy="200056"/>
          </a:xfrm>
          <a:prstGeom prst="rect">
            <a:avLst/>
          </a:prstGeom>
          <a:solidFill>
            <a:srgbClr val="EAE7DD"/>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Fonte: CGI.br, 2023. Pesquisa sobre o uso das tecnologias de informação e comunicação nos domicílios brasileiros: TIC Domicílios 2022. </a:t>
            </a:r>
          </a:p>
        </p:txBody>
      </p:sp>
      <p:sp>
        <p:nvSpPr>
          <p:cNvPr id="286" name="Evolução da TV terrestre no Brasil"/>
          <p:cNvSpPr txBox="1"/>
          <p:nvPr/>
        </p:nvSpPr>
        <p:spPr>
          <a:xfrm>
            <a:off x="1008184" y="375605"/>
            <a:ext cx="8979726" cy="176539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ct val="80000"/>
              </a:lnSpc>
              <a:defRPr sz="6000" b="1" i="1" spc="59">
                <a:latin typeface="Helvetica Neue"/>
                <a:ea typeface="Helvetica Neue"/>
                <a:cs typeface="Helvetica Neue"/>
                <a:sym typeface="Helvetica Neue"/>
              </a:defRPr>
            </a:lvl1pPr>
          </a:lstStyle>
          <a:p>
            <a:r>
              <a:t>Evolução da TV terrestre no Brasil</a:t>
            </a:r>
          </a:p>
        </p:txBody>
      </p:sp>
      <p:sp>
        <p:nvSpPr>
          <p:cNvPr id="287" name="Shape"/>
          <p:cNvSpPr/>
          <p:nvPr/>
        </p:nvSpPr>
        <p:spPr>
          <a:xfrm>
            <a:off x="1020884" y="3209530"/>
            <a:ext cx="10910199" cy="1270001"/>
          </a:xfrm>
          <a:custGeom>
            <a:avLst/>
            <a:gdLst/>
            <a:ahLst/>
            <a:cxnLst>
              <a:cxn ang="0">
                <a:pos x="wd2" y="hd2"/>
              </a:cxn>
              <a:cxn ang="5400000">
                <a:pos x="wd2" y="hd2"/>
              </a:cxn>
              <a:cxn ang="10800000">
                <a:pos x="wd2" y="hd2"/>
              </a:cxn>
              <a:cxn ang="16200000">
                <a:pos x="wd2" y="hd2"/>
              </a:cxn>
            </a:cxnLst>
            <a:rect l="0" t="0" r="r" b="b"/>
            <a:pathLst>
              <a:path w="21600" h="21600" extrusionOk="0">
                <a:moveTo>
                  <a:pt x="19989" y="0"/>
                </a:moveTo>
                <a:lnTo>
                  <a:pt x="19989" y="5427"/>
                </a:lnTo>
                <a:lnTo>
                  <a:pt x="0" y="5427"/>
                </a:lnTo>
                <a:lnTo>
                  <a:pt x="0" y="16173"/>
                </a:lnTo>
                <a:lnTo>
                  <a:pt x="19989" y="16173"/>
                </a:lnTo>
                <a:lnTo>
                  <a:pt x="19989" y="21600"/>
                </a:lnTo>
                <a:lnTo>
                  <a:pt x="21600" y="10800"/>
                </a:lnTo>
                <a:lnTo>
                  <a:pt x="19989" y="0"/>
                </a:lnTo>
                <a:close/>
              </a:path>
            </a:pathLst>
          </a:custGeom>
          <a:solidFill>
            <a:srgbClr val="B8D258"/>
          </a:solidFill>
          <a:ln w="12700">
            <a:miter lim="400000"/>
          </a:ln>
        </p:spPr>
        <p:txBody>
          <a:bodyPr lIns="45719" rIns="45719" anchor="ctr"/>
          <a:lstStyle/>
          <a:p>
            <a:endParaRPr/>
          </a:p>
        </p:txBody>
      </p:sp>
      <p:sp>
        <p:nvSpPr>
          <p:cNvPr id="288" name="CaixaDeTexto 141"/>
          <p:cNvSpPr txBox="1"/>
          <p:nvPr/>
        </p:nvSpPr>
        <p:spPr>
          <a:xfrm>
            <a:off x="1582810" y="2534158"/>
            <a:ext cx="612548" cy="27221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defTabSz="457200">
              <a:lnSpc>
                <a:spcPts val="1300"/>
              </a:lnSpc>
              <a:spcBef>
                <a:spcPts val="500"/>
              </a:spcBef>
              <a:defRPr i="1">
                <a:latin typeface="Helvetica Neue Thin"/>
                <a:ea typeface="Helvetica Neue Thin"/>
                <a:cs typeface="Helvetica Neue Thin"/>
                <a:sym typeface="Helvetica Neue Thin"/>
              </a:defRPr>
            </a:lvl1pPr>
          </a:lstStyle>
          <a:p>
            <a:r>
              <a:t>1950</a:t>
            </a:r>
          </a:p>
        </p:txBody>
      </p:sp>
      <p:sp>
        <p:nvSpPr>
          <p:cNvPr id="289" name="CaixaDeTexto 142"/>
          <p:cNvSpPr txBox="1"/>
          <p:nvPr/>
        </p:nvSpPr>
        <p:spPr>
          <a:xfrm>
            <a:off x="1499820" y="4285931"/>
            <a:ext cx="843027" cy="2786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nchor="ctr">
            <a:spAutoFit/>
          </a:bodyPr>
          <a:lstStyle>
            <a:lvl1pPr algn="ctr" defTabSz="457200">
              <a:lnSpc>
                <a:spcPts val="1300"/>
              </a:lnSpc>
              <a:spcBef>
                <a:spcPts val="500"/>
              </a:spcBef>
              <a:defRPr sz="2000" b="1" i="1">
                <a:latin typeface="Helvetica Neue"/>
                <a:ea typeface="Helvetica Neue"/>
                <a:cs typeface="Helvetica Neue"/>
                <a:sym typeface="Helvetica Neue"/>
              </a:defRPr>
            </a:lvl1pPr>
          </a:lstStyle>
          <a:p>
            <a:r>
              <a:t>TV 1.0</a:t>
            </a:r>
          </a:p>
        </p:txBody>
      </p:sp>
      <p:sp>
        <p:nvSpPr>
          <p:cNvPr id="290" name="CaixaDeTexto 143"/>
          <p:cNvSpPr txBox="1"/>
          <p:nvPr/>
        </p:nvSpPr>
        <p:spPr>
          <a:xfrm>
            <a:off x="1383576" y="4713229"/>
            <a:ext cx="1053682" cy="39233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nchor="ctr">
            <a:spAutoFit/>
          </a:bodyPr>
          <a:lstStyle/>
          <a:p>
            <a:pPr algn="ctr" defTabSz="457200">
              <a:defRPr sz="1100">
                <a:latin typeface="Helvetica Neue"/>
                <a:ea typeface="Helvetica Neue"/>
                <a:cs typeface="Helvetica Neue"/>
                <a:sym typeface="Helvetica Neue"/>
              </a:defRPr>
            </a:pPr>
            <a:r>
              <a:t>ANALÓGICA</a:t>
            </a:r>
            <a:endParaRPr sz="1600"/>
          </a:p>
          <a:p>
            <a:pPr algn="ctr" defTabSz="457200">
              <a:defRPr sz="1100">
                <a:latin typeface="Helvetica Neue"/>
                <a:ea typeface="Helvetica Neue"/>
                <a:cs typeface="Helvetica Neue"/>
                <a:sym typeface="Helvetica Neue"/>
              </a:defRPr>
            </a:pPr>
            <a:r>
              <a:t>Preto &amp; Branco</a:t>
            </a:r>
          </a:p>
        </p:txBody>
      </p:sp>
      <p:pic>
        <p:nvPicPr>
          <p:cNvPr id="291" name="Imagem 90" descr="Imagem 90"/>
          <p:cNvPicPr>
            <a:picLocks noChangeAspect="1"/>
          </p:cNvPicPr>
          <p:nvPr/>
        </p:nvPicPr>
        <p:blipFill>
          <a:blip r:embed="rId3"/>
          <a:stretch>
            <a:fillRect/>
          </a:stretch>
        </p:blipFill>
        <p:spPr>
          <a:xfrm>
            <a:off x="1492852" y="3178775"/>
            <a:ext cx="835794" cy="690766"/>
          </a:xfrm>
          <a:prstGeom prst="rect">
            <a:avLst/>
          </a:prstGeom>
          <a:ln w="12700">
            <a:miter lim="400000"/>
          </a:ln>
        </p:spPr>
      </p:pic>
      <p:grpSp>
        <p:nvGrpSpPr>
          <p:cNvPr id="296" name="Group"/>
          <p:cNvGrpSpPr/>
          <p:nvPr/>
        </p:nvGrpSpPr>
        <p:grpSpPr>
          <a:xfrm>
            <a:off x="2688061" y="2541280"/>
            <a:ext cx="1253107" cy="2559275"/>
            <a:chOff x="0" y="0"/>
            <a:chExt cx="1253105" cy="2559273"/>
          </a:xfrm>
        </p:grpSpPr>
        <p:sp>
          <p:nvSpPr>
            <p:cNvPr id="292" name="CaixaDeTexto 147"/>
            <p:cNvSpPr txBox="1"/>
            <p:nvPr/>
          </p:nvSpPr>
          <p:spPr>
            <a:xfrm>
              <a:off x="215167" y="1744651"/>
              <a:ext cx="843027" cy="278637"/>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ctr">
              <a:spAutoFit/>
            </a:bodyPr>
            <a:lstStyle>
              <a:lvl1pPr algn="ctr" defTabSz="457200">
                <a:lnSpc>
                  <a:spcPts val="1300"/>
                </a:lnSpc>
                <a:spcBef>
                  <a:spcPts val="500"/>
                </a:spcBef>
                <a:defRPr sz="2000" b="1" i="1">
                  <a:latin typeface="Helvetica Neue"/>
                  <a:ea typeface="Helvetica Neue"/>
                  <a:cs typeface="Helvetica Neue"/>
                  <a:sym typeface="Helvetica Neue"/>
                </a:defRPr>
              </a:lvl1pPr>
            </a:lstStyle>
            <a:p>
              <a:r>
                <a:t>TV 1.5</a:t>
              </a:r>
            </a:p>
          </p:txBody>
        </p:sp>
        <p:pic>
          <p:nvPicPr>
            <p:cNvPr id="293" name="Imagem 84" descr="Imagem 84"/>
            <p:cNvPicPr>
              <a:picLocks noChangeAspect="1"/>
            </p:cNvPicPr>
            <p:nvPr/>
          </p:nvPicPr>
          <p:blipFill>
            <a:blip r:embed="rId4"/>
            <a:stretch>
              <a:fillRect/>
            </a:stretch>
          </p:blipFill>
          <p:spPr>
            <a:xfrm>
              <a:off x="0" y="544227"/>
              <a:ext cx="1253106" cy="1006841"/>
            </a:xfrm>
            <a:prstGeom prst="rect">
              <a:avLst/>
            </a:prstGeom>
            <a:ln w="12700" cap="flat">
              <a:noFill/>
              <a:miter lim="400000"/>
            </a:ln>
            <a:effectLst/>
          </p:spPr>
        </p:pic>
        <p:sp>
          <p:nvSpPr>
            <p:cNvPr id="294" name="CaixaDeTexto 146"/>
            <p:cNvSpPr txBox="1"/>
            <p:nvPr/>
          </p:nvSpPr>
          <p:spPr>
            <a:xfrm>
              <a:off x="320323" y="0"/>
              <a:ext cx="612547" cy="27221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t">
              <a:spAutoFit/>
            </a:bodyPr>
            <a:lstStyle>
              <a:lvl1pPr algn="ctr" defTabSz="457200">
                <a:lnSpc>
                  <a:spcPts val="1300"/>
                </a:lnSpc>
                <a:spcBef>
                  <a:spcPts val="500"/>
                </a:spcBef>
                <a:defRPr i="1">
                  <a:latin typeface="Helvetica Neue Thin"/>
                  <a:ea typeface="Helvetica Neue Thin"/>
                  <a:cs typeface="Helvetica Neue Thin"/>
                  <a:sym typeface="Helvetica Neue Thin"/>
                </a:defRPr>
              </a:lvl1pPr>
            </a:lstStyle>
            <a:p>
              <a:r>
                <a:t>1972</a:t>
              </a:r>
            </a:p>
          </p:txBody>
        </p:sp>
        <p:sp>
          <p:nvSpPr>
            <p:cNvPr id="295" name="CaixaDeTexto 148"/>
            <p:cNvSpPr txBox="1"/>
            <p:nvPr/>
          </p:nvSpPr>
          <p:spPr>
            <a:xfrm>
              <a:off x="174801" y="2166945"/>
              <a:ext cx="903504" cy="3923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ctr">
              <a:spAutoFit/>
            </a:bodyPr>
            <a:lstStyle/>
            <a:p>
              <a:pPr algn="ctr" defTabSz="457200">
                <a:defRPr sz="1100">
                  <a:latin typeface="Helvetica Neue"/>
                  <a:ea typeface="Helvetica Neue"/>
                  <a:cs typeface="Helvetica Neue"/>
                  <a:sym typeface="Helvetica Neue"/>
                </a:defRPr>
              </a:pPr>
              <a:r>
                <a:t>ANALÓGICA</a:t>
              </a:r>
              <a:endParaRPr sz="1600"/>
            </a:p>
            <a:p>
              <a:pPr algn="ctr" defTabSz="457200">
                <a:defRPr sz="1100">
                  <a:latin typeface="Helvetica Neue"/>
                  <a:ea typeface="Helvetica Neue"/>
                  <a:cs typeface="Helvetica Neue"/>
                  <a:sym typeface="Helvetica Neue"/>
                </a:defRPr>
              </a:pPr>
              <a:r>
                <a:t>Colorida</a:t>
              </a:r>
            </a:p>
          </p:txBody>
        </p:sp>
      </p:grpSp>
      <p:grpSp>
        <p:nvGrpSpPr>
          <p:cNvPr id="304" name="Group"/>
          <p:cNvGrpSpPr/>
          <p:nvPr/>
        </p:nvGrpSpPr>
        <p:grpSpPr>
          <a:xfrm>
            <a:off x="4237206" y="2546258"/>
            <a:ext cx="1955828" cy="2693999"/>
            <a:chOff x="0" y="0"/>
            <a:chExt cx="1955827" cy="2693997"/>
          </a:xfrm>
        </p:grpSpPr>
        <p:sp>
          <p:nvSpPr>
            <p:cNvPr id="297" name="CaixaDeTexto 151"/>
            <p:cNvSpPr txBox="1"/>
            <p:nvPr/>
          </p:nvSpPr>
          <p:spPr>
            <a:xfrm>
              <a:off x="195897" y="0"/>
              <a:ext cx="1035391" cy="27221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lvl1pPr algn="ctr" defTabSz="457200">
                <a:lnSpc>
                  <a:spcPts val="1300"/>
                </a:lnSpc>
                <a:spcBef>
                  <a:spcPts val="500"/>
                </a:spcBef>
                <a:defRPr i="1">
                  <a:latin typeface="Helvetica Neue Thin"/>
                  <a:ea typeface="Helvetica Neue Thin"/>
                  <a:cs typeface="Helvetica Neue Thin"/>
                  <a:sym typeface="Helvetica Neue Thin"/>
                </a:defRPr>
              </a:lvl1pPr>
            </a:lstStyle>
            <a:p>
              <a:r>
                <a:t>2007</a:t>
              </a:r>
            </a:p>
          </p:txBody>
        </p:sp>
        <p:sp>
          <p:nvSpPr>
            <p:cNvPr id="298" name="CaixaDeTexto 152"/>
            <p:cNvSpPr txBox="1"/>
            <p:nvPr/>
          </p:nvSpPr>
          <p:spPr>
            <a:xfrm>
              <a:off x="199666" y="1739672"/>
              <a:ext cx="942663" cy="278638"/>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spAutoFit/>
            </a:bodyPr>
            <a:lstStyle>
              <a:lvl1pPr algn="ctr" defTabSz="457200">
                <a:lnSpc>
                  <a:spcPts val="1300"/>
                </a:lnSpc>
                <a:spcBef>
                  <a:spcPts val="500"/>
                </a:spcBef>
                <a:defRPr sz="2000" b="1" i="1">
                  <a:latin typeface="Helvetica Neue"/>
                  <a:ea typeface="Helvetica Neue"/>
                  <a:cs typeface="Helvetica Neue"/>
                  <a:sym typeface="Helvetica Neue"/>
                </a:defRPr>
              </a:lvl1pPr>
            </a:lstStyle>
            <a:p>
              <a:r>
                <a:t>TV 2.0</a:t>
              </a:r>
            </a:p>
          </p:txBody>
        </p:sp>
        <p:sp>
          <p:nvSpPr>
            <p:cNvPr id="299" name="CaixaDeTexto 153"/>
            <p:cNvSpPr txBox="1"/>
            <p:nvPr/>
          </p:nvSpPr>
          <p:spPr>
            <a:xfrm>
              <a:off x="179028" y="2149269"/>
              <a:ext cx="983938" cy="5447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spAutoFit/>
            </a:bodyPr>
            <a:lstStyle/>
            <a:p>
              <a:pPr algn="ctr" defTabSz="457200">
                <a:defRPr sz="1100">
                  <a:latin typeface="Helvetica Neue"/>
                  <a:ea typeface="Helvetica Neue"/>
                  <a:cs typeface="Helvetica Neue"/>
                  <a:sym typeface="Helvetica Neue"/>
                </a:defRPr>
              </a:pPr>
              <a:r>
                <a:t>DIGITAL HD</a:t>
              </a:r>
              <a:endParaRPr sz="1600"/>
            </a:p>
            <a:p>
              <a:pPr algn="ctr" defTabSz="457200">
                <a:defRPr sz="1100">
                  <a:latin typeface="Helvetica Neue"/>
                  <a:ea typeface="Helvetica Neue"/>
                  <a:cs typeface="Helvetica Neue"/>
                  <a:sym typeface="Helvetica Neue"/>
                </a:defRPr>
              </a:pPr>
              <a:r>
                <a:t>Mobilidade</a:t>
              </a:r>
              <a:endParaRPr sz="1600"/>
            </a:p>
            <a:p>
              <a:pPr algn="ctr" defTabSz="457200">
                <a:defRPr sz="1100">
                  <a:latin typeface="Helvetica Neue"/>
                  <a:ea typeface="Helvetica Neue"/>
                  <a:cs typeface="Helvetica Neue"/>
                  <a:sym typeface="Helvetica Neue"/>
                </a:defRPr>
              </a:pPr>
              <a:r>
                <a:t>Interatividade</a:t>
              </a:r>
            </a:p>
          </p:txBody>
        </p:sp>
        <p:pic>
          <p:nvPicPr>
            <p:cNvPr id="300" name="Picture 8" descr="Picture 8"/>
            <p:cNvPicPr>
              <a:picLocks noChangeAspect="1"/>
            </p:cNvPicPr>
            <p:nvPr/>
          </p:nvPicPr>
          <p:blipFill>
            <a:blip r:embed="rId5"/>
            <a:stretch>
              <a:fillRect/>
            </a:stretch>
          </p:blipFill>
          <p:spPr>
            <a:xfrm>
              <a:off x="1389654" y="1096374"/>
              <a:ext cx="566174" cy="566332"/>
            </a:xfrm>
            <a:prstGeom prst="rect">
              <a:avLst/>
            </a:prstGeom>
            <a:ln w="12700" cap="flat">
              <a:noFill/>
              <a:miter lim="400000"/>
            </a:ln>
            <a:effectLst/>
          </p:spPr>
        </p:pic>
        <p:pic>
          <p:nvPicPr>
            <p:cNvPr id="301" name="Picture 4" descr="Picture 4"/>
            <p:cNvPicPr>
              <a:picLocks noChangeAspect="1"/>
            </p:cNvPicPr>
            <p:nvPr/>
          </p:nvPicPr>
          <p:blipFill>
            <a:blip r:embed="rId6"/>
            <a:srcRect/>
            <a:stretch>
              <a:fillRect/>
            </a:stretch>
          </p:blipFill>
          <p:spPr>
            <a:xfrm>
              <a:off x="1463705" y="1384765"/>
              <a:ext cx="288365" cy="201323"/>
            </a:xfrm>
            <a:prstGeom prst="rect">
              <a:avLst/>
            </a:prstGeom>
            <a:ln w="12700" cap="flat">
              <a:noFill/>
              <a:miter lim="400000"/>
            </a:ln>
            <a:effectLst/>
          </p:spPr>
        </p:pic>
        <p:pic>
          <p:nvPicPr>
            <p:cNvPr id="302" name="Picture 6" descr="Picture 6"/>
            <p:cNvPicPr>
              <a:picLocks noChangeAspect="1"/>
            </p:cNvPicPr>
            <p:nvPr/>
          </p:nvPicPr>
          <p:blipFill>
            <a:blip r:embed="rId7"/>
            <a:stretch>
              <a:fillRect/>
            </a:stretch>
          </p:blipFill>
          <p:spPr>
            <a:xfrm>
              <a:off x="0" y="545399"/>
              <a:ext cx="1341995" cy="1170905"/>
            </a:xfrm>
            <a:prstGeom prst="rect">
              <a:avLst/>
            </a:prstGeom>
            <a:ln w="12700" cap="flat">
              <a:noFill/>
              <a:miter lim="400000"/>
            </a:ln>
            <a:effectLst/>
          </p:spPr>
        </p:pic>
        <p:pic>
          <p:nvPicPr>
            <p:cNvPr id="303" name="Picture 4" descr="Picture 4"/>
            <p:cNvPicPr>
              <a:picLocks noChangeAspect="1"/>
            </p:cNvPicPr>
            <p:nvPr/>
          </p:nvPicPr>
          <p:blipFill>
            <a:blip r:embed="rId8"/>
            <a:stretch>
              <a:fillRect/>
            </a:stretch>
          </p:blipFill>
          <p:spPr>
            <a:xfrm>
              <a:off x="74635" y="620135"/>
              <a:ext cx="1190740" cy="653516"/>
            </a:xfrm>
            <a:prstGeom prst="rect">
              <a:avLst/>
            </a:prstGeom>
            <a:ln w="12700" cap="flat">
              <a:noFill/>
              <a:miter lim="400000"/>
            </a:ln>
            <a:effectLst/>
          </p:spPr>
        </p:pic>
      </p:grpSp>
      <p:grpSp>
        <p:nvGrpSpPr>
          <p:cNvPr id="314" name="Group"/>
          <p:cNvGrpSpPr/>
          <p:nvPr/>
        </p:nvGrpSpPr>
        <p:grpSpPr>
          <a:xfrm>
            <a:off x="5893478" y="2546258"/>
            <a:ext cx="2411002" cy="2693999"/>
            <a:chOff x="0" y="0"/>
            <a:chExt cx="2411001" cy="2693997"/>
          </a:xfrm>
        </p:grpSpPr>
        <p:pic>
          <p:nvPicPr>
            <p:cNvPr id="305" name="Picture 2" descr="Picture 2"/>
            <p:cNvPicPr>
              <a:picLocks noChangeAspect="1"/>
            </p:cNvPicPr>
            <p:nvPr/>
          </p:nvPicPr>
          <p:blipFill>
            <a:blip r:embed="rId9"/>
            <a:stretch>
              <a:fillRect/>
            </a:stretch>
          </p:blipFill>
          <p:spPr>
            <a:xfrm>
              <a:off x="0" y="119372"/>
              <a:ext cx="2411002" cy="1518185"/>
            </a:xfrm>
            <a:prstGeom prst="rect">
              <a:avLst/>
            </a:prstGeom>
            <a:ln w="12700" cap="flat">
              <a:noFill/>
              <a:miter lim="400000"/>
            </a:ln>
            <a:effectLst/>
          </p:spPr>
        </p:pic>
        <p:sp>
          <p:nvSpPr>
            <p:cNvPr id="306" name="CaixaDeTexto 38"/>
            <p:cNvSpPr txBox="1"/>
            <p:nvPr/>
          </p:nvSpPr>
          <p:spPr>
            <a:xfrm>
              <a:off x="759514" y="0"/>
              <a:ext cx="710651" cy="27221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lvl1pPr algn="ctr" defTabSz="457200">
                <a:lnSpc>
                  <a:spcPts val="1300"/>
                </a:lnSpc>
                <a:spcBef>
                  <a:spcPts val="500"/>
                </a:spcBef>
                <a:defRPr i="1">
                  <a:latin typeface="Helvetica Neue Thin"/>
                  <a:ea typeface="Helvetica Neue Thin"/>
                  <a:cs typeface="Helvetica Neue Thin"/>
                  <a:sym typeface="Helvetica Neue Thin"/>
                </a:defRPr>
              </a:lvl1pPr>
            </a:lstStyle>
            <a:p>
              <a:r>
                <a:t>2021</a:t>
              </a:r>
            </a:p>
          </p:txBody>
        </p:sp>
        <p:sp>
          <p:nvSpPr>
            <p:cNvPr id="307" name="CaixaDeTexto 40"/>
            <p:cNvSpPr txBox="1"/>
            <p:nvPr/>
          </p:nvSpPr>
          <p:spPr>
            <a:xfrm>
              <a:off x="505446" y="2149269"/>
              <a:ext cx="1250387" cy="5447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spAutoFit/>
            </a:bodyPr>
            <a:lstStyle/>
            <a:p>
              <a:pPr algn="ctr" defTabSz="457200">
                <a:defRPr sz="1100">
                  <a:latin typeface="Helvetica Neue"/>
                  <a:ea typeface="Helvetica Neue"/>
                  <a:cs typeface="Helvetica Neue"/>
                  <a:sym typeface="Helvetica Neue"/>
                </a:defRPr>
              </a:pPr>
              <a:r>
                <a:t>HDR</a:t>
              </a:r>
              <a:endParaRPr sz="1600"/>
            </a:p>
            <a:p>
              <a:pPr algn="ctr" defTabSz="457200">
                <a:defRPr sz="1100">
                  <a:latin typeface="Helvetica Neue"/>
                  <a:ea typeface="Helvetica Neue"/>
                  <a:cs typeface="Helvetica Neue"/>
                  <a:sym typeface="Helvetica Neue"/>
                </a:defRPr>
              </a:pPr>
              <a:r>
                <a:t>Áudio Imersivo</a:t>
              </a:r>
              <a:endParaRPr sz="1600"/>
            </a:p>
            <a:p>
              <a:pPr algn="ctr" defTabSz="457200">
                <a:defRPr sz="1100">
                  <a:latin typeface="Helvetica Neue"/>
                  <a:ea typeface="Helvetica Neue"/>
                  <a:cs typeface="Helvetica Neue"/>
                  <a:sym typeface="Helvetica Neue"/>
                </a:defRPr>
              </a:pPr>
              <a:r>
                <a:t>DTV Play</a:t>
              </a:r>
            </a:p>
          </p:txBody>
        </p:sp>
        <p:sp>
          <p:nvSpPr>
            <p:cNvPr id="308" name="Retângulo 67"/>
            <p:cNvSpPr/>
            <p:nvPr/>
          </p:nvSpPr>
          <p:spPr>
            <a:xfrm>
              <a:off x="366985" y="397330"/>
              <a:ext cx="1677737" cy="963055"/>
            </a:xfrm>
            <a:prstGeom prst="rect">
              <a:avLst/>
            </a:prstGeom>
            <a:solidFill>
              <a:srgbClr val="034EA3"/>
            </a:solidFill>
            <a:ln w="12700" cap="flat">
              <a:noFill/>
              <a:miter lim="400000"/>
            </a:ln>
            <a:effectLst/>
          </p:spPr>
          <p:txBody>
            <a:bodyPr wrap="square" lIns="45719" tIns="45719" rIns="45719" bIns="45719" numCol="1" anchor="ctr">
              <a:noAutofit/>
            </a:bodyPr>
            <a:lstStyle/>
            <a:p>
              <a:pPr defTabSz="457200"/>
              <a:endParaRPr/>
            </a:p>
          </p:txBody>
        </p:sp>
        <p:pic>
          <p:nvPicPr>
            <p:cNvPr id="309" name="Imagem 68" descr="Imagem 68"/>
            <p:cNvPicPr>
              <a:picLocks noChangeAspect="1"/>
            </p:cNvPicPr>
            <p:nvPr/>
          </p:nvPicPr>
          <p:blipFill>
            <a:blip r:embed="rId10"/>
            <a:stretch>
              <a:fillRect/>
            </a:stretch>
          </p:blipFill>
          <p:spPr>
            <a:xfrm>
              <a:off x="505446" y="388068"/>
              <a:ext cx="1401091" cy="622493"/>
            </a:xfrm>
            <a:prstGeom prst="rect">
              <a:avLst/>
            </a:prstGeom>
            <a:ln w="12700" cap="flat">
              <a:noFill/>
              <a:miter lim="400000"/>
            </a:ln>
            <a:effectLst/>
          </p:spPr>
        </p:pic>
        <p:pic>
          <p:nvPicPr>
            <p:cNvPr id="310" name="Graphic 30" descr="Graphic 30"/>
            <p:cNvPicPr>
              <a:picLocks noChangeAspect="1"/>
            </p:cNvPicPr>
            <p:nvPr/>
          </p:nvPicPr>
          <p:blipFill>
            <a:blip r:embed="rId11"/>
            <a:stretch>
              <a:fillRect/>
            </a:stretch>
          </p:blipFill>
          <p:spPr>
            <a:xfrm>
              <a:off x="485334" y="787693"/>
              <a:ext cx="579837" cy="580005"/>
            </a:xfrm>
            <a:prstGeom prst="rect">
              <a:avLst/>
            </a:prstGeom>
            <a:ln w="12700" cap="flat">
              <a:noFill/>
              <a:miter lim="400000"/>
            </a:ln>
            <a:effectLst/>
          </p:spPr>
        </p:pic>
        <p:pic>
          <p:nvPicPr>
            <p:cNvPr id="311" name="Graphic 31" descr="Graphic 31"/>
            <p:cNvPicPr>
              <a:picLocks noChangeAspect="1"/>
            </p:cNvPicPr>
            <p:nvPr/>
          </p:nvPicPr>
          <p:blipFill>
            <a:blip r:embed="rId12"/>
            <a:stretch>
              <a:fillRect/>
            </a:stretch>
          </p:blipFill>
          <p:spPr>
            <a:xfrm>
              <a:off x="1348657" y="736342"/>
              <a:ext cx="687893" cy="688091"/>
            </a:xfrm>
            <a:prstGeom prst="rect">
              <a:avLst/>
            </a:prstGeom>
            <a:ln w="12700" cap="flat">
              <a:noFill/>
              <a:miter lim="400000"/>
            </a:ln>
            <a:effectLst/>
          </p:spPr>
        </p:pic>
        <p:sp>
          <p:nvSpPr>
            <p:cNvPr id="312" name="Cross 2"/>
            <p:cNvSpPr/>
            <p:nvPr/>
          </p:nvSpPr>
          <p:spPr>
            <a:xfrm>
              <a:off x="1100546" y="1001678"/>
              <a:ext cx="210314" cy="210374"/>
            </a:xfrm>
            <a:prstGeom prst="plus">
              <a:avLst>
                <a:gd name="adj" fmla="val 41062"/>
              </a:avLst>
            </a:prstGeom>
            <a:solidFill>
              <a:srgbClr val="A6A6A6"/>
            </a:solidFill>
            <a:ln w="12700" cap="flat">
              <a:noFill/>
              <a:miter lim="400000"/>
            </a:ln>
            <a:effectLst/>
          </p:spPr>
          <p:txBody>
            <a:bodyPr wrap="square" lIns="45719" tIns="45719" rIns="45719" bIns="45719" numCol="1" anchor="ctr">
              <a:noAutofit/>
            </a:bodyPr>
            <a:lstStyle/>
            <a:p>
              <a:pPr defTabSz="457200"/>
              <a:endParaRPr/>
            </a:p>
          </p:txBody>
        </p:sp>
        <p:sp>
          <p:nvSpPr>
            <p:cNvPr id="313" name="CaixaDeTexto 39"/>
            <p:cNvSpPr txBox="1"/>
            <p:nvPr/>
          </p:nvSpPr>
          <p:spPr>
            <a:xfrm>
              <a:off x="759115" y="1739672"/>
              <a:ext cx="892771" cy="278638"/>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spAutoFit/>
            </a:bodyPr>
            <a:lstStyle>
              <a:lvl1pPr algn="ctr" defTabSz="457200">
                <a:lnSpc>
                  <a:spcPts val="1300"/>
                </a:lnSpc>
                <a:spcBef>
                  <a:spcPts val="500"/>
                </a:spcBef>
                <a:defRPr sz="2000" b="1" i="1">
                  <a:latin typeface="Helvetica Neue"/>
                  <a:ea typeface="Helvetica Neue"/>
                  <a:cs typeface="Helvetica Neue"/>
                  <a:sym typeface="Helvetica Neue"/>
                </a:defRPr>
              </a:lvl1pPr>
            </a:lstStyle>
            <a:p>
              <a:r>
                <a:t>TV 2.5</a:t>
              </a:r>
            </a:p>
          </p:txBody>
        </p:sp>
      </p:grpSp>
      <p:grpSp>
        <p:nvGrpSpPr>
          <p:cNvPr id="321" name="Group"/>
          <p:cNvGrpSpPr/>
          <p:nvPr/>
        </p:nvGrpSpPr>
        <p:grpSpPr>
          <a:xfrm>
            <a:off x="8205675" y="2539160"/>
            <a:ext cx="2555899" cy="3156091"/>
            <a:chOff x="0" y="0"/>
            <a:chExt cx="2555898" cy="3156089"/>
          </a:xfrm>
        </p:grpSpPr>
        <p:grpSp>
          <p:nvGrpSpPr>
            <p:cNvPr id="317" name="Grupo 162"/>
            <p:cNvGrpSpPr/>
            <p:nvPr/>
          </p:nvGrpSpPr>
          <p:grpSpPr>
            <a:xfrm>
              <a:off x="243209" y="244193"/>
              <a:ext cx="2069482" cy="1469965"/>
              <a:chOff x="0" y="0"/>
              <a:chExt cx="2069481" cy="1469964"/>
            </a:xfrm>
          </p:grpSpPr>
          <p:pic>
            <p:nvPicPr>
              <p:cNvPr id="315" name="Imagem 62" descr="Imagem 62"/>
              <p:cNvPicPr>
                <a:picLocks noChangeAspect="1"/>
              </p:cNvPicPr>
              <p:nvPr/>
            </p:nvPicPr>
            <p:blipFill>
              <a:blip r:embed="rId13"/>
              <a:stretch>
                <a:fillRect/>
              </a:stretch>
            </p:blipFill>
            <p:spPr>
              <a:xfrm>
                <a:off x="0" y="0"/>
                <a:ext cx="2069482" cy="1469965"/>
              </a:xfrm>
              <a:prstGeom prst="rect">
                <a:avLst/>
              </a:prstGeom>
              <a:ln w="12700" cap="flat">
                <a:noFill/>
                <a:miter lim="400000"/>
              </a:ln>
              <a:effectLst/>
            </p:spPr>
          </p:pic>
          <p:pic>
            <p:nvPicPr>
              <p:cNvPr id="316" name="Imagem 63" descr="Imagem 63"/>
              <p:cNvPicPr>
                <a:picLocks noChangeAspect="1"/>
              </p:cNvPicPr>
              <p:nvPr/>
            </p:nvPicPr>
            <p:blipFill>
              <a:blip r:embed="rId14"/>
              <a:stretch>
                <a:fillRect/>
              </a:stretch>
            </p:blipFill>
            <p:spPr>
              <a:xfrm>
                <a:off x="678125" y="354084"/>
                <a:ext cx="714524" cy="714329"/>
              </a:xfrm>
              <a:prstGeom prst="rect">
                <a:avLst/>
              </a:prstGeom>
              <a:ln w="12700" cap="flat">
                <a:noFill/>
                <a:miter lim="400000"/>
              </a:ln>
              <a:effectLst/>
            </p:spPr>
          </p:pic>
        </p:grpSp>
        <p:sp>
          <p:nvSpPr>
            <p:cNvPr id="318" name="CaixaDeTexto 166"/>
            <p:cNvSpPr/>
            <p:nvPr/>
          </p:nvSpPr>
          <p:spPr>
            <a:xfrm>
              <a:off x="856436" y="1886089"/>
              <a:ext cx="1270001" cy="1270001"/>
            </a:xfrm>
            <a:prstGeom prst="line">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ctr">
              <a:spAutoFit/>
            </a:bodyPr>
            <a:lstStyle>
              <a:lvl1pPr defTabSz="457200">
                <a:lnSpc>
                  <a:spcPts val="1300"/>
                </a:lnSpc>
                <a:spcBef>
                  <a:spcPts val="500"/>
                </a:spcBef>
                <a:defRPr sz="2000" b="1" i="1">
                  <a:latin typeface="Helvetica Neue"/>
                  <a:ea typeface="Helvetica Neue"/>
                  <a:cs typeface="Helvetica Neue"/>
                  <a:sym typeface="Helvetica Neue"/>
                </a:defRPr>
              </a:lvl1pPr>
            </a:lstStyle>
            <a:p>
              <a:r>
                <a:t>TV 3.0</a:t>
              </a:r>
            </a:p>
          </p:txBody>
        </p:sp>
        <p:sp>
          <p:nvSpPr>
            <p:cNvPr id="319" name="CaixaDeTexto 38"/>
            <p:cNvSpPr/>
            <p:nvPr/>
          </p:nvSpPr>
          <p:spPr>
            <a:xfrm>
              <a:off x="954187" y="0"/>
              <a:ext cx="647526"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lvl1pPr algn="ctr" defTabSz="457200">
                <a:lnSpc>
                  <a:spcPts val="1300"/>
                </a:lnSpc>
                <a:spcBef>
                  <a:spcPts val="500"/>
                </a:spcBef>
                <a:defRPr i="1">
                  <a:latin typeface="Helvetica Neue Thin"/>
                  <a:ea typeface="Helvetica Neue Thin"/>
                  <a:cs typeface="Helvetica Neue Thin"/>
                  <a:sym typeface="Helvetica Neue Thin"/>
                </a:defRPr>
              </a:lvl1pPr>
            </a:lstStyle>
            <a:p>
              <a:r>
                <a:t>2025</a:t>
              </a:r>
            </a:p>
          </p:txBody>
        </p:sp>
        <p:sp>
          <p:nvSpPr>
            <p:cNvPr id="320" name="CaixaDeTexto 40"/>
            <p:cNvSpPr/>
            <p:nvPr/>
          </p:nvSpPr>
          <p:spPr>
            <a:xfrm>
              <a:off x="0" y="2636074"/>
              <a:ext cx="255589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spAutoFit/>
            </a:bodyPr>
            <a:lstStyle/>
            <a:p>
              <a:pPr algn="ctr" defTabSz="457200">
                <a:lnSpc>
                  <a:spcPct val="80000"/>
                </a:lnSpc>
                <a:defRPr sz="1000">
                  <a:latin typeface="Helvetica Neue"/>
                  <a:ea typeface="Helvetica Neue"/>
                  <a:cs typeface="Helvetica Neue"/>
                  <a:sym typeface="Helvetica Neue"/>
                </a:defRPr>
              </a:pPr>
              <a:r>
                <a:t>Conteúdo Personalizado</a:t>
              </a:r>
            </a:p>
            <a:p>
              <a:pPr algn="ctr" defTabSz="457200">
                <a:lnSpc>
                  <a:spcPct val="80000"/>
                </a:lnSpc>
                <a:defRPr sz="1000">
                  <a:latin typeface="Helvetica Neue"/>
                  <a:ea typeface="Helvetica Neue"/>
                  <a:cs typeface="Helvetica Neue"/>
                  <a:sym typeface="Helvetica Neue"/>
                </a:defRPr>
              </a:pPr>
              <a:r>
                <a:t>Experiência com a TV baseada em apps</a:t>
              </a:r>
            </a:p>
            <a:p>
              <a:pPr algn="ctr" defTabSz="457200">
                <a:lnSpc>
                  <a:spcPct val="80000"/>
                </a:lnSpc>
                <a:defRPr sz="1000">
                  <a:latin typeface="Helvetica Neue"/>
                  <a:ea typeface="Helvetica Neue"/>
                  <a:cs typeface="Helvetica Neue"/>
                  <a:sym typeface="Helvetica Neue"/>
                </a:defRPr>
              </a:pPr>
              <a:r>
                <a:t>Vídeo UHD/HDR</a:t>
              </a:r>
            </a:p>
            <a:p>
              <a:pPr algn="ctr" defTabSz="457200">
                <a:lnSpc>
                  <a:spcPct val="80000"/>
                </a:lnSpc>
                <a:defRPr sz="1000">
                  <a:latin typeface="Helvetica Neue"/>
                  <a:ea typeface="Helvetica Neue"/>
                  <a:cs typeface="Helvetica Neue"/>
                  <a:sym typeface="Helvetica Neue"/>
                </a:defRPr>
              </a:pPr>
              <a:r>
                <a:t>Áudio Imersivo</a:t>
              </a:r>
            </a:p>
            <a:p>
              <a:pPr algn="ctr" defTabSz="457200">
                <a:lnSpc>
                  <a:spcPct val="80000"/>
                </a:lnSpc>
                <a:defRPr sz="1000">
                  <a:latin typeface="Helvetica Neue"/>
                  <a:ea typeface="Helvetica Neue"/>
                  <a:cs typeface="Helvetica Neue"/>
                  <a:sym typeface="Helvetica Neue"/>
                </a:defRPr>
              </a:pPr>
              <a:r>
                <a:t>Recursos de Acessibilidade Aprimorados</a:t>
              </a:r>
            </a:p>
            <a:p>
              <a:pPr algn="ctr" defTabSz="457200">
                <a:lnSpc>
                  <a:spcPct val="80000"/>
                </a:lnSpc>
                <a:defRPr sz="1000">
                  <a:latin typeface="Helvetica Neue"/>
                  <a:ea typeface="Helvetica Neue"/>
                  <a:cs typeface="Helvetica Neue"/>
                  <a:sym typeface="Helvetica Neue"/>
                </a:defRPr>
              </a:pPr>
              <a:r>
                <a:t>Sistema Avançado de Alerta de Emergência Baseada em IP</a:t>
              </a:r>
            </a:p>
            <a:p>
              <a:pPr algn="ctr" defTabSz="457200">
                <a:lnSpc>
                  <a:spcPct val="80000"/>
                </a:lnSpc>
                <a:defRPr sz="1000">
                  <a:latin typeface="Helvetica Neue"/>
                  <a:ea typeface="Helvetica Neue"/>
                  <a:cs typeface="Helvetica Neue"/>
                  <a:sym typeface="Helvetica Neue"/>
                </a:defRPr>
              </a:pPr>
              <a:r>
                <a:t>Segmentação Geográfica</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296"/>
                                        </p:tgtEl>
                                        <p:attrNameLst>
                                          <p:attrName>style.visibility</p:attrName>
                                        </p:attrNameLst>
                                      </p:cBhvr>
                                      <p:to>
                                        <p:strVal val="visible"/>
                                      </p:to>
                                    </p:set>
                                    <p:animEffect transition="in" filter="fade">
                                      <p:cBhvr>
                                        <p:cTn id="7" dur="500"/>
                                        <p:tgtEl>
                                          <p:spTgt spid="2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grpId="0" nodeType="clickEffect">
                                  <p:stCondLst>
                                    <p:cond delay="0"/>
                                  </p:stCondLst>
                                  <p:iterate>
                                    <p:tmAbs val="0"/>
                                  </p:iterate>
                                  <p:childTnLst>
                                    <p:set>
                                      <p:cBhvr>
                                        <p:cTn id="11" fill="hold"/>
                                        <p:tgtEl>
                                          <p:spTgt spid="304"/>
                                        </p:tgtEl>
                                        <p:attrNameLst>
                                          <p:attrName>style.visibility</p:attrName>
                                        </p:attrNameLst>
                                      </p:cBhvr>
                                      <p:to>
                                        <p:strVal val="visible"/>
                                      </p:to>
                                    </p:set>
                                    <p:animEffect transition="in" filter="fade">
                                      <p:cBhvr>
                                        <p:cTn id="12" dur="500"/>
                                        <p:tgtEl>
                                          <p:spTgt spid="3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grpId="0" nodeType="clickEffect">
                                  <p:stCondLst>
                                    <p:cond delay="0"/>
                                  </p:stCondLst>
                                  <p:iterate>
                                    <p:tmAbs val="0"/>
                                  </p:iterate>
                                  <p:childTnLst>
                                    <p:set>
                                      <p:cBhvr>
                                        <p:cTn id="16" fill="hold"/>
                                        <p:tgtEl>
                                          <p:spTgt spid="314"/>
                                        </p:tgtEl>
                                        <p:attrNameLst>
                                          <p:attrName>style.visibility</p:attrName>
                                        </p:attrNameLst>
                                      </p:cBhvr>
                                      <p:to>
                                        <p:strVal val="visible"/>
                                      </p:to>
                                    </p:set>
                                    <p:animEffect transition="in" filter="fade">
                                      <p:cBhvr>
                                        <p:cTn id="17" dur="500"/>
                                        <p:tgtEl>
                                          <p:spTgt spid="3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fill="hold" grpId="0" nodeType="clickEffect">
                                  <p:stCondLst>
                                    <p:cond delay="0"/>
                                  </p:stCondLst>
                                  <p:iterate>
                                    <p:tmAbs val="0"/>
                                  </p:iterate>
                                  <p:childTnLst>
                                    <p:set>
                                      <p:cBhvr>
                                        <p:cTn id="21" fill="hold"/>
                                        <p:tgtEl>
                                          <p:spTgt spid="321"/>
                                        </p:tgtEl>
                                        <p:attrNameLst>
                                          <p:attrName>style.visibility</p:attrName>
                                        </p:attrNameLst>
                                      </p:cBhvr>
                                      <p:to>
                                        <p:strVal val="visible"/>
                                      </p:to>
                                    </p:set>
                                    <p:animEffect transition="in" filter="fade">
                                      <p:cBhvr>
                                        <p:cTn id="22" dur="500"/>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0" animBg="1" advAuto="0"/>
      <p:bldP spid="304" grpId="0" animBg="1" advAuto="0"/>
      <p:bldP spid="314" grpId="0" animBg="1" advAuto="0"/>
      <p:bldP spid="32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7DC"/>
        </a:solidFill>
        <a:effectLst/>
      </p:bgPr>
    </p:bg>
    <p:spTree>
      <p:nvGrpSpPr>
        <p:cNvPr id="1" name=""/>
        <p:cNvGrpSpPr/>
        <p:nvPr/>
      </p:nvGrpSpPr>
      <p:grpSpPr>
        <a:xfrm>
          <a:off x="0" y="0"/>
          <a:ext cx="0" cy="0"/>
          <a:chOff x="0" y="0"/>
          <a:chExt cx="0" cy="0"/>
        </a:xfrm>
      </p:grpSpPr>
      <p:sp>
        <p:nvSpPr>
          <p:cNvPr id="323"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latin typeface="Helvetica Neue"/>
                <a:ea typeface="Helvetica Neue"/>
                <a:cs typeface="Helvetica Neue"/>
                <a:sym typeface="Helvetica Neue"/>
              </a:defRPr>
            </a:lvl1pPr>
          </a:lstStyle>
          <a:p>
            <a:r>
              <a:t>dezembro | 2023</a:t>
            </a:r>
          </a:p>
        </p:txBody>
      </p:sp>
      <p:pic>
        <p:nvPicPr>
          <p:cNvPr id="324" name="pasted-movie.png" descr="pasted-movie.png"/>
          <p:cNvPicPr>
            <a:picLocks noChangeAspect="1"/>
          </p:cNvPicPr>
          <p:nvPr/>
        </p:nvPicPr>
        <p:blipFill>
          <a:blip r:embed="rId2"/>
          <a:stretch>
            <a:fillRect/>
          </a:stretch>
        </p:blipFill>
        <p:spPr>
          <a:xfrm>
            <a:off x="267051" y="6192532"/>
            <a:ext cx="1363203" cy="446450"/>
          </a:xfrm>
          <a:prstGeom prst="rect">
            <a:avLst/>
          </a:prstGeom>
          <a:ln w="12700">
            <a:miter lim="400000"/>
          </a:ln>
        </p:spPr>
      </p:pic>
      <p:pic>
        <p:nvPicPr>
          <p:cNvPr id="325" name="Picture 1" descr="Picture 1"/>
          <p:cNvPicPr>
            <a:picLocks noChangeAspect="1"/>
          </p:cNvPicPr>
          <p:nvPr/>
        </p:nvPicPr>
        <p:blipFill>
          <a:blip r:embed="rId3"/>
          <a:stretch>
            <a:fillRect/>
          </a:stretch>
        </p:blipFill>
        <p:spPr>
          <a:xfrm>
            <a:off x="1279396" y="1256725"/>
            <a:ext cx="352465" cy="1037361"/>
          </a:xfrm>
          <a:prstGeom prst="rect">
            <a:avLst/>
          </a:prstGeom>
          <a:ln w="12700">
            <a:miter lim="400000"/>
          </a:ln>
        </p:spPr>
      </p:pic>
      <p:pic>
        <p:nvPicPr>
          <p:cNvPr id="326" name="Picture 7" descr="Picture 7"/>
          <p:cNvPicPr>
            <a:picLocks noChangeAspect="1"/>
          </p:cNvPicPr>
          <p:nvPr/>
        </p:nvPicPr>
        <p:blipFill>
          <a:blip r:embed="rId4"/>
          <a:stretch>
            <a:fillRect/>
          </a:stretch>
        </p:blipFill>
        <p:spPr>
          <a:xfrm>
            <a:off x="2545554" y="1354859"/>
            <a:ext cx="723681" cy="942293"/>
          </a:xfrm>
          <a:prstGeom prst="rect">
            <a:avLst/>
          </a:prstGeom>
          <a:ln w="12700">
            <a:miter lim="400000"/>
          </a:ln>
        </p:spPr>
      </p:pic>
      <p:pic>
        <p:nvPicPr>
          <p:cNvPr id="327" name="Picture 9" descr="Picture 9"/>
          <p:cNvPicPr>
            <a:picLocks noChangeAspect="1"/>
          </p:cNvPicPr>
          <p:nvPr/>
        </p:nvPicPr>
        <p:blipFill>
          <a:blip r:embed="rId5"/>
          <a:stretch>
            <a:fillRect/>
          </a:stretch>
        </p:blipFill>
        <p:spPr>
          <a:xfrm>
            <a:off x="4540039" y="1297280"/>
            <a:ext cx="1037361" cy="1037361"/>
          </a:xfrm>
          <a:prstGeom prst="rect">
            <a:avLst/>
          </a:prstGeom>
          <a:ln w="12700">
            <a:miter lim="400000"/>
          </a:ln>
        </p:spPr>
      </p:pic>
      <p:pic>
        <p:nvPicPr>
          <p:cNvPr id="328" name="Picture 2" descr="Picture 2"/>
          <p:cNvPicPr>
            <a:picLocks noChangeAspect="1"/>
          </p:cNvPicPr>
          <p:nvPr/>
        </p:nvPicPr>
        <p:blipFill>
          <a:blip r:embed="rId6"/>
          <a:stretch>
            <a:fillRect/>
          </a:stretch>
        </p:blipFill>
        <p:spPr>
          <a:xfrm>
            <a:off x="6986920" y="1375906"/>
            <a:ext cx="601252" cy="836327"/>
          </a:xfrm>
          <a:prstGeom prst="rect">
            <a:avLst/>
          </a:prstGeom>
          <a:ln w="12700">
            <a:miter lim="400000"/>
          </a:ln>
        </p:spPr>
      </p:pic>
      <p:sp>
        <p:nvSpPr>
          <p:cNvPr id="329" name="CaixaDeTexto 117"/>
          <p:cNvSpPr txBox="1"/>
          <p:nvPr/>
        </p:nvSpPr>
        <p:spPr>
          <a:xfrm>
            <a:off x="1191723" y="26924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a:latin typeface="Helvetica Neue Light"/>
                <a:ea typeface="Helvetica Neue Light"/>
                <a:cs typeface="Helvetica Neue Light"/>
                <a:sym typeface="Helvetica Neue Light"/>
              </a:defRPr>
            </a:lvl1pPr>
          </a:lstStyle>
          <a:p>
            <a:r>
              <a:t>1990</a:t>
            </a:r>
          </a:p>
        </p:txBody>
      </p:sp>
      <p:sp>
        <p:nvSpPr>
          <p:cNvPr id="330" name="CaixaDeTexto 118"/>
          <p:cNvSpPr txBox="1"/>
          <p:nvPr/>
        </p:nvSpPr>
        <p:spPr>
          <a:xfrm>
            <a:off x="1236553" y="2298780"/>
            <a:ext cx="438151" cy="40157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2000" b="1">
                <a:latin typeface="Helvetica Neue"/>
                <a:ea typeface="Helvetica Neue"/>
                <a:cs typeface="Helvetica Neue"/>
                <a:sym typeface="Helvetica Neue"/>
              </a:defRPr>
            </a:lvl1pPr>
          </a:lstStyle>
          <a:p>
            <a:r>
              <a:t>1G</a:t>
            </a:r>
          </a:p>
        </p:txBody>
      </p:sp>
      <p:sp>
        <p:nvSpPr>
          <p:cNvPr id="331" name="CaixaDeTexto 119"/>
          <p:cNvSpPr txBox="1"/>
          <p:nvPr/>
        </p:nvSpPr>
        <p:spPr>
          <a:xfrm>
            <a:off x="1233938" y="912968"/>
            <a:ext cx="443383" cy="30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400">
                <a:latin typeface="Helvetica Neue Light"/>
                <a:ea typeface="Helvetica Neue Light"/>
                <a:cs typeface="Helvetica Neue Light"/>
                <a:sym typeface="Helvetica Neue Light"/>
              </a:defRPr>
            </a:lvl1pPr>
          </a:lstStyle>
          <a:p>
            <a:r>
              <a:t>VOZ</a:t>
            </a:r>
          </a:p>
        </p:txBody>
      </p:sp>
      <p:sp>
        <p:nvSpPr>
          <p:cNvPr id="332" name="CaixaDeTexto 120"/>
          <p:cNvSpPr txBox="1"/>
          <p:nvPr/>
        </p:nvSpPr>
        <p:spPr>
          <a:xfrm>
            <a:off x="2688319" y="2298780"/>
            <a:ext cx="438151" cy="40157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2000" b="1">
                <a:latin typeface="Helvetica Neue"/>
                <a:ea typeface="Helvetica Neue"/>
                <a:cs typeface="Helvetica Neue"/>
                <a:sym typeface="Helvetica Neue"/>
              </a:defRPr>
            </a:lvl1pPr>
          </a:lstStyle>
          <a:p>
            <a:r>
              <a:t>2G</a:t>
            </a:r>
          </a:p>
        </p:txBody>
      </p:sp>
      <p:sp>
        <p:nvSpPr>
          <p:cNvPr id="333" name="CaixaDeTexto 121"/>
          <p:cNvSpPr txBox="1"/>
          <p:nvPr/>
        </p:nvSpPr>
        <p:spPr>
          <a:xfrm>
            <a:off x="2670323" y="912968"/>
            <a:ext cx="474143" cy="30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400">
                <a:latin typeface="Helvetica Neue Light"/>
                <a:ea typeface="Helvetica Neue Light"/>
                <a:cs typeface="Helvetica Neue Light"/>
                <a:sym typeface="Helvetica Neue Light"/>
              </a:defRPr>
            </a:lvl1pPr>
          </a:lstStyle>
          <a:p>
            <a:r>
              <a:t>SMS</a:t>
            </a:r>
          </a:p>
        </p:txBody>
      </p:sp>
      <p:sp>
        <p:nvSpPr>
          <p:cNvPr id="334" name="CaixaDeTexto 122"/>
          <p:cNvSpPr txBox="1"/>
          <p:nvPr/>
        </p:nvSpPr>
        <p:spPr>
          <a:xfrm>
            <a:off x="2643489" y="26924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a:latin typeface="Helvetica Neue Light"/>
                <a:ea typeface="Helvetica Neue Light"/>
                <a:cs typeface="Helvetica Neue Light"/>
                <a:sym typeface="Helvetica Neue Light"/>
              </a:defRPr>
            </a:lvl1pPr>
          </a:lstStyle>
          <a:p>
            <a:r>
              <a:t>1998</a:t>
            </a:r>
          </a:p>
        </p:txBody>
      </p:sp>
      <p:sp>
        <p:nvSpPr>
          <p:cNvPr id="335" name="CaixaDeTexto 123"/>
          <p:cNvSpPr txBox="1"/>
          <p:nvPr/>
        </p:nvSpPr>
        <p:spPr>
          <a:xfrm>
            <a:off x="4794813" y="26924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a:latin typeface="Helvetica Neue Light"/>
                <a:ea typeface="Helvetica Neue Light"/>
                <a:cs typeface="Helvetica Neue Light"/>
                <a:sym typeface="Helvetica Neue Light"/>
              </a:defRPr>
            </a:lvl1pPr>
          </a:lstStyle>
          <a:p>
            <a:r>
              <a:t>2004</a:t>
            </a:r>
          </a:p>
        </p:txBody>
      </p:sp>
      <p:sp>
        <p:nvSpPr>
          <p:cNvPr id="336" name="CaixaDeTexto 124"/>
          <p:cNvSpPr txBox="1"/>
          <p:nvPr/>
        </p:nvSpPr>
        <p:spPr>
          <a:xfrm>
            <a:off x="7023639" y="26924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a:latin typeface="Helvetica Neue Light"/>
                <a:ea typeface="Helvetica Neue Light"/>
                <a:cs typeface="Helvetica Neue Light"/>
                <a:sym typeface="Helvetica Neue Light"/>
              </a:defRPr>
            </a:lvl1pPr>
          </a:lstStyle>
          <a:p>
            <a:r>
              <a:t>2013</a:t>
            </a:r>
          </a:p>
        </p:txBody>
      </p:sp>
      <p:sp>
        <p:nvSpPr>
          <p:cNvPr id="337" name="CaixaDeTexto 125"/>
          <p:cNvSpPr txBox="1"/>
          <p:nvPr/>
        </p:nvSpPr>
        <p:spPr>
          <a:xfrm>
            <a:off x="4839644" y="2298780"/>
            <a:ext cx="438151" cy="40157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2000" b="1">
                <a:latin typeface="Helvetica Neue"/>
                <a:ea typeface="Helvetica Neue"/>
                <a:cs typeface="Helvetica Neue"/>
                <a:sym typeface="Helvetica Neue"/>
              </a:defRPr>
            </a:lvl1pPr>
          </a:lstStyle>
          <a:p>
            <a:r>
              <a:t>3G</a:t>
            </a:r>
          </a:p>
        </p:txBody>
      </p:sp>
      <p:sp>
        <p:nvSpPr>
          <p:cNvPr id="338" name="CaixaDeTexto 126"/>
          <p:cNvSpPr txBox="1"/>
          <p:nvPr/>
        </p:nvSpPr>
        <p:spPr>
          <a:xfrm>
            <a:off x="4814002" y="912968"/>
            <a:ext cx="489434" cy="30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400">
                <a:latin typeface="Helvetica Neue Light"/>
                <a:ea typeface="Helvetica Neue Light"/>
                <a:cs typeface="Helvetica Neue Light"/>
                <a:sym typeface="Helvetica Neue Light"/>
              </a:defRPr>
            </a:lvl1pPr>
          </a:lstStyle>
          <a:p>
            <a:r>
              <a:t>WEB</a:t>
            </a:r>
          </a:p>
        </p:txBody>
      </p:sp>
      <p:sp>
        <p:nvSpPr>
          <p:cNvPr id="339" name="CaixaDeTexto 127"/>
          <p:cNvSpPr txBox="1"/>
          <p:nvPr/>
        </p:nvSpPr>
        <p:spPr>
          <a:xfrm>
            <a:off x="7068470" y="2298780"/>
            <a:ext cx="438151" cy="40157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2000" b="1">
                <a:latin typeface="Helvetica Neue"/>
                <a:ea typeface="Helvetica Neue"/>
                <a:cs typeface="Helvetica Neue"/>
                <a:sym typeface="Helvetica Neue"/>
              </a:defRPr>
            </a:lvl1pPr>
          </a:lstStyle>
          <a:p>
            <a:r>
              <a:t>4G</a:t>
            </a:r>
          </a:p>
        </p:txBody>
      </p:sp>
      <p:sp>
        <p:nvSpPr>
          <p:cNvPr id="340" name="CaixaDeTexto 128"/>
          <p:cNvSpPr txBox="1"/>
          <p:nvPr/>
        </p:nvSpPr>
        <p:spPr>
          <a:xfrm>
            <a:off x="7055986" y="912968"/>
            <a:ext cx="463119" cy="30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400">
                <a:latin typeface="Helvetica Neue Light"/>
                <a:ea typeface="Helvetica Neue Light"/>
                <a:cs typeface="Helvetica Neue Light"/>
                <a:sym typeface="Helvetica Neue Light"/>
              </a:defRPr>
            </a:lvl1pPr>
          </a:lstStyle>
          <a:p>
            <a:r>
              <a:t>VOD</a:t>
            </a:r>
          </a:p>
        </p:txBody>
      </p:sp>
      <p:sp>
        <p:nvSpPr>
          <p:cNvPr id="341" name="CaixaDeTexto 129"/>
          <p:cNvSpPr txBox="1"/>
          <p:nvPr/>
        </p:nvSpPr>
        <p:spPr>
          <a:xfrm>
            <a:off x="8348178" y="2342391"/>
            <a:ext cx="537161" cy="3141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defTabSz="457200">
              <a:defRPr sz="1600">
                <a:latin typeface="Helvetica Neue Light"/>
                <a:ea typeface="Helvetica Neue Light"/>
                <a:cs typeface="Helvetica Neue Light"/>
                <a:sym typeface="Helvetica Neue Light"/>
              </a:defRPr>
            </a:lvl1pPr>
          </a:lstStyle>
          <a:p>
            <a:r>
              <a:t>4.5G</a:t>
            </a:r>
          </a:p>
        </p:txBody>
      </p:sp>
      <p:sp>
        <p:nvSpPr>
          <p:cNvPr id="342" name="CaixaDeTexto 131"/>
          <p:cNvSpPr txBox="1"/>
          <p:nvPr/>
        </p:nvSpPr>
        <p:spPr>
          <a:xfrm>
            <a:off x="3681043" y="2357849"/>
            <a:ext cx="537160" cy="3141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defTabSz="457200">
              <a:defRPr sz="1600">
                <a:latin typeface="Helvetica Neue Light"/>
                <a:ea typeface="Helvetica Neue Light"/>
                <a:cs typeface="Helvetica Neue Light"/>
                <a:sym typeface="Helvetica Neue Light"/>
              </a:defRPr>
            </a:lvl1pPr>
          </a:lstStyle>
          <a:p>
            <a:r>
              <a:t>2.5G</a:t>
            </a:r>
          </a:p>
        </p:txBody>
      </p:sp>
      <p:sp>
        <p:nvSpPr>
          <p:cNvPr id="343" name="CaixaDeTexto 132"/>
          <p:cNvSpPr txBox="1"/>
          <p:nvPr/>
        </p:nvSpPr>
        <p:spPr>
          <a:xfrm>
            <a:off x="9708055" y="2298780"/>
            <a:ext cx="529675" cy="40157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defTabSz="457200">
              <a:defRPr sz="2000" b="1">
                <a:latin typeface="Helvetica Neue"/>
                <a:ea typeface="Helvetica Neue"/>
                <a:cs typeface="Helvetica Neue"/>
                <a:sym typeface="Helvetica Neue"/>
              </a:defRPr>
            </a:lvl1pPr>
          </a:lstStyle>
          <a:p>
            <a:r>
              <a:t>5G</a:t>
            </a:r>
          </a:p>
        </p:txBody>
      </p:sp>
      <p:pic>
        <p:nvPicPr>
          <p:cNvPr id="344" name="Imagem 133" descr="Imagem 133"/>
          <p:cNvPicPr>
            <a:picLocks noChangeAspect="1"/>
          </p:cNvPicPr>
          <p:nvPr/>
        </p:nvPicPr>
        <p:blipFill>
          <a:blip r:embed="rId7"/>
          <a:stretch>
            <a:fillRect/>
          </a:stretch>
        </p:blipFill>
        <p:spPr>
          <a:xfrm>
            <a:off x="9614827" y="1218667"/>
            <a:ext cx="716131" cy="1090471"/>
          </a:xfrm>
          <a:prstGeom prst="rect">
            <a:avLst/>
          </a:prstGeom>
          <a:ln w="12700">
            <a:miter lim="400000"/>
          </a:ln>
        </p:spPr>
      </p:pic>
      <p:sp>
        <p:nvSpPr>
          <p:cNvPr id="345" name="CaixaDeTexto 134"/>
          <p:cNvSpPr txBox="1"/>
          <p:nvPr/>
        </p:nvSpPr>
        <p:spPr>
          <a:xfrm>
            <a:off x="9708987" y="26924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a:latin typeface="Helvetica Neue Light"/>
                <a:ea typeface="Helvetica Neue Light"/>
                <a:cs typeface="Helvetica Neue Light"/>
                <a:sym typeface="Helvetica Neue Light"/>
              </a:defRPr>
            </a:lvl1pPr>
          </a:lstStyle>
          <a:p>
            <a:r>
              <a:t>2022</a:t>
            </a:r>
          </a:p>
        </p:txBody>
      </p:sp>
      <p:sp>
        <p:nvSpPr>
          <p:cNvPr id="346" name="CaixaDeTexto 135"/>
          <p:cNvSpPr txBox="1"/>
          <p:nvPr/>
        </p:nvSpPr>
        <p:spPr>
          <a:xfrm>
            <a:off x="9802230" y="912968"/>
            <a:ext cx="341326" cy="3021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400">
                <a:latin typeface="Helvetica Neue Light"/>
                <a:ea typeface="Helvetica Neue Light"/>
                <a:cs typeface="Helvetica Neue Light"/>
                <a:sym typeface="Helvetica Neue Light"/>
              </a:defRPr>
            </a:lvl1pPr>
          </a:lstStyle>
          <a:p>
            <a:r>
              <a:t>IoT</a:t>
            </a:r>
          </a:p>
        </p:txBody>
      </p:sp>
      <p:pic>
        <p:nvPicPr>
          <p:cNvPr id="347" name="Imagem 145" descr="Imagem 145"/>
          <p:cNvPicPr>
            <a:picLocks noChangeAspect="1"/>
          </p:cNvPicPr>
          <p:nvPr/>
        </p:nvPicPr>
        <p:blipFill>
          <a:blip r:embed="rId8"/>
          <a:stretch>
            <a:fillRect/>
          </a:stretch>
        </p:blipFill>
        <p:spPr>
          <a:xfrm>
            <a:off x="339544" y="4504938"/>
            <a:ext cx="1273565" cy="1022903"/>
          </a:xfrm>
          <a:prstGeom prst="rect">
            <a:avLst/>
          </a:prstGeom>
          <a:ln w="12700">
            <a:miter lim="400000"/>
          </a:ln>
        </p:spPr>
      </p:pic>
      <p:sp>
        <p:nvSpPr>
          <p:cNvPr id="348" name="CaixaDeTexto 146"/>
          <p:cNvSpPr txBox="1"/>
          <p:nvPr/>
        </p:nvSpPr>
        <p:spPr>
          <a:xfrm>
            <a:off x="676173" y="36957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a:latin typeface="Helvetica Neue Light"/>
                <a:ea typeface="Helvetica Neue Light"/>
                <a:cs typeface="Helvetica Neue Light"/>
                <a:sym typeface="Helvetica Neue Light"/>
              </a:defRPr>
            </a:lvl1pPr>
          </a:lstStyle>
          <a:p>
            <a:r>
              <a:t>1972</a:t>
            </a:r>
          </a:p>
        </p:txBody>
      </p:sp>
      <p:sp>
        <p:nvSpPr>
          <p:cNvPr id="349" name="CaixaDeTexto 147"/>
          <p:cNvSpPr txBox="1"/>
          <p:nvPr/>
        </p:nvSpPr>
        <p:spPr>
          <a:xfrm>
            <a:off x="610928" y="4072820"/>
            <a:ext cx="658306"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defTabSz="457200">
              <a:defRPr sz="1500" b="1">
                <a:latin typeface="Helvetica Neue"/>
                <a:ea typeface="Helvetica Neue"/>
                <a:cs typeface="Helvetica Neue"/>
                <a:sym typeface="Helvetica Neue"/>
              </a:defRPr>
            </a:lvl1pPr>
          </a:lstStyle>
          <a:p>
            <a:r>
              <a:t>TV 1.5</a:t>
            </a:r>
          </a:p>
        </p:txBody>
      </p:sp>
      <p:sp>
        <p:nvSpPr>
          <p:cNvPr id="350" name="CaixaDeTexto 155"/>
          <p:cNvSpPr txBox="1"/>
          <p:nvPr/>
        </p:nvSpPr>
        <p:spPr>
          <a:xfrm>
            <a:off x="8655531" y="4072820"/>
            <a:ext cx="658306"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r" defTabSz="457200">
              <a:defRPr sz="1500" b="1">
                <a:latin typeface="Helvetica Neue"/>
                <a:ea typeface="Helvetica Neue"/>
                <a:cs typeface="Helvetica Neue"/>
                <a:sym typeface="Helvetica Neue"/>
              </a:defRPr>
            </a:lvl1pPr>
          </a:lstStyle>
          <a:p>
            <a:r>
              <a:t>TV 2.5</a:t>
            </a:r>
          </a:p>
        </p:txBody>
      </p:sp>
      <p:grpSp>
        <p:nvGrpSpPr>
          <p:cNvPr id="353" name="Grupo 162"/>
          <p:cNvGrpSpPr/>
          <p:nvPr/>
        </p:nvGrpSpPr>
        <p:grpSpPr>
          <a:xfrm>
            <a:off x="9853574" y="4352066"/>
            <a:ext cx="1988468" cy="1359790"/>
            <a:chOff x="0" y="0"/>
            <a:chExt cx="1988466" cy="1359788"/>
          </a:xfrm>
        </p:grpSpPr>
        <p:pic>
          <p:nvPicPr>
            <p:cNvPr id="351" name="Imagem 163" descr="Imagem 163"/>
            <p:cNvPicPr>
              <a:picLocks noChangeAspect="1"/>
            </p:cNvPicPr>
            <p:nvPr/>
          </p:nvPicPr>
          <p:blipFill>
            <a:blip r:embed="rId9"/>
            <a:stretch>
              <a:fillRect/>
            </a:stretch>
          </p:blipFill>
          <p:spPr>
            <a:xfrm>
              <a:off x="0" y="0"/>
              <a:ext cx="1988467" cy="1359789"/>
            </a:xfrm>
            <a:prstGeom prst="rect">
              <a:avLst/>
            </a:prstGeom>
            <a:ln w="12700" cap="flat">
              <a:noFill/>
              <a:miter lim="400000"/>
            </a:ln>
            <a:effectLst/>
          </p:spPr>
        </p:pic>
        <p:pic>
          <p:nvPicPr>
            <p:cNvPr id="352" name="Imagem 164" descr="Imagem 164"/>
            <p:cNvPicPr>
              <a:picLocks noChangeAspect="1"/>
            </p:cNvPicPr>
            <p:nvPr/>
          </p:nvPicPr>
          <p:blipFill>
            <a:blip r:embed="rId10"/>
            <a:stretch>
              <a:fillRect/>
            </a:stretch>
          </p:blipFill>
          <p:spPr>
            <a:xfrm>
              <a:off x="650956" y="327545"/>
              <a:ext cx="686553" cy="660789"/>
            </a:xfrm>
            <a:prstGeom prst="rect">
              <a:avLst/>
            </a:prstGeom>
            <a:ln w="12700" cap="flat">
              <a:noFill/>
              <a:miter lim="400000"/>
            </a:ln>
            <a:effectLst/>
          </p:spPr>
        </p:pic>
      </p:grpSp>
      <p:grpSp>
        <p:nvGrpSpPr>
          <p:cNvPr id="356" name="Group"/>
          <p:cNvGrpSpPr/>
          <p:nvPr/>
        </p:nvGrpSpPr>
        <p:grpSpPr>
          <a:xfrm>
            <a:off x="11196728" y="3674708"/>
            <a:ext cx="636348" cy="374572"/>
            <a:chOff x="0" y="0"/>
            <a:chExt cx="636347" cy="374571"/>
          </a:xfrm>
        </p:grpSpPr>
        <p:sp>
          <p:nvSpPr>
            <p:cNvPr id="354" name="Rounded Rectangle"/>
            <p:cNvSpPr/>
            <p:nvPr/>
          </p:nvSpPr>
          <p:spPr>
            <a:xfrm>
              <a:off x="0" y="0"/>
              <a:ext cx="636348" cy="374572"/>
            </a:xfrm>
            <a:prstGeom prst="roundRect">
              <a:avLst>
                <a:gd name="adj" fmla="val 16667"/>
              </a:avLst>
            </a:prstGeom>
            <a:solidFill>
              <a:srgbClr val="A2C0E1"/>
            </a:solidFill>
            <a:ln w="12700" cap="flat">
              <a:noFill/>
              <a:miter lim="400000"/>
            </a:ln>
            <a:effectLst/>
          </p:spPr>
          <p:txBody>
            <a:bodyPr wrap="square" lIns="45719" tIns="45719" rIns="45719" bIns="45719" numCol="1" anchor="t">
              <a:noAutofit/>
            </a:bodyPr>
            <a:lstStyle/>
            <a:p>
              <a:pPr algn="r" defTabSz="457200"/>
              <a:endParaRPr/>
            </a:p>
          </p:txBody>
        </p:sp>
        <p:sp>
          <p:nvSpPr>
            <p:cNvPr id="355" name="2025"/>
            <p:cNvSpPr txBox="1"/>
            <p:nvPr/>
          </p:nvSpPr>
          <p:spPr>
            <a:xfrm>
              <a:off x="44530" y="21071"/>
              <a:ext cx="527813" cy="314516"/>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t">
              <a:spAutoFit/>
            </a:bodyPr>
            <a:lstStyle>
              <a:lvl1pPr algn="r" defTabSz="457200">
                <a:defRPr sz="1500">
                  <a:latin typeface="Helvetica Neue Light"/>
                  <a:ea typeface="Helvetica Neue Light"/>
                  <a:cs typeface="Helvetica Neue Light"/>
                  <a:sym typeface="Helvetica Neue Light"/>
                </a:defRPr>
              </a:lvl1pPr>
            </a:lstStyle>
            <a:p>
              <a:r>
                <a:t>2025</a:t>
              </a:r>
            </a:p>
          </p:txBody>
        </p:sp>
      </p:grpSp>
      <p:sp>
        <p:nvSpPr>
          <p:cNvPr id="357" name="CaixaDeTexto 166"/>
          <p:cNvSpPr txBox="1"/>
          <p:nvPr/>
        </p:nvSpPr>
        <p:spPr>
          <a:xfrm>
            <a:off x="11129051" y="4072820"/>
            <a:ext cx="658305"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r" defTabSz="457200">
              <a:defRPr sz="1500" b="1">
                <a:latin typeface="Helvetica Neue"/>
                <a:ea typeface="Helvetica Neue"/>
                <a:cs typeface="Helvetica Neue"/>
                <a:sym typeface="Helvetica Neue"/>
              </a:defRPr>
            </a:lvl1pPr>
          </a:lstStyle>
          <a:p>
            <a:r>
              <a:t>TV 3.0</a:t>
            </a:r>
          </a:p>
        </p:txBody>
      </p:sp>
      <p:sp>
        <p:nvSpPr>
          <p:cNvPr id="358" name="Retângulo 18"/>
          <p:cNvSpPr/>
          <p:nvPr/>
        </p:nvSpPr>
        <p:spPr>
          <a:xfrm>
            <a:off x="10929804" y="638717"/>
            <a:ext cx="880210" cy="274252"/>
          </a:xfrm>
          <a:prstGeom prst="rect">
            <a:avLst/>
          </a:prstGeom>
          <a:solidFill>
            <a:srgbClr val="8BA171"/>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defTabSz="457200">
              <a:defRPr sz="1100">
                <a:latin typeface="Helvetica Neue"/>
                <a:ea typeface="Helvetica Neue"/>
                <a:cs typeface="Helvetica Neue"/>
                <a:sym typeface="Helvetica Neue"/>
              </a:defRPr>
            </a:lvl1pPr>
          </a:lstStyle>
          <a:p>
            <a:r>
              <a:t>analógico</a:t>
            </a:r>
          </a:p>
        </p:txBody>
      </p:sp>
      <p:sp>
        <p:nvSpPr>
          <p:cNvPr id="359" name="Retângulo 169"/>
          <p:cNvSpPr/>
          <p:nvPr/>
        </p:nvSpPr>
        <p:spPr>
          <a:xfrm>
            <a:off x="10935461" y="1025375"/>
            <a:ext cx="880210" cy="274252"/>
          </a:xfrm>
          <a:prstGeom prst="rect">
            <a:avLst/>
          </a:prstGeom>
          <a:solidFill>
            <a:srgbClr val="8AC7EF"/>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defTabSz="457200">
              <a:defRPr sz="1100">
                <a:latin typeface="Helvetica Neue"/>
                <a:ea typeface="Helvetica Neue"/>
                <a:cs typeface="Helvetica Neue"/>
                <a:sym typeface="Helvetica Neue"/>
              </a:defRPr>
            </a:lvl1pPr>
          </a:lstStyle>
          <a:p>
            <a:r>
              <a:t>digital</a:t>
            </a:r>
          </a:p>
        </p:txBody>
      </p:sp>
      <p:sp>
        <p:nvSpPr>
          <p:cNvPr id="360" name="Title 1"/>
          <p:cNvSpPr txBox="1"/>
          <p:nvPr/>
        </p:nvSpPr>
        <p:spPr>
          <a:xfrm>
            <a:off x="1859263" y="165156"/>
            <a:ext cx="8473474" cy="59961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80000"/>
              </a:lnSpc>
              <a:defRPr sz="3400" b="1" i="1" spc="34">
                <a:latin typeface="Helvetica Neue"/>
                <a:ea typeface="Helvetica Neue"/>
                <a:cs typeface="Helvetica Neue"/>
                <a:sym typeface="Helvetica Neue"/>
              </a:defRPr>
            </a:lvl1pPr>
          </a:lstStyle>
          <a:p>
            <a:r>
              <a:t>Gerações de tecnologia no Brasil</a:t>
            </a:r>
          </a:p>
        </p:txBody>
      </p:sp>
      <p:sp>
        <p:nvSpPr>
          <p:cNvPr id="361" name="CaixaDeTexto 1"/>
          <p:cNvSpPr txBox="1"/>
          <p:nvPr/>
        </p:nvSpPr>
        <p:spPr>
          <a:xfrm>
            <a:off x="8767739" y="3695780"/>
            <a:ext cx="527813" cy="314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r" defTabSz="457200">
              <a:defRPr sz="1500">
                <a:latin typeface="Helvetica Neue Light"/>
                <a:ea typeface="Helvetica Neue Light"/>
                <a:cs typeface="Helvetica Neue Light"/>
                <a:sym typeface="Helvetica Neue Light"/>
              </a:defRPr>
            </a:lvl1pPr>
          </a:lstStyle>
          <a:p>
            <a:r>
              <a:t>2021</a:t>
            </a:r>
          </a:p>
        </p:txBody>
      </p:sp>
      <p:grpSp>
        <p:nvGrpSpPr>
          <p:cNvPr id="370" name="Agrupar 3"/>
          <p:cNvGrpSpPr/>
          <p:nvPr/>
        </p:nvGrpSpPr>
        <p:grpSpPr>
          <a:xfrm>
            <a:off x="7287546" y="4308773"/>
            <a:ext cx="2457878" cy="1415232"/>
            <a:chOff x="0" y="0"/>
            <a:chExt cx="2457876" cy="1415230"/>
          </a:xfrm>
        </p:grpSpPr>
        <p:grpSp>
          <p:nvGrpSpPr>
            <p:cNvPr id="364" name="Grupo 21"/>
            <p:cNvGrpSpPr/>
            <p:nvPr/>
          </p:nvGrpSpPr>
          <p:grpSpPr>
            <a:xfrm>
              <a:off x="0" y="0"/>
              <a:ext cx="2457877" cy="1415231"/>
              <a:chOff x="0" y="0"/>
              <a:chExt cx="2457876" cy="1415230"/>
            </a:xfrm>
          </p:grpSpPr>
          <p:pic>
            <p:nvPicPr>
              <p:cNvPr id="362" name="Picture 2" descr="Picture 2"/>
              <p:cNvPicPr>
                <a:picLocks noChangeAspect="1"/>
              </p:cNvPicPr>
              <p:nvPr/>
            </p:nvPicPr>
            <p:blipFill>
              <a:blip r:embed="rId11"/>
              <a:stretch>
                <a:fillRect/>
              </a:stretch>
            </p:blipFill>
            <p:spPr>
              <a:xfrm>
                <a:off x="0" y="0"/>
                <a:ext cx="2457877" cy="1415231"/>
              </a:xfrm>
              <a:prstGeom prst="rect">
                <a:avLst/>
              </a:prstGeom>
              <a:ln w="12700" cap="flat">
                <a:noFill/>
                <a:miter lim="400000"/>
              </a:ln>
              <a:effectLst/>
            </p:spPr>
          </p:pic>
          <p:pic>
            <p:nvPicPr>
              <p:cNvPr id="363" name="Imagem 161" descr="Imagem 161"/>
              <p:cNvPicPr>
                <a:picLocks noChangeAspect="1"/>
              </p:cNvPicPr>
              <p:nvPr/>
            </p:nvPicPr>
            <p:blipFill>
              <a:blip r:embed="rId12"/>
              <a:stretch>
                <a:fillRect/>
              </a:stretch>
            </p:blipFill>
            <p:spPr>
              <a:xfrm>
                <a:off x="975959" y="447649"/>
                <a:ext cx="518422" cy="474186"/>
              </a:xfrm>
              <a:prstGeom prst="rect">
                <a:avLst/>
              </a:prstGeom>
              <a:ln w="12700" cap="flat">
                <a:noFill/>
                <a:miter lim="400000"/>
              </a:ln>
              <a:effectLst/>
            </p:spPr>
          </p:pic>
        </p:grpSp>
        <p:sp>
          <p:nvSpPr>
            <p:cNvPr id="365" name="Retângulo 7"/>
            <p:cNvSpPr/>
            <p:nvPr/>
          </p:nvSpPr>
          <p:spPr>
            <a:xfrm>
              <a:off x="372452" y="260319"/>
              <a:ext cx="1716521" cy="883351"/>
            </a:xfrm>
            <a:prstGeom prst="rect">
              <a:avLst/>
            </a:prstGeom>
            <a:solidFill>
              <a:srgbClr val="034EA3"/>
            </a:solidFill>
            <a:ln w="12700" cap="flat">
              <a:noFill/>
              <a:miter lim="400000"/>
            </a:ln>
            <a:effectLst/>
          </p:spPr>
          <p:txBody>
            <a:bodyPr wrap="square" lIns="45719" tIns="45719" rIns="45719" bIns="45719" numCol="1" anchor="ctr">
              <a:noAutofit/>
            </a:bodyPr>
            <a:lstStyle/>
            <a:p>
              <a:pPr defTabSz="457200">
                <a:defRPr sz="1200"/>
              </a:pPr>
              <a:endParaRPr/>
            </a:p>
          </p:txBody>
        </p:sp>
        <p:pic>
          <p:nvPicPr>
            <p:cNvPr id="366" name="Imagem 9" descr="Imagem 9"/>
            <p:cNvPicPr>
              <a:picLocks noChangeAspect="1"/>
            </p:cNvPicPr>
            <p:nvPr/>
          </p:nvPicPr>
          <p:blipFill>
            <a:blip r:embed="rId13"/>
            <a:stretch>
              <a:fillRect/>
            </a:stretch>
          </p:blipFill>
          <p:spPr>
            <a:xfrm>
              <a:off x="521536" y="281096"/>
              <a:ext cx="1404567" cy="570790"/>
            </a:xfrm>
            <a:prstGeom prst="rect">
              <a:avLst/>
            </a:prstGeom>
            <a:ln w="12700" cap="flat">
              <a:noFill/>
              <a:miter lim="400000"/>
            </a:ln>
            <a:effectLst/>
          </p:spPr>
        </p:pic>
        <p:pic>
          <p:nvPicPr>
            <p:cNvPr id="367" name="Graphic 30" descr="Graphic 30"/>
            <p:cNvPicPr>
              <a:picLocks noChangeAspect="1"/>
            </p:cNvPicPr>
            <p:nvPr/>
          </p:nvPicPr>
          <p:blipFill>
            <a:blip r:embed="rId14"/>
            <a:stretch>
              <a:fillRect/>
            </a:stretch>
          </p:blipFill>
          <p:spPr>
            <a:xfrm>
              <a:off x="545402" y="613517"/>
              <a:ext cx="581275" cy="531831"/>
            </a:xfrm>
            <a:prstGeom prst="rect">
              <a:avLst/>
            </a:prstGeom>
            <a:ln w="12700" cap="flat">
              <a:noFill/>
              <a:miter lim="400000"/>
            </a:ln>
            <a:effectLst/>
          </p:spPr>
        </p:pic>
        <p:pic>
          <p:nvPicPr>
            <p:cNvPr id="368" name="Graphic 31" descr="Graphic 31"/>
            <p:cNvPicPr>
              <a:picLocks noChangeAspect="1"/>
            </p:cNvPicPr>
            <p:nvPr/>
          </p:nvPicPr>
          <p:blipFill>
            <a:blip r:embed="rId15"/>
            <a:stretch>
              <a:fillRect/>
            </a:stretch>
          </p:blipFill>
          <p:spPr>
            <a:xfrm>
              <a:off x="1315461" y="561028"/>
              <a:ext cx="689599" cy="630940"/>
            </a:xfrm>
            <a:prstGeom prst="rect">
              <a:avLst/>
            </a:prstGeom>
            <a:ln w="12700" cap="flat">
              <a:noFill/>
              <a:miter lim="400000"/>
            </a:ln>
            <a:effectLst/>
          </p:spPr>
        </p:pic>
        <p:sp>
          <p:nvSpPr>
            <p:cNvPr id="369" name="Cross 2"/>
            <p:cNvSpPr/>
            <p:nvPr/>
          </p:nvSpPr>
          <p:spPr>
            <a:xfrm>
              <a:off x="1118401" y="753968"/>
              <a:ext cx="210836" cy="189187"/>
            </a:xfrm>
            <a:prstGeom prst="plus">
              <a:avLst>
                <a:gd name="adj" fmla="val 41062"/>
              </a:avLst>
            </a:prstGeom>
            <a:solidFill>
              <a:srgbClr val="A6A6A6"/>
            </a:solidFill>
            <a:ln w="12700" cap="flat">
              <a:noFill/>
              <a:miter lim="400000"/>
            </a:ln>
            <a:effectLst/>
          </p:spPr>
          <p:txBody>
            <a:bodyPr wrap="square" lIns="45719" tIns="45719" rIns="45719" bIns="45719" numCol="1" anchor="ctr">
              <a:noAutofit/>
            </a:bodyPr>
            <a:lstStyle/>
            <a:p>
              <a:pPr defTabSz="457200">
                <a:defRPr sz="1200"/>
              </a:pPr>
              <a:endParaRPr/>
            </a:p>
          </p:txBody>
        </p:sp>
      </p:grpSp>
      <p:sp>
        <p:nvSpPr>
          <p:cNvPr id="371" name="Retângulo 2"/>
          <p:cNvSpPr/>
          <p:nvPr/>
        </p:nvSpPr>
        <p:spPr>
          <a:xfrm rot="10800000">
            <a:off x="335277" y="3105777"/>
            <a:ext cx="11506379" cy="509072"/>
          </a:xfrm>
          <a:prstGeom prst="rect">
            <a:avLst/>
          </a:prstGeom>
          <a:gradFill>
            <a:gsLst>
              <a:gs pos="0">
                <a:srgbClr val="9DC3E6"/>
              </a:gs>
              <a:gs pos="43000">
                <a:srgbClr val="2E75B6">
                  <a:alpha val="57854"/>
                </a:srgbClr>
              </a:gs>
              <a:gs pos="78000">
                <a:srgbClr val="9DC3E6"/>
              </a:gs>
              <a:gs pos="86000">
                <a:srgbClr val="9CCA7D">
                  <a:alpha val="93527"/>
                </a:srgbClr>
              </a:gs>
              <a:gs pos="93000">
                <a:srgbClr val="548235">
                  <a:alpha val="54000"/>
                </a:srgbClr>
              </a:gs>
              <a:gs pos="100000">
                <a:srgbClr val="548235">
                  <a:alpha val="75048"/>
                </a:srgbClr>
              </a:gs>
            </a:gsLst>
          </a:gradFill>
          <a:ln w="12700">
            <a:miter lim="400000"/>
          </a:ln>
        </p:spPr>
        <p:txBody>
          <a:bodyPr lIns="45719" rIns="45719" anchor="ctr"/>
          <a:lstStyle/>
          <a:p>
            <a:pPr algn="ctr" defTabSz="457200">
              <a:defRPr sz="800"/>
            </a:pPr>
            <a:endParaRPr/>
          </a:p>
        </p:txBody>
      </p:sp>
      <p:sp>
        <p:nvSpPr>
          <p:cNvPr id="372" name="CaixaDeTexto 148"/>
          <p:cNvSpPr txBox="1"/>
          <p:nvPr/>
        </p:nvSpPr>
        <p:spPr>
          <a:xfrm>
            <a:off x="488328" y="5527840"/>
            <a:ext cx="903505" cy="39232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lgn="ctr" defTabSz="457200">
              <a:defRPr sz="1100">
                <a:latin typeface="Helvetica Neue"/>
                <a:ea typeface="Helvetica Neue"/>
                <a:cs typeface="Helvetica Neue"/>
                <a:sym typeface="Helvetica Neue"/>
              </a:defRPr>
            </a:pPr>
            <a:r>
              <a:t>ANALÓGICA</a:t>
            </a:r>
            <a:endParaRPr sz="1600"/>
          </a:p>
          <a:p>
            <a:pPr algn="ctr" defTabSz="457200">
              <a:defRPr sz="1100">
                <a:latin typeface="Helvetica Neue"/>
                <a:ea typeface="Helvetica Neue"/>
                <a:cs typeface="Helvetica Neue"/>
                <a:sym typeface="Helvetica Neue"/>
              </a:defRPr>
            </a:pPr>
            <a:r>
              <a:t>Colorida</a:t>
            </a:r>
          </a:p>
        </p:txBody>
      </p:sp>
      <p:sp>
        <p:nvSpPr>
          <p:cNvPr id="373" name="CaixaDeTexto 40"/>
          <p:cNvSpPr txBox="1"/>
          <p:nvPr/>
        </p:nvSpPr>
        <p:spPr>
          <a:xfrm>
            <a:off x="7834783" y="5647804"/>
            <a:ext cx="1250388" cy="54472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spAutoFit/>
          </a:bodyPr>
          <a:lstStyle/>
          <a:p>
            <a:pPr algn="ctr" defTabSz="457200">
              <a:defRPr sz="1100">
                <a:latin typeface="Helvetica Neue"/>
                <a:ea typeface="Helvetica Neue"/>
                <a:cs typeface="Helvetica Neue"/>
                <a:sym typeface="Helvetica Neue"/>
              </a:defRPr>
            </a:pPr>
            <a:r>
              <a:t>HDR</a:t>
            </a:r>
            <a:endParaRPr sz="1600"/>
          </a:p>
          <a:p>
            <a:pPr algn="ctr" defTabSz="457200">
              <a:defRPr sz="1100">
                <a:latin typeface="Helvetica Neue"/>
                <a:ea typeface="Helvetica Neue"/>
                <a:cs typeface="Helvetica Neue"/>
                <a:sym typeface="Helvetica Neue"/>
              </a:defRPr>
            </a:pPr>
            <a:r>
              <a:t>Áudio Imersivo</a:t>
            </a:r>
            <a:endParaRPr sz="1600"/>
          </a:p>
          <a:p>
            <a:pPr algn="ctr" defTabSz="457200">
              <a:defRPr sz="1100">
                <a:latin typeface="Helvetica Neue"/>
                <a:ea typeface="Helvetica Neue"/>
                <a:cs typeface="Helvetica Neue"/>
                <a:sym typeface="Helvetica Neue"/>
              </a:defRPr>
            </a:pPr>
            <a:r>
              <a:t>DTV Play</a:t>
            </a:r>
          </a:p>
        </p:txBody>
      </p:sp>
      <p:grpSp>
        <p:nvGrpSpPr>
          <p:cNvPr id="382" name="Group"/>
          <p:cNvGrpSpPr/>
          <p:nvPr/>
        </p:nvGrpSpPr>
        <p:grpSpPr>
          <a:xfrm>
            <a:off x="5234513" y="2357849"/>
            <a:ext cx="1821476" cy="3862367"/>
            <a:chOff x="0" y="0"/>
            <a:chExt cx="1821474" cy="3862366"/>
          </a:xfrm>
        </p:grpSpPr>
        <p:sp>
          <p:nvSpPr>
            <p:cNvPr id="374" name="CaixaDeTexto 130"/>
            <p:cNvSpPr txBox="1"/>
            <p:nvPr/>
          </p:nvSpPr>
          <p:spPr>
            <a:xfrm>
              <a:off x="668210" y="0"/>
              <a:ext cx="537160" cy="314146"/>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t">
              <a:spAutoFit/>
            </a:bodyPr>
            <a:lstStyle>
              <a:lvl1pPr defTabSz="457200">
                <a:defRPr sz="1600">
                  <a:latin typeface="Helvetica Neue Light"/>
                  <a:ea typeface="Helvetica Neue Light"/>
                  <a:cs typeface="Helvetica Neue Light"/>
                  <a:sym typeface="Helvetica Neue Light"/>
                </a:defRPr>
              </a:lvl1pPr>
            </a:lstStyle>
            <a:p>
              <a:r>
                <a:t>3.5G</a:t>
              </a:r>
            </a:p>
          </p:txBody>
        </p:sp>
        <p:sp>
          <p:nvSpPr>
            <p:cNvPr id="375" name="CaixaDeTexto 151"/>
            <p:cNvSpPr txBox="1"/>
            <p:nvPr/>
          </p:nvSpPr>
          <p:spPr>
            <a:xfrm>
              <a:off x="643343" y="1337930"/>
              <a:ext cx="527813" cy="31451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t">
              <a:spAutoFit/>
            </a:bodyPr>
            <a:lstStyle>
              <a:lvl1pPr algn="ctr" defTabSz="457200">
                <a:defRPr sz="1500">
                  <a:latin typeface="Helvetica Neue Light"/>
                  <a:ea typeface="Helvetica Neue Light"/>
                  <a:cs typeface="Helvetica Neue Light"/>
                  <a:sym typeface="Helvetica Neue Light"/>
                </a:defRPr>
              </a:lvl1pPr>
            </a:lstStyle>
            <a:p>
              <a:r>
                <a:t>2007</a:t>
              </a:r>
            </a:p>
          </p:txBody>
        </p:sp>
        <p:sp>
          <p:nvSpPr>
            <p:cNvPr id="376" name="CaixaDeTexto 152"/>
            <p:cNvSpPr txBox="1"/>
            <p:nvPr/>
          </p:nvSpPr>
          <p:spPr>
            <a:xfrm>
              <a:off x="578097" y="1714970"/>
              <a:ext cx="658305" cy="31451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tIns="45719" rIns="45719" bIns="45719" numCol="1" anchor="t">
              <a:spAutoFit/>
            </a:bodyPr>
            <a:lstStyle>
              <a:lvl1pPr algn="ctr" defTabSz="457200">
                <a:defRPr sz="1500" b="1">
                  <a:latin typeface="Helvetica Neue"/>
                  <a:ea typeface="Helvetica Neue"/>
                  <a:cs typeface="Helvetica Neue"/>
                  <a:sym typeface="Helvetica Neue"/>
                </a:defRPr>
              </a:lvl1pPr>
            </a:lstStyle>
            <a:p>
              <a:r>
                <a:t>TV 2.0</a:t>
              </a:r>
            </a:p>
          </p:txBody>
        </p:sp>
        <p:grpSp>
          <p:nvGrpSpPr>
            <p:cNvPr id="380" name="Group"/>
            <p:cNvGrpSpPr/>
            <p:nvPr/>
          </p:nvGrpSpPr>
          <p:grpSpPr>
            <a:xfrm>
              <a:off x="0" y="2171734"/>
              <a:ext cx="1821474" cy="1090471"/>
              <a:chOff x="0" y="0"/>
              <a:chExt cx="1821473" cy="1090469"/>
            </a:xfrm>
          </p:grpSpPr>
          <p:pic>
            <p:nvPicPr>
              <p:cNvPr id="377" name="Picture 8" descr="Picture 8"/>
              <p:cNvPicPr>
                <a:picLocks noChangeAspect="1"/>
              </p:cNvPicPr>
              <p:nvPr/>
            </p:nvPicPr>
            <p:blipFill>
              <a:blip r:embed="rId16"/>
              <a:stretch>
                <a:fillRect/>
              </a:stretch>
            </p:blipFill>
            <p:spPr>
              <a:xfrm>
                <a:off x="1294194" y="513127"/>
                <a:ext cx="527280" cy="527428"/>
              </a:xfrm>
              <a:prstGeom prst="rect">
                <a:avLst/>
              </a:prstGeom>
              <a:ln w="12700" cap="flat">
                <a:noFill/>
                <a:miter lim="400000"/>
              </a:ln>
              <a:effectLst/>
            </p:spPr>
          </p:pic>
          <p:pic>
            <p:nvPicPr>
              <p:cNvPr id="378" name="Picture 6" descr="Picture 6"/>
              <p:cNvPicPr>
                <a:picLocks noChangeAspect="1"/>
              </p:cNvPicPr>
              <p:nvPr/>
            </p:nvPicPr>
            <p:blipFill>
              <a:blip r:embed="rId17"/>
              <a:stretch>
                <a:fillRect/>
              </a:stretch>
            </p:blipFill>
            <p:spPr>
              <a:xfrm>
                <a:off x="0" y="0"/>
                <a:ext cx="1249808" cy="1090470"/>
              </a:xfrm>
              <a:prstGeom prst="rect">
                <a:avLst/>
              </a:prstGeom>
              <a:ln w="12700" cap="flat">
                <a:noFill/>
                <a:miter lim="400000"/>
              </a:ln>
              <a:effectLst/>
            </p:spPr>
          </p:pic>
          <p:pic>
            <p:nvPicPr>
              <p:cNvPr id="379" name="Picture 4" descr="Picture 4"/>
              <p:cNvPicPr>
                <a:picLocks noChangeAspect="1"/>
              </p:cNvPicPr>
              <p:nvPr/>
            </p:nvPicPr>
            <p:blipFill>
              <a:blip r:embed="rId18"/>
              <a:stretch>
                <a:fillRect/>
              </a:stretch>
            </p:blipFill>
            <p:spPr>
              <a:xfrm>
                <a:off x="69508" y="69602"/>
                <a:ext cx="1108943" cy="608623"/>
              </a:xfrm>
              <a:prstGeom prst="rect">
                <a:avLst/>
              </a:prstGeom>
              <a:ln w="12700" cap="flat">
                <a:noFill/>
                <a:miter lim="400000"/>
              </a:ln>
              <a:effectLst/>
            </p:spPr>
          </p:pic>
        </p:grpSp>
        <p:sp>
          <p:nvSpPr>
            <p:cNvPr id="381" name="CaixaDeTexto 153"/>
            <p:cNvSpPr txBox="1"/>
            <p:nvPr/>
          </p:nvSpPr>
          <p:spPr>
            <a:xfrm>
              <a:off x="337901" y="3262204"/>
              <a:ext cx="1143464" cy="600162"/>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lgn="ctr" defTabSz="457200">
                <a:defRPr sz="1100">
                  <a:latin typeface="Helvetica Neue"/>
                  <a:ea typeface="Helvetica Neue"/>
                  <a:cs typeface="Helvetica Neue"/>
                  <a:sym typeface="Helvetica Neue"/>
                </a:defRPr>
              </a:pPr>
              <a:r>
                <a:t>DIGITAL HD</a:t>
              </a:r>
              <a:endParaRPr sz="1600"/>
            </a:p>
            <a:p>
              <a:pPr algn="ctr" defTabSz="457200">
                <a:defRPr sz="1100">
                  <a:latin typeface="Helvetica Neue"/>
                  <a:ea typeface="Helvetica Neue"/>
                  <a:cs typeface="Helvetica Neue"/>
                  <a:sym typeface="Helvetica Neue"/>
                </a:defRPr>
              </a:pPr>
              <a:r>
                <a:rPr lang="pt-BR"/>
                <a:t>+</a:t>
              </a:r>
              <a:r>
                <a:rPr err="1"/>
                <a:t>Mobilidade</a:t>
              </a:r>
              <a:endParaRPr sz="1600"/>
            </a:p>
            <a:p>
              <a:pPr algn="ctr" defTabSz="457200">
                <a:defRPr sz="1100">
                  <a:latin typeface="Helvetica Neue"/>
                  <a:ea typeface="Helvetica Neue"/>
                  <a:cs typeface="Helvetica Neue"/>
                  <a:sym typeface="Helvetica Neue"/>
                </a:defRPr>
              </a:pPr>
              <a:r>
                <a:rPr lang="pt-BR"/>
                <a:t>+</a:t>
              </a:r>
              <a:r>
                <a:rPr err="1"/>
                <a:t>Interatividade</a:t>
              </a:r>
              <a:endParaRPr/>
            </a:p>
          </p:txBody>
        </p:sp>
      </p:grpSp>
      <p:sp>
        <p:nvSpPr>
          <p:cNvPr id="2" name="CaixaDeTexto 1">
            <a:extLst>
              <a:ext uri="{FF2B5EF4-FFF2-40B4-BE49-F238E27FC236}">
                <a16:creationId xmlns:a16="http://schemas.microsoft.com/office/drawing/2014/main" id="{764F6D63-AA15-C7B6-B37D-E2AB1BB8BFD1}"/>
              </a:ext>
            </a:extLst>
          </p:cNvPr>
          <p:cNvSpPr txBox="1"/>
          <p:nvPr/>
        </p:nvSpPr>
        <p:spPr>
          <a:xfrm>
            <a:off x="9776602" y="5766780"/>
            <a:ext cx="2239716"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100" b="0" i="0" u="none" strike="noStrike" kern="1200" cap="none" spc="0" normalizeH="0" baseline="0" noProof="0">
                <a:ln>
                  <a:noFill/>
                </a:ln>
                <a:solidFill>
                  <a:prstClr val="white"/>
                </a:solidFill>
                <a:effectLst/>
                <a:uLnTx/>
                <a:uFillTx/>
                <a:latin typeface="Montserrat" pitchFamily="2" charset="77"/>
              </a:rPr>
              <a:t>BROADCAST + BROADBAND</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371"/>
                                        </p:tgtEl>
                                        <p:attrNameLst>
                                          <p:attrName>style.visibility</p:attrName>
                                        </p:attrNameLst>
                                      </p:cBhvr>
                                      <p:to>
                                        <p:strVal val="visible"/>
                                      </p:to>
                                    </p:set>
                                    <p:anim calcmode="lin" valueType="num">
                                      <p:cBhvr>
                                        <p:cTn id="7" dur="500" fill="hold"/>
                                        <p:tgtEl>
                                          <p:spTgt spid="371"/>
                                        </p:tgtEl>
                                        <p:attrNameLst>
                                          <p:attrName>ppt_x</p:attrName>
                                        </p:attrNameLst>
                                      </p:cBhvr>
                                      <p:tavLst>
                                        <p:tav tm="0">
                                          <p:val>
                                            <p:strVal val="0-#ppt_w/2"/>
                                          </p:val>
                                        </p:tav>
                                        <p:tav tm="100000">
                                          <p:val>
                                            <p:strVal val="#ppt_x"/>
                                          </p:val>
                                        </p:tav>
                                      </p:tavLst>
                                    </p:anim>
                                    <p:anim calcmode="lin" valueType="num">
                                      <p:cBhvr>
                                        <p:cTn id="8" dur="500" fill="hold"/>
                                        <p:tgtEl>
                                          <p:spTgt spid="37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iterate>
                                    <p:tmAbs val="0"/>
                                  </p:iterate>
                                  <p:childTnLst>
                                    <p:set>
                                      <p:cBhvr>
                                        <p:cTn id="11" fill="hold"/>
                                        <p:tgtEl>
                                          <p:spTgt spid="347"/>
                                        </p:tgtEl>
                                        <p:attrNameLst>
                                          <p:attrName>style.visibility</p:attrName>
                                        </p:attrNameLst>
                                      </p:cBhvr>
                                      <p:to>
                                        <p:strVal val="visible"/>
                                      </p:to>
                                    </p:set>
                                  </p:childTnLst>
                                </p:cTn>
                              </p:par>
                            </p:childTnLst>
                          </p:cTn>
                        </p:par>
                        <p:par>
                          <p:cTn id="12" fill="hold">
                            <p:stCondLst>
                              <p:cond delay="500"/>
                            </p:stCondLst>
                            <p:childTnLst>
                              <p:par>
                                <p:cTn id="13" presetID="1" presetClass="entr" presetSubtype="0" fill="hold" grpId="0" nodeType="afterEffect">
                                  <p:stCondLst>
                                    <p:cond delay="0"/>
                                  </p:stCondLst>
                                  <p:iterate>
                                    <p:tmAbs val="0"/>
                                  </p:iterate>
                                  <p:childTnLst>
                                    <p:set>
                                      <p:cBhvr>
                                        <p:cTn id="14" fill="hold"/>
                                        <p:tgtEl>
                                          <p:spTgt spid="348"/>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iterate>
                                    <p:tmAbs val="0"/>
                                  </p:iterate>
                                  <p:childTnLst>
                                    <p:set>
                                      <p:cBhvr>
                                        <p:cTn id="17" fill="hold"/>
                                        <p:tgtEl>
                                          <p:spTgt spid="349"/>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iterate>
                                    <p:tmAbs val="0"/>
                                  </p:iterate>
                                  <p:childTnLst>
                                    <p:set>
                                      <p:cBhvr>
                                        <p:cTn id="20" fill="hold"/>
                                        <p:tgtEl>
                                          <p:spTgt spid="3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325"/>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iterate>
                                    <p:tmAbs val="0"/>
                                  </p:iterate>
                                  <p:childTnLst>
                                    <p:set>
                                      <p:cBhvr>
                                        <p:cTn id="27" fill="hold"/>
                                        <p:tgtEl>
                                          <p:spTgt spid="330"/>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iterate>
                                    <p:tmAbs val="0"/>
                                  </p:iterate>
                                  <p:childTnLst>
                                    <p:set>
                                      <p:cBhvr>
                                        <p:cTn id="30" fill="hold"/>
                                        <p:tgtEl>
                                          <p:spTgt spid="331"/>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iterate>
                                    <p:tmAbs val="0"/>
                                  </p:iterate>
                                  <p:childTnLst>
                                    <p:set>
                                      <p:cBhvr>
                                        <p:cTn id="33" fill="hold"/>
                                        <p:tgtEl>
                                          <p:spTgt spid="32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iterate>
                                    <p:tmAbs val="0"/>
                                  </p:iterate>
                                  <p:childTnLst>
                                    <p:set>
                                      <p:cBhvr>
                                        <p:cTn id="37" fill="hold"/>
                                        <p:tgtEl>
                                          <p:spTgt spid="326"/>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iterate>
                                    <p:tmAbs val="0"/>
                                  </p:iterate>
                                  <p:childTnLst>
                                    <p:set>
                                      <p:cBhvr>
                                        <p:cTn id="40" fill="hold"/>
                                        <p:tgtEl>
                                          <p:spTgt spid="332"/>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0" nodeType="afterEffect">
                                  <p:stCondLst>
                                    <p:cond delay="0"/>
                                  </p:stCondLst>
                                  <p:iterate>
                                    <p:tmAbs val="0"/>
                                  </p:iterate>
                                  <p:childTnLst>
                                    <p:set>
                                      <p:cBhvr>
                                        <p:cTn id="43" fill="hold"/>
                                        <p:tgtEl>
                                          <p:spTgt spid="333"/>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iterate>
                                    <p:tmAbs val="0"/>
                                  </p:iterate>
                                  <p:childTnLst>
                                    <p:set>
                                      <p:cBhvr>
                                        <p:cTn id="46" fill="hold"/>
                                        <p:tgtEl>
                                          <p:spTgt spid="3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iterate>
                                    <p:tmAbs val="0"/>
                                  </p:iterate>
                                  <p:childTnLst>
                                    <p:set>
                                      <p:cBhvr>
                                        <p:cTn id="50" fill="hold"/>
                                        <p:tgtEl>
                                          <p:spTgt spid="34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iterate>
                                    <p:tmAbs val="0"/>
                                  </p:iterate>
                                  <p:childTnLst>
                                    <p:set>
                                      <p:cBhvr>
                                        <p:cTn id="54" fill="hold"/>
                                        <p:tgtEl>
                                          <p:spTgt spid="327"/>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grpId="0" nodeType="afterEffect">
                                  <p:stCondLst>
                                    <p:cond delay="0"/>
                                  </p:stCondLst>
                                  <p:iterate>
                                    <p:tmAbs val="0"/>
                                  </p:iterate>
                                  <p:childTnLst>
                                    <p:set>
                                      <p:cBhvr>
                                        <p:cTn id="57" fill="hold"/>
                                        <p:tgtEl>
                                          <p:spTgt spid="337"/>
                                        </p:tgtEl>
                                        <p:attrNameLst>
                                          <p:attrName>style.visibility</p:attrName>
                                        </p:attrNameLst>
                                      </p:cBhvr>
                                      <p:to>
                                        <p:strVal val="visible"/>
                                      </p:to>
                                    </p:set>
                                  </p:childTnLst>
                                </p:cTn>
                              </p:par>
                            </p:childTnLst>
                          </p:cTn>
                        </p:par>
                        <p:par>
                          <p:cTn id="58" fill="hold">
                            <p:stCondLst>
                              <p:cond delay="0"/>
                            </p:stCondLst>
                            <p:childTnLst>
                              <p:par>
                                <p:cTn id="59" presetID="1" presetClass="entr" presetSubtype="0" fill="hold" grpId="0" nodeType="afterEffect">
                                  <p:stCondLst>
                                    <p:cond delay="0"/>
                                  </p:stCondLst>
                                  <p:iterate>
                                    <p:tmAbs val="0"/>
                                  </p:iterate>
                                  <p:childTnLst>
                                    <p:set>
                                      <p:cBhvr>
                                        <p:cTn id="60" fill="hold"/>
                                        <p:tgtEl>
                                          <p:spTgt spid="335"/>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0"/>
                                  </p:stCondLst>
                                  <p:iterate>
                                    <p:tmAbs val="0"/>
                                  </p:iterate>
                                  <p:childTnLst>
                                    <p:set>
                                      <p:cBhvr>
                                        <p:cTn id="63" fill="hold"/>
                                        <p:tgtEl>
                                          <p:spTgt spid="338"/>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iterate>
                                    <p:tmAbs val="0"/>
                                  </p:iterate>
                                  <p:childTnLst>
                                    <p:set>
                                      <p:cBhvr>
                                        <p:cTn id="67" fill="hold"/>
                                        <p:tgtEl>
                                          <p:spTgt spid="38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iterate>
                                    <p:tmAbs val="0"/>
                                  </p:iterate>
                                  <p:childTnLst>
                                    <p:set>
                                      <p:cBhvr>
                                        <p:cTn id="71" fill="hold"/>
                                        <p:tgtEl>
                                          <p:spTgt spid="340"/>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grpId="0" nodeType="afterEffect">
                                  <p:stCondLst>
                                    <p:cond delay="0"/>
                                  </p:stCondLst>
                                  <p:iterate>
                                    <p:tmAbs val="0"/>
                                  </p:iterate>
                                  <p:childTnLst>
                                    <p:set>
                                      <p:cBhvr>
                                        <p:cTn id="74" fill="hold"/>
                                        <p:tgtEl>
                                          <p:spTgt spid="328"/>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0" nodeType="afterEffect">
                                  <p:stCondLst>
                                    <p:cond delay="0"/>
                                  </p:stCondLst>
                                  <p:iterate>
                                    <p:tmAbs val="0"/>
                                  </p:iterate>
                                  <p:childTnLst>
                                    <p:set>
                                      <p:cBhvr>
                                        <p:cTn id="77" fill="hold"/>
                                        <p:tgtEl>
                                          <p:spTgt spid="339"/>
                                        </p:tgtEl>
                                        <p:attrNameLst>
                                          <p:attrName>style.visibility</p:attrName>
                                        </p:attrNameLst>
                                      </p:cBhvr>
                                      <p:to>
                                        <p:strVal val="visible"/>
                                      </p:to>
                                    </p:set>
                                  </p:childTnLst>
                                </p:cTn>
                              </p:par>
                            </p:childTnLst>
                          </p:cTn>
                        </p:par>
                        <p:par>
                          <p:cTn id="78" fill="hold">
                            <p:stCondLst>
                              <p:cond delay="0"/>
                            </p:stCondLst>
                            <p:childTnLst>
                              <p:par>
                                <p:cTn id="79" presetID="1" presetClass="entr" presetSubtype="0" fill="hold" grpId="0" nodeType="afterEffect">
                                  <p:stCondLst>
                                    <p:cond delay="0"/>
                                  </p:stCondLst>
                                  <p:iterate>
                                    <p:tmAbs val="0"/>
                                  </p:iterate>
                                  <p:childTnLst>
                                    <p:set>
                                      <p:cBhvr>
                                        <p:cTn id="80" fill="hold"/>
                                        <p:tgtEl>
                                          <p:spTgt spid="336"/>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iterate>
                                    <p:tmAbs val="0"/>
                                  </p:iterate>
                                  <p:childTnLst>
                                    <p:set>
                                      <p:cBhvr>
                                        <p:cTn id="84" fill="hold"/>
                                        <p:tgtEl>
                                          <p:spTgt spid="341"/>
                                        </p:tgtEl>
                                        <p:attrNameLst>
                                          <p:attrName>style.visibility</p:attrName>
                                        </p:attrNameLst>
                                      </p:cBhvr>
                                      <p:to>
                                        <p:strVal val="visible"/>
                                      </p:to>
                                    </p:set>
                                  </p:childTnLst>
                                </p:cTn>
                              </p:par>
                            </p:childTnLst>
                          </p:cTn>
                        </p:par>
                        <p:par>
                          <p:cTn id="85" fill="hold">
                            <p:stCondLst>
                              <p:cond delay="0"/>
                            </p:stCondLst>
                            <p:childTnLst>
                              <p:par>
                                <p:cTn id="86" presetID="1" presetClass="entr" presetSubtype="0" fill="hold" grpId="0" nodeType="afterEffect">
                                  <p:stCondLst>
                                    <p:cond delay="0"/>
                                  </p:stCondLst>
                                  <p:iterate>
                                    <p:tmAbs val="0"/>
                                  </p:iterate>
                                  <p:childTnLst>
                                    <p:set>
                                      <p:cBhvr>
                                        <p:cTn id="87" fill="hold"/>
                                        <p:tgtEl>
                                          <p:spTgt spid="361"/>
                                        </p:tgtEl>
                                        <p:attrNameLst>
                                          <p:attrName>style.visibility</p:attrName>
                                        </p:attrNameLst>
                                      </p:cBhvr>
                                      <p:to>
                                        <p:strVal val="visible"/>
                                      </p:to>
                                    </p:set>
                                  </p:childTnLst>
                                </p:cTn>
                              </p:par>
                            </p:childTnLst>
                          </p:cTn>
                        </p:par>
                        <p:par>
                          <p:cTn id="88" fill="hold">
                            <p:stCondLst>
                              <p:cond delay="0"/>
                            </p:stCondLst>
                            <p:childTnLst>
                              <p:par>
                                <p:cTn id="89" presetID="1" presetClass="entr" presetSubtype="0" fill="hold" grpId="0" nodeType="afterEffect">
                                  <p:stCondLst>
                                    <p:cond delay="0"/>
                                  </p:stCondLst>
                                  <p:iterate>
                                    <p:tmAbs val="0"/>
                                  </p:iterate>
                                  <p:childTnLst>
                                    <p:set>
                                      <p:cBhvr>
                                        <p:cTn id="90" fill="hold"/>
                                        <p:tgtEl>
                                          <p:spTgt spid="370"/>
                                        </p:tgtEl>
                                        <p:attrNameLst>
                                          <p:attrName>style.visibility</p:attrName>
                                        </p:attrNameLst>
                                      </p:cBhvr>
                                      <p:to>
                                        <p:strVal val="visible"/>
                                      </p:to>
                                    </p:set>
                                  </p:childTnLst>
                                </p:cTn>
                              </p:par>
                            </p:childTnLst>
                          </p:cTn>
                        </p:par>
                        <p:par>
                          <p:cTn id="91" fill="hold">
                            <p:stCondLst>
                              <p:cond delay="0"/>
                            </p:stCondLst>
                            <p:childTnLst>
                              <p:par>
                                <p:cTn id="92" presetID="1" presetClass="entr" presetSubtype="0" fill="hold" grpId="0" nodeType="afterEffect">
                                  <p:stCondLst>
                                    <p:cond delay="0"/>
                                  </p:stCondLst>
                                  <p:iterate>
                                    <p:tmAbs val="0"/>
                                  </p:iterate>
                                  <p:childTnLst>
                                    <p:set>
                                      <p:cBhvr>
                                        <p:cTn id="93" fill="hold"/>
                                        <p:tgtEl>
                                          <p:spTgt spid="373"/>
                                        </p:tgtEl>
                                        <p:attrNameLst>
                                          <p:attrName>style.visibility</p:attrName>
                                        </p:attrNameLst>
                                      </p:cBhvr>
                                      <p:to>
                                        <p:strVal val="visible"/>
                                      </p:to>
                                    </p:set>
                                  </p:childTnLst>
                                </p:cTn>
                              </p:par>
                            </p:childTnLst>
                          </p:cTn>
                        </p:par>
                        <p:par>
                          <p:cTn id="94" fill="hold">
                            <p:stCondLst>
                              <p:cond delay="0"/>
                            </p:stCondLst>
                            <p:childTnLst>
                              <p:par>
                                <p:cTn id="95" presetID="1" presetClass="entr" presetSubtype="0" fill="hold" grpId="0" nodeType="afterEffect">
                                  <p:stCondLst>
                                    <p:cond delay="0"/>
                                  </p:stCondLst>
                                  <p:iterate>
                                    <p:tmAbs val="0"/>
                                  </p:iterate>
                                  <p:childTnLst>
                                    <p:set>
                                      <p:cBhvr>
                                        <p:cTn id="96" fill="hold"/>
                                        <p:tgtEl>
                                          <p:spTgt spid="350"/>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iterate>
                                    <p:tmAbs val="0"/>
                                  </p:iterate>
                                  <p:childTnLst>
                                    <p:set>
                                      <p:cBhvr>
                                        <p:cTn id="100" fill="hold"/>
                                        <p:tgtEl>
                                          <p:spTgt spid="343"/>
                                        </p:tgtEl>
                                        <p:attrNameLst>
                                          <p:attrName>style.visibility</p:attrName>
                                        </p:attrNameLst>
                                      </p:cBhvr>
                                      <p:to>
                                        <p:strVal val="visible"/>
                                      </p:to>
                                    </p:set>
                                  </p:childTnLst>
                                </p:cTn>
                              </p:par>
                            </p:childTnLst>
                          </p:cTn>
                        </p:par>
                        <p:par>
                          <p:cTn id="101" fill="hold">
                            <p:stCondLst>
                              <p:cond delay="0"/>
                            </p:stCondLst>
                            <p:childTnLst>
                              <p:par>
                                <p:cTn id="102" presetID="1" presetClass="entr" presetSubtype="0" fill="hold" grpId="0" nodeType="afterEffect">
                                  <p:stCondLst>
                                    <p:cond delay="0"/>
                                  </p:stCondLst>
                                  <p:iterate>
                                    <p:tmAbs val="0"/>
                                  </p:iterate>
                                  <p:childTnLst>
                                    <p:set>
                                      <p:cBhvr>
                                        <p:cTn id="103" fill="hold"/>
                                        <p:tgtEl>
                                          <p:spTgt spid="344"/>
                                        </p:tgtEl>
                                        <p:attrNameLst>
                                          <p:attrName>style.visibility</p:attrName>
                                        </p:attrNameLst>
                                      </p:cBhvr>
                                      <p:to>
                                        <p:strVal val="visible"/>
                                      </p:to>
                                    </p:set>
                                  </p:childTnLst>
                                </p:cTn>
                              </p:par>
                            </p:childTnLst>
                          </p:cTn>
                        </p:par>
                        <p:par>
                          <p:cTn id="104" fill="hold">
                            <p:stCondLst>
                              <p:cond delay="0"/>
                            </p:stCondLst>
                            <p:childTnLst>
                              <p:par>
                                <p:cTn id="105" presetID="1" presetClass="entr" presetSubtype="0" fill="hold" grpId="0" nodeType="afterEffect">
                                  <p:stCondLst>
                                    <p:cond delay="0"/>
                                  </p:stCondLst>
                                  <p:iterate>
                                    <p:tmAbs val="0"/>
                                  </p:iterate>
                                  <p:childTnLst>
                                    <p:set>
                                      <p:cBhvr>
                                        <p:cTn id="106" fill="hold"/>
                                        <p:tgtEl>
                                          <p:spTgt spid="346"/>
                                        </p:tgtEl>
                                        <p:attrNameLst>
                                          <p:attrName>style.visibility</p:attrName>
                                        </p:attrNameLst>
                                      </p:cBhvr>
                                      <p:to>
                                        <p:strVal val="visible"/>
                                      </p:to>
                                    </p:set>
                                  </p:childTnLst>
                                </p:cTn>
                              </p:par>
                            </p:childTnLst>
                          </p:cTn>
                        </p:par>
                        <p:par>
                          <p:cTn id="107" fill="hold">
                            <p:stCondLst>
                              <p:cond delay="0"/>
                            </p:stCondLst>
                            <p:childTnLst>
                              <p:par>
                                <p:cTn id="108" presetID="1" presetClass="entr" presetSubtype="0" fill="hold" grpId="0" nodeType="afterEffect">
                                  <p:stCondLst>
                                    <p:cond delay="0"/>
                                  </p:stCondLst>
                                  <p:iterate>
                                    <p:tmAbs val="0"/>
                                  </p:iterate>
                                  <p:childTnLst>
                                    <p:set>
                                      <p:cBhvr>
                                        <p:cTn id="109" fill="hold"/>
                                        <p:tgtEl>
                                          <p:spTgt spid="345"/>
                                        </p:tgtEl>
                                        <p:attrNameLst>
                                          <p:attrName>style.visibility</p:attrName>
                                        </p:attrNameLst>
                                      </p:cBhvr>
                                      <p:to>
                                        <p:strVal val="visible"/>
                                      </p:to>
                                    </p:set>
                                  </p:childTnLst>
                                </p:cTn>
                              </p:par>
                            </p:childTnLst>
                          </p:cTn>
                        </p:par>
                        <p:par>
                          <p:cTn id="110" fill="hold">
                            <p:stCondLst>
                              <p:cond delay="0"/>
                            </p:stCondLst>
                            <p:childTnLst>
                              <p:par>
                                <p:cTn id="111" presetID="1" presetClass="entr" presetSubtype="0" fill="hold" grpId="0" nodeType="afterEffect">
                                  <p:stCondLst>
                                    <p:cond delay="0"/>
                                  </p:stCondLst>
                                  <p:iterate>
                                    <p:tmAbs val="0"/>
                                  </p:iterate>
                                  <p:childTnLst>
                                    <p:set>
                                      <p:cBhvr>
                                        <p:cTn id="112" fill="hold"/>
                                        <p:tgtEl>
                                          <p:spTgt spid="357"/>
                                        </p:tgtEl>
                                        <p:attrNameLst>
                                          <p:attrName>style.visibility</p:attrName>
                                        </p:attrNameLst>
                                      </p:cBhvr>
                                      <p:to>
                                        <p:strVal val="visible"/>
                                      </p:to>
                                    </p:set>
                                  </p:childTnLst>
                                </p:cTn>
                              </p:par>
                            </p:childTnLst>
                          </p:cTn>
                        </p:par>
                        <p:par>
                          <p:cTn id="113" fill="hold">
                            <p:stCondLst>
                              <p:cond delay="0"/>
                            </p:stCondLst>
                            <p:childTnLst>
                              <p:par>
                                <p:cTn id="114" presetID="1" presetClass="entr" presetSubtype="0" fill="hold" grpId="0" nodeType="afterEffect">
                                  <p:stCondLst>
                                    <p:cond delay="0"/>
                                  </p:stCondLst>
                                  <p:iterate>
                                    <p:tmAbs val="0"/>
                                  </p:iterate>
                                  <p:childTnLst>
                                    <p:set>
                                      <p:cBhvr>
                                        <p:cTn id="115" fill="hold"/>
                                        <p:tgtEl>
                                          <p:spTgt spid="353"/>
                                        </p:tgtEl>
                                        <p:attrNameLst>
                                          <p:attrName>style.visibility</p:attrName>
                                        </p:attrNameLst>
                                      </p:cBhvr>
                                      <p:to>
                                        <p:strVal val="visible"/>
                                      </p:to>
                                    </p:set>
                                  </p:childTnLst>
                                </p:cTn>
                              </p:par>
                            </p:childTnLst>
                          </p:cTn>
                        </p:par>
                        <p:par>
                          <p:cTn id="116" fill="hold">
                            <p:stCondLst>
                              <p:cond delay="0"/>
                            </p:stCondLst>
                            <p:childTnLst>
                              <p:par>
                                <p:cTn id="117" presetID="1" presetClass="entr" presetSubtype="0" fill="hold" grpId="0" nodeType="afterEffect">
                                  <p:stCondLst>
                                    <p:cond delay="0"/>
                                  </p:stCondLst>
                                  <p:iterate>
                                    <p:tmAbs val="0"/>
                                  </p:iterate>
                                  <p:childTnLst>
                                    <p:set>
                                      <p:cBhvr>
                                        <p:cTn id="118" fill="hold"/>
                                        <p:tgtEl>
                                          <p:spTgt spid="356"/>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 grpId="0" animBg="1" advAuto="0"/>
      <p:bldP spid="326" grpId="0" animBg="1" advAuto="0"/>
      <p:bldP spid="327" grpId="0" animBg="1" advAuto="0"/>
      <p:bldP spid="328" grpId="0" animBg="1" advAuto="0"/>
      <p:bldP spid="329" grpId="0" animBg="1" advAuto="0"/>
      <p:bldP spid="330" grpId="0" animBg="1" advAuto="0"/>
      <p:bldP spid="331" grpId="0" animBg="1" advAuto="0"/>
      <p:bldP spid="332" grpId="0" animBg="1" advAuto="0"/>
      <p:bldP spid="333" grpId="0" animBg="1" advAuto="0"/>
      <p:bldP spid="334" grpId="0" animBg="1" advAuto="0"/>
      <p:bldP spid="335" grpId="0" animBg="1" advAuto="0"/>
      <p:bldP spid="336" grpId="0" animBg="1" advAuto="0"/>
      <p:bldP spid="337" grpId="0" animBg="1" advAuto="0"/>
      <p:bldP spid="338" grpId="0" animBg="1" advAuto="0"/>
      <p:bldP spid="339" grpId="0" animBg="1" advAuto="0"/>
      <p:bldP spid="340" grpId="0" animBg="1" advAuto="0"/>
      <p:bldP spid="341" grpId="0" animBg="1" advAuto="0"/>
      <p:bldP spid="342" grpId="0" animBg="1" advAuto="0"/>
      <p:bldP spid="343" grpId="0" animBg="1" advAuto="0"/>
      <p:bldP spid="344" grpId="0" animBg="1" advAuto="0"/>
      <p:bldP spid="345" grpId="0" animBg="1" advAuto="0"/>
      <p:bldP spid="346" grpId="0" animBg="1" advAuto="0"/>
      <p:bldP spid="347" grpId="0" animBg="1" advAuto="0"/>
      <p:bldP spid="348" grpId="0" animBg="1" advAuto="0"/>
      <p:bldP spid="349" grpId="0" animBg="1" advAuto="0"/>
      <p:bldP spid="350" grpId="0" animBg="1" advAuto="0"/>
      <p:bldP spid="353" grpId="0" animBg="1" advAuto="0"/>
      <p:bldP spid="356" grpId="0" animBg="1" advAuto="0"/>
      <p:bldP spid="357" grpId="0" animBg="1" advAuto="0"/>
      <p:bldP spid="361" grpId="0" animBg="1" advAuto="0"/>
      <p:bldP spid="370" grpId="0" animBg="1" advAuto="0"/>
      <p:bldP spid="371" grpId="0" animBg="1" advAuto="0"/>
      <p:bldP spid="372" grpId="0" animBg="1" advAuto="0"/>
      <p:bldP spid="373" grpId="0" animBg="1" advAuto="0"/>
      <p:bldP spid="382" grpId="0" animBg="1" advAuto="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84" name="GettyImages-1337684087.jpg" descr="GettyImages-1337684087.jpg"/>
          <p:cNvPicPr>
            <a:picLocks noChangeAspect="1"/>
          </p:cNvPicPr>
          <p:nvPr/>
        </p:nvPicPr>
        <p:blipFill>
          <a:blip r:embed="rId2">
            <a:alphaModFix amt="47373"/>
          </a:blip>
          <a:srcRect t="187" b="15554"/>
          <a:stretch>
            <a:fillRect/>
          </a:stretch>
        </p:blipFill>
        <p:spPr>
          <a:xfrm>
            <a:off x="-1002904" y="-1"/>
            <a:ext cx="14197894" cy="7986316"/>
          </a:xfrm>
          <a:prstGeom prst="rect">
            <a:avLst/>
          </a:prstGeom>
          <a:ln w="12700">
            <a:miter lim="400000"/>
          </a:ln>
        </p:spPr>
      </p:pic>
      <p:sp>
        <p:nvSpPr>
          <p:cNvPr id="385" name="obrigado."/>
          <p:cNvSpPr txBox="1"/>
          <p:nvPr/>
        </p:nvSpPr>
        <p:spPr>
          <a:xfrm>
            <a:off x="10419145" y="275577"/>
            <a:ext cx="1389965" cy="200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2859" tIns="22859" rIns="22859" bIns="22859" anchor="ctr">
            <a:normAutofit/>
          </a:bodyPr>
          <a:lstStyle>
            <a:lvl1pPr algn="r" defTabSz="1219168">
              <a:defRPr sz="700">
                <a:solidFill>
                  <a:srgbClr val="EBE7DC"/>
                </a:solidFill>
                <a:latin typeface="Helvetica Neue"/>
                <a:ea typeface="Helvetica Neue"/>
                <a:cs typeface="Helvetica Neue"/>
                <a:sym typeface="Helvetica Neue"/>
              </a:defRPr>
            </a:lvl1pPr>
          </a:lstStyle>
          <a:p>
            <a:r>
              <a:t>dezembro | 2023</a:t>
            </a:r>
          </a:p>
        </p:txBody>
      </p:sp>
      <p:pic>
        <p:nvPicPr>
          <p:cNvPr id="386" name="pasted-movie.png" descr="pasted-movie.png"/>
          <p:cNvPicPr>
            <a:picLocks noChangeAspect="1"/>
          </p:cNvPicPr>
          <p:nvPr/>
        </p:nvPicPr>
        <p:blipFill>
          <a:blip r:embed="rId3"/>
          <a:stretch>
            <a:fillRect/>
          </a:stretch>
        </p:blipFill>
        <p:spPr>
          <a:xfrm>
            <a:off x="267051" y="6007461"/>
            <a:ext cx="1928307" cy="631521"/>
          </a:xfrm>
          <a:prstGeom prst="rect">
            <a:avLst/>
          </a:prstGeom>
          <a:ln w="12700">
            <a:miter lim="400000"/>
          </a:ln>
        </p:spPr>
      </p:pic>
      <p:sp>
        <p:nvSpPr>
          <p:cNvPr id="387" name="2ª geração de TV Digital no mundo"/>
          <p:cNvSpPr txBox="1"/>
          <p:nvPr/>
        </p:nvSpPr>
        <p:spPr>
          <a:xfrm>
            <a:off x="551869" y="2611871"/>
            <a:ext cx="3989892" cy="157906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ct val="70000"/>
              </a:lnSpc>
              <a:defRPr sz="4000" b="1" i="1" cap="all">
                <a:solidFill>
                  <a:srgbClr val="EBE7DC"/>
                </a:solidFill>
                <a:latin typeface="Helvetica Neue"/>
                <a:ea typeface="Helvetica Neue"/>
                <a:cs typeface="Helvetica Neue"/>
                <a:sym typeface="Helvetica Neue"/>
              </a:defRPr>
            </a:lvl1pPr>
          </a:lstStyle>
          <a:p>
            <a:r>
              <a:t>2ª geração de TV Digital no mundo</a:t>
            </a:r>
          </a:p>
        </p:txBody>
      </p:sp>
      <p:sp>
        <p:nvSpPr>
          <p:cNvPr id="388" name="Line"/>
          <p:cNvSpPr/>
          <p:nvPr/>
        </p:nvSpPr>
        <p:spPr>
          <a:xfrm>
            <a:off x="2392023" y="6385316"/>
            <a:ext cx="9413912" cy="1"/>
          </a:xfrm>
          <a:prstGeom prst="line">
            <a:avLst/>
          </a:prstGeom>
          <a:ln w="12700">
            <a:solidFill>
              <a:srgbClr val="EAE7DD"/>
            </a:solidFill>
            <a:miter/>
          </a:ln>
        </p:spPr>
        <p:txBody>
          <a:bodyPr lIns="45719" rIns="45719"/>
          <a:lstStyle/>
          <a:p>
            <a:endParaRPr/>
          </a:p>
        </p:txBody>
      </p:sp>
      <p:sp>
        <p:nvSpPr>
          <p:cNvPr id="389" name="Circle"/>
          <p:cNvSpPr/>
          <p:nvPr/>
        </p:nvSpPr>
        <p:spPr>
          <a:xfrm>
            <a:off x="3146887" y="-1517230"/>
            <a:ext cx="1270001" cy="1270001"/>
          </a:xfrm>
          <a:prstGeom prst="ellipse">
            <a:avLst/>
          </a:prstGeom>
          <a:solidFill>
            <a:srgbClr val="EAE7DD"/>
          </a:solidFill>
          <a:ln w="12700">
            <a:miter lim="400000"/>
          </a:ln>
        </p:spPr>
        <p:txBody>
          <a:bodyPr lIns="45719" rIns="45719" anchor="ctr"/>
          <a:lstStyle/>
          <a:p>
            <a:endParaRPr/>
          </a:p>
        </p:txBody>
      </p:sp>
      <p:sp>
        <p:nvSpPr>
          <p:cNvPr id="390" name="Circle"/>
          <p:cNvSpPr/>
          <p:nvPr/>
        </p:nvSpPr>
        <p:spPr>
          <a:xfrm>
            <a:off x="5535330" y="-1517230"/>
            <a:ext cx="1270001" cy="1270001"/>
          </a:xfrm>
          <a:prstGeom prst="ellipse">
            <a:avLst/>
          </a:prstGeom>
          <a:solidFill>
            <a:srgbClr val="EAE7DD"/>
          </a:solidFill>
          <a:ln w="12700">
            <a:miter lim="400000"/>
          </a:ln>
        </p:spPr>
        <p:txBody>
          <a:bodyPr lIns="45719" rIns="45719" anchor="ctr"/>
          <a:lstStyle/>
          <a:p>
            <a:endParaRPr/>
          </a:p>
        </p:txBody>
      </p:sp>
      <p:sp>
        <p:nvSpPr>
          <p:cNvPr id="391" name="Circle"/>
          <p:cNvSpPr/>
          <p:nvPr/>
        </p:nvSpPr>
        <p:spPr>
          <a:xfrm>
            <a:off x="7923773" y="-1517230"/>
            <a:ext cx="1270001" cy="1270001"/>
          </a:xfrm>
          <a:prstGeom prst="ellipse">
            <a:avLst/>
          </a:prstGeom>
          <a:solidFill>
            <a:srgbClr val="EAE7DD"/>
          </a:solidFill>
          <a:ln w="12700">
            <a:miter lim="400000"/>
          </a:ln>
        </p:spPr>
        <p:txBody>
          <a:bodyPr lIns="45719" rIns="45719" anchor="ctr"/>
          <a:lstStyle/>
          <a:p>
            <a:endParaRPr/>
          </a:p>
        </p:txBody>
      </p:sp>
      <p:sp>
        <p:nvSpPr>
          <p:cNvPr id="392" name="Circle"/>
          <p:cNvSpPr/>
          <p:nvPr/>
        </p:nvSpPr>
        <p:spPr>
          <a:xfrm>
            <a:off x="10312215" y="-1517230"/>
            <a:ext cx="1270001" cy="1270001"/>
          </a:xfrm>
          <a:prstGeom prst="ellipse">
            <a:avLst/>
          </a:prstGeom>
          <a:solidFill>
            <a:srgbClr val="EAE7DD"/>
          </a:solidFill>
          <a:ln w="12700">
            <a:miter lim="400000"/>
          </a:ln>
        </p:spPr>
        <p:txBody>
          <a:bodyPr lIns="45719" rIns="45719" anchor="ctr"/>
          <a:lstStyle/>
          <a:p>
            <a:endParaRPr/>
          </a:p>
        </p:txBody>
      </p:sp>
      <p:grpSp>
        <p:nvGrpSpPr>
          <p:cNvPr id="397" name="Group"/>
          <p:cNvGrpSpPr/>
          <p:nvPr/>
        </p:nvGrpSpPr>
        <p:grpSpPr>
          <a:xfrm>
            <a:off x="4777009" y="646981"/>
            <a:ext cx="7016001" cy="735089"/>
            <a:chOff x="0" y="0"/>
            <a:chExt cx="7016000" cy="735087"/>
          </a:xfrm>
        </p:grpSpPr>
        <p:sp>
          <p:nvSpPr>
            <p:cNvPr id="393" name="Vários países, principalmente na Europa, que haviam adotado inicialmente o DVB-T transmitindo programações SD, iniciaram posteriormente uma migração para DVB-T2 para transmitir programações HD. A França vai lançar programações 4K com DVB-T2 para as Olimp"/>
            <p:cNvSpPr txBox="1"/>
            <p:nvPr/>
          </p:nvSpPr>
          <p:spPr>
            <a:xfrm>
              <a:off x="1813263" y="0"/>
              <a:ext cx="5202738" cy="735088"/>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defRPr sz="1100">
                  <a:solidFill>
                    <a:srgbClr val="EAE7DD"/>
                  </a:solidFill>
                  <a:latin typeface="Helvetica Neue"/>
                  <a:ea typeface="Helvetica Neue"/>
                  <a:cs typeface="Helvetica Neue"/>
                  <a:sym typeface="Helvetica Neue"/>
                </a:defRPr>
              </a:pPr>
              <a:r>
                <a:t>Vários países, principalmente na </a:t>
              </a:r>
              <a:r>
                <a:rPr b="1"/>
                <a:t>Europa</a:t>
              </a:r>
              <a:r>
                <a:t>, que haviam adotado inicialmente o DVB-T transmitindo programações SD, iniciaram posteriormente uma migração para DVB-T2 para transmitir programações HD. A </a:t>
              </a:r>
              <a:r>
                <a:rPr b="1"/>
                <a:t>França</a:t>
              </a:r>
              <a:r>
                <a:t> vai lançar programações </a:t>
              </a:r>
              <a:r>
                <a:rPr b="1"/>
                <a:t>4K</a:t>
              </a:r>
              <a:r>
                <a:t> com DVB-T2 para as Olimpíadas de 2024.</a:t>
              </a:r>
            </a:p>
          </p:txBody>
        </p:sp>
        <p:grpSp>
          <p:nvGrpSpPr>
            <p:cNvPr id="396" name="Group"/>
            <p:cNvGrpSpPr/>
            <p:nvPr/>
          </p:nvGrpSpPr>
          <p:grpSpPr>
            <a:xfrm>
              <a:off x="0" y="37959"/>
              <a:ext cx="1649879" cy="659170"/>
              <a:chOff x="0" y="0"/>
              <a:chExt cx="1649878" cy="659169"/>
            </a:xfrm>
          </p:grpSpPr>
          <p:sp>
            <p:nvSpPr>
              <p:cNvPr id="394" name="Rounded Rectangle"/>
              <p:cNvSpPr/>
              <p:nvPr/>
            </p:nvSpPr>
            <p:spPr>
              <a:xfrm>
                <a:off x="0" y="0"/>
                <a:ext cx="1649879" cy="659170"/>
              </a:xfrm>
              <a:prstGeom prst="roundRect">
                <a:avLst>
                  <a:gd name="adj" fmla="val 28900"/>
                </a:avLst>
              </a:prstGeom>
              <a:solidFill>
                <a:srgbClr val="EAE7DD"/>
              </a:solidFill>
              <a:ln w="12700" cap="flat">
                <a:noFill/>
                <a:miter lim="400000"/>
              </a:ln>
              <a:effectLst/>
            </p:spPr>
            <p:txBody>
              <a:bodyPr wrap="square" lIns="45719" tIns="45719" rIns="45719" bIns="45719" numCol="1" anchor="ctr">
                <a:noAutofit/>
              </a:bodyPr>
              <a:lstStyle/>
              <a:p>
                <a:endParaRPr/>
              </a:p>
            </p:txBody>
          </p:sp>
          <p:pic>
            <p:nvPicPr>
              <p:cNvPr id="395" name="Picture 2" descr="Picture 2"/>
              <p:cNvPicPr>
                <a:picLocks noChangeAspect="1"/>
              </p:cNvPicPr>
              <p:nvPr/>
            </p:nvPicPr>
            <p:blipFill>
              <a:blip r:embed="rId4"/>
              <a:stretch>
                <a:fillRect/>
              </a:stretch>
            </p:blipFill>
            <p:spPr>
              <a:xfrm>
                <a:off x="256557" y="170437"/>
                <a:ext cx="1136764" cy="318295"/>
              </a:xfrm>
              <a:prstGeom prst="rect">
                <a:avLst/>
              </a:prstGeom>
              <a:ln w="12700" cap="flat">
                <a:noFill/>
                <a:miter lim="400000"/>
              </a:ln>
              <a:effectLst/>
            </p:spPr>
          </p:pic>
        </p:grpSp>
      </p:grpSp>
      <p:grpSp>
        <p:nvGrpSpPr>
          <p:cNvPr id="402" name="Group"/>
          <p:cNvGrpSpPr/>
          <p:nvPr/>
        </p:nvGrpSpPr>
        <p:grpSpPr>
          <a:xfrm>
            <a:off x="4777009" y="1617636"/>
            <a:ext cx="7020264" cy="950968"/>
            <a:chOff x="0" y="0"/>
            <a:chExt cx="7020263" cy="950967"/>
          </a:xfrm>
        </p:grpSpPr>
        <p:sp>
          <p:nvSpPr>
            <p:cNvPr id="398" name="O padrão ATSC 3.0 foi lançado na Coreia do Sul em 2017 para prover programações 4K. Em 2018 foi lançado nos EUA, mas por falta de espectro foram lançadas apenas programações HD/HDR, com foco em novos serviços de integração entre radiodifusão e internet. "/>
            <p:cNvSpPr txBox="1"/>
            <p:nvPr/>
          </p:nvSpPr>
          <p:spPr>
            <a:xfrm>
              <a:off x="1813263" y="0"/>
              <a:ext cx="5207001" cy="950968"/>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defRPr sz="1100">
                  <a:solidFill>
                    <a:srgbClr val="EAE7DD"/>
                  </a:solidFill>
                  <a:latin typeface="Helvetica Neue"/>
                  <a:ea typeface="Helvetica Neue"/>
                  <a:cs typeface="Helvetica Neue"/>
                  <a:sym typeface="Helvetica Neue"/>
                </a:defRPr>
              </a:pPr>
              <a:r>
                <a:t>O padrão ATSC 3.0 foi lançado na </a:t>
              </a:r>
              <a:r>
                <a:rPr b="1">
                  <a:latin typeface="+mn-lt"/>
                  <a:ea typeface="+mn-ea"/>
                  <a:cs typeface="+mn-cs"/>
                  <a:sym typeface="Calibri"/>
                </a:rPr>
                <a:t>Coreia do Sul </a:t>
              </a:r>
              <a:r>
                <a:t>em 2017 para prover programações </a:t>
              </a:r>
              <a:r>
                <a:rPr b="1">
                  <a:latin typeface="+mn-lt"/>
                  <a:ea typeface="+mn-ea"/>
                  <a:cs typeface="+mn-cs"/>
                  <a:sym typeface="Calibri"/>
                </a:rPr>
                <a:t>4K</a:t>
              </a:r>
              <a:r>
                <a:t>. Em 2018 foi lançado nos </a:t>
              </a:r>
              <a:r>
                <a:rPr b="1">
                  <a:latin typeface="+mn-lt"/>
                  <a:ea typeface="+mn-ea"/>
                  <a:cs typeface="+mn-cs"/>
                  <a:sym typeface="Calibri"/>
                </a:rPr>
                <a:t>EUA</a:t>
              </a:r>
              <a:r>
                <a:t>, mas por falta de espectro foram lançadas apenas programações HD/HDR, com foco em novos serviços de integração entre radiodifusão e internet. </a:t>
              </a:r>
              <a:r>
                <a:rPr b="1">
                  <a:latin typeface="+mn-lt"/>
                  <a:ea typeface="+mn-ea"/>
                  <a:cs typeface="+mn-cs"/>
                  <a:sym typeface="Calibri"/>
                </a:rPr>
                <a:t>Jamaica</a:t>
              </a:r>
              <a:r>
                <a:t>, </a:t>
              </a:r>
              <a:r>
                <a:rPr b="1">
                  <a:latin typeface="+mn-lt"/>
                  <a:ea typeface="+mn-ea"/>
                  <a:cs typeface="+mn-cs"/>
                  <a:sym typeface="Calibri"/>
                </a:rPr>
                <a:t>Trinidad &amp; Tobago</a:t>
              </a:r>
              <a:r>
                <a:t>, </a:t>
              </a:r>
              <a:r>
                <a:rPr b="1">
                  <a:latin typeface="+mn-lt"/>
                  <a:ea typeface="+mn-ea"/>
                  <a:cs typeface="+mn-cs"/>
                  <a:sym typeface="Calibri"/>
                </a:rPr>
                <a:t>Canadá</a:t>
              </a:r>
              <a:r>
                <a:t> e </a:t>
              </a:r>
              <a:r>
                <a:rPr b="1">
                  <a:latin typeface="+mn-lt"/>
                  <a:ea typeface="+mn-ea"/>
                  <a:cs typeface="+mn-cs"/>
                  <a:sym typeface="Calibri"/>
                </a:rPr>
                <a:t>México</a:t>
              </a:r>
              <a:r>
                <a:t> também adotaram essa tecnologia.</a:t>
              </a:r>
            </a:p>
          </p:txBody>
        </p:sp>
        <p:grpSp>
          <p:nvGrpSpPr>
            <p:cNvPr id="401" name="Group"/>
            <p:cNvGrpSpPr/>
            <p:nvPr/>
          </p:nvGrpSpPr>
          <p:grpSpPr>
            <a:xfrm>
              <a:off x="0" y="145899"/>
              <a:ext cx="1649879" cy="659170"/>
              <a:chOff x="0" y="0"/>
              <a:chExt cx="1649878" cy="659169"/>
            </a:xfrm>
          </p:grpSpPr>
          <p:sp>
            <p:nvSpPr>
              <p:cNvPr id="399" name="Rounded Rectangle"/>
              <p:cNvSpPr/>
              <p:nvPr/>
            </p:nvSpPr>
            <p:spPr>
              <a:xfrm>
                <a:off x="0" y="0"/>
                <a:ext cx="1649879" cy="659170"/>
              </a:xfrm>
              <a:prstGeom prst="roundRect">
                <a:avLst>
                  <a:gd name="adj" fmla="val 28900"/>
                </a:avLst>
              </a:prstGeom>
              <a:solidFill>
                <a:srgbClr val="EAE7DD"/>
              </a:solidFill>
              <a:ln w="12700" cap="flat">
                <a:noFill/>
                <a:miter lim="400000"/>
              </a:ln>
              <a:effectLst/>
            </p:spPr>
            <p:txBody>
              <a:bodyPr wrap="square" lIns="45719" tIns="45719" rIns="45719" bIns="45719" numCol="1" anchor="ctr">
                <a:noAutofit/>
              </a:bodyPr>
              <a:lstStyle/>
              <a:p>
                <a:endParaRPr/>
              </a:p>
            </p:txBody>
          </p:sp>
          <p:pic>
            <p:nvPicPr>
              <p:cNvPr id="400" name="Picture 6" descr="Picture 6"/>
              <p:cNvPicPr>
                <a:picLocks noChangeAspect="1"/>
              </p:cNvPicPr>
              <p:nvPr/>
            </p:nvPicPr>
            <p:blipFill>
              <a:blip r:embed="rId5"/>
              <a:srcRect l="988" t="48178" r="1748" b="2483"/>
              <a:stretch>
                <a:fillRect/>
              </a:stretch>
            </p:blipFill>
            <p:spPr>
              <a:xfrm>
                <a:off x="275267" y="170437"/>
                <a:ext cx="1099197" cy="318389"/>
              </a:xfrm>
              <a:prstGeom prst="rect">
                <a:avLst/>
              </a:prstGeom>
              <a:ln w="12700" cap="flat">
                <a:noFill/>
                <a:miter lim="400000"/>
              </a:ln>
              <a:effectLst/>
            </p:spPr>
          </p:pic>
        </p:grpSp>
      </p:grpSp>
      <p:grpSp>
        <p:nvGrpSpPr>
          <p:cNvPr id="405" name="Group"/>
          <p:cNvGrpSpPr/>
          <p:nvPr/>
        </p:nvGrpSpPr>
        <p:grpSpPr>
          <a:xfrm>
            <a:off x="4777009" y="2735550"/>
            <a:ext cx="7020264" cy="659171"/>
            <a:chOff x="0" y="0"/>
            <a:chExt cx="7020263" cy="659169"/>
          </a:xfrm>
        </p:grpSpPr>
        <p:sp>
          <p:nvSpPr>
            <p:cNvPr id="403" name="Tecnologia desenvolvida e adotada no Japão para a 2ª geração de TV Digital, permite recepção móvel HD e fixa 4K, podendo chegar a 8K com a agregação de canais. Data de lançamento ainda não anunciada."/>
            <p:cNvSpPr txBox="1"/>
            <p:nvPr/>
          </p:nvSpPr>
          <p:spPr>
            <a:xfrm>
              <a:off x="1813263" y="57220"/>
              <a:ext cx="5207001" cy="5701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defRPr sz="1100">
                  <a:solidFill>
                    <a:srgbClr val="EAE7DD"/>
                  </a:solidFill>
                  <a:latin typeface="Helvetica Neue"/>
                  <a:ea typeface="Helvetica Neue"/>
                  <a:cs typeface="Helvetica Neue"/>
                  <a:sym typeface="Helvetica Neue"/>
                </a:defRPr>
              </a:pPr>
              <a:r>
                <a:t>Tecnologia desenvolvida e adotada no </a:t>
              </a:r>
              <a:r>
                <a:rPr b="1"/>
                <a:t>Japão</a:t>
              </a:r>
              <a:r>
                <a:t> para a 2ª geração de TV Digital, permite recepção móvel HD e fixa </a:t>
              </a:r>
              <a:r>
                <a:rPr b="1"/>
                <a:t>4K</a:t>
              </a:r>
              <a:r>
                <a:t>, podendo chegar a </a:t>
              </a:r>
              <a:r>
                <a:rPr b="1"/>
                <a:t>8K</a:t>
              </a:r>
              <a:r>
                <a:t> com a agregação de canais. Data de lançamento ainda não anunciada.</a:t>
              </a:r>
            </a:p>
          </p:txBody>
        </p:sp>
        <p:sp>
          <p:nvSpPr>
            <p:cNvPr id="404" name="Advanced ISDB-T"/>
            <p:cNvSpPr/>
            <p:nvPr/>
          </p:nvSpPr>
          <p:spPr>
            <a:xfrm>
              <a:off x="0" y="0"/>
              <a:ext cx="1649879" cy="659170"/>
            </a:xfrm>
            <a:prstGeom prst="roundRect">
              <a:avLst>
                <a:gd name="adj" fmla="val 28900"/>
              </a:avLst>
            </a:prstGeom>
            <a:solidFill>
              <a:srgbClr val="EAE7DD"/>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noAutofit/>
            </a:bodyPr>
            <a:lstStyle/>
            <a:p>
              <a:pPr algn="ctr">
                <a:defRPr sz="1200" b="1">
                  <a:latin typeface="Helvetica Neue"/>
                  <a:ea typeface="Helvetica Neue"/>
                  <a:cs typeface="Helvetica Neue"/>
                  <a:sym typeface="Helvetica Neue"/>
                </a:defRPr>
              </a:pPr>
              <a:r>
                <a:t>Advanced</a:t>
              </a:r>
              <a:br/>
              <a:r>
                <a:t>ISDB-T</a:t>
              </a:r>
            </a:p>
          </p:txBody>
        </p:sp>
      </p:grpSp>
      <p:grpSp>
        <p:nvGrpSpPr>
          <p:cNvPr id="408" name="Group"/>
          <p:cNvGrpSpPr/>
          <p:nvPr/>
        </p:nvGrpSpPr>
        <p:grpSpPr>
          <a:xfrm>
            <a:off x="4777009" y="3517965"/>
            <a:ext cx="7020264" cy="659170"/>
            <a:chOff x="0" y="0"/>
            <a:chExt cx="7020263" cy="659169"/>
          </a:xfrm>
        </p:grpSpPr>
        <p:sp>
          <p:nvSpPr>
            <p:cNvPr id="406" name="Tecnologia desenvolvida na China para a 2ª geração de TV Digital, porém ainda não adotada."/>
            <p:cNvSpPr txBox="1"/>
            <p:nvPr/>
          </p:nvSpPr>
          <p:spPr>
            <a:xfrm>
              <a:off x="1813263" y="133420"/>
              <a:ext cx="5207001" cy="4050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defRPr sz="1100">
                  <a:solidFill>
                    <a:srgbClr val="EAE7DD"/>
                  </a:solidFill>
                  <a:latin typeface="Helvetica Neue"/>
                  <a:ea typeface="Helvetica Neue"/>
                  <a:cs typeface="Helvetica Neue"/>
                  <a:sym typeface="Helvetica Neue"/>
                </a:defRPr>
              </a:pPr>
              <a:r>
                <a:t>Tecnologia desenvolvida na </a:t>
              </a:r>
              <a:r>
                <a:rPr b="1"/>
                <a:t>China</a:t>
              </a:r>
              <a:r>
                <a:t> para a 2ª geração de TV Digital, porém ainda não adotada.</a:t>
              </a:r>
            </a:p>
          </p:txBody>
        </p:sp>
        <p:sp>
          <p:nvSpPr>
            <p:cNvPr id="407" name="DTMB-A"/>
            <p:cNvSpPr/>
            <p:nvPr/>
          </p:nvSpPr>
          <p:spPr>
            <a:xfrm>
              <a:off x="0" y="0"/>
              <a:ext cx="1649879" cy="659170"/>
            </a:xfrm>
            <a:prstGeom prst="roundRect">
              <a:avLst>
                <a:gd name="adj" fmla="val 28900"/>
              </a:avLst>
            </a:prstGeom>
            <a:solidFill>
              <a:srgbClr val="EAE7DD"/>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noAutofit/>
            </a:bodyPr>
            <a:lstStyle>
              <a:lvl1pPr algn="ctr">
                <a:defRPr sz="1200" b="1">
                  <a:latin typeface="Helvetica Neue"/>
                  <a:ea typeface="Helvetica Neue"/>
                  <a:cs typeface="Helvetica Neue"/>
                  <a:sym typeface="Helvetica Neue"/>
                </a:defRPr>
              </a:lvl1pPr>
            </a:lstStyle>
            <a:p>
              <a:r>
                <a:t>DTMB-A</a:t>
              </a:r>
            </a:p>
          </p:txBody>
        </p:sp>
      </p:grpSp>
      <p:grpSp>
        <p:nvGrpSpPr>
          <p:cNvPr id="411" name="Group"/>
          <p:cNvGrpSpPr/>
          <p:nvPr/>
        </p:nvGrpSpPr>
        <p:grpSpPr>
          <a:xfrm>
            <a:off x="4777009" y="4357600"/>
            <a:ext cx="7020264" cy="874930"/>
            <a:chOff x="0" y="0"/>
            <a:chExt cx="7020263" cy="874928"/>
          </a:xfrm>
        </p:grpSpPr>
        <p:sp>
          <p:nvSpPr>
            <p:cNvPr id="409" name="Sistema de TV Digital baseado na tecnologia das redes celulares, que busca viabilizar recepção aberta e gratuita em smartphones. Tecnologia em desenvolvimento, utilizada em testes e demonstrações, principalmente na Europa, mas ainda não adotada nos telef"/>
            <p:cNvSpPr txBox="1"/>
            <p:nvPr/>
          </p:nvSpPr>
          <p:spPr>
            <a:xfrm>
              <a:off x="1813263" y="0"/>
              <a:ext cx="5207001" cy="8749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defRPr sz="1100">
                  <a:solidFill>
                    <a:srgbClr val="EAE7DD"/>
                  </a:solidFill>
                  <a:latin typeface="Helvetica Neue"/>
                  <a:ea typeface="Helvetica Neue"/>
                  <a:cs typeface="Helvetica Neue"/>
                  <a:sym typeface="Helvetica Neue"/>
                </a:defRPr>
              </a:pPr>
              <a:r>
                <a:rPr b="1"/>
                <a:t>Sistema de TV Digital baseado na tecnologia das redes celulares, que busca viabilizar recepção aberta e gratuita em smartphones.</a:t>
              </a:r>
              <a:r>
                <a:t> Tecnologia em desenvolvimento, utilizada em testes e demonstrações, principalmente na Europa, mas ainda não adotada nos telefones celulares e nem adotada para transmissão em nenhum país até o momento.</a:t>
              </a:r>
            </a:p>
          </p:txBody>
        </p:sp>
        <p:sp>
          <p:nvSpPr>
            <p:cNvPr id="410" name="5G Broadcast"/>
            <p:cNvSpPr/>
            <p:nvPr/>
          </p:nvSpPr>
          <p:spPr>
            <a:xfrm>
              <a:off x="0" y="107879"/>
              <a:ext cx="1649879" cy="659170"/>
            </a:xfrm>
            <a:prstGeom prst="roundRect">
              <a:avLst>
                <a:gd name="adj" fmla="val 28900"/>
              </a:avLst>
            </a:prstGeom>
            <a:solidFill>
              <a:srgbClr val="EAE7DD"/>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noAutofit/>
            </a:bodyPr>
            <a:lstStyle>
              <a:lvl1pPr algn="ctr">
                <a:defRPr sz="1200" b="1">
                  <a:latin typeface="Helvetica Neue"/>
                  <a:ea typeface="Helvetica Neue"/>
                  <a:cs typeface="Helvetica Neue"/>
                  <a:sym typeface="Helvetica Neue"/>
                </a:defRPr>
              </a:lvl1pPr>
            </a:lstStyle>
            <a:p>
              <a:r>
                <a:t>5G Broadcast</a:t>
              </a:r>
            </a:p>
          </p:txBody>
        </p:sp>
      </p:grpSp>
      <p:grpSp>
        <p:nvGrpSpPr>
          <p:cNvPr id="414" name="Group"/>
          <p:cNvGrpSpPr/>
          <p:nvPr/>
        </p:nvGrpSpPr>
        <p:grpSpPr>
          <a:xfrm>
            <a:off x="4777009" y="5412994"/>
            <a:ext cx="7020264" cy="709830"/>
            <a:chOff x="0" y="0"/>
            <a:chExt cx="7020263" cy="709828"/>
          </a:xfrm>
        </p:grpSpPr>
        <p:sp>
          <p:nvSpPr>
            <p:cNvPr id="412" name="A Índia possui TV Digital com DVB-T2, mas está testando e pretende selecionar uma nova tecnologia para distribuição de TV Digital para telefones celulares. ATSC 3.0 e 5G Broadcast estão em avaliação, mas não há um prazo definido para a decisão final."/>
            <p:cNvSpPr txBox="1"/>
            <p:nvPr/>
          </p:nvSpPr>
          <p:spPr>
            <a:xfrm>
              <a:off x="1813263" y="0"/>
              <a:ext cx="5207001" cy="709829"/>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t">
              <a:spAutoFit/>
            </a:bodyPr>
            <a:lstStyle/>
            <a:p>
              <a:pPr>
                <a:defRPr sz="1100">
                  <a:solidFill>
                    <a:srgbClr val="EAE7DD"/>
                  </a:solidFill>
                  <a:latin typeface="Helvetica Neue"/>
                  <a:ea typeface="Helvetica Neue"/>
                  <a:cs typeface="Helvetica Neue"/>
                  <a:sym typeface="Helvetica Neue"/>
                </a:defRPr>
              </a:pPr>
              <a:r>
                <a:t>A Índia possui TV Digital com DVB-T2, mas está testando e pretende selecionar uma </a:t>
              </a:r>
              <a:r>
                <a:rPr b="1"/>
                <a:t>nova tecnologia para distribuição de TV Digital para telefones celulares.</a:t>
              </a:r>
              <a:r>
                <a:t> ATSC 3.0 e 5G Broadcast estão em avaliação, mas não há um prazo definido para a decisão final.</a:t>
              </a:r>
            </a:p>
          </p:txBody>
        </p:sp>
        <p:sp>
          <p:nvSpPr>
            <p:cNvPr id="413" name="Índia"/>
            <p:cNvSpPr/>
            <p:nvPr/>
          </p:nvSpPr>
          <p:spPr>
            <a:xfrm>
              <a:off x="0" y="0"/>
              <a:ext cx="1649879" cy="659170"/>
            </a:xfrm>
            <a:prstGeom prst="roundRect">
              <a:avLst>
                <a:gd name="adj" fmla="val 28900"/>
              </a:avLst>
            </a:prstGeom>
            <a:solidFill>
              <a:srgbClr val="EAE7DD"/>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numCol="1" anchor="ctr">
              <a:noAutofit/>
            </a:bodyPr>
            <a:lstStyle>
              <a:lvl1pPr algn="ctr">
                <a:defRPr sz="1200" b="1">
                  <a:latin typeface="Helvetica Neue"/>
                  <a:ea typeface="Helvetica Neue"/>
                  <a:cs typeface="Helvetica Neue"/>
                  <a:sym typeface="Helvetica Neue"/>
                </a:defRPr>
              </a:lvl1pPr>
            </a:lstStyle>
            <a:p>
              <a:r>
                <a:t>Índia</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3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4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4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4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4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animBg="1" advAuto="0"/>
      <p:bldP spid="402" grpId="0" animBg="1" advAuto="0"/>
      <p:bldP spid="405" grpId="0" animBg="1" advAuto="0"/>
      <p:bldP spid="408" grpId="0" animBg="1" advAuto="0"/>
      <p:bldP spid="411" grpId="0" animBg="1" advAuto="0"/>
      <p:bldP spid="414" grpId="0" animBg="1" advAuto="0"/>
    </p:bldLst>
  </p:timing>
</p:sld>
</file>

<file path=ppt/theme/theme1.xml><?xml version="1.0" encoding="utf-8"?>
<a:theme xmlns:a="http://schemas.openxmlformats.org/drawingml/2006/main" name="Tema do Office">
  <a:themeElements>
    <a:clrScheme name="Tema do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o Office">
      <a:majorFont>
        <a:latin typeface="Helvetica"/>
        <a:ea typeface="Helvetica"/>
        <a:cs typeface="Helvetica"/>
      </a:majorFont>
      <a:minorFont>
        <a:latin typeface="Calibri"/>
        <a:ea typeface="Calibri"/>
        <a:cs typeface="Calibri"/>
      </a:minorFont>
    </a:fontScheme>
    <a:fmtScheme name="Tema do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o Office">
  <a:themeElements>
    <a:clrScheme name="Tema do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o Office">
      <a:majorFont>
        <a:latin typeface="Helvetica"/>
        <a:ea typeface="Helvetica"/>
        <a:cs typeface="Helvetica"/>
      </a:majorFont>
      <a:minorFont>
        <a:latin typeface="Calibri"/>
        <a:ea typeface="Calibri"/>
        <a:cs typeface="Calibri"/>
      </a:minorFont>
    </a:fontScheme>
    <a:fmtScheme name="Tema do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1286</Words>
  <Application>Microsoft Office PowerPoint</Application>
  <PresentationFormat>Widescreen</PresentationFormat>
  <Paragraphs>253</Paragraphs>
  <Slides>24</Slides>
  <Notes>0</Notes>
  <HiddenSlides>1</HiddenSlides>
  <MMClips>4</MMClips>
  <ScaleCrop>false</ScaleCrop>
  <HeadingPairs>
    <vt:vector size="6" baseType="variant">
      <vt:variant>
        <vt:lpstr>Fontes usadas</vt:lpstr>
      </vt:variant>
      <vt:variant>
        <vt:i4>13</vt:i4>
      </vt:variant>
      <vt:variant>
        <vt:lpstr>Tema</vt:lpstr>
      </vt:variant>
      <vt:variant>
        <vt:i4>1</vt:i4>
      </vt:variant>
      <vt:variant>
        <vt:lpstr>Títulos de slides</vt:lpstr>
      </vt:variant>
      <vt:variant>
        <vt:i4>24</vt:i4>
      </vt:variant>
    </vt:vector>
  </HeadingPairs>
  <TitlesOfParts>
    <vt:vector size="38" baseType="lpstr">
      <vt:lpstr>Arial</vt:lpstr>
      <vt:lpstr>Calibri</vt:lpstr>
      <vt:lpstr>Calibri Light</vt:lpstr>
      <vt:lpstr>Globotipo Rounded Light</vt:lpstr>
      <vt:lpstr>Globotipo Rounded Regular</vt:lpstr>
      <vt:lpstr>Globotipo Texto</vt:lpstr>
      <vt:lpstr>Globotipo Texto Light</vt:lpstr>
      <vt:lpstr>Helvetica Neue</vt:lpstr>
      <vt:lpstr>Helvetica Neue Light</vt:lpstr>
      <vt:lpstr>Helvetica Neue Medium</vt:lpstr>
      <vt:lpstr>Helvetica Neue Thin</vt:lpstr>
      <vt:lpstr>Montserrat</vt:lpstr>
      <vt:lpstr>PT Sans Narrow</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Thais Cintra</dc:creator>
  <cp:lastModifiedBy>Patricia Manso</cp:lastModifiedBy>
  <cp:revision>3</cp:revision>
  <dcterms:modified xsi:type="dcterms:W3CDTF">2023-12-03T14:57:04Z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dc542d3-6316-42ad-9eaa-e82fa419e5f2_Enabled">
    <vt:lpwstr>true</vt:lpwstr>
  </property>
  <property fmtid="{D5CDD505-2E9C-101B-9397-08002B2CF9AE}" pid="3" name="MSIP_Label_3dc542d3-6316-42ad-9eaa-e82fa419e5f2_SetDate">
    <vt:lpwstr>2023-12-02T00:35:08Z</vt:lpwstr>
  </property>
  <property fmtid="{D5CDD505-2E9C-101B-9397-08002B2CF9AE}" pid="4" name="MSIP_Label_3dc542d3-6316-42ad-9eaa-e82fa419e5f2_Method">
    <vt:lpwstr>Standard</vt:lpwstr>
  </property>
  <property fmtid="{D5CDD505-2E9C-101B-9397-08002B2CF9AE}" pid="5" name="MSIP_Label_3dc542d3-6316-42ad-9eaa-e82fa419e5f2_Name">
    <vt:lpwstr>3dc542d3-6316-42ad-9eaa-e82fa419e5f2</vt:lpwstr>
  </property>
  <property fmtid="{D5CDD505-2E9C-101B-9397-08002B2CF9AE}" pid="6" name="MSIP_Label_3dc542d3-6316-42ad-9eaa-e82fa419e5f2_SiteId">
    <vt:lpwstr>a7cdc447-3b29-4b41-b73e-8a2cb54b06c6</vt:lpwstr>
  </property>
  <property fmtid="{D5CDD505-2E9C-101B-9397-08002B2CF9AE}" pid="7" name="MSIP_Label_3dc542d3-6316-42ad-9eaa-e82fa419e5f2_ActionId">
    <vt:lpwstr>acceff85-e4c8-4c30-bc23-67990f81a1f8</vt:lpwstr>
  </property>
  <property fmtid="{D5CDD505-2E9C-101B-9397-08002B2CF9AE}" pid="8" name="MSIP_Label_3dc542d3-6316-42ad-9eaa-e82fa419e5f2_ContentBits">
    <vt:lpwstr>0</vt:lpwstr>
  </property>
</Properties>
</file>