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155" r:id="rId3"/>
    <p:sldId id="268" r:id="rId4"/>
    <p:sldId id="260" r:id="rId5"/>
    <p:sldId id="269" r:id="rId6"/>
    <p:sldId id="259" r:id="rId7"/>
    <p:sldId id="258" r:id="rId8"/>
    <p:sldId id="270" r:id="rId9"/>
    <p:sldId id="273" r:id="rId10"/>
    <p:sldId id="272" r:id="rId11"/>
    <p:sldId id="271" r:id="rId12"/>
    <p:sldId id="266" r:id="rId1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20" autoAdjust="0"/>
    <p:restoredTop sz="94660"/>
  </p:normalViewPr>
  <p:slideViewPr>
    <p:cSldViewPr>
      <p:cViewPr varScale="1">
        <p:scale>
          <a:sx n="87" d="100"/>
          <a:sy n="87" d="100"/>
        </p:scale>
        <p:origin x="672" y="9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0515AB-F002-4968-90BB-07CFEC6A9207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E4F040-C6BB-40EA-BD76-4DF3926F532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401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013B4-E0BB-4707-8DA9-713A804F11CC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81605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4579E-3D66-42E8-A68A-DBF43B391B38}" type="datetimeFigureOut">
              <a:rPr lang="pt-BR" smtClean="0"/>
              <a:t>17/04/2023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29927-3B93-4717-AB89-A1D3FD50A53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4579E-3D66-42E8-A68A-DBF43B391B38}" type="datetimeFigureOut">
              <a:rPr lang="pt-BR" smtClean="0"/>
              <a:t>17/04/2023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29927-3B93-4717-AB89-A1D3FD50A53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4579E-3D66-42E8-A68A-DBF43B391B38}" type="datetimeFigureOut">
              <a:rPr lang="pt-BR" smtClean="0"/>
              <a:t>17/04/2023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29927-3B93-4717-AB89-A1D3FD50A53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09600" y="1390651"/>
            <a:ext cx="10972800" cy="475488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  <a:lvl2pPr>
              <a:defRPr sz="2200" baseline="0">
                <a:solidFill>
                  <a:schemeClr val="tx1"/>
                </a:solidFill>
              </a:defRPr>
            </a:lvl2pPr>
            <a:lvl3pPr marL="685783" indent="-168270">
              <a:buFont typeface="Arial" pitchFamily="34" charset="0"/>
              <a:buChar char="•"/>
              <a:defRPr baseline="0">
                <a:solidFill>
                  <a:schemeClr val="tx1"/>
                </a:solidFill>
              </a:defRPr>
            </a:lvl3pPr>
            <a:lvl4pPr>
              <a:defRPr baseline="0">
                <a:solidFill>
                  <a:schemeClr val="tx1"/>
                </a:solidFill>
              </a:defRPr>
            </a:lvl4pPr>
            <a:lvl5pPr>
              <a:defRPr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2211494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4579E-3D66-42E8-A68A-DBF43B391B38}" type="datetimeFigureOut">
              <a:rPr lang="pt-BR" smtClean="0"/>
              <a:t>17/04/2023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29927-3B93-4717-AB89-A1D3FD50A53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4579E-3D66-42E8-A68A-DBF43B391B38}" type="datetimeFigureOut">
              <a:rPr lang="pt-BR" smtClean="0"/>
              <a:t>17/04/2023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29927-3B93-4717-AB89-A1D3FD50A53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4579E-3D66-42E8-A68A-DBF43B391B38}" type="datetimeFigureOut">
              <a:rPr lang="pt-BR" smtClean="0"/>
              <a:t>17/04/2023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29927-3B93-4717-AB89-A1D3FD50A53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4579E-3D66-42E8-A68A-DBF43B391B38}" type="datetimeFigureOut">
              <a:rPr lang="pt-BR" smtClean="0"/>
              <a:t>17/04/2023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29927-3B93-4717-AB89-A1D3FD50A53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4579E-3D66-42E8-A68A-DBF43B391B38}" type="datetimeFigureOut">
              <a:rPr lang="pt-BR" smtClean="0"/>
              <a:t>17/04/2023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29927-3B93-4717-AB89-A1D3FD50A53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4579E-3D66-42E8-A68A-DBF43B391B38}" type="datetimeFigureOut">
              <a:rPr lang="pt-BR" smtClean="0"/>
              <a:t>17/04/2023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29927-3B93-4717-AB89-A1D3FD50A53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4579E-3D66-42E8-A68A-DBF43B391B38}" type="datetimeFigureOut">
              <a:rPr lang="pt-BR" smtClean="0"/>
              <a:t>17/04/2023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29927-3B93-4717-AB89-A1D3FD50A53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4579E-3D66-42E8-A68A-DBF43B391B38}" type="datetimeFigureOut">
              <a:rPr lang="pt-BR" smtClean="0"/>
              <a:t>17/04/2023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29927-3B93-4717-AB89-A1D3FD50A53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A4579E-3D66-42E8-A68A-DBF43B391B38}" type="datetimeFigureOut">
              <a:rPr lang="pt-BR" smtClean="0"/>
              <a:t>17/04/2023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729927-3B93-4717-AB89-A1D3FD50A534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hyperlink" Target="https://www.ncbi.nlm.nih.gov/pmc/articles/PMC7752222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mc/articles/PMC7752222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lood.gov.au/ig-usage-data-and-statistics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ncbi.nlm.nih.gov/pmc/articles/PMC6917530/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saude.sp.gov.br/resources/ses/perfil/cidadao/acesso-rapido/medicamentos/relacao-estadual-de-medicamentos-do-componente-especializado-da-assistencia-farmaceutica/consulta-por-medicamento/cartilhas-medicamentos/152_imunohumana_purpuratrombidiopatica_v15_12_22.pdf" TargetMode="External"/><Relationship Id="rId3" Type="http://schemas.openxmlformats.org/officeDocument/2006/relationships/hyperlink" Target="https://saude.sp.gov.br/resources/ses/perfil/cidadao/acesso-rapido/medicamentos/relacao-estadual-de-medicamentos-do-componente-especializado-da-assistencia-farmaceutica/consulta-por-medicamento/cartilhas-medicamentos/147_imunoglobulinahum_aplasiapuraadqcronservermv13pe_12_22.pdf" TargetMode="External"/><Relationship Id="rId7" Type="http://schemas.openxmlformats.org/officeDocument/2006/relationships/hyperlink" Target="https://saude.sp.gov.br/resources/ses/perfil/cidadao/acesso-rapido/medicamentos/relacao-estadual-de-medicamentos-do-componente-especializado-da-assistencia-farmaceutica/consulta-por-medicamento/cartilhas-medicamentos/151_imunoglobulinahumana_miasteniagravis_v11_12_22.pdf" TargetMode="External"/><Relationship Id="rId2" Type="http://schemas.openxmlformats.org/officeDocument/2006/relationships/hyperlink" Target="https://saude.sp.gov.br/resources/ses/perfil/cidadao/acesso-rapido/medicamentos/relacao-estadual-de-medicamentos-do-componente-especializado-da-assistencia-farmaceutica/consulta-por-medicamento/cartilhas-medicamentos/146_imunoghumana_anemiahemoliticaautoimune_pe_12_22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aude.sp.gov.br/resources/ses/perfil/cidadao/acesso-rapido/medicamentos/relacao-estadual-de-medicamentos-do-componente-especializado-da-assistencia-farmaceutica/consulta-por-medicamento/cartilhas-medicamentos/150_imunoglobulinahumana_imunodeficienciaprimaria_v12_01_23.pdf" TargetMode="External"/><Relationship Id="rId11" Type="http://schemas.openxmlformats.org/officeDocument/2006/relationships/hyperlink" Target="https://saude.sp.gov.br/resources/ses/perfil/cidadao/acesso-rapido/medicamentos/relacao-estadual-de-medicamentos-do-componente-especializado-da-assistencia-farmaceutica/consulta-por-medicamento/cartilhas-medicamentos/154_imunoglobulinahumana_transplanterenal_v10_12_22.pdf" TargetMode="External"/><Relationship Id="rId5" Type="http://schemas.openxmlformats.org/officeDocument/2006/relationships/hyperlink" Target="https://saude.sp.gov.br/resources/ses/perfil/cidadao/acesso-rapido/medicamentos/relacao-estadual-de-medicamentos-do-componente-especializado-da-assistencia-farmaceutica/consulta-por-medicamento/cartilhas-medicamentos/149_imunoglobulinahumana_dhivresuloutrasdoecas_v7_12_22.pdf" TargetMode="External"/><Relationship Id="rId10" Type="http://schemas.openxmlformats.org/officeDocument/2006/relationships/hyperlink" Target="https://saude.sp.gov.br/resources/ses/perfil/cidadao/acesso-rapido/medicamentos/relacao-estadual-de-medicamentos-do-componente-especializado-da-assistencia-farmaceutica/consulta-por-medicamento/cartilhas-medicamentos/495_imunoglobulinahumana_sindromeinflamatoriamultissistemicaempediatriaassociadaacovid-19_v2_12_22.pdf" TargetMode="External"/><Relationship Id="rId4" Type="http://schemas.openxmlformats.org/officeDocument/2006/relationships/hyperlink" Target="https://saude.sp.gov.br/resources/ses/perfil/cidadao/acesso-rapido/medicamentos/relacao-estadual-de-medicamentos-do-componente-especializado-da-assistencia-farmaceutica/consulta-por-medicamento/cartilhas-medicamentos/148_imunoglobulinahumana_dermatomiositepolimiositev12_12_22.pdf" TargetMode="External"/><Relationship Id="rId9" Type="http://schemas.openxmlformats.org/officeDocument/2006/relationships/hyperlink" Target="https://saude.sp.gov.br/resources/ses/perfil/cidadao/acesso-rapido/medicamentos/relacao-estadual-de-medicamentos-do-componente-especializado-da-assistencia-farmaceutica/consulta-por-medicamento/cartilhas-medicamentos/153_imunohumana_sindromeguillainbarre_v17_03_23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Apresentação Audiência Pública pec 10/22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05408" y="5301208"/>
            <a:ext cx="10654208" cy="1054968"/>
          </a:xfrm>
        </p:spPr>
        <p:txBody>
          <a:bodyPr>
            <a:normAutofit/>
          </a:bodyPr>
          <a:lstStyle/>
          <a:p>
            <a:pPr algn="r"/>
            <a:r>
              <a:rPr lang="pt-BR" sz="1600" dirty="0"/>
              <a:t>Gesmar Rodrigues Silva Segundo</a:t>
            </a:r>
          </a:p>
          <a:p>
            <a:pPr algn="r"/>
            <a:r>
              <a:rPr lang="pt-BR" sz="1600" dirty="0"/>
              <a:t>Professor Associado da Faculdade de Medicina, Universidade Federal de Uberlândia</a:t>
            </a:r>
          </a:p>
          <a:p>
            <a:pPr algn="r"/>
            <a:r>
              <a:rPr lang="pt-BR" sz="1600" dirty="0"/>
              <a:t>Presidente do LASID (Associação Latino-americana de Imunodeficiências)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2880619-44FB-CCBA-9A03-C4AFB1DBE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6350496" cy="1143000"/>
          </a:xfrm>
        </p:spPr>
        <p:txBody>
          <a:bodyPr>
            <a:normAutofit/>
          </a:bodyPr>
          <a:lstStyle/>
          <a:p>
            <a:r>
              <a:rPr lang="pt-BR" dirty="0"/>
              <a:t>Por que coletar plasma?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447881D-F58A-81AC-F611-BFE7C1F7DB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5702424" cy="4525963"/>
          </a:xfrm>
        </p:spPr>
        <p:txBody>
          <a:bodyPr>
            <a:normAutofit/>
          </a:bodyPr>
          <a:lstStyle/>
          <a:p>
            <a:r>
              <a:rPr lang="pt-BR" sz="2400" dirty="0"/>
              <a:t>Aumento da demanda por hemoderivados no mundo (imunoglobulinas)</a:t>
            </a:r>
          </a:p>
          <a:p>
            <a:r>
              <a:rPr lang="pt-BR" sz="2400" dirty="0"/>
              <a:t>Nenhuma outra fonte de imunoglobulinas</a:t>
            </a:r>
          </a:p>
          <a:p>
            <a:r>
              <a:rPr lang="pt-BR" sz="2400" dirty="0"/>
              <a:t>Incapacidade de suprir necessidades apenas com o plasma recuperado de doações de sangue</a:t>
            </a:r>
          </a:p>
          <a:p>
            <a:endParaRPr lang="en-US" sz="24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2C64CE7F-6BB1-26DD-DCF3-F6C12F0E13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5393" y="1052736"/>
            <a:ext cx="6051909" cy="338194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D2B7EA7D-35CD-51D9-DD41-748A726E09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6320" y="6453336"/>
            <a:ext cx="2840982" cy="32921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C9519DE4-E02E-DB96-09C2-D1B6337EE579}"/>
              </a:ext>
            </a:extLst>
          </p:cNvPr>
          <p:cNvSpPr txBox="1"/>
          <p:nvPr/>
        </p:nvSpPr>
        <p:spPr>
          <a:xfrm>
            <a:off x="1127448" y="4717308"/>
            <a:ext cx="550527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Se tivermos: 500.000 litros de plasma recuperado processado integralmente com altíssimo rendimento: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5 gramas para cada litro de plasma: 2,5 toneladas de imunoglobulinas</a:t>
            </a:r>
          </a:p>
          <a:p>
            <a:r>
              <a:rPr lang="pt-BR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473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2880619-44FB-CCBA-9A03-C4AFB1DBE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274042"/>
          </a:xfrm>
        </p:spPr>
        <p:txBody>
          <a:bodyPr>
            <a:normAutofit fontScale="90000"/>
          </a:bodyPr>
          <a:lstStyle/>
          <a:p>
            <a:r>
              <a:rPr lang="pt-BR" dirty="0"/>
              <a:t>Por que coletar plasma?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F332127-19B0-49EB-8D09-51DA854BB3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274" y="3390872"/>
            <a:ext cx="4889863" cy="30653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E45DA56-BE3A-98A9-D3C3-AAC931CFC6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4294" y="3381921"/>
            <a:ext cx="5084507" cy="308324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9619566-EF93-5DAF-C3EF-C599083CA647}"/>
              </a:ext>
            </a:extLst>
          </p:cNvPr>
          <p:cNvSpPr txBox="1"/>
          <p:nvPr/>
        </p:nvSpPr>
        <p:spPr>
          <a:xfrm>
            <a:off x="9790750" y="342900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Consumo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3AC5BA0-BE38-915B-7287-353A895E9C3D}"/>
              </a:ext>
            </a:extLst>
          </p:cNvPr>
          <p:cNvSpPr txBox="1"/>
          <p:nvPr/>
        </p:nvSpPr>
        <p:spPr>
          <a:xfrm>
            <a:off x="4638150" y="343877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Origem</a:t>
            </a:r>
            <a:endParaRPr lang="en-US" dirty="0"/>
          </a:p>
        </p:txBody>
      </p:sp>
      <p:sp>
        <p:nvSpPr>
          <p:cNvPr id="11" name="Retângulo 6">
            <a:extLst>
              <a:ext uri="{FF2B5EF4-FFF2-40B4-BE49-F238E27FC236}">
                <a16:creationId xmlns:a16="http://schemas.microsoft.com/office/drawing/2014/main" xmlns="" id="{4E9645F9-B67B-B1FD-BC00-72F9E69EA979}"/>
              </a:ext>
            </a:extLst>
          </p:cNvPr>
          <p:cNvSpPr/>
          <p:nvPr/>
        </p:nvSpPr>
        <p:spPr>
          <a:xfrm>
            <a:off x="6744072" y="6515974"/>
            <a:ext cx="450059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u="sng" dirty="0" err="1">
                <a:hlinkClick r:id="rId4"/>
              </a:rPr>
              <a:t>Curr</a:t>
            </a:r>
            <a:r>
              <a:rPr lang="en-US" sz="1200" u="sng" dirty="0">
                <a:hlinkClick r:id="rId4"/>
              </a:rPr>
              <a:t> </a:t>
            </a:r>
            <a:r>
              <a:rPr lang="en-US" sz="1200" u="sng" dirty="0" err="1">
                <a:hlinkClick r:id="rId4"/>
              </a:rPr>
              <a:t>Opin</a:t>
            </a:r>
            <a:r>
              <a:rPr lang="en-US" sz="1200" u="sng" dirty="0">
                <a:hlinkClick r:id="rId4"/>
              </a:rPr>
              <a:t> Allergy </a:t>
            </a:r>
            <a:r>
              <a:rPr lang="en-US" sz="1200" u="sng" dirty="0" err="1">
                <a:hlinkClick r:id="rId4"/>
              </a:rPr>
              <a:t>Clin</a:t>
            </a:r>
            <a:r>
              <a:rPr lang="en-US" sz="1200" u="sng" dirty="0">
                <a:hlinkClick r:id="rId4"/>
              </a:rPr>
              <a:t> </a:t>
            </a:r>
            <a:r>
              <a:rPr lang="en-US" sz="1200" u="sng" dirty="0" err="1">
                <a:hlinkClick r:id="rId4"/>
              </a:rPr>
              <a:t>Immunol</a:t>
            </a:r>
            <a:r>
              <a:rPr lang="en-US" sz="1200" u="sng" dirty="0">
                <a:hlinkClick r:id="rId4"/>
              </a:rPr>
              <a:t>.</a:t>
            </a:r>
            <a:r>
              <a:rPr lang="en-US" sz="1200" dirty="0"/>
              <a:t> 2020 Dec; 20(6): 557–564</a:t>
            </a:r>
            <a:endParaRPr lang="pt-BR" sz="12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9F8D7771-F052-0DCB-A55E-0C66AA4E12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9410" y="781026"/>
            <a:ext cx="10812990" cy="2550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7922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xmlns="" id="{DC1B1DE4-AEB3-E941-B644-1E76DCCF8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Organização Mundial de Saúde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072E9FE8-209E-17F4-5660-E1694CEEDD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1824" y="1600201"/>
            <a:ext cx="7070576" cy="4525963"/>
          </a:xfrm>
        </p:spPr>
        <p:txBody>
          <a:bodyPr>
            <a:normAutofit/>
          </a:bodyPr>
          <a:lstStyle/>
          <a:p>
            <a:r>
              <a:rPr lang="pt-BR" sz="2400" dirty="0"/>
              <a:t>Necessidade crescente de plasma</a:t>
            </a:r>
          </a:p>
          <a:p>
            <a:r>
              <a:rPr lang="pt-BR" sz="2400" dirty="0"/>
              <a:t>Necessidade de todos os países contribuírem para a oferta de derivados de plasma (especialmente LMIC)</a:t>
            </a:r>
          </a:p>
          <a:p>
            <a:r>
              <a:rPr lang="pt-BR" sz="2400" dirty="0"/>
              <a:t>Risco de desabastecimento e elevação dos preços internacionais</a:t>
            </a:r>
          </a:p>
          <a:p>
            <a:r>
              <a:rPr lang="pt-BR" sz="2400" dirty="0"/>
              <a:t>Se possível, autossuficiência na coleta e fracionamento (pública e parcerias)</a:t>
            </a:r>
            <a:endParaRPr lang="en-US" sz="24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02CF577-5B73-EE18-CAB5-AD733C4737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201" t="13250" r="41599" b="34250"/>
          <a:stretch/>
        </p:blipFill>
        <p:spPr>
          <a:xfrm>
            <a:off x="407368" y="1196752"/>
            <a:ext cx="3888432" cy="54006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05AAF10-C5CA-F7ED-DDAB-267BDB26B5A6}"/>
              </a:ext>
            </a:extLst>
          </p:cNvPr>
          <p:cNvSpPr txBox="1"/>
          <p:nvPr/>
        </p:nvSpPr>
        <p:spPr>
          <a:xfrm>
            <a:off x="4799856" y="6443463"/>
            <a:ext cx="728422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https</a:t>
            </a:r>
            <a:r>
              <a:rPr lang="en-US" sz="1200" dirty="0"/>
              <a:t>://apps.who.int/iris/bitstream/handle/10665/340171/9789240021815-eng.pdf?sequence=1&amp;isAllowed=y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36DE598A-6799-F647-A177-8AB7F597C030}"/>
              </a:ext>
            </a:extLst>
          </p:cNvPr>
          <p:cNvSpPr/>
          <p:nvPr/>
        </p:nvSpPr>
        <p:spPr>
          <a:xfrm>
            <a:off x="955406" y="2102921"/>
            <a:ext cx="9771588" cy="31974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333" dirty="0">
              <a:solidFill>
                <a:schemeClr val="tx2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FE435F7A-D941-4E5B-935A-EAB187615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Declaração de conflito de interesses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0F515184-A87E-E27D-B59C-4F816AA082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Declaro não ter conflito de interesses relacionado ao tema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F470812A-CB48-3247-92A0-4406AC7936DC}"/>
              </a:ext>
            </a:extLst>
          </p:cNvPr>
          <p:cNvSpPr/>
          <p:nvPr/>
        </p:nvSpPr>
        <p:spPr>
          <a:xfrm flipV="1">
            <a:off x="955406" y="5181177"/>
            <a:ext cx="9771588" cy="1192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3AEF0FEF-6D2A-A94C-9B1A-5FDBF60731ED}"/>
              </a:ext>
            </a:extLst>
          </p:cNvPr>
          <p:cNvSpPr/>
          <p:nvPr/>
        </p:nvSpPr>
        <p:spPr>
          <a:xfrm flipV="1">
            <a:off x="955406" y="2102921"/>
            <a:ext cx="9771588" cy="2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917EAF9-C0B9-4C55-9524-2077F367BCA6}"/>
              </a:ext>
            </a:extLst>
          </p:cNvPr>
          <p:cNvSpPr txBox="1"/>
          <p:nvPr/>
        </p:nvSpPr>
        <p:spPr>
          <a:xfrm>
            <a:off x="1361152" y="2253421"/>
            <a:ext cx="9199343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>
              <a:spcBef>
                <a:spcPct val="0"/>
              </a:spcBef>
              <a:buClr>
                <a:schemeClr val="bg2"/>
              </a:buClr>
              <a:buSzPct val="80000"/>
            </a:pPr>
            <a:r>
              <a:rPr lang="pt-BR" altLang="pt-BR" sz="1600" b="1" dirty="0">
                <a:solidFill>
                  <a:srgbClr val="595959"/>
                </a:solidFill>
                <a:ea typeface="Geneva"/>
                <a:cs typeface="Arial" panose="020B0604020202020204" pitchFamily="34" charset="0"/>
              </a:rPr>
              <a:t>Nome: Gesmar Rodrigues Silva Segundo</a:t>
            </a:r>
          </a:p>
          <a:p>
            <a:pPr marL="0" lvl="1">
              <a:spcBef>
                <a:spcPct val="0"/>
              </a:spcBef>
              <a:buClr>
                <a:schemeClr val="bg2"/>
              </a:buClr>
              <a:buSzPct val="80000"/>
            </a:pPr>
            <a:r>
              <a:rPr lang="pt-BR" altLang="pt-BR" sz="1600" b="1" dirty="0">
                <a:solidFill>
                  <a:srgbClr val="595959"/>
                </a:solidFill>
                <a:ea typeface="Geneva"/>
                <a:cs typeface="Arial" panose="020B0604020202020204" pitchFamily="34" charset="0"/>
              </a:rPr>
              <a:t>Titulação: Professor Associado</a:t>
            </a:r>
          </a:p>
          <a:p>
            <a:pPr marL="0" lvl="1">
              <a:spcBef>
                <a:spcPct val="0"/>
              </a:spcBef>
              <a:buClr>
                <a:schemeClr val="bg2"/>
              </a:buClr>
              <a:buSzPct val="80000"/>
            </a:pPr>
            <a:r>
              <a:rPr lang="pt-BR" altLang="pt-BR" sz="1600" b="1" dirty="0">
                <a:solidFill>
                  <a:srgbClr val="595959"/>
                </a:solidFill>
                <a:ea typeface="Geneva"/>
                <a:cs typeface="Arial" panose="020B0604020202020204" pitchFamily="34" charset="0"/>
              </a:rPr>
              <a:t>Instituição: Departamento de Pediatria, FAMED,UFU</a:t>
            </a:r>
          </a:p>
          <a:p>
            <a:pPr marL="0" lvl="1">
              <a:spcBef>
                <a:spcPct val="0"/>
              </a:spcBef>
              <a:buClr>
                <a:schemeClr val="bg2"/>
              </a:buClr>
              <a:buSzPct val="80000"/>
            </a:pPr>
            <a:r>
              <a:rPr lang="pt-BR" altLang="pt-BR" sz="1600" b="1" dirty="0">
                <a:solidFill>
                  <a:srgbClr val="595959"/>
                </a:solidFill>
                <a:ea typeface="Geneva"/>
                <a:cs typeface="Arial" panose="020B0604020202020204" pitchFamily="34" charset="0"/>
              </a:rPr>
              <a:t>Atendo em consultório privado</a:t>
            </a:r>
          </a:p>
          <a:p>
            <a:pPr marL="0" lvl="1">
              <a:spcBef>
                <a:spcPct val="0"/>
              </a:spcBef>
              <a:buClr>
                <a:schemeClr val="bg2"/>
              </a:buClr>
              <a:buSzPct val="80000"/>
            </a:pPr>
            <a:r>
              <a:rPr lang="pt-BR" altLang="pt-BR" sz="1600" b="1" dirty="0">
                <a:solidFill>
                  <a:srgbClr val="595959"/>
                </a:solidFill>
                <a:ea typeface="Geneva"/>
                <a:cs typeface="Arial" panose="020B0604020202020204" pitchFamily="34" charset="0"/>
              </a:rPr>
              <a:t>CRM 32969</a:t>
            </a:r>
          </a:p>
          <a:p>
            <a:pPr marL="0" lvl="1">
              <a:spcBef>
                <a:spcPct val="0"/>
              </a:spcBef>
              <a:buClr>
                <a:schemeClr val="bg2"/>
              </a:buClr>
              <a:buSzPct val="80000"/>
            </a:pPr>
            <a:endParaRPr lang="pt-BR" altLang="pt-BR" sz="1600" b="1" dirty="0">
              <a:solidFill>
                <a:srgbClr val="595959"/>
              </a:solidFill>
              <a:ea typeface="Geneva"/>
              <a:cs typeface="Arial" panose="020B0604020202020204" pitchFamily="34" charset="0"/>
            </a:endParaRPr>
          </a:p>
          <a:p>
            <a:pPr marL="0" lvl="1">
              <a:spcBef>
                <a:spcPct val="0"/>
              </a:spcBef>
              <a:buClr>
                <a:schemeClr val="bg2"/>
              </a:buClr>
              <a:buSzPct val="80000"/>
            </a:pPr>
            <a:r>
              <a:rPr lang="pt-BR" altLang="pt-BR" sz="1600" b="1" dirty="0">
                <a:solidFill>
                  <a:srgbClr val="595959"/>
                </a:solidFill>
                <a:ea typeface="Geneva"/>
                <a:cs typeface="Arial" panose="020B0604020202020204" pitchFamily="34" charset="0"/>
              </a:rPr>
              <a:t>Não possuo ações de empresas</a:t>
            </a:r>
          </a:p>
          <a:p>
            <a:pPr marL="0" lvl="1">
              <a:spcBef>
                <a:spcPct val="0"/>
              </a:spcBef>
              <a:buClr>
                <a:schemeClr val="bg2"/>
              </a:buClr>
              <a:buSzPct val="80000"/>
            </a:pPr>
            <a:endParaRPr lang="pt-BR" altLang="pt-BR" sz="1600" b="1" dirty="0">
              <a:solidFill>
                <a:srgbClr val="595959"/>
              </a:solidFill>
              <a:ea typeface="Geneva"/>
              <a:cs typeface="Arial" panose="020B0604020202020204" pitchFamily="34" charset="0"/>
            </a:endParaRPr>
          </a:p>
          <a:p>
            <a:pPr marL="0" lvl="1">
              <a:spcBef>
                <a:spcPct val="0"/>
              </a:spcBef>
              <a:buClr>
                <a:schemeClr val="bg2"/>
              </a:buClr>
              <a:buSzPct val="80000"/>
            </a:pPr>
            <a:r>
              <a:rPr lang="pt-BR" altLang="pt-BR" sz="1600" b="1" dirty="0">
                <a:solidFill>
                  <a:srgbClr val="595959"/>
                </a:solidFill>
                <a:ea typeface="Geneva"/>
                <a:cs typeface="Arial" panose="020B0604020202020204" pitchFamily="34" charset="0"/>
              </a:rPr>
              <a:t>Já participei de cursos de educação médica continuada com remuneração por aula – Takeda (última aula em maio de 2022) e CSL </a:t>
            </a:r>
            <a:r>
              <a:rPr lang="pt-BR" altLang="pt-BR" sz="1600" b="1" dirty="0" err="1">
                <a:solidFill>
                  <a:srgbClr val="595959"/>
                </a:solidFill>
                <a:ea typeface="Geneva"/>
                <a:cs typeface="Arial" panose="020B0604020202020204" pitchFamily="34" charset="0"/>
              </a:rPr>
              <a:t>Behringer</a:t>
            </a:r>
            <a:r>
              <a:rPr lang="pt-BR" altLang="pt-BR" sz="1600" b="1" dirty="0">
                <a:solidFill>
                  <a:srgbClr val="595959"/>
                </a:solidFill>
                <a:ea typeface="Geneva"/>
                <a:cs typeface="Arial" panose="020B0604020202020204" pitchFamily="34" charset="0"/>
              </a:rPr>
              <a:t> (última aula em outubro de 2022)</a:t>
            </a:r>
          </a:p>
          <a:p>
            <a:pPr marL="0" lvl="1">
              <a:spcBef>
                <a:spcPct val="0"/>
              </a:spcBef>
              <a:buClr>
                <a:schemeClr val="bg2"/>
              </a:buClr>
              <a:buSzPct val="80000"/>
            </a:pPr>
            <a:endParaRPr lang="pt-BR" altLang="pt-BR" sz="1600" b="1" dirty="0">
              <a:solidFill>
                <a:srgbClr val="595959"/>
              </a:solidFill>
              <a:ea typeface="Genev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6038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AB24EE9-811B-40B9-B5AA-0DA02DB5D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134038B-53AA-F646-A1CD-617DE9D7BC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2405EB6-705A-D7C8-FFEC-8CF1BEE33F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360" y="1371601"/>
            <a:ext cx="6872983" cy="498316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409A5B8-69B4-664F-1984-F82A093B2C9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300" t="43700" r="29001" b="27950"/>
          <a:stretch/>
        </p:blipFill>
        <p:spPr>
          <a:xfrm>
            <a:off x="7208343" y="2852936"/>
            <a:ext cx="3600017" cy="313549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A263E3D-EE67-6D91-16F9-941531EC71BC}"/>
              </a:ext>
            </a:extLst>
          </p:cNvPr>
          <p:cNvSpPr txBox="1"/>
          <p:nvPr/>
        </p:nvSpPr>
        <p:spPr>
          <a:xfrm>
            <a:off x="9624392" y="4365104"/>
            <a:ext cx="1742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imunoglobulinas</a:t>
            </a:r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8735D228-D3E0-2184-E75E-BCA07CEC9F87}"/>
              </a:ext>
            </a:extLst>
          </p:cNvPr>
          <p:cNvSpPr/>
          <p:nvPr/>
        </p:nvSpPr>
        <p:spPr>
          <a:xfrm>
            <a:off x="2999656" y="4744843"/>
            <a:ext cx="3240360" cy="19442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E4D25C16-CD6F-2348-4E40-D4D0F3241789}"/>
              </a:ext>
            </a:extLst>
          </p:cNvPr>
          <p:cNvCxnSpPr/>
          <p:nvPr/>
        </p:nvCxnSpPr>
        <p:spPr>
          <a:xfrm flipV="1">
            <a:off x="6023992" y="3294422"/>
            <a:ext cx="1184351" cy="187220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50C0FF7A-AE92-E529-8508-6CC432887E11}"/>
              </a:ext>
            </a:extLst>
          </p:cNvPr>
          <p:cNvCxnSpPr>
            <a:cxnSpLocks/>
          </p:cNvCxnSpPr>
          <p:nvPr/>
        </p:nvCxnSpPr>
        <p:spPr>
          <a:xfrm>
            <a:off x="6174189" y="5378572"/>
            <a:ext cx="1031951" cy="39792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2123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Imunoglobulinas: Anticorpos</a:t>
            </a:r>
          </a:p>
        </p:txBody>
      </p:sp>
      <p:pic>
        <p:nvPicPr>
          <p:cNvPr id="4098" name="Picture 2" descr="Figure: Estrutura básica em Y dos anticorpos - Manual MSD Versão Saúde para  a Famíl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361" y="1772816"/>
            <a:ext cx="2880320" cy="3021168"/>
          </a:xfrm>
          <a:prstGeom prst="rect">
            <a:avLst/>
          </a:prstGeom>
          <a:noFill/>
        </p:spPr>
      </p:pic>
      <p:sp>
        <p:nvSpPr>
          <p:cNvPr id="5" name="Elipse 4"/>
          <p:cNvSpPr/>
          <p:nvPr/>
        </p:nvSpPr>
        <p:spPr>
          <a:xfrm>
            <a:off x="2817723" y="1701377"/>
            <a:ext cx="422544" cy="453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lipse 5"/>
          <p:cNvSpPr/>
          <p:nvPr/>
        </p:nvSpPr>
        <p:spPr>
          <a:xfrm>
            <a:off x="835425" y="1629940"/>
            <a:ext cx="422544" cy="453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Seta para baixo 6"/>
          <p:cNvSpPr/>
          <p:nvPr/>
        </p:nvSpPr>
        <p:spPr>
          <a:xfrm rot="18276746">
            <a:off x="3517662" y="1947305"/>
            <a:ext cx="344424" cy="515118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3003308" y="2368009"/>
            <a:ext cx="2565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Combate de infecções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CA6DC798-235D-025C-485F-C752FD7AB1D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100" t="30376" r="31100" b="24917"/>
          <a:stretch/>
        </p:blipFill>
        <p:spPr>
          <a:xfrm>
            <a:off x="3003308" y="2852935"/>
            <a:ext cx="3812772" cy="368962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F70EEB3B-D27B-A45B-1C39-6139C93541F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900" t="24809" r="62937" b="25851"/>
          <a:stretch/>
        </p:blipFill>
        <p:spPr>
          <a:xfrm>
            <a:off x="7032104" y="2362182"/>
            <a:ext cx="3960440" cy="418038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DCD324C1-23A0-2CE2-3086-A7EBE135A6C9}"/>
              </a:ext>
            </a:extLst>
          </p:cNvPr>
          <p:cNvSpPr txBox="1"/>
          <p:nvPr/>
        </p:nvSpPr>
        <p:spPr>
          <a:xfrm flipH="1">
            <a:off x="10310890" y="6581001"/>
            <a:ext cx="187151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i="0" u="none" strike="noStrike" baseline="0" dirty="0" err="1">
                <a:latin typeface="ZurichBT-RomanCondensed"/>
              </a:rPr>
              <a:t>einstein</a:t>
            </a:r>
            <a:r>
              <a:rPr lang="en-US" sz="1200" b="0" i="0" u="none" strike="noStrike" baseline="0" dirty="0">
                <a:latin typeface="ZurichBT-RomanCondensed"/>
              </a:rPr>
              <a:t>. 2017;15(1):1-16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96688" y="0"/>
            <a:ext cx="10972800" cy="1143000"/>
          </a:xfrm>
        </p:spPr>
        <p:txBody>
          <a:bodyPr/>
          <a:lstStyle/>
          <a:p>
            <a:r>
              <a:rPr lang="pt-BR" dirty="0"/>
              <a:t>Imunoglobulinas: Anticorpos</a:t>
            </a:r>
          </a:p>
        </p:txBody>
      </p:sp>
      <p:pic>
        <p:nvPicPr>
          <p:cNvPr id="4098" name="Picture 2" descr="Figure: Estrutura básica em Y dos anticorpos - Manual MSD Versão Saúde para  a Famíl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0884" y="1442256"/>
            <a:ext cx="2390039" cy="2506912"/>
          </a:xfrm>
          <a:prstGeom prst="rect">
            <a:avLst/>
          </a:prstGeom>
          <a:noFill/>
        </p:spPr>
      </p:pic>
      <p:sp>
        <p:nvSpPr>
          <p:cNvPr id="11" name="Colchete direito 10"/>
          <p:cNvSpPr/>
          <p:nvPr/>
        </p:nvSpPr>
        <p:spPr>
          <a:xfrm rot="5400000">
            <a:off x="1256954" y="3401609"/>
            <a:ext cx="350617" cy="944556"/>
          </a:xfrm>
          <a:prstGeom prst="rightBracke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Seta para baixo 11"/>
          <p:cNvSpPr/>
          <p:nvPr/>
        </p:nvSpPr>
        <p:spPr>
          <a:xfrm rot="14250103">
            <a:off x="1956210" y="3335325"/>
            <a:ext cx="248060" cy="564575"/>
          </a:xfrm>
          <a:prstGeom prst="downArrow">
            <a:avLst>
              <a:gd name="adj1" fmla="val 50000"/>
              <a:gd name="adj2" fmla="val 60225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12"/>
          <p:cNvSpPr txBox="1"/>
          <p:nvPr/>
        </p:nvSpPr>
        <p:spPr>
          <a:xfrm>
            <a:off x="1918186" y="2782669"/>
            <a:ext cx="21032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Ação  contra </a:t>
            </a:r>
            <a:r>
              <a:rPr lang="pt-BR" dirty="0" err="1"/>
              <a:t>inflamaçoes</a:t>
            </a:r>
            <a:r>
              <a:rPr lang="pt-BR" dirty="0"/>
              <a:t>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21BF9090-6865-E5BF-89F3-4199C2AE4A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50"/>
          <a:stretch/>
        </p:blipFill>
        <p:spPr bwMode="auto">
          <a:xfrm>
            <a:off x="3431704" y="1143000"/>
            <a:ext cx="5040560" cy="5257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34A67EA0-CD52-5DB8-6806-42C66DACB905}"/>
              </a:ext>
            </a:extLst>
          </p:cNvPr>
          <p:cNvSpPr txBox="1"/>
          <p:nvPr/>
        </p:nvSpPr>
        <p:spPr>
          <a:xfrm>
            <a:off x="8184232" y="6565543"/>
            <a:ext cx="389660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b="0" i="1" dirty="0">
                <a:solidFill>
                  <a:srgbClr val="3E3D40"/>
                </a:solidFill>
                <a:effectLst/>
                <a:latin typeface="MuseoSans"/>
              </a:rPr>
              <a:t>Front. Immunol.</a:t>
            </a:r>
            <a:r>
              <a:rPr lang="fr-FR" sz="1200" b="0" i="0" dirty="0">
                <a:solidFill>
                  <a:srgbClr val="3E3D40"/>
                </a:solidFill>
                <a:effectLst/>
                <a:latin typeface="MuseoSans"/>
              </a:rPr>
              <a:t> 11:1660. doi: 10.3389/fimmu.2020.01660</a:t>
            </a:r>
            <a:endParaRPr lang="en-US" sz="12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9D3237BD-B1FA-A3E8-7BC7-129DF285583B}"/>
              </a:ext>
            </a:extLst>
          </p:cNvPr>
          <p:cNvSpPr/>
          <p:nvPr/>
        </p:nvSpPr>
        <p:spPr>
          <a:xfrm>
            <a:off x="5951984" y="1772816"/>
            <a:ext cx="2592288" cy="64807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2F45D0D7-9F93-F66B-62D7-F1369DC49C19}"/>
              </a:ext>
            </a:extLst>
          </p:cNvPr>
          <p:cNvSpPr/>
          <p:nvPr/>
        </p:nvSpPr>
        <p:spPr>
          <a:xfrm>
            <a:off x="3359696" y="1642654"/>
            <a:ext cx="2592288" cy="37501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A3E4D5B4-82C4-CEE1-3B22-5139FE9D82F4}"/>
              </a:ext>
            </a:extLst>
          </p:cNvPr>
          <p:cNvSpPr/>
          <p:nvPr/>
        </p:nvSpPr>
        <p:spPr>
          <a:xfrm>
            <a:off x="3287688" y="4522540"/>
            <a:ext cx="2592288" cy="2587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580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/>
      <p:bldP spid="20" grpId="0" animBg="1"/>
      <p:bldP spid="21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Aumento expressivo do uso nos últimos anos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xmlns="" id="{2AAB5C58-7DC1-6A06-E7EF-8BC95EB8C0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896" y="1268760"/>
            <a:ext cx="5990456" cy="4709119"/>
          </a:xfrm>
        </p:spPr>
        <p:txBody>
          <a:bodyPr/>
          <a:lstStyle/>
          <a:p>
            <a:r>
              <a:rPr lang="pt-BR" sz="2400" dirty="0"/>
              <a:t>Melhoria no diagnóstico das imunodeficiências primárias</a:t>
            </a:r>
          </a:p>
          <a:p>
            <a:r>
              <a:rPr lang="pt-BR" sz="2400" dirty="0"/>
              <a:t>Melhoria do tratamento de doenças (canceres) com imunodeficiência secundária</a:t>
            </a:r>
          </a:p>
          <a:p>
            <a:r>
              <a:rPr lang="pt-BR" sz="2400" dirty="0"/>
              <a:t>Ampliação de indicações</a:t>
            </a:r>
          </a:p>
          <a:p>
            <a:pPr lvl="1"/>
            <a:r>
              <a:rPr lang="pt-BR" sz="2400" b="1" dirty="0"/>
              <a:t>Neurologia</a:t>
            </a:r>
          </a:p>
          <a:p>
            <a:pPr lvl="2"/>
            <a:r>
              <a:rPr lang="pt-BR" sz="1600" dirty="0"/>
              <a:t>CIDP</a:t>
            </a:r>
          </a:p>
          <a:p>
            <a:pPr lvl="2"/>
            <a:r>
              <a:rPr lang="pt-BR" sz="1600" dirty="0"/>
              <a:t>Encefalites</a:t>
            </a:r>
          </a:p>
          <a:p>
            <a:pPr lvl="1"/>
            <a:r>
              <a:rPr lang="pt-BR" sz="2000" dirty="0"/>
              <a:t>Reumatologia</a:t>
            </a:r>
          </a:p>
          <a:p>
            <a:pPr lvl="1"/>
            <a:r>
              <a:rPr lang="pt-BR" sz="2000" dirty="0"/>
              <a:t>Dermatologia</a:t>
            </a:r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E746F00-7976-0C70-5977-9FB926382B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360" y="1052736"/>
            <a:ext cx="4500594" cy="4106792"/>
          </a:xfrm>
          <a:prstGeom prst="rect">
            <a:avLst/>
          </a:prstGeom>
        </p:spPr>
      </p:pic>
      <p:sp>
        <p:nvSpPr>
          <p:cNvPr id="10" name="Retângulo 6">
            <a:extLst>
              <a:ext uri="{FF2B5EF4-FFF2-40B4-BE49-F238E27FC236}">
                <a16:creationId xmlns:a16="http://schemas.microsoft.com/office/drawing/2014/main" xmlns="" id="{2D8E3B26-D5DB-8933-EA8F-0E4D7F7F2DB9}"/>
              </a:ext>
            </a:extLst>
          </p:cNvPr>
          <p:cNvSpPr/>
          <p:nvPr/>
        </p:nvSpPr>
        <p:spPr>
          <a:xfrm>
            <a:off x="191344" y="5159528"/>
            <a:ext cx="450059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u="sng" dirty="0" err="1">
                <a:hlinkClick r:id="rId3"/>
              </a:rPr>
              <a:t>Curr</a:t>
            </a:r>
            <a:r>
              <a:rPr lang="en-US" sz="1400" u="sng" dirty="0">
                <a:hlinkClick r:id="rId3"/>
              </a:rPr>
              <a:t> </a:t>
            </a:r>
            <a:r>
              <a:rPr lang="en-US" sz="1400" u="sng" dirty="0" err="1">
                <a:hlinkClick r:id="rId3"/>
              </a:rPr>
              <a:t>Opin</a:t>
            </a:r>
            <a:r>
              <a:rPr lang="en-US" sz="1400" u="sng" dirty="0">
                <a:hlinkClick r:id="rId3"/>
              </a:rPr>
              <a:t> Allergy </a:t>
            </a:r>
            <a:r>
              <a:rPr lang="en-US" sz="1400" u="sng" dirty="0" err="1">
                <a:hlinkClick r:id="rId3"/>
              </a:rPr>
              <a:t>Clin</a:t>
            </a:r>
            <a:r>
              <a:rPr lang="en-US" sz="1400" u="sng" dirty="0">
                <a:hlinkClick r:id="rId3"/>
              </a:rPr>
              <a:t> </a:t>
            </a:r>
            <a:r>
              <a:rPr lang="en-US" sz="1400" u="sng" dirty="0" err="1">
                <a:hlinkClick r:id="rId3"/>
              </a:rPr>
              <a:t>Immunol</a:t>
            </a:r>
            <a:r>
              <a:rPr lang="en-US" sz="1400" u="sng" dirty="0">
                <a:hlinkClick r:id="rId3"/>
              </a:rPr>
              <a:t>.</a:t>
            </a:r>
            <a:r>
              <a:rPr lang="en-US" sz="1400" dirty="0"/>
              <a:t> 2020 Dec; 20(6): 557–564</a:t>
            </a:r>
            <a:endParaRPr lang="pt-BR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7720" t="13672" r="29412" b="20898"/>
          <a:stretch>
            <a:fillRect/>
          </a:stretch>
        </p:blipFill>
        <p:spPr bwMode="auto">
          <a:xfrm>
            <a:off x="5842212" y="1369064"/>
            <a:ext cx="6000776" cy="3526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725470"/>
          </a:xfrm>
        </p:spPr>
        <p:txBody>
          <a:bodyPr>
            <a:noAutofit/>
          </a:bodyPr>
          <a:lstStyle/>
          <a:p>
            <a:r>
              <a:rPr lang="pt-BR" sz="3200" dirty="0"/>
              <a:t>Mudança do uso de imunoglobulina por tipos de doenças</a:t>
            </a:r>
          </a:p>
        </p:txBody>
      </p:sp>
      <p:sp>
        <p:nvSpPr>
          <p:cNvPr id="6" name="Retângulo 5"/>
          <p:cNvSpPr/>
          <p:nvPr/>
        </p:nvSpPr>
        <p:spPr>
          <a:xfrm>
            <a:off x="5951984" y="4869160"/>
            <a:ext cx="564361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/>
              <a:t> </a:t>
            </a:r>
            <a:r>
              <a:rPr lang="pt-BR" sz="1400" u="sng" dirty="0">
                <a:hlinkClick r:id="rId3"/>
              </a:rPr>
              <a:t>https://www.blood.gov.au/ig-usage-data-and-statistics</a:t>
            </a:r>
            <a:r>
              <a:rPr lang="pt-BR" sz="1400" dirty="0"/>
              <a:t>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FDDFB2B-0BD1-32AC-5F57-26DB9C1E59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012" y="1131739"/>
            <a:ext cx="4466612" cy="459452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E4FDDC3-0015-E0E1-D150-EEC8EFFB05B5}"/>
              </a:ext>
            </a:extLst>
          </p:cNvPr>
          <p:cNvSpPr txBox="1"/>
          <p:nvPr/>
        </p:nvSpPr>
        <p:spPr>
          <a:xfrm>
            <a:off x="623392" y="5886911"/>
            <a:ext cx="374441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/>
              <a:t>Journal of the Formosan Medical Association 120 (2021) 1921e1925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91C1552C-ED21-44D0-41E0-78DB31463D7F}"/>
              </a:ext>
            </a:extLst>
          </p:cNvPr>
          <p:cNvCxnSpPr>
            <a:cxnSpLocks/>
          </p:cNvCxnSpPr>
          <p:nvPr/>
        </p:nvCxnSpPr>
        <p:spPr>
          <a:xfrm>
            <a:off x="3221150" y="5122557"/>
            <a:ext cx="1008112" cy="0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8B68CE94-F658-F75A-2944-14700B83A23E}"/>
              </a:ext>
            </a:extLst>
          </p:cNvPr>
          <p:cNvCxnSpPr>
            <a:cxnSpLocks/>
          </p:cNvCxnSpPr>
          <p:nvPr/>
        </p:nvCxnSpPr>
        <p:spPr>
          <a:xfrm>
            <a:off x="3221150" y="4932997"/>
            <a:ext cx="1008112" cy="0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EFC4FEB-381E-4F89-37C3-0504E6D8C5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2064" y="1080616"/>
            <a:ext cx="4824536" cy="398798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52AD985-8C42-EED9-2CF9-D97B4F6D5C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28" y="240536"/>
            <a:ext cx="5847050" cy="4032448"/>
          </a:xfrm>
          <a:prstGeom prst="rect">
            <a:avLst/>
          </a:prstGeom>
        </p:spPr>
      </p:pic>
      <p:sp>
        <p:nvSpPr>
          <p:cNvPr id="6" name="CaixaDeTexto 3">
            <a:extLst>
              <a:ext uri="{FF2B5EF4-FFF2-40B4-BE49-F238E27FC236}">
                <a16:creationId xmlns:a16="http://schemas.microsoft.com/office/drawing/2014/main" xmlns="" id="{98AA8B59-2958-B5B8-0B9E-AE5E360A14F6}"/>
              </a:ext>
            </a:extLst>
          </p:cNvPr>
          <p:cNvSpPr txBox="1"/>
          <p:nvPr/>
        </p:nvSpPr>
        <p:spPr>
          <a:xfrm>
            <a:off x="191344" y="4223329"/>
            <a:ext cx="4143404" cy="1477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Brasil: 16,7 gramas/1.000 habitantes</a:t>
            </a:r>
          </a:p>
          <a:p>
            <a:r>
              <a:rPr lang="pt-BR" dirty="0"/>
              <a:t>             16,7 g x 200.000.000/1000</a:t>
            </a:r>
          </a:p>
          <a:p>
            <a:r>
              <a:rPr lang="pt-BR" dirty="0"/>
              <a:t>      total: 3.340.000g</a:t>
            </a:r>
          </a:p>
          <a:p>
            <a:r>
              <a:rPr lang="pt-BR" dirty="0"/>
              <a:t>                 3,34 toneladas</a:t>
            </a:r>
          </a:p>
          <a:p>
            <a:endParaRPr lang="pt-BR" dirty="0"/>
          </a:p>
        </p:txBody>
      </p:sp>
      <p:sp>
        <p:nvSpPr>
          <p:cNvPr id="7" name="CaixaDeTexto 4">
            <a:extLst>
              <a:ext uri="{FF2B5EF4-FFF2-40B4-BE49-F238E27FC236}">
                <a16:creationId xmlns:a16="http://schemas.microsoft.com/office/drawing/2014/main" xmlns="" id="{8887E026-E9F9-A779-FF8F-7819CDAC5BB2}"/>
              </a:ext>
            </a:extLst>
          </p:cNvPr>
          <p:cNvSpPr txBox="1"/>
          <p:nvPr/>
        </p:nvSpPr>
        <p:spPr>
          <a:xfrm>
            <a:off x="3819187" y="4215488"/>
            <a:ext cx="4143404" cy="23083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Melhoria na assistência médica</a:t>
            </a:r>
          </a:p>
          <a:p>
            <a:r>
              <a:rPr lang="pt-BR" dirty="0"/>
              <a:t>   - 50 gramas/1.000 habitantes</a:t>
            </a:r>
          </a:p>
          <a:p>
            <a:r>
              <a:rPr lang="pt-BR" dirty="0"/>
              <a:t>             50 g x 200.000.000/1000</a:t>
            </a:r>
          </a:p>
          <a:p>
            <a:r>
              <a:rPr lang="pt-BR" dirty="0"/>
              <a:t>      total: 10.000.000 g</a:t>
            </a:r>
          </a:p>
          <a:p>
            <a:r>
              <a:rPr lang="pt-BR" dirty="0"/>
              <a:t>                 10 toneladas</a:t>
            </a:r>
          </a:p>
          <a:p>
            <a:endParaRPr lang="pt-BR" dirty="0"/>
          </a:p>
          <a:p>
            <a:r>
              <a:rPr lang="pt-BR" dirty="0"/>
              <a:t>   -80 gramas/1.000 habitantes</a:t>
            </a:r>
          </a:p>
          <a:p>
            <a:r>
              <a:rPr lang="pt-BR" dirty="0"/>
              <a:t>                  </a:t>
            </a:r>
            <a:r>
              <a:rPr lang="pt-BR" b="1" dirty="0"/>
              <a:t>16 toneladas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FFF81798-378D-67C5-A04A-2E558DE8F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Uso de imunoglobulinas no Brasil</a:t>
            </a:r>
            <a:endParaRPr lang="en-US" dirty="0"/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xmlns="" id="{9625CAB5-532C-33E9-A8CB-F77852EC3B43}"/>
              </a:ext>
            </a:extLst>
          </p:cNvPr>
          <p:cNvSpPr/>
          <p:nvPr/>
        </p:nvSpPr>
        <p:spPr>
          <a:xfrm>
            <a:off x="3863752" y="2348880"/>
            <a:ext cx="360040" cy="4143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46BABF3-0986-267C-26C7-054DF19D865F}"/>
              </a:ext>
            </a:extLst>
          </p:cNvPr>
          <p:cNvSpPr txBox="1"/>
          <p:nvPr/>
        </p:nvSpPr>
        <p:spPr>
          <a:xfrm>
            <a:off x="7569220" y="6237312"/>
            <a:ext cx="414340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/>
              <a:t>Journal of the Formosan Medical Association 120 (2021) 1921e1925</a:t>
            </a:r>
          </a:p>
        </p:txBody>
      </p:sp>
      <p:sp>
        <p:nvSpPr>
          <p:cNvPr id="12" name="Retângulo 3">
            <a:extLst>
              <a:ext uri="{FF2B5EF4-FFF2-40B4-BE49-F238E27FC236}">
                <a16:creationId xmlns:a16="http://schemas.microsoft.com/office/drawing/2014/main" xmlns="" id="{4A5F794F-004E-EED7-A04D-EA9FB7DD834B}"/>
              </a:ext>
            </a:extLst>
          </p:cNvPr>
          <p:cNvSpPr/>
          <p:nvPr/>
        </p:nvSpPr>
        <p:spPr>
          <a:xfrm>
            <a:off x="7968208" y="6444862"/>
            <a:ext cx="263245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u="sng" dirty="0">
                <a:hlinkClick r:id="rId4"/>
              </a:rPr>
              <a:t>Blood </a:t>
            </a:r>
            <a:r>
              <a:rPr lang="en-US" sz="1100" u="sng" dirty="0" err="1">
                <a:hlinkClick r:id="rId4"/>
              </a:rPr>
              <a:t>Transfus</a:t>
            </a:r>
            <a:r>
              <a:rPr lang="en-US" sz="1100" u="sng" dirty="0">
                <a:hlinkClick r:id="rId4"/>
              </a:rPr>
              <a:t>.</a:t>
            </a:r>
            <a:r>
              <a:rPr lang="en-US" sz="1100" dirty="0"/>
              <a:t> 2019 Nov; 17(6): 449–458.</a:t>
            </a:r>
            <a:endParaRPr lang="pt-BR" sz="1100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957F3B7D-0B2E-A9C5-D238-5485B8100A90}"/>
              </a:ext>
            </a:extLst>
          </p:cNvPr>
          <p:cNvCxnSpPr>
            <a:cxnSpLocks/>
          </p:cNvCxnSpPr>
          <p:nvPr/>
        </p:nvCxnSpPr>
        <p:spPr>
          <a:xfrm>
            <a:off x="7176120" y="4032828"/>
            <a:ext cx="3744416" cy="599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8139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4B258A5-67A8-4700-80F5-20D7F3A68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Uso</a:t>
            </a:r>
            <a:r>
              <a:rPr lang="en-US" dirty="0"/>
              <a:t> de </a:t>
            </a:r>
            <a:r>
              <a:rPr lang="en-US" dirty="0" err="1"/>
              <a:t>imunoglobulina</a:t>
            </a:r>
            <a:r>
              <a:rPr lang="en-US" dirty="0"/>
              <a:t> no Brasil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C215612-0E69-CCBF-ABAF-49E8C1A51E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4622304" cy="4525963"/>
          </a:xfrm>
        </p:spPr>
        <p:txBody>
          <a:bodyPr>
            <a:normAutofit/>
          </a:bodyPr>
          <a:lstStyle/>
          <a:p>
            <a:pPr fontAlgn="base"/>
            <a:r>
              <a:rPr lang="en-US" sz="1100" b="1" dirty="0" err="1">
                <a:solidFill>
                  <a:srgbClr val="000000"/>
                </a:solidFill>
                <a:effectLst/>
              </a:rPr>
              <a:t>Imunoglobulina</a:t>
            </a:r>
            <a:r>
              <a:rPr lang="en-US" sz="1100" b="1" dirty="0">
                <a:solidFill>
                  <a:srgbClr val="000000"/>
                </a:solidFill>
                <a:effectLst/>
              </a:rPr>
              <a:t> Humana no SUS</a:t>
            </a:r>
          </a:p>
          <a:p>
            <a:pPr marL="0" indent="0" algn="l" fontAlgn="base">
              <a:buNone/>
            </a:pPr>
            <a:r>
              <a:rPr lang="en-US" sz="1200" b="0" i="0" u="sng" dirty="0">
                <a:solidFill>
                  <a:srgbClr val="0374DD"/>
                </a:solidFill>
                <a:effectLst/>
                <a:latin typeface="+mj-lt"/>
                <a:hlinkClick r:id="rId2"/>
              </a:rPr>
              <a:t>Anemia </a:t>
            </a:r>
            <a:r>
              <a:rPr lang="en-US" sz="1200" b="0" i="0" u="sng" dirty="0" err="1">
                <a:solidFill>
                  <a:srgbClr val="0374DD"/>
                </a:solidFill>
                <a:effectLst/>
                <a:latin typeface="+mj-lt"/>
                <a:hlinkClick r:id="rId2"/>
              </a:rPr>
              <a:t>Hemolítica</a:t>
            </a:r>
            <a:r>
              <a:rPr lang="en-US" sz="1200" b="0" i="0" u="sng" dirty="0">
                <a:solidFill>
                  <a:srgbClr val="0374DD"/>
                </a:solidFill>
                <a:effectLst/>
                <a:latin typeface="+mj-lt"/>
                <a:hlinkClick r:id="rId2"/>
              </a:rPr>
              <a:t> </a:t>
            </a:r>
            <a:r>
              <a:rPr lang="en-US" sz="1200" b="0" i="0" u="sng" dirty="0" err="1">
                <a:solidFill>
                  <a:srgbClr val="0374DD"/>
                </a:solidFill>
                <a:effectLst/>
                <a:latin typeface="+mj-lt"/>
                <a:hlinkClick r:id="rId2"/>
              </a:rPr>
              <a:t>Autoimune</a:t>
            </a:r>
            <a:r>
              <a:rPr lang="en-US" sz="1200" b="0" i="0" u="sng" dirty="0">
                <a:solidFill>
                  <a:srgbClr val="0374DD"/>
                </a:solidFill>
                <a:effectLst/>
                <a:latin typeface="+mj-lt"/>
                <a:hlinkClick r:id="rId2"/>
              </a:rPr>
              <a:t> </a:t>
            </a:r>
            <a:r>
              <a:rPr lang="en-US" sz="1200" b="0" i="0" dirty="0">
                <a:solidFill>
                  <a:srgbClr val="616161"/>
                </a:solidFill>
                <a:effectLst/>
                <a:latin typeface="+mj-lt"/>
              </a:rPr>
              <a:t>(D59.0, D59.1)</a:t>
            </a:r>
            <a:br>
              <a:rPr lang="en-US" sz="1200" b="0" i="0" dirty="0">
                <a:solidFill>
                  <a:srgbClr val="616161"/>
                </a:solidFill>
                <a:effectLst/>
                <a:latin typeface="+mj-lt"/>
              </a:rPr>
            </a:br>
            <a:r>
              <a:rPr lang="en-US" sz="1200" b="0" i="0" u="sng" dirty="0">
                <a:solidFill>
                  <a:srgbClr val="0374DD"/>
                </a:solidFill>
                <a:effectLst/>
                <a:latin typeface="+mj-lt"/>
                <a:hlinkClick r:id="rId3"/>
              </a:rPr>
              <a:t>Aplasia Pura </a:t>
            </a:r>
            <a:r>
              <a:rPr lang="en-US" sz="1200" b="0" i="0" u="sng" dirty="0" err="1">
                <a:solidFill>
                  <a:srgbClr val="0374DD"/>
                </a:solidFill>
                <a:effectLst/>
                <a:latin typeface="+mj-lt"/>
                <a:hlinkClick r:id="rId3"/>
              </a:rPr>
              <a:t>Adquirida</a:t>
            </a:r>
            <a:r>
              <a:rPr lang="en-US" sz="1200" b="0" i="0" u="sng" dirty="0">
                <a:solidFill>
                  <a:srgbClr val="0374DD"/>
                </a:solidFill>
                <a:effectLst/>
                <a:latin typeface="+mj-lt"/>
                <a:hlinkClick r:id="rId3"/>
              </a:rPr>
              <a:t> </a:t>
            </a:r>
            <a:r>
              <a:rPr lang="en-US" sz="1200" b="0" i="0" u="sng" dirty="0" err="1">
                <a:solidFill>
                  <a:srgbClr val="0374DD"/>
                </a:solidFill>
                <a:effectLst/>
                <a:latin typeface="+mj-lt"/>
                <a:hlinkClick r:id="rId3"/>
              </a:rPr>
              <a:t>Crônica</a:t>
            </a:r>
            <a:r>
              <a:rPr lang="en-US" sz="1200" b="0" i="0" u="sng" dirty="0">
                <a:solidFill>
                  <a:srgbClr val="0374DD"/>
                </a:solidFill>
                <a:effectLst/>
                <a:latin typeface="+mj-lt"/>
                <a:hlinkClick r:id="rId3"/>
              </a:rPr>
              <a:t> da Série </a:t>
            </a:r>
            <a:r>
              <a:rPr lang="en-US" sz="1200" b="0" i="0" u="sng" dirty="0" err="1">
                <a:solidFill>
                  <a:srgbClr val="0374DD"/>
                </a:solidFill>
                <a:effectLst/>
                <a:latin typeface="+mj-lt"/>
                <a:hlinkClick r:id="rId3"/>
              </a:rPr>
              <a:t>Vermelha</a:t>
            </a:r>
            <a:r>
              <a:rPr lang="en-US" sz="1200" b="0" i="0" dirty="0">
                <a:solidFill>
                  <a:srgbClr val="616161"/>
                </a:solidFill>
                <a:effectLst/>
                <a:latin typeface="+mj-lt"/>
              </a:rPr>
              <a:t> (D60. 0)</a:t>
            </a:r>
            <a:br>
              <a:rPr lang="en-US" sz="1200" b="0" i="0" dirty="0">
                <a:solidFill>
                  <a:srgbClr val="616161"/>
                </a:solidFill>
                <a:effectLst/>
                <a:latin typeface="+mj-lt"/>
              </a:rPr>
            </a:br>
            <a:r>
              <a:rPr lang="en-US" sz="1200" b="0" i="0" u="sng" dirty="0" err="1">
                <a:solidFill>
                  <a:srgbClr val="0374DD"/>
                </a:solidFill>
                <a:effectLst/>
                <a:latin typeface="+mj-lt"/>
                <a:hlinkClick r:id="rId4"/>
              </a:rPr>
              <a:t>Dermatomiosite</a:t>
            </a:r>
            <a:r>
              <a:rPr lang="en-US" sz="1200" b="0" i="0" u="sng" dirty="0">
                <a:solidFill>
                  <a:srgbClr val="0374DD"/>
                </a:solidFill>
                <a:effectLst/>
                <a:latin typeface="+mj-lt"/>
                <a:hlinkClick r:id="rId4"/>
              </a:rPr>
              <a:t> e </a:t>
            </a:r>
            <a:r>
              <a:rPr lang="en-US" sz="1200" b="0" i="0" u="sng" dirty="0" err="1">
                <a:solidFill>
                  <a:srgbClr val="0374DD"/>
                </a:solidFill>
                <a:effectLst/>
                <a:latin typeface="+mj-lt"/>
                <a:hlinkClick r:id="rId4"/>
              </a:rPr>
              <a:t>Polimiosite</a:t>
            </a:r>
            <a:r>
              <a:rPr lang="en-US" sz="1200" b="0" i="0" u="sng" dirty="0">
                <a:solidFill>
                  <a:srgbClr val="0374DD"/>
                </a:solidFill>
                <a:effectLst/>
                <a:latin typeface="+mj-lt"/>
                <a:hlinkClick r:id="rId4"/>
              </a:rPr>
              <a:t> </a:t>
            </a:r>
            <a:r>
              <a:rPr lang="en-US" sz="1200" b="0" i="0" dirty="0">
                <a:solidFill>
                  <a:srgbClr val="616161"/>
                </a:solidFill>
                <a:effectLst/>
                <a:latin typeface="+mj-lt"/>
              </a:rPr>
              <a:t>(M33.0, M33.1, M33.2)</a:t>
            </a:r>
            <a:br>
              <a:rPr lang="en-US" sz="1200" b="0" i="0" dirty="0">
                <a:solidFill>
                  <a:srgbClr val="616161"/>
                </a:solidFill>
                <a:effectLst/>
                <a:latin typeface="+mj-lt"/>
              </a:rPr>
            </a:br>
            <a:r>
              <a:rPr lang="en-US" sz="1200" b="0" i="0" u="sng" dirty="0" err="1">
                <a:solidFill>
                  <a:srgbClr val="0374DD"/>
                </a:solidFill>
                <a:effectLst/>
                <a:latin typeface="+mj-lt"/>
                <a:hlinkClick r:id="rId5"/>
              </a:rPr>
              <a:t>Doença</a:t>
            </a:r>
            <a:r>
              <a:rPr lang="en-US" sz="1200" b="0" i="0" u="sng" dirty="0">
                <a:solidFill>
                  <a:srgbClr val="0374DD"/>
                </a:solidFill>
                <a:effectLst/>
                <a:latin typeface="+mj-lt"/>
                <a:hlinkClick r:id="rId5"/>
              </a:rPr>
              <a:t> </a:t>
            </a:r>
            <a:r>
              <a:rPr lang="en-US" sz="1200" b="0" i="0" u="sng" dirty="0" err="1">
                <a:solidFill>
                  <a:srgbClr val="0374DD"/>
                </a:solidFill>
                <a:effectLst/>
                <a:latin typeface="+mj-lt"/>
                <a:hlinkClick r:id="rId5"/>
              </a:rPr>
              <a:t>pelo</a:t>
            </a:r>
            <a:r>
              <a:rPr lang="en-US" sz="1200" b="0" i="0" u="sng" dirty="0">
                <a:solidFill>
                  <a:srgbClr val="0374DD"/>
                </a:solidFill>
                <a:effectLst/>
                <a:latin typeface="+mj-lt"/>
                <a:hlinkClick r:id="rId5"/>
              </a:rPr>
              <a:t> HIV </a:t>
            </a:r>
            <a:r>
              <a:rPr lang="en-US" sz="1200" b="0" i="0" u="sng" dirty="0" err="1">
                <a:solidFill>
                  <a:srgbClr val="0374DD"/>
                </a:solidFill>
                <a:effectLst/>
                <a:latin typeface="+mj-lt"/>
                <a:hlinkClick r:id="rId5"/>
              </a:rPr>
              <a:t>resultando</a:t>
            </a:r>
            <a:r>
              <a:rPr lang="en-US" sz="1200" b="0" i="0" u="sng" dirty="0">
                <a:solidFill>
                  <a:srgbClr val="0374DD"/>
                </a:solidFill>
                <a:effectLst/>
                <a:latin typeface="+mj-lt"/>
                <a:hlinkClick r:id="rId5"/>
              </a:rPr>
              <a:t> </a:t>
            </a:r>
            <a:r>
              <a:rPr lang="en-US" sz="1200" b="0" i="0" u="sng" dirty="0" err="1">
                <a:solidFill>
                  <a:srgbClr val="0374DD"/>
                </a:solidFill>
                <a:effectLst/>
                <a:latin typeface="+mj-lt"/>
                <a:hlinkClick r:id="rId5"/>
              </a:rPr>
              <a:t>em</a:t>
            </a:r>
            <a:r>
              <a:rPr lang="en-US" sz="1200" b="0" i="0" u="sng" dirty="0">
                <a:solidFill>
                  <a:srgbClr val="0374DD"/>
                </a:solidFill>
                <a:effectLst/>
                <a:latin typeface="+mj-lt"/>
                <a:hlinkClick r:id="rId5"/>
              </a:rPr>
              <a:t> </a:t>
            </a:r>
            <a:r>
              <a:rPr lang="en-US" sz="1200" b="0" i="0" u="sng" dirty="0" err="1">
                <a:solidFill>
                  <a:srgbClr val="0374DD"/>
                </a:solidFill>
                <a:effectLst/>
                <a:latin typeface="+mj-lt"/>
                <a:hlinkClick r:id="rId5"/>
              </a:rPr>
              <a:t>outras</a:t>
            </a:r>
            <a:r>
              <a:rPr lang="en-US" sz="1200" b="0" i="0" u="sng" dirty="0">
                <a:solidFill>
                  <a:srgbClr val="0374DD"/>
                </a:solidFill>
                <a:effectLst/>
                <a:latin typeface="+mj-lt"/>
                <a:hlinkClick r:id="rId5"/>
              </a:rPr>
              <a:t> </a:t>
            </a:r>
            <a:r>
              <a:rPr lang="en-US" sz="1200" b="0" i="0" u="sng" dirty="0" err="1">
                <a:solidFill>
                  <a:srgbClr val="0374DD"/>
                </a:solidFill>
                <a:effectLst/>
                <a:latin typeface="+mj-lt"/>
                <a:hlinkClick r:id="rId5"/>
              </a:rPr>
              <a:t>doenças</a:t>
            </a:r>
            <a:r>
              <a:rPr lang="en-US" sz="1200" b="0" i="0" dirty="0">
                <a:solidFill>
                  <a:srgbClr val="616161"/>
                </a:solidFill>
                <a:effectLst/>
                <a:latin typeface="+mj-lt"/>
              </a:rPr>
              <a:t> (B20.0, B20.1, B20.2, B20.3, B20.4, B20.5, B20.6, B20.7, B20.8, B20.9, B22.0, B22.1, B22.2, B22.7, B23.0, B23.1, B23.2, B23.8, B24)</a:t>
            </a:r>
            <a:br>
              <a:rPr lang="en-US" sz="1200" b="0" i="0" dirty="0">
                <a:solidFill>
                  <a:srgbClr val="616161"/>
                </a:solidFill>
                <a:effectLst/>
                <a:latin typeface="+mj-lt"/>
              </a:rPr>
            </a:br>
            <a:r>
              <a:rPr lang="en-US" sz="1200" b="0" i="0" u="sng" dirty="0" err="1">
                <a:solidFill>
                  <a:srgbClr val="0374DD"/>
                </a:solidFill>
                <a:effectLst/>
                <a:latin typeface="+mj-lt"/>
                <a:hlinkClick r:id="rId6"/>
              </a:rPr>
              <a:t>Imunodeficiência</a:t>
            </a:r>
            <a:r>
              <a:rPr lang="en-US" sz="1200" b="0" i="0" u="sng" dirty="0">
                <a:solidFill>
                  <a:srgbClr val="0374DD"/>
                </a:solidFill>
                <a:effectLst/>
                <a:latin typeface="+mj-lt"/>
                <a:hlinkClick r:id="rId6"/>
              </a:rPr>
              <a:t> </a:t>
            </a:r>
            <a:r>
              <a:rPr lang="en-US" sz="1200" b="0" i="0" u="sng" dirty="0" err="1">
                <a:solidFill>
                  <a:srgbClr val="0374DD"/>
                </a:solidFill>
                <a:effectLst/>
                <a:latin typeface="+mj-lt"/>
                <a:hlinkClick r:id="rId6"/>
              </a:rPr>
              <a:t>primária</a:t>
            </a:r>
            <a:r>
              <a:rPr lang="en-US" sz="1200" b="0" i="0" u="sng" dirty="0">
                <a:solidFill>
                  <a:srgbClr val="0374DD"/>
                </a:solidFill>
                <a:effectLst/>
                <a:latin typeface="+mj-lt"/>
                <a:hlinkClick r:id="rId6"/>
              </a:rPr>
              <a:t> com </a:t>
            </a:r>
            <a:r>
              <a:rPr lang="en-US" sz="1200" b="0" i="0" u="sng" dirty="0" err="1">
                <a:solidFill>
                  <a:srgbClr val="0374DD"/>
                </a:solidFill>
                <a:effectLst/>
                <a:latin typeface="+mj-lt"/>
                <a:hlinkClick r:id="rId6"/>
              </a:rPr>
              <a:t>predominância</a:t>
            </a:r>
            <a:r>
              <a:rPr lang="en-US" sz="1200" b="0" i="0" u="sng" dirty="0">
                <a:solidFill>
                  <a:srgbClr val="0374DD"/>
                </a:solidFill>
                <a:effectLst/>
                <a:latin typeface="+mj-lt"/>
                <a:hlinkClick r:id="rId6"/>
              </a:rPr>
              <a:t> de </a:t>
            </a:r>
            <a:r>
              <a:rPr lang="en-US" sz="1200" b="0" i="0" u="sng" dirty="0" err="1">
                <a:solidFill>
                  <a:srgbClr val="0374DD"/>
                </a:solidFill>
                <a:effectLst/>
                <a:latin typeface="+mj-lt"/>
                <a:hlinkClick r:id="rId6"/>
              </a:rPr>
              <a:t>defeitos</a:t>
            </a:r>
            <a:r>
              <a:rPr lang="en-US" sz="1200" b="0" i="0" u="sng" dirty="0">
                <a:solidFill>
                  <a:srgbClr val="0374DD"/>
                </a:solidFill>
                <a:effectLst/>
                <a:latin typeface="+mj-lt"/>
                <a:hlinkClick r:id="rId6"/>
              </a:rPr>
              <a:t> de </a:t>
            </a:r>
            <a:r>
              <a:rPr lang="en-US" sz="1200" b="0" i="0" u="sng" dirty="0" err="1">
                <a:solidFill>
                  <a:srgbClr val="0374DD"/>
                </a:solidFill>
                <a:effectLst/>
                <a:latin typeface="+mj-lt"/>
                <a:hlinkClick r:id="rId6"/>
              </a:rPr>
              <a:t>anticorpos</a:t>
            </a:r>
            <a:r>
              <a:rPr lang="en-US" sz="1200" b="0" i="0" u="sng" dirty="0">
                <a:solidFill>
                  <a:srgbClr val="0374DD"/>
                </a:solidFill>
                <a:effectLst/>
                <a:latin typeface="+mj-lt"/>
                <a:hlinkClick r:id="rId6"/>
              </a:rPr>
              <a:t> </a:t>
            </a:r>
            <a:r>
              <a:rPr lang="en-US" sz="1200" b="0" i="0" dirty="0">
                <a:solidFill>
                  <a:srgbClr val="616161"/>
                </a:solidFill>
                <a:effectLst/>
                <a:latin typeface="+mj-lt"/>
              </a:rPr>
              <a:t>(D80.0, D80.1, D80.3, D80.5, D80.6, D80.7, D80.8, D81.0, D81.1, D81.2, D81.3, D81.4, D81.5, D81.6, D81.7, D81.8, D82.0, D82.1, D83.0, D83.2, D83.8)</a:t>
            </a:r>
            <a:br>
              <a:rPr lang="en-US" sz="1200" b="0" i="0" dirty="0">
                <a:solidFill>
                  <a:srgbClr val="616161"/>
                </a:solidFill>
                <a:effectLst/>
                <a:latin typeface="+mj-lt"/>
              </a:rPr>
            </a:br>
            <a:r>
              <a:rPr lang="en-US" sz="1200" b="0" i="0" u="sng" dirty="0" err="1">
                <a:solidFill>
                  <a:srgbClr val="0374DD"/>
                </a:solidFill>
                <a:effectLst/>
                <a:latin typeface="+mj-lt"/>
                <a:hlinkClick r:id="rId7"/>
              </a:rPr>
              <a:t>Miastenia</a:t>
            </a:r>
            <a:r>
              <a:rPr lang="en-US" sz="1200" b="0" i="0" u="sng" dirty="0">
                <a:solidFill>
                  <a:srgbClr val="0374DD"/>
                </a:solidFill>
                <a:effectLst/>
                <a:latin typeface="+mj-lt"/>
                <a:hlinkClick r:id="rId7"/>
              </a:rPr>
              <a:t> gravis</a:t>
            </a:r>
            <a:r>
              <a:rPr lang="en-US" sz="1200" b="0" i="0" dirty="0">
                <a:solidFill>
                  <a:srgbClr val="616161"/>
                </a:solidFill>
                <a:effectLst/>
                <a:latin typeface="+mj-lt"/>
              </a:rPr>
              <a:t> (G70.0)</a:t>
            </a:r>
            <a:br>
              <a:rPr lang="en-US" sz="1200" b="0" i="0" dirty="0">
                <a:solidFill>
                  <a:srgbClr val="616161"/>
                </a:solidFill>
                <a:effectLst/>
                <a:latin typeface="+mj-lt"/>
              </a:rPr>
            </a:br>
            <a:r>
              <a:rPr lang="en-US" sz="1200" b="0" i="0" u="sng" dirty="0" err="1">
                <a:solidFill>
                  <a:srgbClr val="0374DD"/>
                </a:solidFill>
                <a:effectLst/>
                <a:latin typeface="+mj-lt"/>
                <a:hlinkClick r:id="rId8"/>
              </a:rPr>
              <a:t>Púrpura</a:t>
            </a:r>
            <a:r>
              <a:rPr lang="en-US" sz="1200" b="0" i="0" u="sng" dirty="0">
                <a:solidFill>
                  <a:srgbClr val="0374DD"/>
                </a:solidFill>
                <a:effectLst/>
                <a:latin typeface="+mj-lt"/>
                <a:hlinkClick r:id="rId8"/>
              </a:rPr>
              <a:t> </a:t>
            </a:r>
            <a:r>
              <a:rPr lang="en-US" sz="1200" b="0" i="0" u="sng" dirty="0" err="1">
                <a:solidFill>
                  <a:srgbClr val="0374DD"/>
                </a:solidFill>
                <a:effectLst/>
                <a:latin typeface="+mj-lt"/>
                <a:hlinkClick r:id="rId8"/>
              </a:rPr>
              <a:t>Trombocitopênica</a:t>
            </a:r>
            <a:r>
              <a:rPr lang="en-US" sz="1200" b="0" i="0" u="sng" dirty="0">
                <a:solidFill>
                  <a:srgbClr val="0374DD"/>
                </a:solidFill>
                <a:effectLst/>
                <a:latin typeface="+mj-lt"/>
                <a:hlinkClick r:id="rId8"/>
              </a:rPr>
              <a:t> </a:t>
            </a:r>
            <a:r>
              <a:rPr lang="en-US" sz="1200" b="0" i="0" u="sng" dirty="0" err="1">
                <a:solidFill>
                  <a:srgbClr val="0374DD"/>
                </a:solidFill>
                <a:effectLst/>
                <a:latin typeface="+mj-lt"/>
                <a:hlinkClick r:id="rId8"/>
              </a:rPr>
              <a:t>Idiopática</a:t>
            </a:r>
            <a:r>
              <a:rPr lang="en-US" sz="1200" b="0" i="0" u="sng" dirty="0">
                <a:solidFill>
                  <a:srgbClr val="0374DD"/>
                </a:solidFill>
                <a:effectLst/>
                <a:latin typeface="+mj-lt"/>
                <a:hlinkClick r:id="rId8"/>
              </a:rPr>
              <a:t> </a:t>
            </a:r>
            <a:r>
              <a:rPr lang="en-US" sz="1200" b="0" i="0" dirty="0">
                <a:solidFill>
                  <a:srgbClr val="616161"/>
                </a:solidFill>
                <a:effectLst/>
                <a:latin typeface="+mj-lt"/>
              </a:rPr>
              <a:t>(D69.3)</a:t>
            </a:r>
            <a:br>
              <a:rPr lang="en-US" sz="1200" b="0" i="0" dirty="0">
                <a:solidFill>
                  <a:srgbClr val="616161"/>
                </a:solidFill>
                <a:effectLst/>
                <a:latin typeface="+mj-lt"/>
              </a:rPr>
            </a:br>
            <a:r>
              <a:rPr lang="en-US" sz="1200" b="0" i="0" u="sng" dirty="0" err="1">
                <a:solidFill>
                  <a:srgbClr val="0374DD"/>
                </a:solidFill>
                <a:effectLst/>
                <a:latin typeface="+mj-lt"/>
                <a:hlinkClick r:id="rId9"/>
              </a:rPr>
              <a:t>Síndrome</a:t>
            </a:r>
            <a:r>
              <a:rPr lang="en-US" sz="1200" b="0" i="0" u="sng" dirty="0">
                <a:solidFill>
                  <a:srgbClr val="0374DD"/>
                </a:solidFill>
                <a:effectLst/>
                <a:latin typeface="+mj-lt"/>
                <a:hlinkClick r:id="rId9"/>
              </a:rPr>
              <a:t> de Guillain-Barré </a:t>
            </a:r>
            <a:r>
              <a:rPr lang="en-US" sz="1200" b="0" i="0" dirty="0">
                <a:solidFill>
                  <a:srgbClr val="616161"/>
                </a:solidFill>
                <a:effectLst/>
                <a:latin typeface="+mj-lt"/>
              </a:rPr>
              <a:t>(G61.0)</a:t>
            </a:r>
            <a:br>
              <a:rPr lang="en-US" sz="1200" b="0" i="0" dirty="0">
                <a:solidFill>
                  <a:srgbClr val="616161"/>
                </a:solidFill>
                <a:effectLst/>
                <a:latin typeface="+mj-lt"/>
              </a:rPr>
            </a:br>
            <a:r>
              <a:rPr lang="en-US" sz="1200" b="0" i="0" u="sng" dirty="0" err="1">
                <a:solidFill>
                  <a:srgbClr val="0374DD"/>
                </a:solidFill>
                <a:effectLst/>
                <a:latin typeface="+mj-lt"/>
                <a:hlinkClick r:id="rId10"/>
              </a:rPr>
              <a:t>Símdrome</a:t>
            </a:r>
            <a:r>
              <a:rPr lang="en-US" sz="1200" b="0" i="0" u="sng" dirty="0">
                <a:solidFill>
                  <a:srgbClr val="0374DD"/>
                </a:solidFill>
                <a:effectLst/>
                <a:latin typeface="+mj-lt"/>
                <a:hlinkClick r:id="rId10"/>
              </a:rPr>
              <a:t> </a:t>
            </a:r>
            <a:r>
              <a:rPr lang="en-US" sz="1200" b="0" i="0" u="sng" dirty="0" err="1">
                <a:solidFill>
                  <a:srgbClr val="0374DD"/>
                </a:solidFill>
                <a:effectLst/>
                <a:latin typeface="+mj-lt"/>
                <a:hlinkClick r:id="rId10"/>
              </a:rPr>
              <a:t>Inflamatória</a:t>
            </a:r>
            <a:r>
              <a:rPr lang="en-US" sz="1200" b="0" i="0" u="sng" dirty="0">
                <a:solidFill>
                  <a:srgbClr val="0374DD"/>
                </a:solidFill>
                <a:effectLst/>
                <a:latin typeface="+mj-lt"/>
                <a:hlinkClick r:id="rId10"/>
              </a:rPr>
              <a:t> </a:t>
            </a:r>
            <a:r>
              <a:rPr lang="en-US" sz="1200" b="0" i="0" u="sng" dirty="0" err="1">
                <a:solidFill>
                  <a:srgbClr val="0374DD"/>
                </a:solidFill>
                <a:effectLst/>
                <a:latin typeface="+mj-lt"/>
                <a:hlinkClick r:id="rId10"/>
              </a:rPr>
              <a:t>Multissistêmica</a:t>
            </a:r>
            <a:r>
              <a:rPr lang="en-US" sz="1200" b="0" i="0" u="sng" dirty="0">
                <a:solidFill>
                  <a:srgbClr val="0374DD"/>
                </a:solidFill>
                <a:effectLst/>
                <a:latin typeface="+mj-lt"/>
                <a:hlinkClick r:id="rId10"/>
              </a:rPr>
              <a:t> </a:t>
            </a:r>
            <a:r>
              <a:rPr lang="en-US" sz="1200" b="0" i="0" u="sng" dirty="0" err="1">
                <a:solidFill>
                  <a:srgbClr val="0374DD"/>
                </a:solidFill>
                <a:effectLst/>
                <a:latin typeface="+mj-lt"/>
                <a:hlinkClick r:id="rId10"/>
              </a:rPr>
              <a:t>Pediátrica</a:t>
            </a:r>
            <a:r>
              <a:rPr lang="en-US" sz="1200" b="0" i="0" u="sng" dirty="0">
                <a:solidFill>
                  <a:srgbClr val="0374DD"/>
                </a:solidFill>
                <a:effectLst/>
                <a:latin typeface="+mj-lt"/>
                <a:hlinkClick r:id="rId10"/>
              </a:rPr>
              <a:t> </a:t>
            </a:r>
            <a:r>
              <a:rPr lang="en-US" sz="1200" b="0" i="0" u="sng" dirty="0" err="1">
                <a:solidFill>
                  <a:srgbClr val="0374DD"/>
                </a:solidFill>
                <a:effectLst/>
                <a:latin typeface="+mj-lt"/>
                <a:hlinkClick r:id="rId10"/>
              </a:rPr>
              <a:t>associada</a:t>
            </a:r>
            <a:r>
              <a:rPr lang="en-US" sz="1200" b="0" i="0" u="sng" dirty="0">
                <a:solidFill>
                  <a:srgbClr val="0374DD"/>
                </a:solidFill>
                <a:effectLst/>
                <a:latin typeface="+mj-lt"/>
                <a:hlinkClick r:id="rId10"/>
              </a:rPr>
              <a:t> a Covid-19</a:t>
            </a:r>
            <a:r>
              <a:rPr lang="en-US" sz="1200" b="0" i="0" dirty="0">
                <a:solidFill>
                  <a:srgbClr val="616161"/>
                </a:solidFill>
                <a:effectLst/>
                <a:latin typeface="+mj-lt"/>
              </a:rPr>
              <a:t> (B34.2)</a:t>
            </a:r>
          </a:p>
          <a:p>
            <a:pPr marL="0" indent="0" algn="l" fontAlgn="base">
              <a:buNone/>
            </a:pPr>
            <a:r>
              <a:rPr lang="en-US" sz="1200" b="0" i="0" u="sng" dirty="0" err="1">
                <a:solidFill>
                  <a:srgbClr val="0374DD"/>
                </a:solidFill>
                <a:effectLst/>
                <a:latin typeface="+mj-lt"/>
                <a:hlinkClick r:id="rId11"/>
              </a:rPr>
              <a:t>Imunossupressão</a:t>
            </a:r>
            <a:r>
              <a:rPr lang="en-US" sz="1200" b="0" i="0" u="sng" dirty="0">
                <a:solidFill>
                  <a:srgbClr val="0374DD"/>
                </a:solidFill>
                <a:effectLst/>
                <a:latin typeface="+mj-lt"/>
                <a:hlinkClick r:id="rId11"/>
              </a:rPr>
              <a:t> no </a:t>
            </a:r>
            <a:r>
              <a:rPr lang="en-US" sz="1200" b="0" i="0" u="sng" dirty="0" err="1">
                <a:solidFill>
                  <a:srgbClr val="0374DD"/>
                </a:solidFill>
                <a:effectLst/>
                <a:latin typeface="+mj-lt"/>
                <a:hlinkClick r:id="rId11"/>
              </a:rPr>
              <a:t>Transplante</a:t>
            </a:r>
            <a:r>
              <a:rPr lang="en-US" sz="1200" b="0" i="0" u="sng" dirty="0">
                <a:solidFill>
                  <a:srgbClr val="0374DD"/>
                </a:solidFill>
                <a:effectLst/>
                <a:latin typeface="+mj-lt"/>
                <a:hlinkClick r:id="rId11"/>
              </a:rPr>
              <a:t> Renal</a:t>
            </a:r>
            <a:r>
              <a:rPr lang="en-US" sz="1200" b="0" i="0" dirty="0">
                <a:solidFill>
                  <a:srgbClr val="616161"/>
                </a:solidFill>
                <a:effectLst/>
                <a:latin typeface="+mj-lt"/>
              </a:rPr>
              <a:t> (T86.1, Z94.0) </a:t>
            </a:r>
          </a:p>
          <a:p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8E9D8A38-6A61-7293-1E73-12DCBBE2F869}"/>
              </a:ext>
            </a:extLst>
          </p:cNvPr>
          <p:cNvSpPr/>
          <p:nvPr/>
        </p:nvSpPr>
        <p:spPr>
          <a:xfrm>
            <a:off x="6023992" y="1600201"/>
            <a:ext cx="2808312" cy="18287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SUS PCDT 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D9F27303-8D93-6840-6206-CFABB29C6FB6}"/>
              </a:ext>
            </a:extLst>
          </p:cNvPr>
          <p:cNvSpPr/>
          <p:nvPr/>
        </p:nvSpPr>
        <p:spPr>
          <a:xfrm>
            <a:off x="8904312" y="1592172"/>
            <a:ext cx="2520280" cy="176481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SUS </a:t>
            </a:r>
            <a:r>
              <a:rPr lang="en-US" dirty="0" err="1"/>
              <a:t>Hospitalar</a:t>
            </a:r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1D093CB6-B676-8805-8397-47A14883A21C}"/>
              </a:ext>
            </a:extLst>
          </p:cNvPr>
          <p:cNvSpPr/>
          <p:nvPr/>
        </p:nvSpPr>
        <p:spPr>
          <a:xfrm>
            <a:off x="8022214" y="3071502"/>
            <a:ext cx="1764196" cy="936104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Sa</a:t>
            </a:r>
            <a:r>
              <a:rPr lang="pt-BR" sz="1600" dirty="0"/>
              <a:t>ú</a:t>
            </a:r>
            <a:r>
              <a:rPr lang="en-US" sz="1600" dirty="0"/>
              <a:t>de </a:t>
            </a:r>
            <a:r>
              <a:rPr lang="en-US" sz="1600" dirty="0" err="1"/>
              <a:t>Suplementar</a:t>
            </a:r>
            <a:endParaRPr lang="en-US" sz="1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2C2EC89-783B-97A3-21FB-A4FECBBD753E}"/>
              </a:ext>
            </a:extLst>
          </p:cNvPr>
          <p:cNvSpPr txBox="1"/>
          <p:nvPr/>
        </p:nvSpPr>
        <p:spPr>
          <a:xfrm>
            <a:off x="6115178" y="6237312"/>
            <a:ext cx="60960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/>
              <a:t>http://www.saude.sp.gov.br/ses/perfil/gestor/assistencia-farmaceutica/medicamentos-dos-componentes-da-assistencia-farmaceutica/links-do-componente-especializado-da-assistencia-farmaceutica/consulta-por-medicamento/imunoglobulina-humana</a:t>
            </a:r>
          </a:p>
        </p:txBody>
      </p:sp>
    </p:spTree>
    <p:extLst>
      <p:ext uri="{BB962C8B-B14F-4D97-AF65-F5344CB8AC3E}">
        <p14:creationId xmlns:p14="http://schemas.microsoft.com/office/powerpoint/2010/main" val="95483191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396</Words>
  <Application>Microsoft Office PowerPoint</Application>
  <PresentationFormat>Widescreen</PresentationFormat>
  <Paragraphs>77</Paragraphs>
  <Slides>12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8" baseType="lpstr">
      <vt:lpstr>Arial</vt:lpstr>
      <vt:lpstr>Calibri</vt:lpstr>
      <vt:lpstr>Geneva</vt:lpstr>
      <vt:lpstr>MuseoSans</vt:lpstr>
      <vt:lpstr>ZurichBT-RomanCondensed</vt:lpstr>
      <vt:lpstr>Tema do Office</vt:lpstr>
      <vt:lpstr>Apresentação Audiência Pública pec 10/22</vt:lpstr>
      <vt:lpstr>Declaração de conflito de interesses</vt:lpstr>
      <vt:lpstr>Apresentação do PowerPoint</vt:lpstr>
      <vt:lpstr>Imunoglobulinas: Anticorpos</vt:lpstr>
      <vt:lpstr>Imunoglobulinas: Anticorpos</vt:lpstr>
      <vt:lpstr>Aumento expressivo do uso nos últimos anos</vt:lpstr>
      <vt:lpstr>Mudança do uso de imunoglobulina por tipos de doenças</vt:lpstr>
      <vt:lpstr>Uso de imunoglobulinas no Brasil</vt:lpstr>
      <vt:lpstr>Uso de imunoglobulina no Brasil</vt:lpstr>
      <vt:lpstr>Por que coletar plasma?</vt:lpstr>
      <vt:lpstr>Por que coletar plasma?</vt:lpstr>
      <vt:lpstr>Organização Mundial de Saúde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Gesmar</dc:creator>
  <cp:lastModifiedBy>Elizabeth Passos de Oliveira Silva</cp:lastModifiedBy>
  <cp:revision>28</cp:revision>
  <dcterms:created xsi:type="dcterms:W3CDTF">2023-04-14T12:17:06Z</dcterms:created>
  <dcterms:modified xsi:type="dcterms:W3CDTF">2023-04-17T19:51:36Z</dcterms:modified>
</cp:coreProperties>
</file>