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56" r:id="rId2"/>
    <p:sldId id="311" r:id="rId3"/>
    <p:sldId id="342" r:id="rId4"/>
    <p:sldId id="341" r:id="rId5"/>
    <p:sldId id="343" r:id="rId6"/>
    <p:sldId id="340" r:id="rId7"/>
    <p:sldId id="314" r:id="rId8"/>
    <p:sldId id="323" r:id="rId9"/>
    <p:sldId id="332" r:id="rId10"/>
    <p:sldId id="335" r:id="rId11"/>
    <p:sldId id="336" r:id="rId12"/>
    <p:sldId id="337" r:id="rId13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4737" autoAdjust="0"/>
  </p:normalViewPr>
  <p:slideViewPr>
    <p:cSldViewPr>
      <p:cViewPr varScale="1">
        <p:scale>
          <a:sx n="87" d="100"/>
          <a:sy n="87" d="100"/>
        </p:scale>
        <p:origin x="150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18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C26588D-15B0-4616-9101-6402BD940362}" type="datetimeFigureOut">
              <a:rPr lang="pt-BR"/>
              <a:pPr>
                <a:defRPr/>
              </a:pPr>
              <a:t>27/06/2017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44BCF71-C6AF-4050-AD02-C5474608B6B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767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upo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orma livre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orma livre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Conector reto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1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E9158E0-FAE5-4CA4-A811-A5C4D39AEB8F}" type="datetimeFigureOut">
              <a:rPr lang="pt-BR"/>
              <a:pPr>
                <a:defRPr/>
              </a:pPr>
              <a:t>27/06/2017</a:t>
            </a:fld>
            <a:endParaRPr lang="pt-BR"/>
          </a:p>
        </p:txBody>
      </p:sp>
      <p:sp>
        <p:nvSpPr>
          <p:cNvPr id="12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D6A67B1-FC53-4B3F-B359-6A3369F0D29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2321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853EA-10FC-427C-A666-6B40873F7312}" type="datetimeFigureOut">
              <a:rPr lang="pt-BR"/>
              <a:pPr>
                <a:defRPr/>
              </a:pPr>
              <a:t>27/06/2017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F6F85-5A5C-48B5-ACF9-3406F1ECA22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221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DC389-C09F-4694-864E-2B39267EA803}" type="datetimeFigureOut">
              <a:rPr lang="pt-BR"/>
              <a:pPr>
                <a:defRPr/>
              </a:pPr>
              <a:t>27/06/2017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47408-D694-4067-8D9A-34E61959C7C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6491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F98E2-31C0-4DB9-B8B0-C42FF4907B99}" type="datetimeFigureOut">
              <a:rPr lang="pt-BR"/>
              <a:pPr>
                <a:defRPr/>
              </a:pPr>
              <a:t>27/06/2017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3AF42-02B2-42E0-BB3C-4C8DF3D8C28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3531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s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Divis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C9314AF-2301-402C-BF30-64D273C249BD}" type="datetimeFigureOut">
              <a:rPr lang="pt-BR"/>
              <a:pPr>
                <a:defRPr/>
              </a:pPr>
              <a:t>27/06/2017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5CEB234-A1ED-4F86-B908-9DF88EB8DDC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01628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62ADC49-4E34-4CF9-8D07-C025D1D38A10}" type="datetimeFigureOut">
              <a:rPr lang="pt-BR"/>
              <a:pPr>
                <a:defRPr/>
              </a:pPr>
              <a:t>27/06/2017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743FEFE-49F4-4056-AF47-82A9BE57F4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74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8E43C58-EE0B-4DC6-A90F-0DE2B9435E48}" type="datetimeFigureOut">
              <a:rPr lang="pt-BR"/>
              <a:pPr>
                <a:defRPr/>
              </a:pPr>
              <a:t>27/06/2017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E230307-F679-4B6D-9F43-DE43AD6A46A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9876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C48E8C5-076E-45AA-A834-C3A03C5EFE30}" type="datetimeFigureOut">
              <a:rPr lang="pt-BR"/>
              <a:pPr>
                <a:defRPr/>
              </a:pPr>
              <a:t>27/06/2017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BC7668B-E9B6-42C7-A8AC-986A2FC69A0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11699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6735B-8B69-4A69-B9C9-A3742604ADF3}" type="datetimeFigureOut">
              <a:rPr lang="pt-BR"/>
              <a:pPr>
                <a:defRPr/>
              </a:pPr>
              <a:t>27/06/2017</a:t>
            </a:fld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5F313-C0A4-4576-82FE-F67D24AA8A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022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CF91E8D-3764-41B3-B06F-7EEB687DA83D}" type="datetimeFigureOut">
              <a:rPr lang="pt-BR"/>
              <a:pPr>
                <a:defRPr/>
              </a:pPr>
              <a:t>27/06/2017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49A464-BB3E-47A2-94D6-D1FBFAEE754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6713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orma livre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7" name="Triângulo retângul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ivis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Divis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1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CA6296A-60CF-43E5-B26E-2854D01152E7}" type="datetimeFigureOut">
              <a:rPr lang="pt-BR"/>
              <a:pPr>
                <a:defRPr/>
              </a:pPr>
              <a:t>27/06/2017</a:t>
            </a:fld>
            <a:endParaRPr lang="pt-BR"/>
          </a:p>
        </p:txBody>
      </p:sp>
      <p:sp>
        <p:nvSpPr>
          <p:cNvPr id="12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82B9ACA-3158-49C9-A36C-1F4184539E4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36519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Forma livre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33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  <a:endParaRPr lang="en-US" altLang="pt-BR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F813152-C04D-4DA4-93C4-3143A178B372}" type="datetimeFigureOut">
              <a:rPr lang="pt-BR"/>
              <a:pPr>
                <a:defRPr/>
              </a:pPr>
              <a:t>27/06/2017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436A895-F305-437E-8FF4-5AD70011BCB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05" r:id="rId2"/>
    <p:sldLayoutId id="2147483810" r:id="rId3"/>
    <p:sldLayoutId id="2147483811" r:id="rId4"/>
    <p:sldLayoutId id="2147483812" r:id="rId5"/>
    <p:sldLayoutId id="2147483813" r:id="rId6"/>
    <p:sldLayoutId id="2147483806" r:id="rId7"/>
    <p:sldLayoutId id="2147483814" r:id="rId8"/>
    <p:sldLayoutId id="2147483815" r:id="rId9"/>
    <p:sldLayoutId id="2147483807" r:id="rId10"/>
    <p:sldLayoutId id="214748380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42910" y="1124744"/>
            <a:ext cx="7772400" cy="3816424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3600" u="sng" dirty="0" smtClean="0"/>
              <a:t>PLC 38/2017</a:t>
            </a:r>
            <a:br>
              <a:rPr lang="pt-BR" sz="3600" u="sng" dirty="0" smtClean="0"/>
            </a:br>
            <a:r>
              <a:rPr lang="pt-BR" sz="1100" u="sng" dirty="0" smtClean="0"/>
              <a:t/>
            </a:r>
            <a:br>
              <a:rPr lang="pt-BR" sz="1100" u="sng" dirty="0" smtClean="0"/>
            </a:br>
            <a:r>
              <a:rPr lang="pt-BR" sz="2700" u="sng" dirty="0" smtClean="0"/>
              <a:t>Audiência de 27.06.17</a:t>
            </a:r>
            <a:r>
              <a:rPr lang="pt-BR" sz="2800" cap="all" dirty="0" smtClean="0"/>
              <a:t/>
            </a:r>
            <a:br>
              <a:rPr lang="pt-BR" sz="2800" cap="all" dirty="0" smtClean="0"/>
            </a:br>
            <a:r>
              <a:rPr lang="pt-BR" sz="2800" cap="all" dirty="0" smtClean="0"/>
              <a:t/>
            </a:r>
            <a:br>
              <a:rPr lang="pt-BR" sz="2800" cap="all" dirty="0" smtClean="0"/>
            </a:br>
            <a:r>
              <a:rPr lang="pt-BR" sz="2200" cap="all" dirty="0" smtClean="0"/>
              <a:t>Antonio </a:t>
            </a:r>
            <a:r>
              <a:rPr lang="pt-BR" sz="2200" cap="all" dirty="0" err="1" smtClean="0"/>
              <a:t>galvão</a:t>
            </a:r>
            <a:r>
              <a:rPr lang="pt-BR" sz="2200" cap="all" dirty="0" smtClean="0"/>
              <a:t> peres</a:t>
            </a:r>
            <a:r>
              <a:rPr lang="pt-BR" sz="2800" cap="all" dirty="0" smtClean="0"/>
              <a:t/>
            </a:r>
            <a:br>
              <a:rPr lang="pt-BR" sz="2800" cap="all" dirty="0" smtClean="0"/>
            </a:br>
            <a:r>
              <a:rPr lang="pt-BR" sz="2800" cap="all" dirty="0"/>
              <a:t/>
            </a:r>
            <a:br>
              <a:rPr lang="pt-BR" sz="2800" cap="all" dirty="0"/>
            </a:br>
            <a:r>
              <a:rPr lang="pt-BR" sz="1400" dirty="0" smtClean="0">
                <a:effectLst/>
              </a:rPr>
              <a:t>Doutor e Mestre em Direito do Trabalho (USP)- Professor Adjunto de Direito do Trabalho da Faculdade de Direito da Fundação Armando Álvares Penteado (2006 a 2014) – Presidente da Comissão de Direito do Trabalho do Instituto dos Advogados de São Paulo (2010 a 2012) - Membro do Instituto dos Advogados de São Paulo - Membro do Instituto Brasileiro de Direito Social "</a:t>
            </a:r>
            <a:r>
              <a:rPr lang="pt-BR" sz="1400" dirty="0" err="1" smtClean="0">
                <a:effectLst/>
              </a:rPr>
              <a:t>Cesarino</a:t>
            </a:r>
            <a:r>
              <a:rPr lang="pt-BR" sz="1400" dirty="0" smtClean="0">
                <a:effectLst/>
              </a:rPr>
              <a:t> Jr".</a:t>
            </a:r>
            <a:endParaRPr lang="pt-BR" sz="1400" cap="al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0" indent="0" algn="just"/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</a:rPr>
              <a:t> Efeitos da quitação (</a:t>
            </a:r>
            <a:r>
              <a:rPr lang="pt-BR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vg</a:t>
            </a:r>
            <a:r>
              <a:rPr lang="pt-BR" sz="2400" b="1" i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</a:rPr>
              <a:t> PDV).</a:t>
            </a:r>
          </a:p>
          <a:p>
            <a:pPr marL="0" indent="0" algn="just"/>
            <a:endParaRPr lang="pt-B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/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</a:rPr>
              <a:t> Jurisdição voluntária.</a:t>
            </a:r>
          </a:p>
          <a:p>
            <a:pPr marL="0" indent="0" algn="just"/>
            <a:endParaRPr lang="pt-B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/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</a:rPr>
              <a:t> Honorários de sucumbência.</a:t>
            </a:r>
          </a:p>
          <a:p>
            <a:pPr marL="0" indent="0" algn="just"/>
            <a:endParaRPr lang="pt-B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/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</a:rPr>
              <a:t> Fim da presunção de pobreza para a Justiça Gratuita</a:t>
            </a:r>
          </a:p>
          <a:p>
            <a:pPr marL="0" indent="0" algn="just"/>
            <a:endParaRPr lang="pt-B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/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</a:rPr>
              <a:t> Negociação individual (</a:t>
            </a:r>
            <a:r>
              <a:rPr lang="pt-BR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vg</a:t>
            </a:r>
            <a:r>
              <a:rPr lang="pt-BR" sz="2400" b="1" i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</a:rPr>
              <a:t> regime 12X36)</a:t>
            </a:r>
          </a:p>
          <a:p>
            <a:pPr marL="0" indent="0" algn="just"/>
            <a:endParaRPr lang="pt-B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/>
            <a:endParaRPr lang="pt-BR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pt-BR" sz="2000" dirty="0"/>
          </a:p>
          <a:p>
            <a:endParaRPr lang="pt-BR" sz="2000" dirty="0"/>
          </a:p>
          <a:p>
            <a:endParaRPr lang="pt-BR" sz="2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Tutela da boa-fé.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079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</a:rPr>
              <a:t>Os empregados são cada vez mais independentes. Os autônomos são cada vez mais dependentes. Relatório BOISSONAT (1995).</a:t>
            </a:r>
          </a:p>
          <a:p>
            <a:pPr marL="0" indent="0" algn="just"/>
            <a:endParaRPr lang="pt-BR" sz="1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/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</a:rPr>
              <a:t> Relatório </a:t>
            </a:r>
            <a:r>
              <a:rPr lang="pt-BR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Supiot</a:t>
            </a:r>
            <a:r>
              <a:rPr lang="pt-BR" sz="2400" b="1" i="1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</a:rPr>
              <a:t>(delimitação externa / fragmentação interna)</a:t>
            </a:r>
          </a:p>
          <a:p>
            <a:pPr marL="0" indent="0" algn="just"/>
            <a:endParaRPr lang="pt-BR" sz="1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/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</a:rPr>
              <a:t> Trabalho intermitente.</a:t>
            </a:r>
          </a:p>
          <a:p>
            <a:pPr marL="0" indent="0" algn="just"/>
            <a:endParaRPr lang="pt-BR" sz="1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/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</a:rPr>
              <a:t> Teletrabalho.</a:t>
            </a:r>
          </a:p>
          <a:p>
            <a:pPr marL="0" indent="0" algn="just"/>
            <a:endParaRPr lang="pt-BR" sz="1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/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</a:rPr>
              <a:t> Rompimento com a presunção de fraude no trabalho autônomo.</a:t>
            </a:r>
          </a:p>
          <a:p>
            <a:endParaRPr lang="pt-BR" sz="2000" dirty="0"/>
          </a:p>
          <a:p>
            <a:endParaRPr lang="pt-BR" sz="2000" dirty="0"/>
          </a:p>
          <a:p>
            <a:endParaRPr lang="pt-BR" sz="2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Novas formas de contratação.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70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428"/>
          </a:xfrm>
        </p:spPr>
        <p:txBody>
          <a:bodyPr/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Delimitação externa.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Elipse 3"/>
          <p:cNvSpPr/>
          <p:nvPr/>
        </p:nvSpPr>
        <p:spPr>
          <a:xfrm>
            <a:off x="2195736" y="1196752"/>
            <a:ext cx="5184576" cy="4176464"/>
          </a:xfrm>
          <a:prstGeom prst="ellipse">
            <a:avLst/>
          </a:prstGeom>
          <a:scene3d>
            <a:camera prst="perspectiveRelaxedModerately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Fragmentação interna</a:t>
            </a:r>
            <a:endParaRPr lang="pt-BR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612158"/>
          </a:xfrm>
        </p:spPr>
        <p:txBody>
          <a:bodyPr/>
          <a:lstStyle/>
          <a:p>
            <a:pPr algn="just"/>
            <a:r>
              <a:rPr lang="pt-BR" sz="1600" dirty="0" smtClean="0"/>
              <a:t>O desemprego é </a:t>
            </a:r>
            <a:r>
              <a:rPr lang="pt-BR" sz="1600" b="1" u="sng" dirty="0" smtClean="0">
                <a:solidFill>
                  <a:schemeClr val="accent1">
                    <a:lumMod val="75000"/>
                  </a:schemeClr>
                </a:solidFill>
              </a:rPr>
              <a:t>crescente</a:t>
            </a:r>
            <a:r>
              <a:rPr lang="pt-BR" sz="1600" dirty="0" smtClean="0"/>
              <a:t>. </a:t>
            </a:r>
          </a:p>
          <a:p>
            <a:pPr algn="just"/>
            <a:endParaRPr lang="pt-BR" sz="1600" dirty="0" smtClean="0"/>
          </a:p>
          <a:p>
            <a:pPr algn="just"/>
            <a:r>
              <a:rPr lang="pt-BR" sz="1600" dirty="0" smtClean="0"/>
              <a:t>A legislação trabalhista brasileira protege apenas </a:t>
            </a:r>
            <a:r>
              <a:rPr lang="pt-BR" sz="1600" b="1" u="sng" dirty="0" smtClean="0">
                <a:solidFill>
                  <a:schemeClr val="accent1">
                    <a:lumMod val="75000"/>
                  </a:schemeClr>
                </a:solidFill>
              </a:rPr>
              <a:t>o empregado</a:t>
            </a:r>
            <a:r>
              <a:rPr lang="pt-BR" sz="1600" dirty="0" smtClean="0"/>
              <a:t>, ignorando a grande parcela na </a:t>
            </a:r>
            <a:r>
              <a:rPr lang="pt-BR" sz="1600" b="1" u="sng" dirty="0" smtClean="0">
                <a:solidFill>
                  <a:schemeClr val="accent1">
                    <a:lumMod val="75000"/>
                  </a:schemeClr>
                </a:solidFill>
              </a:rPr>
              <a:t>informalidade</a:t>
            </a:r>
            <a:r>
              <a:rPr lang="pt-BR" sz="1600" dirty="0" smtClean="0"/>
              <a:t>.</a:t>
            </a:r>
          </a:p>
          <a:p>
            <a:pPr marL="109537" indent="0" algn="just">
              <a:buNone/>
            </a:pPr>
            <a:endParaRPr lang="pt-BR" sz="1600" dirty="0"/>
          </a:p>
          <a:p>
            <a:pPr algn="just"/>
            <a:r>
              <a:rPr lang="pt-BR" sz="1600" dirty="0" smtClean="0"/>
              <a:t>A regra geral é contratação por prazo indeterminado, a exceção é o prazo determinado. Na prática, dada a ausência de regulamentação do artigo 7º, I, da CF, </a:t>
            </a:r>
            <a:r>
              <a:rPr lang="pt-BR" sz="1600" b="1" u="sng" dirty="0" smtClean="0">
                <a:solidFill>
                  <a:schemeClr val="accent1">
                    <a:lumMod val="75000"/>
                  </a:schemeClr>
                </a:solidFill>
              </a:rPr>
              <a:t>o tempo médio de permanência no emprego é de apenas 2 anos</a:t>
            </a:r>
            <a:r>
              <a:rPr lang="pt-BR" sz="1600" dirty="0" smtClean="0"/>
              <a:t>.</a:t>
            </a:r>
          </a:p>
          <a:p>
            <a:pPr algn="just"/>
            <a:endParaRPr lang="pt-BR" sz="1600" dirty="0" smtClean="0"/>
          </a:p>
          <a:p>
            <a:pPr algn="just"/>
            <a:r>
              <a:rPr lang="pt-BR" sz="1600" dirty="0" smtClean="0"/>
              <a:t>O modelo atual </a:t>
            </a:r>
            <a:r>
              <a:rPr lang="pt-BR" sz="1600" b="1" u="sng" dirty="0" smtClean="0">
                <a:solidFill>
                  <a:schemeClr val="accent1">
                    <a:lumMod val="75000"/>
                  </a:schemeClr>
                </a:solidFill>
              </a:rPr>
              <a:t>não fornece segurança jurídica</a:t>
            </a:r>
            <a:r>
              <a:rPr lang="pt-BR" sz="1600" dirty="0" smtClean="0"/>
              <a:t>, diante das incertezas e multiplicidade de interpretações.</a:t>
            </a:r>
          </a:p>
          <a:p>
            <a:pPr algn="just"/>
            <a:endParaRPr lang="pt-BR" sz="1600" dirty="0" smtClean="0"/>
          </a:p>
          <a:p>
            <a:pPr algn="just"/>
            <a:r>
              <a:rPr lang="pt-BR" sz="1600" dirty="0" smtClean="0"/>
              <a:t>Poucos afirmam que o projeto retira direitos trabalhistas. Alguns afirmam criar condições para a retirada, </a:t>
            </a:r>
            <a:r>
              <a:rPr lang="pt-BR" sz="1600" b="1" u="sng" dirty="0" smtClean="0">
                <a:solidFill>
                  <a:schemeClr val="accent1">
                    <a:lumMod val="75000"/>
                  </a:schemeClr>
                </a:solidFill>
              </a:rPr>
              <a:t>mas parecem adotar a premissa de que a fraude será a regra</a:t>
            </a:r>
            <a:r>
              <a:rPr lang="pt-BR" sz="1600" dirty="0" smtClean="0"/>
              <a:t>. Há que presumir a boa-fé e o funcionamento das instituições para corrigir os desvirtuamentos.</a:t>
            </a:r>
          </a:p>
          <a:p>
            <a:pPr algn="just"/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sz="3600" dirty="0" smtClean="0"/>
              <a:t>Concordância no diagnóstico. Divergência no tratamento.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81724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612158"/>
          </a:xfrm>
        </p:spPr>
        <p:txBody>
          <a:bodyPr/>
          <a:lstStyle/>
          <a:p>
            <a:pPr algn="just"/>
            <a:r>
              <a:rPr lang="pt-BR" sz="1800" b="1" u="sng" dirty="0" smtClean="0">
                <a:solidFill>
                  <a:schemeClr val="accent1">
                    <a:lumMod val="75000"/>
                  </a:schemeClr>
                </a:solidFill>
              </a:rPr>
              <a:t>Reduz insegurança jurídica</a:t>
            </a:r>
            <a:r>
              <a:rPr lang="pt-BR" sz="1800" dirty="0" smtClean="0"/>
              <a:t>. Adoção de posições claras em temas polêmicos (grupo econômico, responsabilidade dos sócios, sucessão trabalhista, horas de percurso </a:t>
            </a:r>
            <a:r>
              <a:rPr lang="pt-BR" sz="1800" dirty="0" err="1" smtClean="0"/>
              <a:t>etc</a:t>
            </a:r>
            <a:r>
              <a:rPr lang="pt-BR" sz="1800" dirty="0" smtClean="0"/>
              <a:t>).</a:t>
            </a:r>
          </a:p>
          <a:p>
            <a:pPr algn="just"/>
            <a:endParaRPr lang="pt-BR" sz="1000" dirty="0" smtClean="0"/>
          </a:p>
          <a:p>
            <a:pPr algn="just"/>
            <a:r>
              <a:rPr lang="pt-BR" sz="1800" b="1" u="sng" dirty="0" smtClean="0">
                <a:solidFill>
                  <a:schemeClr val="accent1">
                    <a:lumMod val="75000"/>
                  </a:schemeClr>
                </a:solidFill>
              </a:rPr>
              <a:t>Tutela da boa-fé</a:t>
            </a:r>
            <a:r>
              <a:rPr lang="pt-BR" sz="1800" dirty="0" smtClean="0"/>
              <a:t>. “O que é acordado vale”, desde que observadas as formalidades e a liberdade na manifestação da vontade. Hoje não há segurança de que os acordos serão respeitados pelo Judiciário.</a:t>
            </a:r>
          </a:p>
          <a:p>
            <a:pPr algn="just"/>
            <a:endParaRPr lang="pt-BR" sz="1100" dirty="0" smtClean="0"/>
          </a:p>
          <a:p>
            <a:pPr algn="just"/>
            <a:r>
              <a:rPr lang="pt-BR" sz="1800" b="1" u="sng" dirty="0" smtClean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pt-BR" sz="1800" b="1" u="sng" dirty="0" err="1" smtClean="0">
                <a:solidFill>
                  <a:schemeClr val="accent1">
                    <a:lumMod val="75000"/>
                  </a:schemeClr>
                </a:solidFill>
              </a:rPr>
              <a:t>Empoderamento</a:t>
            </a:r>
            <a:r>
              <a:rPr lang="pt-BR" sz="1800" b="1" u="sng" dirty="0" smtClean="0">
                <a:solidFill>
                  <a:schemeClr val="accent1">
                    <a:lumMod val="75000"/>
                  </a:schemeClr>
                </a:solidFill>
              </a:rPr>
              <a:t>” dos sindicatos</a:t>
            </a:r>
            <a:r>
              <a:rPr lang="pt-BR" sz="1800" dirty="0" smtClean="0"/>
              <a:t>. Valorização de seu papel constitucional.</a:t>
            </a:r>
          </a:p>
          <a:p>
            <a:pPr algn="just"/>
            <a:endParaRPr lang="pt-BR" sz="1800" dirty="0" smtClean="0"/>
          </a:p>
          <a:p>
            <a:pPr algn="just"/>
            <a:r>
              <a:rPr lang="pt-BR" sz="1800" b="1" u="sng" dirty="0" smtClean="0">
                <a:solidFill>
                  <a:schemeClr val="accent1">
                    <a:lumMod val="75000"/>
                  </a:schemeClr>
                </a:solidFill>
              </a:rPr>
              <a:t>Liberdade de associação</a:t>
            </a:r>
            <a:r>
              <a:rPr lang="pt-BR" sz="1800" dirty="0" smtClean="0"/>
              <a:t>. Fim do imposto sindical. O sindicato que efetivamente representa o interesse dos trabalhadores não deveria depender de contribuições compulsórias.</a:t>
            </a:r>
          </a:p>
          <a:p>
            <a:pPr algn="just"/>
            <a:endParaRPr lang="pt-BR" sz="1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600" dirty="0" smtClean="0"/>
              <a:t>Destaques nos escopos do projeto.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81724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612158"/>
          </a:xfrm>
        </p:spPr>
        <p:txBody>
          <a:bodyPr/>
          <a:lstStyle/>
          <a:p>
            <a:pPr algn="just"/>
            <a:r>
              <a:rPr lang="pt-BR" sz="2000" dirty="0" smtClean="0"/>
              <a:t> Tese de violação ao artigo 1º, IV, da CF. “Valor social do trabalho”. Exemplo: conceito de grupo econômico. Hoje já existem diversas correntes na jurisprudência.</a:t>
            </a:r>
          </a:p>
          <a:p>
            <a:pPr algn="just"/>
            <a:endParaRPr lang="pt-BR" sz="1200" dirty="0" smtClean="0"/>
          </a:p>
          <a:p>
            <a:pPr algn="just"/>
            <a:r>
              <a:rPr lang="pt-BR" sz="2000" dirty="0" smtClean="0"/>
              <a:t>Exame dos acordos e convenções coletivas. A negociação coletiva é incentivada e protegida pela CF. </a:t>
            </a:r>
            <a:r>
              <a:rPr lang="pt-BR" sz="2000" b="1" u="sng" dirty="0" smtClean="0">
                <a:solidFill>
                  <a:schemeClr val="accent1">
                    <a:lumMod val="75000"/>
                  </a:schemeClr>
                </a:solidFill>
              </a:rPr>
              <a:t>A intromissão na vontade dos atores sociais é vedada por normas da OIT</a:t>
            </a:r>
            <a:r>
              <a:rPr lang="pt-BR" sz="2000" dirty="0" smtClean="0"/>
              <a:t>.</a:t>
            </a:r>
          </a:p>
          <a:p>
            <a:pPr algn="just"/>
            <a:endParaRPr lang="pt-BR" sz="1200" dirty="0" smtClean="0"/>
          </a:p>
          <a:p>
            <a:pPr algn="just"/>
            <a:r>
              <a:rPr lang="pt-BR" sz="2000" dirty="0" smtClean="0"/>
              <a:t>Trabalho intermitente. </a:t>
            </a:r>
            <a:r>
              <a:rPr lang="pt-BR" sz="2000" b="1" u="sng" dirty="0" smtClean="0">
                <a:solidFill>
                  <a:schemeClr val="accent1">
                    <a:lumMod val="75000"/>
                  </a:schemeClr>
                </a:solidFill>
              </a:rPr>
              <a:t>O escopo da norma não é reduzir a proteção, mas proteger quem está à margem do modelo</a:t>
            </a:r>
            <a:r>
              <a:rPr lang="pt-BR" sz="2000" dirty="0" smtClean="0"/>
              <a:t>. </a:t>
            </a:r>
          </a:p>
          <a:p>
            <a:pPr algn="just"/>
            <a:endParaRPr lang="pt-BR" sz="1200" dirty="0" smtClean="0"/>
          </a:p>
          <a:p>
            <a:pPr algn="just"/>
            <a:r>
              <a:rPr lang="pt-BR" sz="2000" dirty="0" smtClean="0"/>
              <a:t>Com todo o respeito aos ilustres subscritores, os votos em separado não apontam um único preceito da Constituição diretamente violado. Os argumentos estão amparados em princípios que comportam diversas interpretações.</a:t>
            </a:r>
            <a:r>
              <a:rPr lang="pt-BR" sz="1800" dirty="0" smtClean="0"/>
              <a:t> </a:t>
            </a:r>
          </a:p>
          <a:p>
            <a:pPr algn="just"/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sz="3600" dirty="0" smtClean="0"/>
              <a:t>Falsa inconstitucionalidade. Votos em separado ao do Relator.</a:t>
            </a: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612158"/>
          </a:xfrm>
        </p:spPr>
        <p:txBody>
          <a:bodyPr/>
          <a:lstStyle/>
          <a:p>
            <a:pPr algn="just"/>
            <a:r>
              <a:rPr lang="pt-BR" sz="2000" dirty="0" smtClean="0"/>
              <a:t> </a:t>
            </a:r>
            <a:r>
              <a:rPr lang="pt-BR" sz="2000" b="1" u="sng" dirty="0" smtClean="0">
                <a:solidFill>
                  <a:schemeClr val="accent1">
                    <a:lumMod val="75000"/>
                  </a:schemeClr>
                </a:solidFill>
              </a:rPr>
              <a:t>Medo de mudanças</a:t>
            </a:r>
            <a:r>
              <a:rPr lang="pt-BR" sz="2000" dirty="0" smtClean="0"/>
              <a:t>. Paralelo com a criação do FGTS na década de 60.</a:t>
            </a:r>
          </a:p>
          <a:p>
            <a:pPr algn="just"/>
            <a:endParaRPr lang="pt-BR" sz="1000" dirty="0" smtClean="0"/>
          </a:p>
          <a:p>
            <a:pPr algn="just"/>
            <a:r>
              <a:rPr lang="pt-BR" sz="2000" dirty="0" smtClean="0"/>
              <a:t>Há embates entre a jurisprudência do TST e do STF. Em muitos pontos o projeto adota posições </a:t>
            </a:r>
            <a:r>
              <a:rPr lang="pt-BR" sz="2000" b="1" u="sng" dirty="0" smtClean="0">
                <a:solidFill>
                  <a:schemeClr val="accent1">
                    <a:lumMod val="75000"/>
                  </a:schemeClr>
                </a:solidFill>
              </a:rPr>
              <a:t>conforme a jurisprudência do STF</a:t>
            </a:r>
            <a:r>
              <a:rPr lang="pt-BR" sz="2000" dirty="0" smtClean="0"/>
              <a:t>. Horas </a:t>
            </a:r>
            <a:r>
              <a:rPr lang="pt-BR" sz="2000" i="1" dirty="0" smtClean="0"/>
              <a:t>in </a:t>
            </a:r>
            <a:r>
              <a:rPr lang="pt-BR" sz="2000" i="1" dirty="0" err="1" smtClean="0"/>
              <a:t>itinere</a:t>
            </a:r>
            <a:r>
              <a:rPr lang="pt-BR" sz="2000" i="1" dirty="0" smtClean="0"/>
              <a:t> </a:t>
            </a:r>
            <a:r>
              <a:rPr lang="pt-BR" sz="2000" dirty="0" smtClean="0"/>
              <a:t>(RE 895759), Transação em PDV decorrente de acordo coletivo (RE 590415).  Ausência de </a:t>
            </a:r>
            <a:r>
              <a:rPr lang="pt-BR" sz="2000" dirty="0" err="1" smtClean="0"/>
              <a:t>ultratividade</a:t>
            </a:r>
            <a:r>
              <a:rPr lang="pt-BR" sz="2000" dirty="0" smtClean="0"/>
              <a:t> das normas coletivas (ADPF 323)</a:t>
            </a:r>
          </a:p>
          <a:p>
            <a:pPr algn="just"/>
            <a:endParaRPr lang="pt-BR" sz="1000" dirty="0" smtClean="0"/>
          </a:p>
          <a:p>
            <a:pPr algn="just"/>
            <a:r>
              <a:rPr lang="pt-BR" sz="2000" b="1" i="1" u="sng" dirty="0" smtClean="0">
                <a:solidFill>
                  <a:schemeClr val="accent1">
                    <a:lumMod val="75000"/>
                  </a:schemeClr>
                </a:solidFill>
              </a:rPr>
              <a:t>Proteção no varejo vs. proteção no atacado</a:t>
            </a:r>
            <a:r>
              <a:rPr lang="pt-BR" sz="2000" dirty="0" smtClean="0"/>
              <a:t>. A justificativa protecionista de certas normas e entendimentos na prática </a:t>
            </a:r>
            <a:r>
              <a:rPr lang="pt-BR" sz="2000" b="1" u="sng" dirty="0" smtClean="0">
                <a:solidFill>
                  <a:schemeClr val="accent1">
                    <a:lumMod val="75000"/>
                  </a:schemeClr>
                </a:solidFill>
              </a:rPr>
              <a:t>tem o efeito inverso </a:t>
            </a:r>
            <a:r>
              <a:rPr lang="pt-BR" sz="2000" dirty="0" smtClean="0"/>
              <a:t>para a generalidade de trabalhadores. Exemplos: </a:t>
            </a:r>
            <a:r>
              <a:rPr lang="pt-BR" sz="2000" dirty="0" err="1" smtClean="0"/>
              <a:t>ultratividade</a:t>
            </a:r>
            <a:r>
              <a:rPr lang="pt-BR" sz="2000" dirty="0" smtClean="0"/>
              <a:t> das normas coletivas, invalidade dos acordos decorrentes de PDV, horas </a:t>
            </a:r>
            <a:r>
              <a:rPr lang="pt-BR" sz="2000" i="1" dirty="0" smtClean="0"/>
              <a:t>in </a:t>
            </a:r>
            <a:r>
              <a:rPr lang="pt-BR" sz="2000" i="1" dirty="0" err="1" smtClean="0"/>
              <a:t>itinere</a:t>
            </a:r>
            <a:r>
              <a:rPr lang="pt-BR" sz="2000" i="1" dirty="0" smtClean="0"/>
              <a:t> </a:t>
            </a:r>
            <a:r>
              <a:rPr lang="pt-BR" sz="2000" dirty="0" smtClean="0"/>
              <a:t>etc.</a:t>
            </a:r>
          </a:p>
          <a:p>
            <a:pPr algn="just"/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600" dirty="0" smtClean="0"/>
              <a:t>Olhar para o todo e para o futuro.</a:t>
            </a: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000" dirty="0" smtClean="0"/>
              <a:t>As partes negociam em um ambiente de incertezas e o acordo é examinado pelo Judiciário </a:t>
            </a:r>
            <a:r>
              <a:rPr lang="pt-BR" sz="2000" b="1" u="sng" dirty="0" smtClean="0">
                <a:solidFill>
                  <a:schemeClr val="accent1">
                    <a:lumMod val="75000"/>
                  </a:schemeClr>
                </a:solidFill>
              </a:rPr>
              <a:t>na hipótese de conflito</a:t>
            </a:r>
            <a:r>
              <a:rPr lang="pt-BR" sz="2000" dirty="0" smtClean="0"/>
              <a:t>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Os limites da negociação </a:t>
            </a:r>
            <a:r>
              <a:rPr lang="pt-BR" sz="2000" b="1" u="sng" dirty="0" smtClean="0">
                <a:solidFill>
                  <a:schemeClr val="accent1">
                    <a:lumMod val="75000"/>
                  </a:schemeClr>
                </a:solidFill>
              </a:rPr>
              <a:t>são definidos caso a caso</a:t>
            </a:r>
            <a:r>
              <a:rPr lang="pt-BR" sz="2000" dirty="0" smtClean="0"/>
              <a:t>.</a:t>
            </a:r>
          </a:p>
          <a:p>
            <a:pPr marL="109537" indent="0" algn="just">
              <a:buNone/>
            </a:pPr>
            <a:endParaRPr lang="pt-BR" sz="2000" dirty="0"/>
          </a:p>
          <a:p>
            <a:pPr algn="just"/>
            <a:r>
              <a:rPr lang="pt-BR" sz="2000" dirty="0" smtClean="0"/>
              <a:t>Há divergências de interpretação, </a:t>
            </a:r>
            <a:r>
              <a:rPr lang="pt-BR" sz="2000" b="1" u="sng" dirty="0" smtClean="0">
                <a:solidFill>
                  <a:schemeClr val="accent1">
                    <a:lumMod val="75000"/>
                  </a:schemeClr>
                </a:solidFill>
              </a:rPr>
              <a:t>inclusive dentro de um mesmo tribunal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b="1" u="sng" dirty="0" smtClean="0">
                <a:solidFill>
                  <a:schemeClr val="accent1">
                    <a:lumMod val="75000"/>
                  </a:schemeClr>
                </a:solidFill>
              </a:rPr>
              <a:t>O juiz tem uma visão fragmentada da sociedade</a:t>
            </a:r>
            <a:r>
              <a:rPr lang="pt-BR" sz="2000" dirty="0" smtClean="0"/>
              <a:t>. Tem contato apenas com a patologia. Depende do conflito para ser provocado.</a:t>
            </a:r>
            <a:endParaRPr lang="pt-BR" sz="2000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sz="3600" dirty="0" smtClean="0"/>
              <a:t>Definição dos limites de negociação. Realidade atual.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81724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pt-BR" sz="3000" dirty="0" smtClean="0"/>
              <a:t>Definir o que é possível e o que não é possível negociar. Clareza nas regras.</a:t>
            </a:r>
          </a:p>
          <a:p>
            <a:pPr algn="just"/>
            <a:endParaRPr lang="pt-BR" sz="3000" dirty="0" smtClean="0"/>
          </a:p>
          <a:p>
            <a:pPr algn="just"/>
            <a:r>
              <a:rPr lang="pt-BR" sz="3000" dirty="0" smtClean="0"/>
              <a:t>Argumentos a favor da negociação. Aplicação dos </a:t>
            </a:r>
            <a:r>
              <a:rPr lang="pt-BR" sz="3000" b="1" u="sng" dirty="0"/>
              <a:t>artigos 8º e 7º, XXVI, da </a:t>
            </a:r>
            <a:r>
              <a:rPr lang="pt-BR" sz="3000" b="1" u="sng" dirty="0" smtClean="0"/>
              <a:t>CF</a:t>
            </a:r>
            <a:r>
              <a:rPr lang="pt-BR" sz="3000" dirty="0" smtClean="0"/>
              <a:t>.</a:t>
            </a:r>
            <a:endParaRPr lang="pt-BR" sz="3000" dirty="0"/>
          </a:p>
          <a:p>
            <a:pPr algn="just"/>
            <a:endParaRPr lang="pt-BR" sz="3000" dirty="0" smtClean="0"/>
          </a:p>
          <a:p>
            <a:pPr algn="just"/>
            <a:r>
              <a:rPr lang="pt-BR" sz="3000" dirty="0" smtClean="0"/>
              <a:t>Convenção n. 98 da OIT.</a:t>
            </a:r>
          </a:p>
          <a:p>
            <a:pPr marL="109728" indent="0" algn="just">
              <a:buNone/>
            </a:pPr>
            <a:endParaRPr lang="pt-BR" sz="3000" dirty="0" smtClean="0"/>
          </a:p>
          <a:p>
            <a:pPr marL="109728" indent="0" algn="just">
              <a:buNone/>
            </a:pPr>
            <a:r>
              <a:rPr lang="pt-BR" sz="3000" dirty="0" smtClean="0"/>
              <a:t>“</a:t>
            </a:r>
            <a:r>
              <a:rPr lang="pt-BR" sz="3000" dirty="0"/>
              <a:t>Artigo 4º</a:t>
            </a:r>
          </a:p>
          <a:p>
            <a:pPr marL="109728" indent="0" algn="just">
              <a:buNone/>
            </a:pPr>
            <a:r>
              <a:rPr lang="pt-BR" sz="3000" dirty="0"/>
              <a:t>Medidas apropriadas às condições nacionais serão tomadas, se necessário, para estimular e promover o pleno desenvolvimento e utilização de </a:t>
            </a:r>
            <a:r>
              <a:rPr lang="pt-BR" sz="3000" b="1" u="sng" dirty="0">
                <a:solidFill>
                  <a:schemeClr val="accent1">
                    <a:lumMod val="75000"/>
                  </a:schemeClr>
                </a:solidFill>
              </a:rPr>
              <a:t>mecanismos de negociação voluntária</a:t>
            </a:r>
            <a:r>
              <a:rPr lang="pt-BR" sz="3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BR" sz="3000" dirty="0"/>
              <a:t>entre empregadores ou organizações de empregadores e organizações de trabalhadores, </a:t>
            </a:r>
            <a:r>
              <a:rPr lang="pt-BR" sz="3000" b="1" u="sng" dirty="0">
                <a:solidFill>
                  <a:schemeClr val="accent1">
                    <a:lumMod val="75000"/>
                  </a:schemeClr>
                </a:solidFill>
              </a:rPr>
              <a:t>com o objetivo de regular, mediante acordos coletivos, termos e condições de emprego</a:t>
            </a:r>
            <a:r>
              <a:rPr lang="pt-BR" sz="3000" dirty="0" smtClean="0">
                <a:solidFill>
                  <a:schemeClr val="accent1">
                    <a:lumMod val="75000"/>
                  </a:schemeClr>
                </a:solidFill>
              </a:rPr>
              <a:t>.”</a:t>
            </a:r>
          </a:p>
          <a:p>
            <a:pPr marL="109728" indent="0" algn="just">
              <a:buNone/>
            </a:pPr>
            <a:endParaRPr lang="pt-BR" sz="3000" dirty="0" smtClean="0"/>
          </a:p>
          <a:p>
            <a:pPr marL="109728" indent="0" algn="just">
              <a:buNone/>
            </a:pPr>
            <a:r>
              <a:rPr lang="pt-BR" sz="3000" b="1" u="sng" dirty="0" smtClean="0">
                <a:solidFill>
                  <a:schemeClr val="accent1">
                    <a:lumMod val="75000"/>
                  </a:schemeClr>
                </a:solidFill>
              </a:rPr>
              <a:t>Verbetes do Comitê de Liberdade Sindical da OIT.</a:t>
            </a:r>
            <a:endParaRPr lang="pt-BR" sz="3000" b="1" u="sng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sz="3600" dirty="0"/>
              <a:t>Definição dos limites de </a:t>
            </a:r>
            <a:r>
              <a:rPr lang="pt-BR" sz="3600" dirty="0" smtClean="0"/>
              <a:t>negociação. Objetivo do projeto: segurança jurídica.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91989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b="1" dirty="0" smtClean="0">
                <a:solidFill>
                  <a:schemeClr val="accent1">
                    <a:lumMod val="75000"/>
                  </a:schemeClr>
                </a:solidFill>
              </a:rPr>
              <a:t>Controle de ponto por exceção.</a:t>
            </a:r>
          </a:p>
          <a:p>
            <a:endParaRPr lang="pt-BR" sz="1000" dirty="0"/>
          </a:p>
          <a:p>
            <a:pPr marL="0" algn="just">
              <a:spcBef>
                <a:spcPts val="0"/>
              </a:spcBef>
              <a:buNone/>
              <a:defRPr/>
            </a:pPr>
            <a:r>
              <a:rPr lang="pt-BR" altLang="pt-BR" sz="1800" i="1" dirty="0" smtClean="0"/>
              <a:t>	</a:t>
            </a:r>
            <a:r>
              <a:rPr lang="pt-BR" altLang="pt-BR" sz="1600" i="1" dirty="0" smtClean="0"/>
              <a:t>Port. 373/2011 MTE vs. Jurisprudência do TST</a:t>
            </a:r>
            <a:endParaRPr lang="pt-BR" altLang="pt-BR" sz="1600" i="1" dirty="0"/>
          </a:p>
          <a:p>
            <a:pPr marL="0" algn="just">
              <a:spcBef>
                <a:spcPts val="0"/>
              </a:spcBef>
              <a:buNone/>
              <a:defRPr/>
            </a:pPr>
            <a:endParaRPr lang="pt-BR" altLang="pt-BR" sz="1000" dirty="0" smtClean="0"/>
          </a:p>
          <a:p>
            <a:pPr>
              <a:defRPr/>
            </a:pPr>
            <a:r>
              <a:rPr lang="pt-BR" altLang="pt-BR" sz="2000" b="1" dirty="0" err="1">
                <a:solidFill>
                  <a:schemeClr val="accent1">
                    <a:lumMod val="75000"/>
                  </a:schemeClr>
                </a:solidFill>
              </a:rPr>
              <a:t>Ultratividade</a:t>
            </a:r>
            <a:r>
              <a:rPr lang="pt-BR" altLang="pt-BR" sz="2000" b="1" dirty="0">
                <a:solidFill>
                  <a:schemeClr val="accent1">
                    <a:lumMod val="75000"/>
                  </a:schemeClr>
                </a:solidFill>
              </a:rPr>
              <a:t> das normas coletivas</a:t>
            </a:r>
          </a:p>
          <a:p>
            <a:pPr marL="0" algn="just">
              <a:spcBef>
                <a:spcPts val="0"/>
              </a:spcBef>
              <a:buNone/>
              <a:defRPr/>
            </a:pPr>
            <a:endParaRPr lang="pt-BR" altLang="pt-BR" sz="1000" dirty="0"/>
          </a:p>
          <a:p>
            <a:pPr marL="0" algn="just">
              <a:spcBef>
                <a:spcPts val="0"/>
              </a:spcBef>
              <a:buNone/>
              <a:defRPr/>
            </a:pPr>
            <a:r>
              <a:rPr lang="pt-BR" altLang="pt-BR" sz="1600" dirty="0" smtClean="0"/>
              <a:t>	</a:t>
            </a:r>
            <a:r>
              <a:rPr lang="pt-BR" altLang="pt-BR" sz="1600" i="1" dirty="0"/>
              <a:t>Súmula 277 do TST (redação antiga vs. atual). Liminar em ADPF</a:t>
            </a:r>
            <a:r>
              <a:rPr lang="pt-BR" altLang="pt-BR" sz="1600" i="1" dirty="0" smtClean="0"/>
              <a:t>.</a:t>
            </a:r>
          </a:p>
          <a:p>
            <a:pPr marL="0" algn="just">
              <a:spcBef>
                <a:spcPts val="0"/>
              </a:spcBef>
              <a:buNone/>
              <a:defRPr/>
            </a:pPr>
            <a:endParaRPr lang="pt-BR" altLang="pt-BR" sz="1000" dirty="0" smtClean="0"/>
          </a:p>
          <a:p>
            <a:pPr>
              <a:defRPr/>
            </a:pPr>
            <a:r>
              <a:rPr lang="pt-BR" altLang="pt-BR" sz="2000" b="1" dirty="0">
                <a:solidFill>
                  <a:schemeClr val="accent1">
                    <a:lumMod val="75000"/>
                  </a:schemeClr>
                </a:solidFill>
              </a:rPr>
              <a:t>Redução do intervalo intrajornada</a:t>
            </a:r>
          </a:p>
          <a:p>
            <a:pPr marL="0" algn="just">
              <a:spcBef>
                <a:spcPts val="0"/>
              </a:spcBef>
              <a:buNone/>
              <a:defRPr/>
            </a:pPr>
            <a:endParaRPr lang="pt-BR" altLang="pt-BR" sz="1000" dirty="0"/>
          </a:p>
          <a:p>
            <a:pPr marL="0" algn="just">
              <a:spcBef>
                <a:spcPts val="0"/>
              </a:spcBef>
              <a:buNone/>
              <a:defRPr/>
            </a:pPr>
            <a:r>
              <a:rPr lang="pt-BR" altLang="pt-BR" sz="1600" dirty="0" smtClean="0"/>
              <a:t>	</a:t>
            </a:r>
            <a:r>
              <a:rPr lang="pt-BR" altLang="pt-BR" sz="1600" i="1" dirty="0" smtClean="0"/>
              <a:t>Port. </a:t>
            </a:r>
            <a:r>
              <a:rPr lang="pt-BR" altLang="pt-BR" sz="1600" i="1" dirty="0"/>
              <a:t>MTE 42/2007 </a:t>
            </a:r>
            <a:r>
              <a:rPr lang="pt-BR" altLang="pt-BR" sz="1600" i="1" dirty="0" smtClean="0"/>
              <a:t>(rev. </a:t>
            </a:r>
            <a:r>
              <a:rPr lang="pt-BR" altLang="pt-BR" sz="1600" i="1" dirty="0"/>
              <a:t>em 2010) vs. Jurisprudência do TST.</a:t>
            </a:r>
          </a:p>
          <a:p>
            <a:pPr marL="0" algn="just">
              <a:spcBef>
                <a:spcPts val="0"/>
              </a:spcBef>
              <a:buNone/>
              <a:defRPr/>
            </a:pPr>
            <a:r>
              <a:rPr lang="pt-BR" altLang="pt-BR" sz="1600" dirty="0" smtClean="0"/>
              <a:t> </a:t>
            </a:r>
          </a:p>
          <a:p>
            <a:pPr>
              <a:defRPr/>
            </a:pPr>
            <a:r>
              <a:rPr lang="pt-BR" altLang="pt-BR" sz="2000" b="1" dirty="0">
                <a:solidFill>
                  <a:schemeClr val="accent1">
                    <a:lumMod val="75000"/>
                  </a:schemeClr>
                </a:solidFill>
              </a:rPr>
              <a:t>Regime 5X1</a:t>
            </a:r>
          </a:p>
          <a:p>
            <a:pPr marL="0" algn="just">
              <a:spcBef>
                <a:spcPts val="0"/>
              </a:spcBef>
              <a:buNone/>
              <a:defRPr/>
            </a:pPr>
            <a:endParaRPr lang="pt-BR" altLang="pt-BR" sz="1000" dirty="0"/>
          </a:p>
          <a:p>
            <a:pPr marL="0" algn="just">
              <a:spcBef>
                <a:spcPts val="0"/>
              </a:spcBef>
              <a:buNone/>
              <a:defRPr/>
            </a:pPr>
            <a:r>
              <a:rPr lang="pt-BR" altLang="pt-BR" sz="1600" dirty="0" smtClean="0"/>
              <a:t>	</a:t>
            </a:r>
            <a:r>
              <a:rPr lang="pt-BR" altLang="pt-BR" sz="1600" i="1" dirty="0" smtClean="0"/>
              <a:t>Port. </a:t>
            </a:r>
            <a:r>
              <a:rPr lang="pt-BR" altLang="pt-BR" sz="1600" i="1" dirty="0"/>
              <a:t>417/66 do MTE vs. Jurisprudência de </a:t>
            </a:r>
            <a:r>
              <a:rPr lang="pt-BR" altLang="pt-BR" sz="1600" i="1" dirty="0" smtClean="0"/>
              <a:t>Turmas </a:t>
            </a:r>
            <a:r>
              <a:rPr lang="pt-BR" altLang="pt-BR" sz="1600" i="1" dirty="0"/>
              <a:t>do </a:t>
            </a:r>
            <a:r>
              <a:rPr lang="pt-BR" altLang="pt-BR" sz="1600" i="1" dirty="0" smtClean="0"/>
              <a:t>TST</a:t>
            </a:r>
          </a:p>
          <a:p>
            <a:pPr marL="0" algn="just">
              <a:spcBef>
                <a:spcPts val="0"/>
              </a:spcBef>
              <a:buNone/>
              <a:defRPr/>
            </a:pPr>
            <a:endParaRPr lang="pt-BR" altLang="pt-BR" sz="1000" i="1" dirty="0" smtClean="0"/>
          </a:p>
          <a:p>
            <a:pPr>
              <a:defRPr/>
            </a:pPr>
            <a:r>
              <a:rPr lang="pt-BR" altLang="pt-BR" sz="2000" b="1" dirty="0" smtClean="0">
                <a:solidFill>
                  <a:schemeClr val="accent1">
                    <a:lumMod val="75000"/>
                  </a:schemeClr>
                </a:solidFill>
              </a:rPr>
              <a:t>Pagamento das horas </a:t>
            </a:r>
            <a:r>
              <a:rPr lang="pt-BR" altLang="pt-BR" sz="2000" b="1" i="1" dirty="0" smtClean="0">
                <a:solidFill>
                  <a:schemeClr val="accent1">
                    <a:lumMod val="75000"/>
                  </a:schemeClr>
                </a:solidFill>
              </a:rPr>
              <a:t>in </a:t>
            </a:r>
            <a:r>
              <a:rPr lang="pt-BR" altLang="pt-BR" sz="2000" b="1" i="1" dirty="0" err="1" smtClean="0">
                <a:solidFill>
                  <a:schemeClr val="accent1">
                    <a:lumMod val="75000"/>
                  </a:schemeClr>
                </a:solidFill>
              </a:rPr>
              <a:t>itinere</a:t>
            </a:r>
            <a:endParaRPr lang="pt-BR" altLang="pt-BR" sz="20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algn="just">
              <a:spcBef>
                <a:spcPts val="0"/>
              </a:spcBef>
              <a:buNone/>
              <a:defRPr/>
            </a:pPr>
            <a:endParaRPr lang="pt-BR" altLang="pt-BR" sz="1000" dirty="0" smtClean="0"/>
          </a:p>
          <a:p>
            <a:pPr marL="0" algn="just">
              <a:spcBef>
                <a:spcPts val="0"/>
              </a:spcBef>
              <a:buNone/>
              <a:defRPr/>
            </a:pPr>
            <a:r>
              <a:rPr lang="pt-BR" altLang="pt-BR" sz="1600" dirty="0" smtClean="0"/>
              <a:t>	</a:t>
            </a:r>
            <a:r>
              <a:rPr lang="pt-BR" altLang="pt-BR" sz="1600" i="1" dirty="0" smtClean="0"/>
              <a:t>Jurisprudência do TST vs. Jurisprudência do STF</a:t>
            </a:r>
            <a:endParaRPr lang="pt-BR" altLang="pt-BR" sz="1600" i="1" dirty="0"/>
          </a:p>
          <a:p>
            <a:pPr marL="109537" indent="0">
              <a:buNone/>
            </a:pPr>
            <a:endParaRPr lang="pt-BR" sz="1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Exemplos da insegurança jurídica.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254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pt-BR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/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</a:rPr>
              <a:t> Grupo </a:t>
            </a:r>
            <a:r>
              <a:rPr lang="pt-BR" sz="2400" b="1" dirty="0">
                <a:solidFill>
                  <a:schemeClr val="accent1">
                    <a:lumMod val="75000"/>
                  </a:schemeClr>
                </a:solidFill>
              </a:rPr>
              <a:t>econômico</a:t>
            </a:r>
          </a:p>
          <a:p>
            <a:pPr marL="0" indent="0" algn="just"/>
            <a:endParaRPr lang="pt-BR" sz="1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/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</a:rPr>
              <a:t> Sucessão trabalhista</a:t>
            </a:r>
          </a:p>
          <a:p>
            <a:pPr marL="0" indent="0" algn="just"/>
            <a:endParaRPr lang="pt-BR" sz="1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/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</a:rPr>
              <a:t> Desconsideração da personalidade jurídica</a:t>
            </a:r>
          </a:p>
          <a:p>
            <a:pPr marL="0" indent="0" algn="just"/>
            <a:endParaRPr lang="pt-BR" sz="1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/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</a:rPr>
              <a:t> Responsabilidade do ex-sócio</a:t>
            </a:r>
          </a:p>
          <a:p>
            <a:pPr marL="0" indent="0" algn="just"/>
            <a:endParaRPr lang="pt-BR" sz="1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/>
            <a:r>
              <a:rPr lang="pt-BR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</a:rPr>
              <a:t>Tempo à disposição do empregador (no local de trabalho / no percurso)</a:t>
            </a:r>
          </a:p>
          <a:p>
            <a:pPr marL="0" indent="0" algn="just"/>
            <a:endParaRPr lang="pt-BR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pt-BR" sz="2000" dirty="0"/>
          </a:p>
          <a:p>
            <a:endParaRPr lang="pt-BR" sz="2000" dirty="0"/>
          </a:p>
          <a:p>
            <a:endParaRPr lang="pt-BR" sz="2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Solução de temas controvertidos.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633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1069</TotalTime>
  <Words>842</Words>
  <Application>Microsoft Office PowerPoint</Application>
  <PresentationFormat>Apresentação na tela (4:3)</PresentationFormat>
  <Paragraphs>113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Arial</vt:lpstr>
      <vt:lpstr>Lucida Sans Unicode</vt:lpstr>
      <vt:lpstr>Verdana</vt:lpstr>
      <vt:lpstr>Wingdings 2</vt:lpstr>
      <vt:lpstr>Wingdings 3</vt:lpstr>
      <vt:lpstr>Concurso</vt:lpstr>
      <vt:lpstr>PLC 38/2017  Audiência de 27.06.17  Antonio galvão peres  Doutor e Mestre em Direito do Trabalho (USP)- Professor Adjunto de Direito do Trabalho da Faculdade de Direito da Fundação Armando Álvares Penteado (2006 a 2014) – Presidente da Comissão de Direito do Trabalho do Instituto dos Advogados de São Paulo (2010 a 2012) - Membro do Instituto dos Advogados de São Paulo - Membro do Instituto Brasileiro de Direito Social "Cesarino Jr".</vt:lpstr>
      <vt:lpstr>Concordância no diagnóstico. Divergência no tratamento.</vt:lpstr>
      <vt:lpstr>Destaques nos escopos do projeto.</vt:lpstr>
      <vt:lpstr>Falsa inconstitucionalidade. Votos em separado ao do Relator.</vt:lpstr>
      <vt:lpstr>Olhar para o todo e para o futuro.</vt:lpstr>
      <vt:lpstr>Definição dos limites de negociação. Realidade atual.</vt:lpstr>
      <vt:lpstr>Definição dos limites de negociação. Objetivo do projeto: segurança jurídica.</vt:lpstr>
      <vt:lpstr>Exemplos da insegurança jurídica.</vt:lpstr>
      <vt:lpstr>Solução de temas controvertidos.</vt:lpstr>
      <vt:lpstr>Tutela da boa-fé.</vt:lpstr>
      <vt:lpstr>Novas formas de contratação.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Recurso extraordinário. Processo do trabalho.</dc:title>
  <dc:creator>Antonio Peres</dc:creator>
  <cp:lastModifiedBy>Caroline de Araújo Ribeiro</cp:lastModifiedBy>
  <cp:revision>87</cp:revision>
  <cp:lastPrinted>2017-03-22T22:03:09Z</cp:lastPrinted>
  <dcterms:created xsi:type="dcterms:W3CDTF">2009-03-20T03:33:35Z</dcterms:created>
  <dcterms:modified xsi:type="dcterms:W3CDTF">2017-06-27T17:34:36Z</dcterms:modified>
</cp:coreProperties>
</file>