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9" r:id="rId4"/>
    <p:sldId id="273" r:id="rId5"/>
    <p:sldId id="274" r:id="rId6"/>
    <p:sldId id="275" r:id="rId7"/>
    <p:sldId id="270" r:id="rId8"/>
    <p:sldId id="271" r:id="rId9"/>
    <p:sldId id="276" r:id="rId10"/>
    <p:sldId id="266" r:id="rId1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Hugo da Silva Rosa" initials="VHdSR" lastIdx="0" clrIdx="0">
    <p:extLst>
      <p:ext uri="{19B8F6BF-5375-455C-9EA6-DF929625EA0E}">
        <p15:presenceInfo xmlns:p15="http://schemas.microsoft.com/office/powerpoint/2012/main" userId="S-1-5-21-1472583760-1247489484-2413598454-317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7C80"/>
    <a:srgbClr val="FF5050"/>
    <a:srgbClr val="008000"/>
    <a:srgbClr val="FF9900"/>
    <a:srgbClr val="FF9999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04EA-B5A8-4632-A57C-9F976EEBF757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7CD78-469C-4F85-B6BB-DDC2F9E4B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497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9974-D690-4110-8D4D-924868FC7672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853AD-A4F6-4FBE-A658-3E8D9834B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951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57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5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2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47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57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61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96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89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84D8-F053-4CD4-AC28-8FDA11BAF26B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048C-D733-4479-8202-5CD997EC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44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hyperlink" Target="mailto:victor.rosa@presidencia.gov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hyperlink" Target="https://www.gov.br/pt-br/noticias/educacao-e-pesquisa/2020/02/leilao-da-tecnologia-5g-vai-garantir-conectividade-para-areas-isoladas-no-brasi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https://en.wikipedia.org/wiki/Mobile_phone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coe.nist.gov/sites/default/files/legacy-files/5G-pse-project-description-final.pdf" TargetMode="External"/><Relationship Id="rId3" Type="http://schemas.microsoft.com/office/2007/relationships/hdphoto" Target="../media/hdphoto1.wdp"/><Relationship Id="rId7" Type="http://schemas.openxmlformats.org/officeDocument/2006/relationships/hyperlink" Target="https://ccdcoe.org/uploads/2020/12/4-Securing-5G_ebook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isa.europa.eu/publications/enisa-threat-landscape-report-for-5g-networks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hyperlink" Target="https://www.cisa.gov/sites/default/files/publications/19_0731_cisa_5th-generation-mobile-networks-overview_0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planalto.gov.br/ccivil_03/_ato2019-2022/2019/decreto/D9668.htm" TargetMode="External"/><Relationship Id="rId7" Type="http://schemas.openxmlformats.org/officeDocument/2006/relationships/hyperlink" Target="https://sei.anatel.gov.br/sei/modulos/pesquisa/md_pesq_documento_consulta_externa.php?eEP-wqk1skrd8hSlk5Z3rN4EVg9uLJqrLYJw_9INcO6OyRD8iqL9S9Xn8pP7_7nZL7eBIQWeOiWAZmPzrP88GsKp4NawWkp9n0q_6bMePRxnAscg5z5FRrlZQdkKAcHw" TargetMode="External"/><Relationship Id="rId2" Type="http://schemas.openxmlformats.org/officeDocument/2006/relationships/hyperlink" Target="http://www.planalto.gov.br/ccivil_03/_Ato2019-2022/2019/Lei/L13844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.gov.br/web/dou/-/resolucao-n-740-de-21-de-dezembro-de-2020-296152776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in.gov.br/en/web/dou/-/instrucao-normativa-n-4-de-26-de-marco-de-2020-250059468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planalto.gov.br/ccivil_03/leis/l9472.htm" TargetMode="Externa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delloro.com/key-takeaways-total-telecom-equipment-market-2020/" TargetMode="External"/><Relationship Id="rId5" Type="http://schemas.microsoft.com/office/2007/relationships/hdphoto" Target="../media/hdphoto2.wdp"/><Relationship Id="rId10" Type="http://schemas.openxmlformats.org/officeDocument/2006/relationships/hyperlink" Target="https://web.bndes.gov.br/bib/jspui/bitstream/1408/2565/1/BS%2018%20A%20ind%c3%bastria%20de%20telequipamentos_P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hyperlink" Target="https://neofeed.com.br/blog/home/deixou-de-ser-vila-huawei-agora-estuda-fabricar-equipamentos-5g-no-brasi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bndes.gov.br/bib/jspui/bitstream/1408/2565/1/BS%2018%20A%20ind%c3%bastria%20de%20telequipamentos_P.pdf" TargetMode="External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98569DE-C33F-4F02-8C47-20C343318680}"/>
              </a:ext>
            </a:extLst>
          </p:cNvPr>
          <p:cNvCxnSpPr>
            <a:cxnSpLocks/>
          </p:cNvCxnSpPr>
          <p:nvPr/>
        </p:nvCxnSpPr>
        <p:spPr>
          <a:xfrm>
            <a:off x="1473900" y="6264000"/>
            <a:ext cx="9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Segurança Cibernética das Redes 5G: Riscos Relevantes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58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Apresentação </a:t>
            </a:r>
            <a:r>
              <a:rPr lang="pt-BR" dirty="0"/>
              <a:t>à Comissão de </a:t>
            </a:r>
            <a:r>
              <a:rPr lang="pt-BR" dirty="0" smtClean="0"/>
              <a:t>Ciência e Tecnologia (CCT) </a:t>
            </a:r>
          </a:p>
          <a:p>
            <a:r>
              <a:rPr lang="pt-BR" dirty="0" smtClean="0"/>
              <a:t>do Senado Federal</a:t>
            </a:r>
          </a:p>
          <a:p>
            <a:pPr algn="r"/>
            <a:endParaRPr lang="pt-BR" sz="1800" dirty="0" smtClean="0"/>
          </a:p>
          <a:p>
            <a:pPr algn="r"/>
            <a:endParaRPr lang="pt-BR" sz="1800" b="1" dirty="0" smtClean="0"/>
          </a:p>
          <a:p>
            <a:pPr algn="r"/>
            <a:r>
              <a:rPr lang="pt-BR" sz="1800" b="1" dirty="0" smtClean="0"/>
              <a:t>Brasília – DF, 18 de novembro de 2021.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6096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7275" y="3510116"/>
            <a:ext cx="10080000" cy="1394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b="1" dirty="0"/>
              <a:t>Victor Hugo da Silva Rosa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Coordenador-Geral de Gestão de Segurança da Informação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Departamento de Segurança da Informação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>
                <a:hlinkClick r:id="rId2"/>
              </a:rPr>
              <a:t>victor.rosa@presidencia.gov.br</a:t>
            </a:r>
            <a:endParaRPr lang="pt-B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7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00" y="1503581"/>
            <a:ext cx="1080000" cy="108000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681412" y="2509601"/>
            <a:ext cx="482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Muito obrigado</a:t>
            </a:r>
            <a:r>
              <a:rPr lang="pt-BR" sz="3600" b="1" dirty="0" smtClean="0"/>
              <a:t>!</a:t>
            </a:r>
            <a:endParaRPr lang="pt-BR" sz="3600" b="1" dirty="0"/>
          </a:p>
        </p:txBody>
      </p:sp>
      <p:grpSp>
        <p:nvGrpSpPr>
          <p:cNvPr id="4" name="Agrupar 3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98569DE-C33F-4F02-8C47-20C343318680}"/>
              </a:ext>
            </a:extLst>
          </p:cNvPr>
          <p:cNvCxnSpPr>
            <a:cxnSpLocks/>
          </p:cNvCxnSpPr>
          <p:nvPr/>
        </p:nvCxnSpPr>
        <p:spPr>
          <a:xfrm>
            <a:off x="1473900" y="6264000"/>
            <a:ext cx="9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d 5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25" y="631012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29275"/>
              </p:ext>
            </p:extLst>
          </p:nvPr>
        </p:nvGraphicFramePr>
        <p:xfrm>
          <a:off x="324000" y="2304000"/>
          <a:ext cx="11514450" cy="38238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41875">
                  <a:extLst>
                    <a:ext uri="{9D8B030D-6E8A-4147-A177-3AD203B41FA5}">
                      <a16:colId xmlns:a16="http://schemas.microsoft.com/office/drawing/2014/main" val="2130050196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571713255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239319225"/>
                    </a:ext>
                  </a:extLst>
                </a:gridCol>
                <a:gridCol w="3571875">
                  <a:extLst>
                    <a:ext uri="{9D8B030D-6E8A-4147-A177-3AD203B41FA5}">
                      <a16:colId xmlns:a16="http://schemas.microsoft.com/office/drawing/2014/main" val="3441795426"/>
                    </a:ext>
                  </a:extLst>
                </a:gridCol>
              </a:tblGrid>
              <a:tr h="45165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Evolução quanto ao(à)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Telefonia Fixa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Telefonia</a:t>
                      </a:r>
                      <a:r>
                        <a:rPr lang="pt-BR" baseline="0" dirty="0" smtClean="0"/>
                        <a:t> Móvel (1G até 4G)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Telefonia</a:t>
                      </a:r>
                      <a:r>
                        <a:rPr lang="pt-BR" baseline="0" dirty="0" smtClean="0"/>
                        <a:t> Móvel 5G</a:t>
                      </a:r>
                      <a:endParaRPr lang="pt-BR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84881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r>
                        <a:rPr lang="pt-BR" dirty="0" smtClean="0"/>
                        <a:t>Comunicação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predomina </a:t>
                      </a:r>
                      <a:r>
                        <a:rPr lang="pt-BR" dirty="0" smtClean="0"/>
                        <a:t>humana P2P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predomina humana, multiponto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humana e máquina </a:t>
                      </a:r>
                      <a:r>
                        <a:rPr lang="pt-BR" dirty="0" smtClean="0"/>
                        <a:t>multiponto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703627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r>
                        <a:rPr lang="pt-BR" dirty="0" smtClean="0"/>
                        <a:t>Rede de computadores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geral,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redes separadas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cresce o </a:t>
                      </a:r>
                      <a:r>
                        <a:rPr lang="pt-BR" dirty="0" smtClean="0"/>
                        <a:t>compartilhamento de redes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compartilham </a:t>
                      </a:r>
                      <a:r>
                        <a:rPr lang="pt-BR" u="sng" dirty="0" smtClean="0"/>
                        <a:t>mesma infraestrutura de rede</a:t>
                      </a:r>
                      <a:endParaRPr lang="pt-BR" u="sn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71141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r>
                        <a:rPr lang="pt-BR" dirty="0" smtClean="0"/>
                        <a:t>Suporte</a:t>
                      </a:r>
                      <a:r>
                        <a:rPr lang="pt-BR" baseline="0" dirty="0" smtClean="0"/>
                        <a:t> a novas tecnologias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limitado a voz e dados em baixa velocidade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crescente</a:t>
                      </a:r>
                      <a:r>
                        <a:rPr lang="pt-BR" baseline="0" dirty="0" smtClean="0"/>
                        <a:t>, mais ainda limitado pela velocidade e estabilidade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u="sng" dirty="0" smtClean="0"/>
                        <a:t>M2M</a:t>
                      </a:r>
                      <a:r>
                        <a:rPr lang="pt-BR" dirty="0" smtClean="0"/>
                        <a:t>, </a:t>
                      </a:r>
                      <a:r>
                        <a:rPr lang="pt-BR" u="sng" dirty="0" err="1" smtClean="0"/>
                        <a:t>IoT</a:t>
                      </a:r>
                      <a:r>
                        <a:rPr lang="pt-BR" dirty="0" smtClean="0"/>
                        <a:t>, </a:t>
                      </a:r>
                      <a:r>
                        <a:rPr lang="pt-BR" i="1" u="sng" dirty="0" smtClean="0"/>
                        <a:t>Big</a:t>
                      </a:r>
                      <a:r>
                        <a:rPr lang="pt-BR" i="1" u="sng" baseline="0" dirty="0" smtClean="0"/>
                        <a:t> Data</a:t>
                      </a:r>
                      <a:r>
                        <a:rPr lang="pt-BR" baseline="0" dirty="0" smtClean="0"/>
                        <a:t>, </a:t>
                      </a:r>
                      <a:r>
                        <a:rPr lang="pt-BR" u="sng" dirty="0" smtClean="0"/>
                        <a:t>IA</a:t>
                      </a:r>
                      <a:r>
                        <a:rPr lang="pt-BR" baseline="0" dirty="0" smtClean="0"/>
                        <a:t> e </a:t>
                      </a:r>
                      <a:r>
                        <a:rPr lang="pt-BR" dirty="0" smtClean="0"/>
                        <a:t>outras disruptivas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70976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predomina voz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voz, dados, imagem, A/V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voz, dados, imagem, A/V, M2M nas </a:t>
                      </a:r>
                      <a:r>
                        <a:rPr lang="pt-BR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fábricas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em </a:t>
                      </a:r>
                      <a:r>
                        <a:rPr lang="pt-BR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transportes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telemedicina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agricultura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educação, cidades inteligentes, ...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50508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r>
                        <a:rPr lang="pt-BR" dirty="0" smtClean="0"/>
                        <a:t>Impacto</a:t>
                      </a:r>
                      <a:r>
                        <a:rPr lang="pt-BR" baseline="0" dirty="0" smtClean="0"/>
                        <a:t> das falhas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baixo a médio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médio a alto</a:t>
                      </a:r>
                      <a:endParaRPr lang="pt-BR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alto a altíssimo</a:t>
                      </a:r>
                      <a:endParaRPr lang="pt-BR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65441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9900" y="1008000"/>
            <a:ext cx="202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Evolução da Telefonia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Imagem 13" descr="telephone poles2 | Free SV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91" y="1226759"/>
            <a:ext cx="928161" cy="928161"/>
          </a:xfrm>
          <a:prstGeom prst="rect">
            <a:avLst/>
          </a:prstGeom>
        </p:spPr>
      </p:pic>
      <p:pic>
        <p:nvPicPr>
          <p:cNvPr id="20" name="Imagem 19" descr="Old telephone 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356" y="1642491"/>
            <a:ext cx="827987" cy="608521"/>
          </a:xfrm>
          <a:prstGeom prst="rect">
            <a:avLst/>
          </a:prstGeom>
        </p:spPr>
      </p:pic>
      <p:pic>
        <p:nvPicPr>
          <p:cNvPr id="21" name="Imagem 20" descr="AUDIOLIBROS GRATIS: Evolución del Teléfono Celular (Móvil)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0" y="631012"/>
            <a:ext cx="1197624" cy="1620000"/>
          </a:xfrm>
          <a:prstGeom prst="rect">
            <a:avLst/>
          </a:prstGeom>
        </p:spPr>
      </p:pic>
      <p:pic>
        <p:nvPicPr>
          <p:cNvPr id="23" name="Imagem 22" descr="Old telephone 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523" y="937027"/>
            <a:ext cx="472186" cy="349151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24674" y="6516000"/>
            <a:ext cx="11514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</a:t>
            </a:r>
            <a:r>
              <a:rPr lang="pt-BR" sz="1200" b="1" baseline="30000" dirty="0"/>
              <a:t>[1</a:t>
            </a:r>
            <a:r>
              <a:rPr lang="pt-BR" sz="1200" b="1" baseline="30000" dirty="0" smtClean="0"/>
              <a:t>]</a:t>
            </a:r>
            <a:r>
              <a:rPr lang="pt-BR" sz="1200" dirty="0" smtClean="0"/>
              <a:t> arte do telefone fixo: imagens on-line do MS Office. </a:t>
            </a:r>
            <a:r>
              <a:rPr lang="pt-BR" sz="1200" b="1" baseline="30000" dirty="0" smtClean="0"/>
              <a:t>[2]</a:t>
            </a:r>
            <a:r>
              <a:rPr lang="pt-BR" sz="1200" dirty="0" smtClean="0"/>
              <a:t> arte do 1G a 4G: </a:t>
            </a:r>
            <a:r>
              <a:rPr lang="pt-BR" sz="1200" dirty="0" err="1" smtClean="0">
                <a:hlinkClick r:id="rId11"/>
              </a:rPr>
              <a:t>Wikipedia</a:t>
            </a:r>
            <a:r>
              <a:rPr lang="pt-BR" sz="1200" dirty="0" smtClean="0"/>
              <a:t>. </a:t>
            </a:r>
            <a:r>
              <a:rPr lang="pt-BR" sz="1200" b="1" baseline="30000" dirty="0" smtClean="0"/>
              <a:t>[3]</a:t>
            </a:r>
            <a:r>
              <a:rPr lang="pt-BR" sz="1200" dirty="0" smtClean="0"/>
              <a:t> arte do 5G: </a:t>
            </a:r>
            <a:r>
              <a:rPr lang="pt-BR" sz="1200" dirty="0" err="1" smtClean="0">
                <a:hlinkClick r:id="rId12"/>
              </a:rPr>
              <a:t>Ascom</a:t>
            </a:r>
            <a:r>
              <a:rPr lang="pt-BR" sz="1200" dirty="0" smtClean="0">
                <a:hlinkClick r:id="rId12"/>
              </a:rPr>
              <a:t>/Anatel, Gov.BR</a:t>
            </a:r>
            <a:r>
              <a:rPr lang="pt-BR" sz="1200" dirty="0" smtClean="0"/>
              <a:t>. </a:t>
            </a:r>
            <a:endParaRPr lang="pt-BR" sz="1200" dirty="0"/>
          </a:p>
        </p:txBody>
      </p:sp>
      <p:sp>
        <p:nvSpPr>
          <p:cNvPr id="7" name="Divisa 6"/>
          <p:cNvSpPr/>
          <p:nvPr/>
        </p:nvSpPr>
        <p:spPr>
          <a:xfrm>
            <a:off x="2686051" y="6210301"/>
            <a:ext cx="2400300" cy="223254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1877 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5086350" y="6210301"/>
            <a:ext cx="792000" cy="223254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1980s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6" name="Divisa 25"/>
          <p:cNvSpPr/>
          <p:nvPr/>
        </p:nvSpPr>
        <p:spPr>
          <a:xfrm>
            <a:off x="8285324" y="6210300"/>
            <a:ext cx="3553126" cy="22325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2020s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7" name="Divisa 26"/>
          <p:cNvSpPr/>
          <p:nvPr/>
        </p:nvSpPr>
        <p:spPr>
          <a:xfrm>
            <a:off x="5886450" y="6210301"/>
            <a:ext cx="792000" cy="223254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1990s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8" name="Divisa 27"/>
          <p:cNvSpPr/>
          <p:nvPr/>
        </p:nvSpPr>
        <p:spPr>
          <a:xfrm>
            <a:off x="6686550" y="6210301"/>
            <a:ext cx="792000" cy="223254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2000s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9" name="Divisa 28"/>
          <p:cNvSpPr/>
          <p:nvPr/>
        </p:nvSpPr>
        <p:spPr>
          <a:xfrm>
            <a:off x="7493324" y="6209416"/>
            <a:ext cx="792000" cy="223254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2010s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85324" y="2800350"/>
            <a:ext cx="3553126" cy="3267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xplosão 2 8"/>
          <p:cNvSpPr/>
          <p:nvPr/>
        </p:nvSpPr>
        <p:spPr>
          <a:xfrm rot="20069691">
            <a:off x="9725252" y="5498981"/>
            <a:ext cx="2375933" cy="841953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Novo paradigma!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66749" y="1478976"/>
            <a:ext cx="111031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Relacionados a características gerais da tecnologia:</a:t>
            </a:r>
            <a:endParaRPr lang="pt-BR" sz="2200" b="1" dirty="0"/>
          </a:p>
          <a:p>
            <a:pPr marL="742950" lvl="1" indent="-285750">
              <a:buFont typeface="Webdings" panose="05030102010509060703" pitchFamily="18" charset="2"/>
              <a:buChar char=""/>
            </a:pPr>
            <a:r>
              <a:rPr lang="pt-BR" sz="2200" dirty="0" smtClean="0">
                <a:solidFill>
                  <a:schemeClr val="accent1"/>
                </a:solidFill>
              </a:rPr>
              <a:t> </a:t>
            </a:r>
            <a:r>
              <a:rPr lang="pt-BR" sz="2200" dirty="0" smtClean="0"/>
              <a:t>aumento </a:t>
            </a:r>
            <a:r>
              <a:rPr lang="pt-BR" sz="2200" dirty="0"/>
              <a:t>da superfície de ataque</a:t>
            </a:r>
          </a:p>
          <a:p>
            <a:pPr marL="742950" lvl="1" indent="-285750">
              <a:buFont typeface="Webdings" panose="05030102010509060703" pitchFamily="18" charset="2"/>
              <a:buChar char=""/>
            </a:pPr>
            <a:r>
              <a:rPr lang="pt-BR" sz="2200" dirty="0" smtClean="0">
                <a:solidFill>
                  <a:schemeClr val="accent1"/>
                </a:solidFill>
              </a:rPr>
              <a:t> </a:t>
            </a:r>
            <a:r>
              <a:rPr lang="pt-BR" sz="2200" dirty="0" smtClean="0"/>
              <a:t>comunicação </a:t>
            </a:r>
            <a:r>
              <a:rPr lang="pt-BR" sz="2200" dirty="0"/>
              <a:t>massiva máquina a máquina</a:t>
            </a:r>
          </a:p>
          <a:p>
            <a:pPr marL="742950" lvl="1" indent="-285750">
              <a:buFont typeface="Webdings" panose="05030102010509060703" pitchFamily="18" charset="2"/>
              <a:buChar char=""/>
            </a:pPr>
            <a:r>
              <a:rPr lang="pt-BR" sz="2200" dirty="0" smtClean="0">
                <a:solidFill>
                  <a:schemeClr val="accent1"/>
                </a:solidFill>
              </a:rPr>
              <a:t> </a:t>
            </a:r>
            <a:r>
              <a:rPr lang="pt-BR" sz="2200" dirty="0" smtClean="0"/>
              <a:t>comunicação </a:t>
            </a:r>
            <a:r>
              <a:rPr lang="pt-BR" sz="2200" dirty="0"/>
              <a:t>ultrarrápida e altamente </a:t>
            </a:r>
            <a:r>
              <a:rPr lang="pt-BR" sz="2200" dirty="0" smtClean="0"/>
              <a:t>confiável</a:t>
            </a:r>
          </a:p>
          <a:p>
            <a:pPr>
              <a:spcBef>
                <a:spcPts val="1200"/>
              </a:spcBef>
            </a:pPr>
            <a:r>
              <a:rPr lang="pt-BR" sz="2200" b="1" dirty="0" smtClean="0"/>
              <a:t>Relacionados a características técnicas e de implementação das redes:</a:t>
            </a:r>
            <a:endParaRPr lang="pt-BR" sz="2200" b="1" dirty="0"/>
          </a:p>
          <a:p>
            <a:pPr marL="742950" lvl="1" indent="-285750">
              <a:buFont typeface="Webdings" panose="05030102010509060703" pitchFamily="18" charset="2"/>
              <a:buChar char=""/>
            </a:pPr>
            <a:r>
              <a:rPr lang="pt-BR" sz="2200" dirty="0" smtClean="0">
                <a:solidFill>
                  <a:srgbClr val="FF9900"/>
                </a:solidFill>
              </a:rPr>
              <a:t> </a:t>
            </a:r>
            <a:r>
              <a:rPr lang="pt-BR" sz="2200" dirty="0" smtClean="0"/>
              <a:t>alta </a:t>
            </a:r>
            <a:r>
              <a:rPr lang="pt-BR" sz="2200" dirty="0"/>
              <a:t>virtualização de funções e recursos de rede (SDN)</a:t>
            </a:r>
          </a:p>
          <a:p>
            <a:pPr marL="742950" lvl="1" indent="-285750">
              <a:buFont typeface="Webdings" panose="05030102010509060703" pitchFamily="18" charset="2"/>
              <a:buChar char=""/>
            </a:pPr>
            <a:r>
              <a:rPr lang="pt-BR" sz="2200" dirty="0" smtClean="0">
                <a:solidFill>
                  <a:srgbClr val="FF9900"/>
                </a:solidFill>
              </a:rPr>
              <a:t> </a:t>
            </a:r>
            <a:r>
              <a:rPr lang="pt-BR" sz="2200" dirty="0" smtClean="0"/>
              <a:t>complexidade </a:t>
            </a:r>
            <a:r>
              <a:rPr lang="pt-BR" sz="2200" dirty="0"/>
              <a:t>e flexibilidade da gestão e orquestração (MANO)</a:t>
            </a:r>
          </a:p>
          <a:p>
            <a:pPr marL="742950" lvl="1" indent="-285750">
              <a:buFont typeface="Webdings" panose="05030102010509060703" pitchFamily="18" charset="2"/>
              <a:buChar char=""/>
            </a:pPr>
            <a:r>
              <a:rPr lang="pt-BR" sz="2200" dirty="0" smtClean="0">
                <a:solidFill>
                  <a:srgbClr val="FF9900"/>
                </a:solidFill>
              </a:rPr>
              <a:t> </a:t>
            </a:r>
            <a:r>
              <a:rPr lang="pt-BR" sz="2200" dirty="0" smtClean="0"/>
              <a:t>incompatibilidades </a:t>
            </a:r>
            <a:r>
              <a:rPr lang="pt-BR" sz="2200" dirty="0"/>
              <a:t>de funcionalidades com sistema antigos </a:t>
            </a:r>
          </a:p>
          <a:p>
            <a:pPr marL="742950" lvl="1" indent="-285750">
              <a:buFont typeface="Webdings" panose="05030102010509060703" pitchFamily="18" charset="2"/>
              <a:buChar char=""/>
            </a:pPr>
            <a:r>
              <a:rPr lang="pt-BR" sz="2200" dirty="0" smtClean="0">
                <a:solidFill>
                  <a:srgbClr val="FF9900"/>
                </a:solidFill>
              </a:rPr>
              <a:t> </a:t>
            </a:r>
            <a:r>
              <a:rPr lang="pt-BR" sz="2200" dirty="0" smtClean="0"/>
              <a:t>computação </a:t>
            </a:r>
            <a:r>
              <a:rPr lang="pt-BR" sz="2200" dirty="0"/>
              <a:t>de borda (MEC) </a:t>
            </a:r>
            <a:r>
              <a:rPr lang="pt-BR" sz="2200" dirty="0" smtClean="0"/>
              <a:t>+ </a:t>
            </a:r>
            <a:r>
              <a:rPr lang="pt-BR" sz="2200" dirty="0"/>
              <a:t>riscos da cadeia de </a:t>
            </a:r>
            <a:r>
              <a:rPr lang="pt-BR" sz="2200" dirty="0" smtClean="0"/>
              <a:t>suprimento + cultura das operadoras</a:t>
            </a:r>
          </a:p>
          <a:p>
            <a:pPr>
              <a:spcBef>
                <a:spcPts val="1200"/>
              </a:spcBef>
            </a:pPr>
            <a:r>
              <a:rPr lang="pt-BR" sz="2200" b="1" dirty="0" smtClean="0"/>
              <a:t>Relacionados a características do mercado dos equipamentos de rede</a:t>
            </a:r>
            <a:endParaRPr lang="pt-BR" sz="2200" b="1" dirty="0"/>
          </a:p>
          <a:p>
            <a:pPr marL="742950" lvl="1" indent="-285750">
              <a:buFont typeface="Webdings" panose="05030102010509060703" pitchFamily="18" charset="2"/>
              <a:buChar char=""/>
            </a:pPr>
            <a:r>
              <a:rPr lang="pt-BR" sz="2200" dirty="0" smtClean="0"/>
              <a:t> </a:t>
            </a:r>
            <a:r>
              <a:rPr lang="pt-BR" sz="2200" dirty="0" err="1" smtClean="0"/>
              <a:t>auditabilidade</a:t>
            </a:r>
            <a:r>
              <a:rPr lang="pt-BR" sz="2200" dirty="0" smtClean="0"/>
              <a:t> </a:t>
            </a:r>
            <a:r>
              <a:rPr lang="pt-BR" sz="2200" dirty="0"/>
              <a:t>da cadeia de suprimento + </a:t>
            </a:r>
            <a:r>
              <a:rPr lang="pt-BR" sz="2200" dirty="0" smtClean="0"/>
              <a:t>baixa capacidade nacional para auditar</a:t>
            </a:r>
            <a:endParaRPr lang="pt-BR" sz="2200" dirty="0"/>
          </a:p>
          <a:p>
            <a:pPr marL="742950" lvl="1" indent="-285750">
              <a:buFont typeface="Wingdings" panose="05000000000000000000" pitchFamily="2" charset="2"/>
              <a:buChar char=""/>
            </a:pPr>
            <a:r>
              <a:rPr lang="pt-BR" sz="2200" dirty="0" smtClean="0"/>
              <a:t>‘</a:t>
            </a:r>
            <a:r>
              <a:rPr lang="pt-BR" sz="2200" dirty="0"/>
              <a:t>permissivos legais’ para </a:t>
            </a:r>
            <a:r>
              <a:rPr lang="pt-BR" sz="2200" dirty="0" smtClean="0"/>
              <a:t>violação de privacidade ou segurança por alguns governos</a:t>
            </a:r>
          </a:p>
          <a:p>
            <a:pPr marL="800100" lvl="1" indent="-342900">
              <a:buFont typeface="Webdings" panose="05030102010509060703" pitchFamily="18" charset="2"/>
              <a:buChar char=""/>
            </a:pPr>
            <a:r>
              <a:rPr lang="pt-BR" sz="2200" dirty="0" smtClean="0"/>
              <a:t>concentração do mercado de equipamentos de redes em poucos ou um fornecedor </a:t>
            </a:r>
            <a:endParaRPr lang="pt-BR" sz="2200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324674" y="6516000"/>
            <a:ext cx="11514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</a:t>
            </a:r>
            <a:r>
              <a:rPr lang="pt-BR" sz="1200" b="1" baseline="30000" dirty="0" smtClean="0"/>
              <a:t>[1]</a:t>
            </a:r>
            <a:r>
              <a:rPr lang="pt-BR" sz="1200" dirty="0" smtClean="0"/>
              <a:t> </a:t>
            </a:r>
            <a:r>
              <a:rPr lang="pt-BR" sz="1200" dirty="0" smtClean="0">
                <a:hlinkClick r:id="rId6"/>
              </a:rPr>
              <a:t>ENISA, 2020</a:t>
            </a:r>
            <a:r>
              <a:rPr lang="pt-BR" sz="1200" dirty="0" smtClean="0"/>
              <a:t>. </a:t>
            </a:r>
            <a:r>
              <a:rPr lang="pt-BR" sz="1200" b="1" baseline="30000" dirty="0"/>
              <a:t>[2]</a:t>
            </a:r>
            <a:r>
              <a:rPr lang="pt-BR" sz="1200" dirty="0" smtClean="0"/>
              <a:t> </a:t>
            </a:r>
            <a:r>
              <a:rPr lang="pt-BR" sz="1200" dirty="0" smtClean="0">
                <a:hlinkClick r:id="rId7"/>
              </a:rPr>
              <a:t>Da Silva et al. NATO, 2020</a:t>
            </a:r>
            <a:r>
              <a:rPr lang="pt-BR" sz="1200" dirty="0" smtClean="0"/>
              <a:t>. </a:t>
            </a:r>
            <a:r>
              <a:rPr lang="pt-BR" sz="1200" b="1" baseline="30000" dirty="0" smtClean="0"/>
              <a:t>[3] </a:t>
            </a:r>
            <a:r>
              <a:rPr lang="pt-BR" sz="1200" dirty="0" err="1" smtClean="0">
                <a:hlinkClick r:id="rId8"/>
              </a:rPr>
              <a:t>Bartock</a:t>
            </a:r>
            <a:r>
              <a:rPr lang="pt-BR" sz="1200" dirty="0" smtClean="0">
                <a:hlinkClick r:id="rId8"/>
              </a:rPr>
              <a:t>, M.; </a:t>
            </a:r>
            <a:r>
              <a:rPr lang="pt-BR" sz="1200" dirty="0" err="1" smtClean="0">
                <a:hlinkClick r:id="rId8"/>
              </a:rPr>
              <a:t>Cichonski</a:t>
            </a:r>
            <a:r>
              <a:rPr lang="pt-BR" sz="1200" dirty="0" smtClean="0">
                <a:hlinkClick r:id="rId8"/>
              </a:rPr>
              <a:t>, J.; </a:t>
            </a:r>
            <a:r>
              <a:rPr lang="pt-BR" sz="1200" dirty="0" err="1" smtClean="0">
                <a:hlinkClick r:id="rId8"/>
              </a:rPr>
              <a:t>Souppaya</a:t>
            </a:r>
            <a:r>
              <a:rPr lang="pt-BR" sz="1200" dirty="0" smtClean="0">
                <a:hlinkClick r:id="rId8"/>
              </a:rPr>
              <a:t>, M. NCCOE, NIST, 2020</a:t>
            </a:r>
            <a:r>
              <a:rPr lang="pt-BR" sz="1200" dirty="0" smtClean="0"/>
              <a:t>. </a:t>
            </a:r>
            <a:r>
              <a:rPr lang="pt-BR" sz="1200" b="1" baseline="30000" dirty="0" smtClean="0"/>
              <a:t>[4]</a:t>
            </a:r>
            <a:r>
              <a:rPr lang="pt-BR" sz="1200" dirty="0" smtClean="0"/>
              <a:t> </a:t>
            </a:r>
            <a:r>
              <a:rPr lang="pt-BR" sz="1200" dirty="0" smtClean="0">
                <a:hlinkClick r:id="rId9"/>
              </a:rPr>
              <a:t>CISA, 2019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29900" y="1008000"/>
            <a:ext cx="102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Fatores inerentes ao 5G que aumentam os riscos cibernéticos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4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66749" y="1478976"/>
            <a:ext cx="109442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Motivação e contexto:</a:t>
            </a:r>
            <a:endParaRPr lang="pt-BR" sz="22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demanda </a:t>
            </a:r>
            <a:r>
              <a:rPr lang="pt-BR" sz="2200" b="1" dirty="0" smtClean="0"/>
              <a:t>técnica</a:t>
            </a:r>
            <a:r>
              <a:rPr lang="pt-BR" sz="2200" dirty="0" smtClean="0"/>
              <a:t>: por normas para requisitos mínimos de segurança cibernética para as novas redes 5G, no Brasil e no mundo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fenômeno global: debate técnico prejudicado por discussões de outras naturezas</a:t>
            </a:r>
          </a:p>
          <a:p>
            <a:pPr>
              <a:spcBef>
                <a:spcPts val="600"/>
              </a:spcBef>
            </a:pPr>
            <a:r>
              <a:rPr lang="pt-BR" sz="2200" b="1" dirty="0" smtClean="0"/>
              <a:t>Competências legais e regulatórias: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normas </a:t>
            </a:r>
            <a:r>
              <a:rPr lang="pt-BR" sz="2200" dirty="0"/>
              <a:t>para órgãos e entidades do Poder Executivo federal: </a:t>
            </a:r>
            <a:r>
              <a:rPr lang="pt-BR" sz="2200" b="1" dirty="0"/>
              <a:t>GSI/PR</a:t>
            </a:r>
            <a:r>
              <a:rPr lang="pt-BR" sz="2200" dirty="0"/>
              <a:t>, cfe. </a:t>
            </a:r>
            <a:r>
              <a:rPr lang="pt-BR" sz="2200" dirty="0">
                <a:hlinkClick r:id="rId2"/>
              </a:rPr>
              <a:t>Lei nº 10.844/2019</a:t>
            </a:r>
            <a:r>
              <a:rPr lang="pt-BR" sz="2200" dirty="0"/>
              <a:t>, art. 10, IV, V e XI, e </a:t>
            </a:r>
            <a:r>
              <a:rPr lang="pt-BR" sz="2200" dirty="0">
                <a:hlinkClick r:id="rId3"/>
              </a:rPr>
              <a:t>Decreto nº 9.668/2019</a:t>
            </a:r>
            <a:r>
              <a:rPr lang="pt-BR" sz="2200" dirty="0"/>
              <a:t>, Anexo I, art. 16-A, III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plano geral de outorgas e leilões de serviços: </a:t>
            </a:r>
            <a:r>
              <a:rPr lang="pt-BR" sz="2200" b="1" dirty="0" smtClean="0"/>
              <a:t>Ministério das Comunicações </a:t>
            </a:r>
            <a:r>
              <a:rPr lang="pt-BR" sz="2200" dirty="0" smtClean="0"/>
              <a:t>e </a:t>
            </a:r>
            <a:r>
              <a:rPr lang="pt-BR" sz="2200" b="1" dirty="0" smtClean="0"/>
              <a:t>Anatel</a:t>
            </a:r>
            <a:r>
              <a:rPr lang="pt-BR" sz="2200" dirty="0" smtClean="0"/>
              <a:t>, cfe. </a:t>
            </a:r>
            <a:r>
              <a:rPr lang="pt-BR" sz="2200" dirty="0" smtClean="0">
                <a:hlinkClick r:id="rId4"/>
              </a:rPr>
              <a:t>Lei nº 9.472/1997 – Lei Geral de Telecomunicações</a:t>
            </a:r>
            <a:r>
              <a:rPr lang="pt-BR" sz="2200" dirty="0" smtClean="0"/>
              <a:t> (LGT)</a:t>
            </a: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regulação das prestadoras de serviços / operadoras: </a:t>
            </a:r>
            <a:r>
              <a:rPr lang="pt-BR" sz="2200" b="1" dirty="0" smtClean="0"/>
              <a:t>Anatel</a:t>
            </a:r>
            <a:r>
              <a:rPr lang="pt-BR" sz="2200" dirty="0" smtClean="0"/>
              <a:t>, cfe. </a:t>
            </a:r>
            <a:r>
              <a:rPr lang="pt-BR" sz="2200" dirty="0" smtClean="0">
                <a:hlinkClick r:id="rId4"/>
              </a:rPr>
              <a:t>LGT</a:t>
            </a:r>
            <a:endParaRPr lang="pt-BR" sz="2200" dirty="0" smtClean="0"/>
          </a:p>
          <a:p>
            <a:pPr>
              <a:spcBef>
                <a:spcPts val="600"/>
              </a:spcBef>
            </a:pPr>
            <a:r>
              <a:rPr lang="pt-BR" sz="2200" b="1" dirty="0" smtClean="0"/>
              <a:t>Normativos elaborados e edital do 5G:</a:t>
            </a:r>
            <a:endParaRPr lang="pt-BR" sz="22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hlinkClick r:id="rId5"/>
              </a:rPr>
              <a:t>Instrução Normativa (IN) nº 4, de 26 de março de 2020</a:t>
            </a:r>
            <a:r>
              <a:rPr lang="pt-BR" sz="2200" dirty="0" smtClean="0"/>
              <a:t>, do GSI/PR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hlinkClick r:id="rId6"/>
              </a:rPr>
              <a:t>Resolução nº 740, de 21 de dezembro de 2020</a:t>
            </a:r>
            <a:r>
              <a:rPr lang="pt-BR" sz="2200" dirty="0" smtClean="0"/>
              <a:t>, da Anatel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hlinkClick r:id="rId7"/>
              </a:rPr>
              <a:t>Edital nº 1/2021 da Licitação nº 1/2021-SOR/SPR/CD-ANATEL</a:t>
            </a:r>
            <a:r>
              <a:rPr lang="pt-BR" sz="2200" dirty="0" smtClean="0"/>
              <a:t>, da Anatel</a:t>
            </a:r>
            <a:endParaRPr lang="pt-BR" sz="2200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sp>
        <p:nvSpPr>
          <p:cNvPr id="21" name="CaixaDeTexto 20"/>
          <p:cNvSpPr txBox="1"/>
          <p:nvPr/>
        </p:nvSpPr>
        <p:spPr>
          <a:xfrm>
            <a:off x="429900" y="1008000"/>
            <a:ext cx="106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Requisitos mínimos de segurança cibernética para redes de telecomunicações no Brasil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3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66748" y="1478976"/>
            <a:ext cx="113442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Elaboração pelo GSI/PR:</a:t>
            </a:r>
            <a:endParaRPr lang="pt-BR" sz="2200" b="1" dirty="0"/>
          </a:p>
          <a:p>
            <a:pPr marL="799200" lvl="1" indent="-342000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pt-BR" sz="2200" dirty="0"/>
              <a:t>discussões prévias com </a:t>
            </a:r>
            <a:r>
              <a:rPr lang="pt-BR" sz="2200" dirty="0" smtClean="0"/>
              <a:t>outros órgãos </a:t>
            </a:r>
            <a:r>
              <a:rPr lang="pt-BR" sz="2200" dirty="0"/>
              <a:t>e entidades diretamente </a:t>
            </a:r>
            <a:r>
              <a:rPr lang="pt-BR" sz="2200" dirty="0" smtClean="0"/>
              <a:t>afetos </a:t>
            </a:r>
            <a:r>
              <a:rPr lang="pt-BR" sz="2200" dirty="0"/>
              <a:t>ao </a:t>
            </a:r>
            <a:r>
              <a:rPr lang="pt-BR" sz="2200" dirty="0" smtClean="0"/>
              <a:t>tema: SEGOV, MRE, MCTIC, Anatel, ABIN e </a:t>
            </a:r>
            <a:r>
              <a:rPr lang="pt-BR" sz="2200" dirty="0" err="1" smtClean="0"/>
              <a:t>CPqD</a:t>
            </a:r>
            <a:endParaRPr lang="pt-BR" sz="2000" dirty="0" smtClean="0"/>
          </a:p>
          <a:p>
            <a:pPr marL="799200" lvl="1" indent="-342000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pt-BR" sz="2200" dirty="0" smtClean="0"/>
              <a:t>obtido consenso sobre os requisitos mínimos de segurança cibernética para as redes 5G</a:t>
            </a:r>
          </a:p>
          <a:p>
            <a:pPr marL="799200" lvl="1" indent="-342000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pt-BR" sz="2200" u="sng" dirty="0"/>
              <a:t>p</a:t>
            </a:r>
            <a:r>
              <a:rPr lang="pt-BR" sz="2200" u="sng" dirty="0" smtClean="0"/>
              <a:t>ressupostos</a:t>
            </a:r>
            <a:r>
              <a:rPr lang="pt-BR" sz="2200" dirty="0" smtClean="0"/>
              <a:t>: </a:t>
            </a:r>
            <a:r>
              <a:rPr lang="pt-BR" sz="2200" dirty="0"/>
              <a:t>proteção da </a:t>
            </a:r>
            <a:r>
              <a:rPr lang="pt-BR" sz="2200" dirty="0" smtClean="0"/>
              <a:t>sociedade, requisitos técnicos e </a:t>
            </a:r>
            <a:r>
              <a:rPr lang="pt-BR" sz="2200" b="1" dirty="0" smtClean="0"/>
              <a:t>agnósticos</a:t>
            </a:r>
            <a:r>
              <a:rPr lang="pt-BR" sz="2200" dirty="0" smtClean="0"/>
              <a:t> (quanto a empresas)</a:t>
            </a:r>
            <a:endParaRPr lang="pt-BR" sz="2200" dirty="0"/>
          </a:p>
          <a:p>
            <a:pPr>
              <a:spcBef>
                <a:spcPts val="600"/>
              </a:spcBef>
            </a:pPr>
            <a:r>
              <a:rPr lang="pt-BR" sz="2200" b="1" dirty="0" smtClean="0"/>
              <a:t>Objeto: (grifo nosso)</a:t>
            </a:r>
          </a:p>
          <a:p>
            <a:pPr>
              <a:spcBef>
                <a:spcPts val="600"/>
              </a:spcBef>
            </a:pPr>
            <a:endParaRPr lang="pt-BR" sz="2200" dirty="0"/>
          </a:p>
          <a:p>
            <a:pPr>
              <a:spcBef>
                <a:spcPts val="600"/>
              </a:spcBef>
            </a:pPr>
            <a:endParaRPr lang="pt-BR" sz="2200" dirty="0" smtClean="0"/>
          </a:p>
          <a:p>
            <a:pPr>
              <a:spcBef>
                <a:spcPts val="600"/>
              </a:spcBef>
            </a:pPr>
            <a:endParaRPr lang="pt-BR" sz="2200" dirty="0" smtClean="0"/>
          </a:p>
          <a:p>
            <a:pPr>
              <a:spcBef>
                <a:spcPts val="600"/>
              </a:spcBef>
            </a:pPr>
            <a:r>
              <a:rPr lang="pt-BR" sz="2200" b="1" dirty="0" smtClean="0"/>
              <a:t>Princípios: </a:t>
            </a:r>
            <a:r>
              <a:rPr lang="pt-BR" sz="2200" dirty="0" smtClean="0"/>
              <a:t>interoperabilidade, disponibilidade, integridade, autenticidade, </a:t>
            </a:r>
            <a:r>
              <a:rPr lang="pt-BR" sz="2200" b="1" dirty="0" smtClean="0"/>
              <a:t>diversidade </a:t>
            </a:r>
            <a:r>
              <a:rPr lang="pt-BR" sz="2200" dirty="0" smtClean="0"/>
              <a:t>, confidencialidade, prioridade; e responsabilidade.</a:t>
            </a:r>
          </a:p>
          <a:p>
            <a:pPr>
              <a:spcBef>
                <a:spcPts val="600"/>
              </a:spcBef>
            </a:pPr>
            <a:r>
              <a:rPr lang="pt-BR" sz="2200" b="1" dirty="0" smtClean="0"/>
              <a:t>Resolução nº 740, de 2020</a:t>
            </a:r>
            <a:r>
              <a:rPr lang="pt-BR" sz="2200" dirty="0" smtClean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/>
              <a:t>recepcionou quase toda a IN nº 4, de 2020, do </a:t>
            </a:r>
            <a:r>
              <a:rPr lang="pt-BR" sz="2200" dirty="0" smtClean="0"/>
              <a:t>GSI/PR;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recepcionou o princípio da diversidade, </a:t>
            </a:r>
            <a:r>
              <a:rPr lang="pt-BR" sz="2200" b="1" dirty="0" smtClean="0"/>
              <a:t>mas, não o disposto </a:t>
            </a:r>
            <a:r>
              <a:rPr lang="pt-BR" sz="2200" b="1" dirty="0" smtClean="0"/>
              <a:t>no inciso </a:t>
            </a:r>
            <a:r>
              <a:rPr lang="pt-BR" sz="2200" b="1" dirty="0"/>
              <a:t>X do art. </a:t>
            </a:r>
            <a:r>
              <a:rPr lang="pt-BR" sz="2200" b="1" dirty="0" smtClean="0"/>
              <a:t>5º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9201150" y="4943475"/>
            <a:ext cx="1400176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sp>
        <p:nvSpPr>
          <p:cNvPr id="21" name="CaixaDeTexto 20"/>
          <p:cNvSpPr txBox="1"/>
          <p:nvPr/>
        </p:nvSpPr>
        <p:spPr>
          <a:xfrm>
            <a:off x="429900" y="1008000"/>
            <a:ext cx="106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nº 4, de 2020, do GSI/PR 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93899" y="3657600"/>
            <a:ext cx="10240875" cy="1228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i="1" dirty="0">
                <a:solidFill>
                  <a:schemeClr val="tx1"/>
                </a:solidFill>
              </a:rPr>
              <a:t>Art. 1º A presente Instrução Normativa trata dos requisitos mínimos de segurança cibernética que deverão ser adotados no estabelecimento das redes de 5ª geração (5G) de telefonia móvel, de </a:t>
            </a:r>
            <a:r>
              <a:rPr lang="pt-BR" sz="2000" b="1" i="1" dirty="0">
                <a:solidFill>
                  <a:schemeClr val="tx1"/>
                </a:solidFill>
              </a:rPr>
              <a:t>cumprimento obrigatório pelos órgãos e entidades da administração pública federal</a:t>
            </a:r>
            <a:r>
              <a:rPr lang="pt-BR" sz="2000" i="1" dirty="0">
                <a:solidFill>
                  <a:schemeClr val="tx1"/>
                </a:solidFill>
              </a:rPr>
              <a:t> encarregados da implementação das redes 5G.</a:t>
            </a:r>
          </a:p>
        </p:txBody>
      </p:sp>
    </p:spTree>
    <p:extLst>
      <p:ext uri="{BB962C8B-B14F-4D97-AF65-F5344CB8AC3E}">
        <p14:creationId xmlns:p14="http://schemas.microsoft.com/office/powerpoint/2010/main" val="17733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66748" y="4895850"/>
            <a:ext cx="10023152" cy="1412628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6748" y="4107876"/>
            <a:ext cx="1134427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200" b="1" dirty="0" smtClean="0"/>
              <a:t>GSI/PR</a:t>
            </a:r>
            <a:r>
              <a:rPr lang="pt-BR" sz="2200" dirty="0" smtClean="0"/>
              <a:t> contribuiu na Consulta Pública nº 13, de 2020, que embasou a Resolução nº 740, de 2020, propondo alternativas para operacionalização do inciso X do art. 5º da IN nº 4, de 2020.</a:t>
            </a:r>
          </a:p>
          <a:p>
            <a:pPr>
              <a:spcBef>
                <a:spcPts val="600"/>
              </a:spcBef>
            </a:pPr>
            <a:r>
              <a:rPr lang="pt-BR" sz="2200" b="1" dirty="0" smtClean="0"/>
              <a:t>Objetivos do dispositivo da IN nº 4, de 2020, do GSI/PR, </a:t>
            </a:r>
            <a:r>
              <a:rPr lang="pt-BR" sz="2200" dirty="0"/>
              <a:t>evitar ou </a:t>
            </a:r>
            <a:r>
              <a:rPr lang="pt-BR" sz="2200" dirty="0" smtClean="0"/>
              <a:t>minimizar: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a falha </a:t>
            </a:r>
            <a:r>
              <a:rPr lang="pt-BR" sz="2200" dirty="0"/>
              <a:t>de causa comum (</a:t>
            </a:r>
            <a:r>
              <a:rPr lang="pt-BR" sz="2200" i="1" dirty="0"/>
              <a:t>Common Cause </a:t>
            </a:r>
            <a:r>
              <a:rPr lang="pt-BR" sz="2200" i="1" dirty="0" err="1"/>
              <a:t>Failure</a:t>
            </a:r>
            <a:r>
              <a:rPr lang="pt-BR" sz="2200" i="1" dirty="0"/>
              <a:t> – CCF</a:t>
            </a:r>
            <a:r>
              <a:rPr lang="pt-BR" sz="2200" dirty="0" smtClean="0"/>
              <a:t>);</a:t>
            </a: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a falha </a:t>
            </a:r>
            <a:r>
              <a:rPr lang="pt-BR" sz="2200" dirty="0"/>
              <a:t>de modo comum (</a:t>
            </a:r>
            <a:r>
              <a:rPr lang="pt-BR" sz="2200" i="1" dirty="0"/>
              <a:t>Common </a:t>
            </a:r>
            <a:r>
              <a:rPr lang="pt-BR" sz="2200" i="1" dirty="0" err="1"/>
              <a:t>Mode</a:t>
            </a:r>
            <a:r>
              <a:rPr lang="pt-BR" sz="2200" i="1" dirty="0"/>
              <a:t> </a:t>
            </a:r>
            <a:r>
              <a:rPr lang="pt-BR" sz="2200" i="1" dirty="0" err="1"/>
              <a:t>Fail</a:t>
            </a:r>
            <a:r>
              <a:rPr lang="pt-BR" sz="2200" i="1" dirty="0"/>
              <a:t> </a:t>
            </a:r>
            <a:r>
              <a:rPr lang="pt-BR" sz="2200" dirty="0"/>
              <a:t>– CMF</a:t>
            </a:r>
            <a:r>
              <a:rPr lang="pt-BR" sz="2200" dirty="0" smtClean="0"/>
              <a:t>); 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200" dirty="0" smtClean="0"/>
              <a:t>o aprisionamento </a:t>
            </a:r>
            <a:r>
              <a:rPr lang="pt-BR" sz="2200" dirty="0"/>
              <a:t>tecnológico (</a:t>
            </a:r>
            <a:r>
              <a:rPr lang="pt-BR" sz="2200" i="1" dirty="0" err="1"/>
              <a:t>vendor</a:t>
            </a:r>
            <a:r>
              <a:rPr lang="pt-BR" sz="2200" i="1" dirty="0"/>
              <a:t> </a:t>
            </a:r>
            <a:r>
              <a:rPr lang="pt-BR" sz="2200" i="1" dirty="0" err="1"/>
              <a:t>lock</a:t>
            </a:r>
            <a:r>
              <a:rPr lang="pt-BR" sz="2200" i="1" dirty="0"/>
              <a:t>-in</a:t>
            </a:r>
            <a:r>
              <a:rPr lang="pt-BR" sz="2200" dirty="0"/>
              <a:t>)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sp>
        <p:nvSpPr>
          <p:cNvPr id="21" name="CaixaDeTexto 20"/>
          <p:cNvSpPr txBox="1"/>
          <p:nvPr/>
        </p:nvSpPr>
        <p:spPr>
          <a:xfrm>
            <a:off x="429900" y="1008000"/>
            <a:ext cx="106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nº 4, de 2020, do GSI/PR, art. 5, X 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93899" y="1495425"/>
            <a:ext cx="10240875" cy="2495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i="1" dirty="0">
                <a:solidFill>
                  <a:schemeClr val="tx1"/>
                </a:solidFill>
              </a:rPr>
              <a:t>Art. 5º </a:t>
            </a:r>
            <a:r>
              <a:rPr lang="pt-BR" sz="2000" b="1" i="1" dirty="0">
                <a:solidFill>
                  <a:schemeClr val="tx1"/>
                </a:solidFill>
              </a:rPr>
              <a:t>Cabe aos órgãos e entidades da administração pública federal </a:t>
            </a:r>
            <a:r>
              <a:rPr lang="pt-BR" sz="2000" i="1" dirty="0">
                <a:solidFill>
                  <a:schemeClr val="tx1"/>
                </a:solidFill>
              </a:rPr>
              <a:t>encarregados da implementação das redes e dos sistemas 5G, em todos os atos administrativos relativos a essa tecnologia, </a:t>
            </a:r>
            <a:r>
              <a:rPr lang="pt-BR" sz="2000" b="1" i="1" dirty="0">
                <a:solidFill>
                  <a:schemeClr val="tx1"/>
                </a:solidFill>
              </a:rPr>
              <a:t>a observância do cumprimento dos seguintes requisitos mínimos de segurança cibernética</a:t>
            </a:r>
            <a:r>
              <a:rPr lang="pt-BR" sz="2000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pt-BR" sz="2000" i="1" dirty="0" smtClean="0">
                <a:solidFill>
                  <a:schemeClr val="tx1"/>
                </a:solidFill>
              </a:rPr>
              <a:t>...</a:t>
            </a:r>
          </a:p>
          <a:p>
            <a:r>
              <a:rPr lang="pt-BR" sz="2000" i="1" dirty="0">
                <a:solidFill>
                  <a:schemeClr val="tx1"/>
                </a:solidFill>
              </a:rPr>
              <a:t>X - as prestadoras de serviço deverão subcontratar fornecedores distintos, de forma que uma mesma área geográfica possua, pelo menos, duas prestadoras utilizando equipamentos de fornecedores distintos;</a:t>
            </a:r>
          </a:p>
        </p:txBody>
      </p:sp>
    </p:spTree>
    <p:extLst>
      <p:ext uri="{BB962C8B-B14F-4D97-AF65-F5344CB8AC3E}">
        <p14:creationId xmlns:p14="http://schemas.microsoft.com/office/powerpoint/2010/main" val="23789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29396"/>
              </p:ext>
            </p:extLst>
          </p:nvPr>
        </p:nvGraphicFramePr>
        <p:xfrm>
          <a:off x="324675" y="2304000"/>
          <a:ext cx="11514450" cy="42006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41875">
                  <a:extLst>
                    <a:ext uri="{9D8B030D-6E8A-4147-A177-3AD203B41FA5}">
                      <a16:colId xmlns:a16="http://schemas.microsoft.com/office/drawing/2014/main" val="2130050196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571713255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239319225"/>
                    </a:ext>
                  </a:extLst>
                </a:gridCol>
                <a:gridCol w="3571875">
                  <a:extLst>
                    <a:ext uri="{9D8B030D-6E8A-4147-A177-3AD203B41FA5}">
                      <a16:colId xmlns:a16="http://schemas.microsoft.com/office/drawing/2014/main" val="3441795426"/>
                    </a:ext>
                  </a:extLst>
                </a:gridCol>
              </a:tblGrid>
              <a:tr h="451658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Situação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Mundial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Telefonia Fixa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Telefonia</a:t>
                      </a:r>
                      <a:r>
                        <a:rPr lang="pt-BR" baseline="0" dirty="0" smtClean="0"/>
                        <a:t> Móvel 1G/2G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Telefonia</a:t>
                      </a:r>
                      <a:r>
                        <a:rPr lang="pt-BR" baseline="0" dirty="0" smtClean="0"/>
                        <a:t> Móvel (3G/4G</a:t>
                      </a:r>
                      <a:r>
                        <a:rPr lang="pt-BR" baseline="0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pt-BR" baseline="0" dirty="0" smtClean="0"/>
                        <a:t>5G)</a:t>
                      </a:r>
                      <a:endParaRPr lang="pt-BR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84881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r>
                        <a:rPr lang="pt-BR" dirty="0" smtClean="0"/>
                        <a:t>Mercado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oligopólio mundial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posição dominante de três, sendo um destacado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 smtClean="0"/>
                        <a:t>tendência à concentração, com um podendo fornecer </a:t>
                      </a:r>
                      <a:r>
                        <a:rPr lang="pt-B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≈</a:t>
                      </a:r>
                      <a:r>
                        <a:rPr lang="pt-BR" sz="1800" baseline="0" dirty="0" smtClean="0">
                          <a:latin typeface="+mn-lt"/>
                          <a:cs typeface="+mn-cs"/>
                          <a:sym typeface="Symbol" panose="05050102010706020507" pitchFamily="18" charset="2"/>
                        </a:rPr>
                        <a:t>todas as partes</a:t>
                      </a:r>
                      <a:endParaRPr lang="pt-BR" sz="180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703627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Fabricantes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principais até 1980</a:t>
                      </a:r>
                      <a:r>
                        <a:rPr lang="pt-BR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AT&amp;T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(EUA);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Northern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Telecom (Canadá);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Siemens (Alemanha);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Ericsson (Suécia);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Philips (Holanda); e 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NEC (Japão)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pt-BR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 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r>
                        <a:rPr lang="pt-BR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Ericsson (Suécia), 34%;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Nokia (Finlândia), 19%;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Siemens (Alemanha), 14%;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Alcatel (França), 9%;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Motorola (EUA), 8%;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(China), 5%;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Nortel (Canadá), 3%;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Lucent (EUA), 3%;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 (China), 3%;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Datang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(China), 2%.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pt-BR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7) em 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pt-BR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(China), 31%;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Nokia (Finlândia), 15%;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Ericsson (Suécia), 15%;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 (China), 10%;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Cisco (EUA), 6%;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Ciena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(EUA), 3%; e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Samsung (Coréia do Sul), 2%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50508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9899" y="1008000"/>
            <a:ext cx="262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Equipamentos para infraestrutura de redes – Mundo</a:t>
            </a:r>
          </a:p>
        </p:txBody>
      </p:sp>
      <p:pic>
        <p:nvPicPr>
          <p:cNvPr id="24" name="Imagem 23" descr="telephone poles2 | Free SV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91" y="1226759"/>
            <a:ext cx="928161" cy="928161"/>
          </a:xfrm>
          <a:prstGeom prst="rect">
            <a:avLst/>
          </a:prstGeom>
        </p:spPr>
      </p:pic>
      <p:pic>
        <p:nvPicPr>
          <p:cNvPr id="25" name="Imagem 24" descr="Old telephone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356" y="1642491"/>
            <a:ext cx="827987" cy="608521"/>
          </a:xfrm>
          <a:prstGeom prst="rect">
            <a:avLst/>
          </a:prstGeom>
        </p:spPr>
      </p:pic>
      <p:pic>
        <p:nvPicPr>
          <p:cNvPr id="26" name="Imagem 25" descr="AUDIOLIBROS GRATIS: Evolución del Teléfono Celular (Móvil)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0" y="631012"/>
            <a:ext cx="1197624" cy="1620000"/>
          </a:xfrm>
          <a:prstGeom prst="rect">
            <a:avLst/>
          </a:prstGeom>
        </p:spPr>
      </p:pic>
      <p:pic>
        <p:nvPicPr>
          <p:cNvPr id="28" name="Imagem 27" descr="Old telephone 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523" y="937027"/>
            <a:ext cx="472186" cy="34915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4674" y="6516000"/>
            <a:ext cx="11514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</a:t>
            </a:r>
            <a:r>
              <a:rPr lang="pt-BR" sz="1200" b="1" baseline="30000" dirty="0" smtClean="0"/>
              <a:t>[1]</a:t>
            </a:r>
            <a:r>
              <a:rPr lang="pt-BR" sz="1200" dirty="0" smtClean="0"/>
              <a:t> </a:t>
            </a:r>
            <a:r>
              <a:rPr lang="pt-BR" sz="1200" dirty="0" smtClean="0">
                <a:hlinkClick r:id="rId10"/>
              </a:rPr>
              <a:t>Gutierrez, R. M. V.; </a:t>
            </a:r>
            <a:r>
              <a:rPr lang="pt-BR" sz="1200" dirty="0" err="1" smtClean="0">
                <a:hlinkClick r:id="rId10"/>
              </a:rPr>
              <a:t>Crossetti</a:t>
            </a:r>
            <a:r>
              <a:rPr lang="pt-BR" sz="1200" dirty="0" smtClean="0">
                <a:hlinkClick r:id="rId10"/>
              </a:rPr>
              <a:t>, P. A. BNDES, 2003</a:t>
            </a:r>
            <a:r>
              <a:rPr lang="pt-BR" sz="1200" dirty="0" smtClean="0"/>
              <a:t>. </a:t>
            </a:r>
            <a:r>
              <a:rPr lang="pt-BR" sz="1200" b="1" baseline="30000" dirty="0" smtClean="0"/>
              <a:t>[2]</a:t>
            </a:r>
            <a:r>
              <a:rPr lang="pt-BR" sz="1200" dirty="0" smtClean="0"/>
              <a:t> </a:t>
            </a:r>
            <a:r>
              <a:rPr lang="pt-BR" sz="1200" dirty="0" err="1" smtClean="0">
                <a:hlinkClick r:id="rId11"/>
              </a:rPr>
              <a:t>Pongratz</a:t>
            </a:r>
            <a:r>
              <a:rPr lang="pt-BR" sz="1200" dirty="0" smtClean="0">
                <a:hlinkClick r:id="rId11"/>
              </a:rPr>
              <a:t>, S. </a:t>
            </a:r>
            <a:r>
              <a:rPr lang="pt-BR" sz="1200" dirty="0" err="1" smtClean="0">
                <a:hlinkClick r:id="rId11"/>
              </a:rPr>
              <a:t>Dell’Oro</a:t>
            </a:r>
            <a:r>
              <a:rPr lang="pt-BR" sz="1200" dirty="0" smtClean="0">
                <a:hlinkClick r:id="rId11"/>
              </a:rPr>
              <a:t> </a:t>
            </a:r>
            <a:r>
              <a:rPr lang="pt-BR" sz="1200" dirty="0" err="1" smtClean="0">
                <a:hlinkClick r:id="rId11"/>
              </a:rPr>
              <a:t>Group</a:t>
            </a:r>
            <a:r>
              <a:rPr lang="pt-BR" sz="1200" dirty="0" smtClean="0">
                <a:hlinkClick r:id="rId11"/>
              </a:rPr>
              <a:t>, 2021</a:t>
            </a:r>
            <a:r>
              <a:rPr lang="pt-BR" sz="1200" dirty="0" smtClean="0"/>
              <a:t>. </a:t>
            </a:r>
            <a:endParaRPr lang="pt-BR" sz="1200" dirty="0"/>
          </a:p>
        </p:txBody>
      </p:sp>
      <p:pic>
        <p:nvPicPr>
          <p:cNvPr id="4" name="Imagem 3" descr="Imagem vetorial gratis: Mundo, Terra, Globo, Planeta ...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088000"/>
            <a:ext cx="480060" cy="480060"/>
          </a:xfrm>
          <a:prstGeom prst="rect">
            <a:avLst/>
          </a:prstGeom>
        </p:spPr>
      </p:pic>
      <p:pic>
        <p:nvPicPr>
          <p:cNvPr id="19" name="Picture 2" descr="Card 5G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25" y="631012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5112327" y="3707476"/>
            <a:ext cx="6726123" cy="816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59600"/>
              </p:ext>
            </p:extLst>
          </p:nvPr>
        </p:nvGraphicFramePr>
        <p:xfrm>
          <a:off x="324000" y="2304000"/>
          <a:ext cx="11514450" cy="36520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41875">
                  <a:extLst>
                    <a:ext uri="{9D8B030D-6E8A-4147-A177-3AD203B41FA5}">
                      <a16:colId xmlns:a16="http://schemas.microsoft.com/office/drawing/2014/main" val="2130050196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571713255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239319225"/>
                    </a:ext>
                  </a:extLst>
                </a:gridCol>
                <a:gridCol w="3571875">
                  <a:extLst>
                    <a:ext uri="{9D8B030D-6E8A-4147-A177-3AD203B41FA5}">
                      <a16:colId xmlns:a16="http://schemas.microsoft.com/office/drawing/2014/main" val="3441795426"/>
                    </a:ext>
                  </a:extLst>
                </a:gridCol>
              </a:tblGrid>
              <a:tr h="451658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Situação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Brasil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Telefonia Fixa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Telefonia</a:t>
                      </a:r>
                      <a:r>
                        <a:rPr lang="pt-BR" baseline="0" dirty="0" smtClean="0"/>
                        <a:t> Móvel 1G/2G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Telefonia</a:t>
                      </a:r>
                      <a:r>
                        <a:rPr lang="pt-BR" baseline="0" dirty="0" smtClean="0"/>
                        <a:t> Móvel (3G/4G</a:t>
                      </a:r>
                      <a:r>
                        <a:rPr lang="pt-BR" baseline="0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pt-BR" baseline="0" dirty="0" smtClean="0"/>
                        <a:t>5G)</a:t>
                      </a:r>
                      <a:endParaRPr lang="pt-BR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84881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r>
                        <a:rPr lang="pt-BR" dirty="0" smtClean="0"/>
                        <a:t>Mercado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oligopólio nacional</a:t>
                      </a:r>
                    </a:p>
                    <a:p>
                      <a:r>
                        <a:rPr lang="pt-BR" dirty="0" smtClean="0"/>
                        <a:t>(similar ao mundial)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posição dominante de três, sendo um destacado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tendência à concentração da posição dominante de um</a:t>
                      </a:r>
                      <a:endParaRPr lang="pt-BR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703627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Fabricantes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idem ao cenário mundial</a:t>
                      </a:r>
                      <a:r>
                        <a:rPr lang="pt-BR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idem ao cenário mundial, inclusive 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baixa presença de fornecedores asiáticos.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pt-BR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pt-BR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atual (redes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3G/4G, principalmente):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 fabricante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domina 50%</a:t>
                      </a:r>
                      <a:r>
                        <a:rPr lang="pt-BR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 nas quatro maiores operadoras</a:t>
                      </a:r>
                      <a:r>
                        <a:rPr lang="pt-BR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na ordem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65%, 55%, 45%, 60%.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então, nos grandes centros urbanos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essa participação pode ser ainda maior.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50508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9899" y="1008000"/>
            <a:ext cx="262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Equipamentos para infraestrutura de redes –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Brasil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5124" y="6516000"/>
            <a:ext cx="11514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Fontes: </a:t>
            </a:r>
            <a:r>
              <a:rPr lang="pt-BR" sz="1200" b="1" baseline="30000" dirty="0"/>
              <a:t>[1]</a:t>
            </a:r>
            <a:r>
              <a:rPr lang="pt-BR" sz="1200" dirty="0"/>
              <a:t> </a:t>
            </a:r>
            <a:r>
              <a:rPr lang="pt-BR" sz="1200" dirty="0">
                <a:hlinkClick r:id="rId6"/>
              </a:rPr>
              <a:t>Gutierrez, R. M. V.; </a:t>
            </a:r>
            <a:r>
              <a:rPr lang="pt-BR" sz="1200" dirty="0" err="1">
                <a:hlinkClick r:id="rId6"/>
              </a:rPr>
              <a:t>Crossetti</a:t>
            </a:r>
            <a:r>
              <a:rPr lang="pt-BR" sz="1200" dirty="0">
                <a:hlinkClick r:id="rId6"/>
              </a:rPr>
              <a:t>, P. A. BNDES, 2003</a:t>
            </a:r>
            <a:r>
              <a:rPr lang="pt-BR" sz="1200" dirty="0"/>
              <a:t>. </a:t>
            </a:r>
            <a:r>
              <a:rPr lang="pt-BR" sz="1200" b="1" baseline="30000" dirty="0"/>
              <a:t>[</a:t>
            </a:r>
            <a:r>
              <a:rPr lang="pt-BR" sz="1200" b="1" baseline="30000" dirty="0" smtClean="0"/>
              <a:t>2]</a:t>
            </a:r>
            <a:r>
              <a:rPr lang="pt-BR" sz="1200" dirty="0" smtClean="0"/>
              <a:t> </a:t>
            </a:r>
            <a:r>
              <a:rPr lang="pt-BR" sz="1200" dirty="0" smtClean="0">
                <a:hlinkClick r:id="rId7"/>
              </a:rPr>
              <a:t>Manzoni Jr., R. </a:t>
            </a:r>
            <a:r>
              <a:rPr lang="pt-BR" sz="1200" dirty="0" err="1" smtClean="0">
                <a:hlinkClick r:id="rId7"/>
              </a:rPr>
              <a:t>NeoFeed</a:t>
            </a:r>
            <a:r>
              <a:rPr lang="pt-BR" sz="1200" dirty="0" smtClean="0">
                <a:hlinkClick r:id="rId7"/>
              </a:rPr>
              <a:t>, 2021</a:t>
            </a:r>
            <a:r>
              <a:rPr lang="pt-BR" sz="1200" dirty="0" smtClean="0"/>
              <a:t>. </a:t>
            </a:r>
            <a:r>
              <a:rPr lang="pt-BR" sz="1200" b="1" baseline="30000" dirty="0" smtClean="0"/>
              <a:t>[3]</a:t>
            </a:r>
            <a:r>
              <a:rPr lang="pt-BR" sz="1200" dirty="0" smtClean="0"/>
              <a:t> estimativa das próprias operadoras. </a:t>
            </a:r>
            <a:endParaRPr lang="pt-BR" sz="1200" dirty="0"/>
          </a:p>
        </p:txBody>
      </p:sp>
      <p:pic>
        <p:nvPicPr>
          <p:cNvPr id="1026" name="Picture 2" descr="map.gi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088000"/>
            <a:ext cx="488633" cy="501491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telephone poles2 | Free SV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91" y="1226759"/>
            <a:ext cx="928161" cy="928161"/>
          </a:xfrm>
          <a:prstGeom prst="rect">
            <a:avLst/>
          </a:prstGeom>
        </p:spPr>
      </p:pic>
      <p:pic>
        <p:nvPicPr>
          <p:cNvPr id="20" name="Imagem 19" descr="Old telephone 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356" y="1642491"/>
            <a:ext cx="827987" cy="608521"/>
          </a:xfrm>
          <a:prstGeom prst="rect">
            <a:avLst/>
          </a:prstGeom>
        </p:spPr>
      </p:pic>
      <p:pic>
        <p:nvPicPr>
          <p:cNvPr id="21" name="Imagem 20" descr="AUDIOLIBROS GRATIS: Evolución del Teléfono Celular (Móvil)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0" y="631012"/>
            <a:ext cx="1197624" cy="1620000"/>
          </a:xfrm>
          <a:prstGeom prst="rect">
            <a:avLst/>
          </a:prstGeom>
        </p:spPr>
      </p:pic>
      <p:pic>
        <p:nvPicPr>
          <p:cNvPr id="23" name="Imagem 22" descr="Old telephone 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523" y="937027"/>
            <a:ext cx="472186" cy="349151"/>
          </a:xfrm>
          <a:prstGeom prst="rect">
            <a:avLst/>
          </a:prstGeom>
        </p:spPr>
      </p:pic>
      <p:pic>
        <p:nvPicPr>
          <p:cNvPr id="22" name="Picture 2" descr="Card 5G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25" y="631012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8285324" y="3429001"/>
            <a:ext cx="3553126" cy="246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1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66749" y="1478976"/>
            <a:ext cx="102391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/>
              <a:t>GSI/PR: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 smtClean="0"/>
              <a:t>por ora, considera atendida a demanda normativa sobre o assunto;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 smtClean="0"/>
              <a:t>acompanhará a evolução do assunto para identificar necessidades de aprimoramento da norma; e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/>
              <a:t>está aberto a </a:t>
            </a:r>
            <a:r>
              <a:rPr lang="pt-BR" sz="2400" dirty="0" smtClean="0"/>
              <a:t>sugestões de aprimoramento desta e de outras normas suas.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429900" y="179999"/>
            <a:ext cx="11340000" cy="853121"/>
            <a:chOff x="429900" y="179999"/>
            <a:chExt cx="11340000" cy="853121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98569DE-C33F-4F02-8C47-20C343318680}"/>
                </a:ext>
              </a:extLst>
            </p:cNvPr>
            <p:cNvCxnSpPr>
              <a:cxnSpLocks/>
            </p:cNvCxnSpPr>
            <p:nvPr/>
          </p:nvCxnSpPr>
          <p:spPr>
            <a:xfrm>
              <a:off x="1473900" y="576000"/>
              <a:ext cx="9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B37C4D-3C13-475A-AEFE-B2DD7336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2" b="98261" l="2748" r="100000">
                          <a14:foregroundMark x1="50944" y1="69739" x2="50944" y2="69739"/>
                          <a14:foregroundMark x1="48941" y1="70783" x2="48941" y2="70783"/>
                          <a14:foregroundMark x1="58214" y1="42667" x2="58214" y2="42667"/>
                          <a14:foregroundMark x1="47682" y1="35884" x2="47682" y2="35884"/>
                          <a14:foregroundMark x1="51345" y1="67072" x2="51345" y2="67072"/>
                          <a14:foregroundMark x1="50143" y1="75478" x2="50143" y2="75478"/>
                          <a14:foregroundMark x1="51345" y1="75072" x2="51345" y2="75072"/>
                          <a14:foregroundMark x1="50315" y1="92522" x2="50315" y2="92522"/>
                          <a14:foregroundMark x1="50716" y1="95594" x2="49742" y2="96000"/>
                          <a14:foregroundMark x1="49513" y1="96000" x2="49513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900" y="180000"/>
              <a:ext cx="864000" cy="85312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4D6D312-4172-4A0B-AE52-8834BEDA482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664" r="98894">
                          <a14:foregroundMark x1="50885" y1="9942" x2="50885" y2="9942"/>
                          <a14:foregroundMark x1="50221" y1="71908" x2="50221" y2="71908"/>
                          <a14:foregroundMark x1="53429" y1="75954" x2="53429" y2="75954"/>
                          <a14:foregroundMark x1="48341" y1="75260" x2="48341" y2="75260"/>
                          <a14:foregroundMark x1="51549" y1="95376" x2="51549" y2="95376"/>
                          <a14:foregroundMark x1="48894" y1="5202" x2="48894" y2="5202"/>
                          <a14:foregroundMark x1="51549" y1="5202" x2="51549" y2="5202"/>
                          <a14:foregroundMark x1="52765" y1="13295" x2="52765" y2="132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00" y="179999"/>
              <a:ext cx="864000" cy="826726"/>
            </a:xfrm>
            <a:prstGeom prst="rect">
              <a:avLst/>
            </a:prstGeom>
          </p:spPr>
        </p:pic>
      </p:grpSp>
      <p:sp>
        <p:nvSpPr>
          <p:cNvPr id="21" name="CaixaDeTexto 20"/>
          <p:cNvSpPr txBox="1"/>
          <p:nvPr/>
        </p:nvSpPr>
        <p:spPr>
          <a:xfrm>
            <a:off x="429900" y="1008000"/>
            <a:ext cx="106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Próximos passos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4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1386</Words>
  <Application>Microsoft Office PowerPoint</Application>
  <PresentationFormat>Widescreen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Webdings</vt:lpstr>
      <vt:lpstr>Wingdings</vt:lpstr>
      <vt:lpstr>Tema do Office</vt:lpstr>
      <vt:lpstr>Segurança Cibernética das Redes 5G: Riscos Relevantes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Rita Arriaga Muxfeldt Rosa</dc:creator>
  <cp:lastModifiedBy>Victor Hugo da Silva Rosa</cp:lastModifiedBy>
  <cp:revision>267</cp:revision>
  <cp:lastPrinted>2021-09-21T15:04:24Z</cp:lastPrinted>
  <dcterms:created xsi:type="dcterms:W3CDTF">2021-04-11T14:45:25Z</dcterms:created>
  <dcterms:modified xsi:type="dcterms:W3CDTF">2021-11-18T12:18:51Z</dcterms:modified>
</cp:coreProperties>
</file>