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6"/>
  </p:notesMasterIdLst>
  <p:handoutMasterIdLst>
    <p:handoutMasterId r:id="rId7"/>
  </p:handoutMasterIdLst>
  <p:sldIdLst>
    <p:sldId id="771" r:id="rId2"/>
    <p:sldId id="948" r:id="rId3"/>
    <p:sldId id="946" r:id="rId4"/>
    <p:sldId id="949" r:id="rId5"/>
  </p:sldIdLst>
  <p:sldSz cx="12192000" cy="6858000"/>
  <p:notesSz cx="6797675" cy="9928225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1" userDrawn="1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82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0000"/>
    <a:srgbClr val="9839F7"/>
    <a:srgbClr val="203864"/>
    <a:srgbClr val="05173D"/>
    <a:srgbClr val="001236"/>
    <a:srgbClr val="E6E6E6"/>
    <a:srgbClr val="001746"/>
    <a:srgbClr val="000F2E"/>
    <a:srgbClr val="262626"/>
    <a:srgbClr val="C9D7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6395" autoAdjust="0"/>
  </p:normalViewPr>
  <p:slideViewPr>
    <p:cSldViewPr snapToGrid="0">
      <p:cViewPr varScale="1">
        <p:scale>
          <a:sx n="62" d="100"/>
          <a:sy n="62" d="100"/>
        </p:scale>
        <p:origin x="90" y="264"/>
      </p:cViewPr>
      <p:guideLst>
        <p:guide orient="horz" pos="731"/>
        <p:guide pos="3840"/>
        <p:guide orient="horz" pos="822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5502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5660" cy="498134"/>
          </a:xfrm>
          <a:prstGeom prst="rect">
            <a:avLst/>
          </a:prstGeom>
        </p:spPr>
        <p:txBody>
          <a:bodyPr vert="horz" lIns="91708" tIns="45853" rIns="91708" bIns="45853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5" y="4"/>
            <a:ext cx="2945660" cy="498134"/>
          </a:xfrm>
          <a:prstGeom prst="rect">
            <a:avLst/>
          </a:prstGeom>
        </p:spPr>
        <p:txBody>
          <a:bodyPr vert="horz" lIns="91708" tIns="45853" rIns="91708" bIns="45853" rtlCol="0"/>
          <a:lstStyle>
            <a:lvl1pPr algn="r">
              <a:defRPr sz="1200"/>
            </a:lvl1pPr>
          </a:lstStyle>
          <a:p>
            <a:fld id="{460B8AFA-8639-4FD6-927C-A78E4F9835A9}" type="datetimeFigureOut">
              <a:rPr lang="pt-BR" smtClean="0"/>
              <a:t>12/06/2018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2" y="9430098"/>
            <a:ext cx="2945660" cy="498133"/>
          </a:xfrm>
          <a:prstGeom prst="rect">
            <a:avLst/>
          </a:prstGeom>
        </p:spPr>
        <p:txBody>
          <a:bodyPr vert="horz" lIns="91708" tIns="45853" rIns="91708" bIns="45853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5" y="9430098"/>
            <a:ext cx="2945660" cy="498133"/>
          </a:xfrm>
          <a:prstGeom prst="rect">
            <a:avLst/>
          </a:prstGeom>
        </p:spPr>
        <p:txBody>
          <a:bodyPr vert="horz" lIns="91708" tIns="45853" rIns="91708" bIns="45853" rtlCol="0" anchor="b"/>
          <a:lstStyle>
            <a:lvl1pPr algn="r">
              <a:defRPr sz="1200"/>
            </a:lvl1pPr>
          </a:lstStyle>
          <a:p>
            <a:fld id="{6979D2AD-0AD8-4FAE-95F6-ACECAEC7013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71429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5660" cy="498134"/>
          </a:xfrm>
          <a:prstGeom prst="rect">
            <a:avLst/>
          </a:prstGeom>
        </p:spPr>
        <p:txBody>
          <a:bodyPr vert="horz" lIns="91708" tIns="45853" rIns="91708" bIns="4585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5" y="4"/>
            <a:ext cx="2945660" cy="498134"/>
          </a:xfrm>
          <a:prstGeom prst="rect">
            <a:avLst/>
          </a:prstGeom>
        </p:spPr>
        <p:txBody>
          <a:bodyPr vert="horz" lIns="91708" tIns="45853" rIns="91708" bIns="45853" rtlCol="0"/>
          <a:lstStyle>
            <a:lvl1pPr algn="r">
              <a:defRPr sz="1200"/>
            </a:lvl1pPr>
          </a:lstStyle>
          <a:p>
            <a:fld id="{AEE79772-6D97-4F3C-BD21-05F1A3CF3DB8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8" tIns="45853" rIns="91708" bIns="45853" rtlCol="0" anchor="ctr"/>
          <a:lstStyle/>
          <a:p>
            <a:endParaRPr lang="en-US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9" y="4777965"/>
            <a:ext cx="5438140" cy="3909239"/>
          </a:xfrm>
          <a:prstGeom prst="rect">
            <a:avLst/>
          </a:prstGeom>
        </p:spPr>
        <p:txBody>
          <a:bodyPr vert="horz" lIns="91708" tIns="45853" rIns="91708" bIns="45853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30098"/>
            <a:ext cx="2945660" cy="498133"/>
          </a:xfrm>
          <a:prstGeom prst="rect">
            <a:avLst/>
          </a:prstGeom>
        </p:spPr>
        <p:txBody>
          <a:bodyPr vert="horz" lIns="91708" tIns="45853" rIns="91708" bIns="4585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5" y="9430098"/>
            <a:ext cx="2945660" cy="498133"/>
          </a:xfrm>
          <a:prstGeom prst="rect">
            <a:avLst/>
          </a:prstGeom>
        </p:spPr>
        <p:txBody>
          <a:bodyPr vert="horz" lIns="91708" tIns="45853" rIns="91708" bIns="45853" rtlCol="0" anchor="b"/>
          <a:lstStyle>
            <a:lvl1pPr algn="r">
              <a:defRPr sz="1200"/>
            </a:lvl1pPr>
          </a:lstStyle>
          <a:p>
            <a:fld id="{0B6E75C8-AE4A-4AD9-9C80-E3010D4AF19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50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47941" fontAlgn="base">
              <a:spcBef>
                <a:spcPct val="0"/>
              </a:spcBef>
              <a:spcAft>
                <a:spcPct val="0"/>
              </a:spcAft>
              <a:defRPr/>
            </a:pPr>
            <a:fld id="{EAAAD118-4090-4E7A-82E0-20C2BB1788FB}" type="slidenum">
              <a:rPr lang="pt-BR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pPr defTabSz="647941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dirty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779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67238"/>
            <a:ext cx="11525392" cy="580261"/>
          </a:xfrm>
          <a:prstGeom prst="rect">
            <a:avLst/>
          </a:prstGeom>
        </p:spPr>
        <p:txBody>
          <a:bodyPr anchor="b"/>
          <a:lstStyle>
            <a:lvl1pPr algn="l"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1539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188719" y="859950"/>
            <a:ext cx="11672844" cy="5584714"/>
          </a:xfrm>
          <a:prstGeom prst="rect">
            <a:avLst/>
          </a:prstGeom>
        </p:spPr>
        <p:txBody>
          <a:bodyPr/>
          <a:lstStyle>
            <a:lvl1pPr marL="228594" indent="-228594">
              <a:buClr>
                <a:srgbClr val="002060"/>
              </a:buClr>
              <a:buFont typeface="Calibri" panose="020F0502020204030204" pitchFamily="34" charset="0"/>
              <a:buChar char="→"/>
              <a:defRPr/>
            </a:lvl1pPr>
            <a:lvl2pPr marL="685783" indent="-228594">
              <a:buClr>
                <a:srgbClr val="002060"/>
              </a:buClr>
              <a:buFont typeface="Wingdings" panose="05000000000000000000" pitchFamily="2" charset="2"/>
              <a:buChar char="§"/>
              <a:defRPr/>
            </a:lvl2pPr>
            <a:lvl3pPr marL="1142971" indent="-228594">
              <a:buClr>
                <a:srgbClr val="002060"/>
              </a:buClr>
              <a:buFont typeface="Arial" panose="020B0604020202020204" pitchFamily="34" charset="0"/>
              <a:buChar char="•"/>
              <a:defRPr/>
            </a:lvl3pPr>
            <a:lvl4pPr marL="1600160" indent="-228594">
              <a:buClr>
                <a:srgbClr val="002060"/>
              </a:buClr>
              <a:buFont typeface="Calibri" panose="020F0502020204030204" pitchFamily="34" charset="0"/>
              <a:buChar char="→"/>
              <a:defRPr/>
            </a:lvl4pPr>
            <a:lvl5pPr marL="2057349" indent="-228594">
              <a:buClr>
                <a:srgbClr val="002060"/>
              </a:buClr>
              <a:buFont typeface="Calibri" panose="020F0502020204030204" pitchFamily="34" charset="0"/>
              <a:buChar char="→"/>
              <a:defRPr/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490634" y="6511895"/>
            <a:ext cx="586099" cy="277948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rgbClr val="355675"/>
                </a:solidFill>
              </a:defRPr>
            </a:lvl1pPr>
          </a:lstStyle>
          <a:p>
            <a:fld id="{529A6497-D5AA-46DA-95DA-0E2FB55633C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3"/>
          <p:cNvSpPr/>
          <p:nvPr userDrawn="1"/>
        </p:nvSpPr>
        <p:spPr>
          <a:xfrm>
            <a:off x="0" y="76964"/>
            <a:ext cx="12192000" cy="570535"/>
          </a:xfrm>
          <a:prstGeom prst="rect">
            <a:avLst/>
          </a:prstGeom>
          <a:pattFill prst="wdUpDiag">
            <a:fgClr>
              <a:schemeClr val="tx1">
                <a:lumMod val="85000"/>
                <a:lumOff val="15000"/>
              </a:schemeClr>
            </a:fgClr>
            <a:bgClr>
              <a:schemeClr val="accent5">
                <a:lumMod val="50000"/>
              </a:schemeClr>
            </a:bgClr>
          </a:pattFill>
          <a:ln w="25400" cap="flat" cmpd="sng" algn="ctr">
            <a:noFill/>
            <a:prstDash val="solid"/>
          </a:ln>
          <a:effectLst>
            <a:outerShdw blurRad="190500" dist="38100" dir="5400000" algn="t" rotWithShape="0">
              <a:prstClr val="black">
                <a:alpha val="25000"/>
              </a:prstClr>
            </a:outerShdw>
          </a:effectLst>
        </p:spPr>
        <p:txBody>
          <a:bodyPr lIns="288000" tIns="45529" rIns="91076" bIns="45529" spcCol="0" rtlCol="0" anchor="ctr"/>
          <a:lstStyle/>
          <a:p>
            <a:pPr defTabSz="914400"/>
            <a:endParaRPr lang="pt-BR" sz="1800" kern="0" spc="-5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  <a:cs typeface="Arial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40659" y="144194"/>
            <a:ext cx="436074" cy="4360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76964"/>
            <a:ext cx="10515600" cy="57053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10272045" y="647499"/>
            <a:ext cx="19199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b="1" dirty="0" smtClean="0">
                <a:solidFill>
                  <a:srgbClr val="002060"/>
                </a:solidFill>
              </a:rPr>
              <a:t># confidencial</a:t>
            </a:r>
            <a:endParaRPr lang="pt-BR" sz="1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052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490634" y="6511895"/>
            <a:ext cx="586099" cy="277948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rgbClr val="355675"/>
                </a:solidFill>
              </a:defRPr>
            </a:lvl1pPr>
          </a:lstStyle>
          <a:p>
            <a:fld id="{529A6497-D5AA-46DA-95DA-0E2FB55633C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3"/>
          <p:cNvSpPr/>
          <p:nvPr userDrawn="1"/>
        </p:nvSpPr>
        <p:spPr>
          <a:xfrm>
            <a:off x="0" y="76964"/>
            <a:ext cx="12192000" cy="570535"/>
          </a:xfrm>
          <a:prstGeom prst="rect">
            <a:avLst/>
          </a:prstGeom>
          <a:pattFill prst="wdUpDiag">
            <a:fgClr>
              <a:schemeClr val="tx1">
                <a:lumMod val="85000"/>
                <a:lumOff val="15000"/>
              </a:schemeClr>
            </a:fgClr>
            <a:bgClr>
              <a:schemeClr val="accent5">
                <a:lumMod val="50000"/>
              </a:schemeClr>
            </a:bgClr>
          </a:pattFill>
          <a:ln w="25400" cap="flat" cmpd="sng" algn="ctr">
            <a:noFill/>
            <a:prstDash val="solid"/>
          </a:ln>
          <a:effectLst>
            <a:outerShdw blurRad="190500" dist="38100" dir="5400000" algn="t" rotWithShape="0">
              <a:prstClr val="black">
                <a:alpha val="25000"/>
              </a:prstClr>
            </a:outerShdw>
          </a:effectLst>
        </p:spPr>
        <p:txBody>
          <a:bodyPr lIns="288000" tIns="45529" rIns="91076" bIns="45529" spcCol="0" rtlCol="0" anchor="ctr"/>
          <a:lstStyle/>
          <a:p>
            <a:pPr defTabSz="914400"/>
            <a:endParaRPr lang="pt-BR" sz="1800" kern="0" spc="-5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  <a:cs typeface="Arial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40659" y="144194"/>
            <a:ext cx="436074" cy="4360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76964"/>
            <a:ext cx="10515600" cy="570535"/>
          </a:xfrm>
          <a:prstGeom prst="rect">
            <a:avLst/>
          </a:prstGeom>
        </p:spPr>
        <p:txBody>
          <a:bodyPr/>
          <a:lstStyle>
            <a:lvl1pPr>
              <a:defRPr sz="3400" b="1" cap="small" baseline="0"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10272045" y="647499"/>
            <a:ext cx="19199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b="1" dirty="0" smtClean="0">
                <a:solidFill>
                  <a:srgbClr val="002060"/>
                </a:solidFill>
              </a:rPr>
              <a:t># confidencial</a:t>
            </a:r>
            <a:endParaRPr lang="pt-BR" sz="1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82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5">
              <a:alphaModFix amt="6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634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46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3.xml"/><Relationship Id="rId7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Ed. Sede BB"/>
          <p:cNvPicPr>
            <a:picLocks noGrp="1" noChangeAspect="1"/>
          </p:cNvPicPr>
          <p:nvPr isPhoto="1"/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45" y="0"/>
            <a:ext cx="12219434" cy="68354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6" name="Objeto 4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6937" y="16438"/>
          <a:ext cx="2108" cy="1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Slide do think-cell" r:id="rId7" imgW="216" imgH="216" progId="TCLayout.ActiveDocument.1">
                  <p:embed/>
                </p:oleObj>
              </mc:Choice>
              <mc:Fallback>
                <p:oleObj name="Slide do think-cell" r:id="rId7" imgW="216" imgH="216" progId="TCLayout.ActiveDocument.1">
                  <p:embed/>
                  <p:pic>
                    <p:nvPicPr>
                      <p:cNvPr id="46" name="Objeto 45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937" y="16438"/>
                        <a:ext cx="2108" cy="1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tângulo 44" hidden="1"/>
          <p:cNvSpPr/>
          <p:nvPr>
            <p:custDataLst>
              <p:tags r:id="rId3"/>
            </p:custDataLst>
          </p:nvPr>
        </p:nvSpPr>
        <p:spPr bwMode="auto">
          <a:xfrm>
            <a:off x="24826" y="14855"/>
            <a:ext cx="210806" cy="1580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0754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t-BR" sz="1991" dirty="0">
              <a:solidFill>
                <a:prstClr val="white"/>
              </a:solidFill>
              <a:latin typeface="Calibri"/>
              <a:sym typeface="Calibri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0" y="2836623"/>
            <a:ext cx="12192000" cy="896101"/>
          </a:xfrm>
          <a:prstGeom prst="rect">
            <a:avLst/>
          </a:prstGeom>
          <a:solidFill>
            <a:srgbClr val="09164F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042" tIns="45520" rIns="91042" bIns="45520" rtlCol="0" anchor="ctr"/>
          <a:lstStyle/>
          <a:p>
            <a:pPr defTabSz="91044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t-BR" sz="1893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99054" y="2846641"/>
            <a:ext cx="10349404" cy="876064"/>
          </a:xfrm>
          <a:prstGeom prst="rect">
            <a:avLst/>
          </a:prstGeom>
          <a:noFill/>
        </p:spPr>
        <p:txBody>
          <a:bodyPr wrap="square" lIns="91042" tIns="45520" rIns="91042" bIns="0" rtlCol="0" anchor="ctr">
            <a:spAutoFit/>
          </a:bodyPr>
          <a:lstStyle/>
          <a:p>
            <a:pPr algn="ctr" defTabSz="91044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kern="0" dirty="0" smtClean="0">
                <a:solidFill>
                  <a:prstClr val="white"/>
                </a:solidFill>
                <a:latin typeface="Franklin Gothic Medium Cond" panose="020B0606030402020204" pitchFamily="34" charset="0"/>
                <a:cs typeface="Arial" pitchFamily="34" charset="0"/>
              </a:rPr>
              <a:t>Diretoria de Agronegócios</a:t>
            </a:r>
            <a:endParaRPr lang="pt-BR" sz="4000" kern="0" dirty="0">
              <a:solidFill>
                <a:prstClr val="white"/>
              </a:solidFill>
              <a:latin typeface="Franklin Gothic Medium Cond" panose="020B0606030402020204" pitchFamily="34" charset="0"/>
              <a:cs typeface="Arial" pitchFamily="34" charset="0"/>
            </a:endParaRPr>
          </a:p>
          <a:p>
            <a:pPr defTabSz="91044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t-BR" sz="1394" kern="0" dirty="0">
              <a:solidFill>
                <a:srgbClr val="F8E21D"/>
              </a:solidFill>
              <a:latin typeface="Franklin Gothic Medium Cond" panose="020B06060304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00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Evolução Carteira de Agronegócios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89" y="1347787"/>
            <a:ext cx="10276648" cy="50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68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Medidas de Apoio à Regularização de Dívidas do Crédito rural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CaixaDeTexto 5"/>
          <p:cNvSpPr txBox="1">
            <a:spLocks noChangeArrowheads="1"/>
          </p:cNvSpPr>
          <p:nvPr/>
        </p:nvSpPr>
        <p:spPr bwMode="auto">
          <a:xfrm>
            <a:off x="389679" y="1041916"/>
            <a:ext cx="11351810" cy="572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Custeio</a:t>
            </a:r>
          </a:p>
          <a:p>
            <a:pPr marL="361950" indent="-361950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Avicultura, Suinocultura e Bovinocultura de Corte</a:t>
            </a:r>
            <a:endParaRPr lang="pt-BR" sz="2400" dirty="0">
              <a:latin typeface="Franklin Gothic Medium" panose="020B0603020102020204" pitchFamily="34" charset="0"/>
            </a:endParaRPr>
          </a:p>
          <a:p>
            <a:pPr marL="1104900" lvl="1" indent="-361950">
              <a:buFont typeface="Wingdings" panose="05000000000000000000" pitchFamily="2" charset="2"/>
              <a:buChar char="§"/>
              <a:defRPr/>
            </a:pPr>
            <a:r>
              <a:rPr lang="pt-BR" sz="2400" dirty="0">
                <a:latin typeface="Franklin Gothic Medium" panose="020B0603020102020204" pitchFamily="34" charset="0"/>
              </a:rPr>
              <a:t>Recolhimento de 30% e prorrogação do saldo em 2 parcelas anuais</a:t>
            </a:r>
          </a:p>
          <a:p>
            <a:pPr marL="361950" indent="-361950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Bovinocultura</a:t>
            </a:r>
            <a:r>
              <a:rPr lang="pt-BR" sz="2400" b="1" dirty="0">
                <a:latin typeface="Franklin Gothic Medium" panose="020B0603020102020204" pitchFamily="34" charset="0"/>
              </a:rPr>
              <a:t>  (Leite e Mista) , Arroz e Alho</a:t>
            </a:r>
            <a:endParaRPr lang="pt-BR" sz="2400" dirty="0">
              <a:latin typeface="Franklin Gothic Medium" panose="020B0603020102020204" pitchFamily="34" charset="0"/>
            </a:endParaRPr>
          </a:p>
          <a:p>
            <a:pPr marL="1104900" lvl="1" indent="-361950">
              <a:buFont typeface="Wingdings" panose="05000000000000000000" pitchFamily="2" charset="2"/>
              <a:buChar char="§"/>
              <a:defRPr/>
            </a:pPr>
            <a:r>
              <a:rPr lang="pt-BR" sz="2400" dirty="0">
                <a:latin typeface="Franklin Gothic Medium" panose="020B0603020102020204" pitchFamily="34" charset="0"/>
              </a:rPr>
              <a:t>Recolhimento de 20% e prorrogação do saldo em 3 parcelas anuais</a:t>
            </a:r>
          </a:p>
          <a:p>
            <a:pPr marL="361950" indent="-361950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Sudene</a:t>
            </a:r>
            <a:r>
              <a:rPr lang="pt-BR" sz="2400" b="1" dirty="0">
                <a:latin typeface="Franklin Gothic Medium" panose="020B0603020102020204" pitchFamily="34" charset="0"/>
              </a:rPr>
              <a:t>:</a:t>
            </a:r>
            <a:endParaRPr lang="pt-BR" sz="2400" dirty="0">
              <a:latin typeface="Franklin Gothic Medium" panose="020B0603020102020204" pitchFamily="34" charset="0"/>
            </a:endParaRPr>
          </a:p>
          <a:p>
            <a:pPr marL="1104900" lvl="1" indent="-361950">
              <a:buFont typeface="Wingdings" panose="05000000000000000000" pitchFamily="2" charset="2"/>
              <a:buChar char="§"/>
              <a:defRPr/>
            </a:pPr>
            <a:r>
              <a:rPr lang="pt-BR" sz="2400" dirty="0">
                <a:latin typeface="Franklin Gothic Medium" panose="020B0603020102020204" pitchFamily="34" charset="0"/>
              </a:rPr>
              <a:t>Pecuária e </a:t>
            </a:r>
            <a:r>
              <a:rPr lang="pt-BR" sz="2400" dirty="0" smtClean="0">
                <a:latin typeface="Franklin Gothic Medium" panose="020B0603020102020204" pitchFamily="34" charset="0"/>
              </a:rPr>
              <a:t>fruticultura: 4 parcelas anuais, </a:t>
            </a:r>
            <a:r>
              <a:rPr lang="pt-BR" sz="2400" dirty="0">
                <a:latin typeface="Franklin Gothic Medium" panose="020B0603020102020204" pitchFamily="34" charset="0"/>
              </a:rPr>
              <a:t>com a primeira </a:t>
            </a:r>
            <a:r>
              <a:rPr lang="pt-BR" sz="2400" dirty="0" smtClean="0">
                <a:latin typeface="Franklin Gothic Medium" panose="020B0603020102020204" pitchFamily="34" charset="0"/>
              </a:rPr>
              <a:t>em </a:t>
            </a:r>
            <a:r>
              <a:rPr lang="pt-BR" sz="2400" dirty="0">
                <a:latin typeface="Franklin Gothic Medium" panose="020B0603020102020204" pitchFamily="34" charset="0"/>
              </a:rPr>
              <a:t>2020</a:t>
            </a:r>
          </a:p>
          <a:p>
            <a:pPr marL="1104900" lvl="1" indent="-361950">
              <a:buFont typeface="Wingdings" panose="05000000000000000000" pitchFamily="2" charset="2"/>
              <a:buChar char="§"/>
              <a:defRPr/>
            </a:pPr>
            <a:r>
              <a:rPr lang="pt-BR" sz="2400" dirty="0">
                <a:latin typeface="Franklin Gothic Medium" panose="020B0603020102020204" pitchFamily="34" charset="0"/>
              </a:rPr>
              <a:t>Demais : 4 parcelas anuais</a:t>
            </a:r>
            <a:r>
              <a:rPr lang="pt-BR" sz="2400" dirty="0" smtClean="0">
                <a:latin typeface="Franklin Gothic Medium" panose="020B0603020102020204" pitchFamily="34" charset="0"/>
              </a:rPr>
              <a:t>, </a:t>
            </a:r>
            <a:r>
              <a:rPr lang="pt-BR" sz="2400" dirty="0">
                <a:latin typeface="Franklin Gothic Medium" panose="020B0603020102020204" pitchFamily="34" charset="0"/>
              </a:rPr>
              <a:t>com a primeira </a:t>
            </a:r>
            <a:r>
              <a:rPr lang="pt-BR" sz="2400" dirty="0" smtClean="0">
                <a:latin typeface="Franklin Gothic Medium" panose="020B0603020102020204" pitchFamily="34" charset="0"/>
              </a:rPr>
              <a:t>em 2019</a:t>
            </a:r>
          </a:p>
          <a:p>
            <a:pPr marL="1104900" lvl="1" indent="-361950">
              <a:buFont typeface="Wingdings" panose="05000000000000000000" pitchFamily="2" charset="2"/>
              <a:buChar char="§"/>
              <a:defRPr/>
            </a:pP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  <a:p>
            <a:pPr marL="0" lvl="1" indent="0">
              <a:spcBef>
                <a:spcPts val="600"/>
              </a:spcBef>
              <a:defRPr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Investimento e custeio prorrogado</a:t>
            </a:r>
          </a:p>
          <a:p>
            <a:pPr marL="361950" indent="-361950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pt-BR" sz="2400" dirty="0" smtClean="0">
                <a:latin typeface="Franklin Gothic Medium" panose="020B0603020102020204" pitchFamily="34" charset="0"/>
              </a:rPr>
              <a:t>Prorrogação </a:t>
            </a:r>
            <a:r>
              <a:rPr lang="pt-BR" sz="2400" dirty="0">
                <a:latin typeface="Franklin Gothic Medium" panose="020B0603020102020204" pitchFamily="34" charset="0"/>
              </a:rPr>
              <a:t>por 1 </a:t>
            </a:r>
            <a:r>
              <a:rPr lang="pt-BR" sz="2400" dirty="0" smtClean="0">
                <a:latin typeface="Franklin Gothic Medium" panose="020B0603020102020204" pitchFamily="34" charset="0"/>
              </a:rPr>
              <a:t>ano após o vencimento final, </a:t>
            </a:r>
            <a:r>
              <a:rPr lang="pt-BR" sz="2400" dirty="0">
                <a:latin typeface="Franklin Gothic Medium" panose="020B0603020102020204" pitchFamily="34" charset="0"/>
              </a:rPr>
              <a:t>para cada parcela a ser renegociada, com </a:t>
            </a:r>
            <a:r>
              <a:rPr lang="pt-BR" sz="2400" dirty="0" smtClean="0">
                <a:latin typeface="Franklin Gothic Medium" panose="020B0603020102020204" pitchFamily="34" charset="0"/>
              </a:rPr>
              <a:t>pagamento </a:t>
            </a:r>
            <a:r>
              <a:rPr lang="pt-BR" sz="2400" dirty="0">
                <a:latin typeface="Franklin Gothic Medium" panose="020B0603020102020204" pitchFamily="34" charset="0"/>
              </a:rPr>
              <a:t>dos juros associados, conforme MCR</a:t>
            </a:r>
          </a:p>
          <a:p>
            <a:pPr>
              <a:spcBef>
                <a:spcPts val="600"/>
              </a:spcBef>
              <a:defRPr/>
            </a:pPr>
            <a:r>
              <a:rPr lang="pt-BR" sz="2400" dirty="0" smtClean="0">
                <a:latin typeface="Franklin Gothic Medium" panose="020B0603020102020204" pitchFamily="34" charset="0"/>
              </a:rPr>
              <a:t> </a:t>
            </a:r>
            <a:endParaRPr lang="pt-BR" sz="2400" dirty="0">
              <a:latin typeface="Franklin Gothic Medium" panose="020B0603020102020204" pitchFamily="34" charset="0"/>
            </a:endParaRPr>
          </a:p>
          <a:p>
            <a:pPr marL="285750" lvl="1">
              <a:buFont typeface="Wingdings" panose="05000000000000000000" pitchFamily="2" charset="2"/>
              <a:buChar char="Ø"/>
              <a:defRPr/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Franklin Gothic Medium" panose="020B0603020102020204" pitchFamily="34" charset="0"/>
              </a:rPr>
              <a:t>Medidas disponíveis nas agências do Banco, a partir da solicitação do cliente</a:t>
            </a:r>
            <a:endParaRPr lang="pt-BR" sz="2400" b="1" dirty="0">
              <a:solidFill>
                <a:schemeClr val="accent1">
                  <a:lumMod val="75000"/>
                </a:schemeClr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93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Carteira de Agronegócios por Segmento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7485" y="1729047"/>
            <a:ext cx="8628610" cy="3433157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9328324" y="5486399"/>
            <a:ext cx="9877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 smtClean="0"/>
              <a:t>Posição 01.06.2018</a:t>
            </a:r>
            <a:endParaRPr lang="pt-BR" sz="800" dirty="0"/>
          </a:p>
        </p:txBody>
      </p:sp>
    </p:spTree>
    <p:extLst>
      <p:ext uri="{BB962C8B-B14F-4D97-AF65-F5344CB8AC3E}">
        <p14:creationId xmlns:p14="http://schemas.microsoft.com/office/powerpoint/2010/main" val="87882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REPORTCONTROLSVISIBLE" val="Empty"/>
  <p:tag name="_AMO_UNIQUEIDENTIFIER" val="fd8856e1-060f-4c92-b606-70ed864583b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.OglzzmekmoGI8lArXsjg"/>
</p:tagLst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22765</TotalTime>
  <Words>135</Words>
  <Application>Microsoft Office PowerPoint</Application>
  <PresentationFormat>Widescreen</PresentationFormat>
  <Paragraphs>19</Paragraphs>
  <Slides>4</Slides>
  <Notes>1</Notes>
  <HiddenSlides>1</HiddenSlides>
  <MMClips>0</MMClips>
  <ScaleCrop>false</ScaleCrop>
  <HeadingPairs>
    <vt:vector size="8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3" baseType="lpstr">
      <vt:lpstr>MS PGothic</vt:lpstr>
      <vt:lpstr>Arial</vt:lpstr>
      <vt:lpstr>Calibri</vt:lpstr>
      <vt:lpstr>Calibri Light</vt:lpstr>
      <vt:lpstr>Franklin Gothic Medium</vt:lpstr>
      <vt:lpstr>Franklin Gothic Medium Cond</vt:lpstr>
      <vt:lpstr>Wingdings</vt:lpstr>
      <vt:lpstr>1_Tema do Office</vt:lpstr>
      <vt:lpstr>Slide do think-cell</vt:lpstr>
      <vt:lpstr>Apresentação do PowerPoint</vt:lpstr>
      <vt:lpstr>Evolução Carteira de Agronegócios</vt:lpstr>
      <vt:lpstr>Medidas de Apoio à Regularização de Dívidas do Crédito rural</vt:lpstr>
      <vt:lpstr>Carteira de Agronegócios por Segmento</vt:lpstr>
    </vt:vector>
  </TitlesOfParts>
  <Company>BANCO DO BRASIL S. 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Geovane de Oliveira Lopes</dc:creator>
  <cp:lastModifiedBy>BB</cp:lastModifiedBy>
  <cp:revision>2509</cp:revision>
  <cp:lastPrinted>2018-03-23T13:04:23Z</cp:lastPrinted>
  <dcterms:created xsi:type="dcterms:W3CDTF">2017-02-22T19:21:39Z</dcterms:created>
  <dcterms:modified xsi:type="dcterms:W3CDTF">2018-06-12T13:16:38Z</dcterms:modified>
</cp:coreProperties>
</file>