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53" r:id="rId3"/>
    <p:sldId id="1506" r:id="rId4"/>
    <p:sldId id="1502" r:id="rId5"/>
    <p:sldId id="1505" r:id="rId6"/>
    <p:sldId id="1504" r:id="rId7"/>
    <p:sldId id="1485" r:id="rId8"/>
    <p:sldId id="603" r:id="rId9"/>
    <p:sldId id="1491" r:id="rId10"/>
    <p:sldId id="1490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24CD793-C7C6-4533-9934-D720F11280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F307A2-2F5F-4266-B200-2AC56F1228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2EE59-830C-4324-88CC-FD7364759B16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CA7E10B-9D43-4630-AF1A-09310A83AE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C20F1B-9DE7-4023-8BCA-DD1B10E61D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1592B-E90F-463F-A0EF-E0B6152F69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4227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E2137-E94A-4C4B-BF8F-C3DFE26F4EA0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A63ACE-708D-4F81-AA61-93F0FDEF11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413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sz="1800" b="0" i="0" u="none" strike="noStrike" baseline="0" dirty="0">
                <a:latin typeface="CourierNewPSMT"/>
              </a:rPr>
              <a:t>Art. 435. As alíquotas específicas referidas neste</a:t>
            </a:r>
          </a:p>
          <a:p>
            <a:pPr algn="l"/>
            <a:r>
              <a:rPr lang="pt-BR" sz="1800" b="0" i="0" u="none" strike="noStrike" baseline="0" dirty="0">
                <a:latin typeface="CourierNewPSMT"/>
              </a:rPr>
              <a:t>Livro serão atualizadas uma vez ao ano nos termos de lei</a:t>
            </a:r>
          </a:p>
          <a:p>
            <a:pPr algn="l"/>
            <a:r>
              <a:rPr lang="pt-BR" sz="1800" b="0" i="0" u="none" strike="noStrike" baseline="0" dirty="0">
                <a:latin typeface="CourierNewPSMT"/>
              </a:rPr>
              <a:t>ordinária.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A63ACE-708D-4F81-AA61-93F0FDEF114C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202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FA5B-CA57-47C5-859A-556151091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C5F02C5-5A2D-4663-917C-4194846773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7ABCDA-1131-48D2-82BE-05E6109F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BE81FA-2BEC-4CA7-A92B-CD31D09F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80A916-7DB4-4313-B2CB-A24DE5BF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52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67;p8">
            <a:extLst>
              <a:ext uri="{FF2B5EF4-FFF2-40B4-BE49-F238E27FC236}">
                <a16:creationId xmlns:a16="http://schemas.microsoft.com/office/drawing/2014/main" id="{E74B5C8E-0512-404D-9537-62FE55C2B14B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7" name="Google Shape;268;p8">
              <a:extLst>
                <a:ext uri="{FF2B5EF4-FFF2-40B4-BE49-F238E27FC236}">
                  <a16:creationId xmlns:a16="http://schemas.microsoft.com/office/drawing/2014/main" id="{18A60F09-35F2-4F12-96B1-B6E7CE04ABD6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69;p8">
              <a:extLst>
                <a:ext uri="{FF2B5EF4-FFF2-40B4-BE49-F238E27FC236}">
                  <a16:creationId xmlns:a16="http://schemas.microsoft.com/office/drawing/2014/main" id="{D051A38E-CE45-46BD-867D-0A700DF42E13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C6D7B331-8DC9-4112-A61E-D52380B27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36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çã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1F8FD-3B89-441C-99C7-4EC403006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71948"/>
            <a:ext cx="5257800" cy="534168"/>
          </a:xfrm>
        </p:spPr>
        <p:txBody>
          <a:bodyPr>
            <a:normAutofit/>
          </a:bodyPr>
          <a:lstStyle>
            <a:lvl1pPr algn="r">
              <a:defRPr sz="2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D65467-454A-4D80-AB83-28A14582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66AA6A-0454-4CA6-802B-BB3BC135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C1B007-D83A-42F5-98B9-B2D93A58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6" name="Google Shape;267;p8">
            <a:extLst>
              <a:ext uri="{FF2B5EF4-FFF2-40B4-BE49-F238E27FC236}">
                <a16:creationId xmlns:a16="http://schemas.microsoft.com/office/drawing/2014/main" id="{E74B5C8E-0512-404D-9537-62FE55C2B14B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7" name="Google Shape;268;p8">
              <a:extLst>
                <a:ext uri="{FF2B5EF4-FFF2-40B4-BE49-F238E27FC236}">
                  <a16:creationId xmlns:a16="http://schemas.microsoft.com/office/drawing/2014/main" id="{18A60F09-35F2-4F12-96B1-B6E7CE04ABD6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69;p8">
              <a:extLst>
                <a:ext uri="{FF2B5EF4-FFF2-40B4-BE49-F238E27FC236}">
                  <a16:creationId xmlns:a16="http://schemas.microsoft.com/office/drawing/2014/main" id="{D051A38E-CE45-46BD-867D-0A700DF42E13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0438FEBD-6187-4684-9510-20F3DB41D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2682C40-9FB3-4844-9526-F0D43CB9F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57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1F8FD-3B89-441C-99C7-4EC40300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D65467-454A-4D80-AB83-28A14582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66AA6A-0454-4CA6-802B-BB3BC135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C1B007-D83A-42F5-98B9-B2D93A58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B18660-DEA5-4C8C-8174-1F50C7B32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D1A9C6C-FE0D-495B-B171-753133C3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E70FAE-C910-4E66-BAB2-06CCAFC91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04D2A7D-A973-4933-8150-9B49AF06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91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13;p4">
            <a:extLst>
              <a:ext uri="{FF2B5EF4-FFF2-40B4-BE49-F238E27FC236}">
                <a16:creationId xmlns:a16="http://schemas.microsoft.com/office/drawing/2014/main" id="{06A2714D-6D3F-4E25-8E16-9AB67C9081A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876675" y="2825750"/>
            <a:ext cx="3694113" cy="120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4;p4">
            <a:extLst>
              <a:ext uri="{FF2B5EF4-FFF2-40B4-BE49-F238E27FC236}">
                <a16:creationId xmlns:a16="http://schemas.microsoft.com/office/drawing/2014/main" id="{D4E4E9D3-EF81-4C0E-9528-C4DE0DDBE70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292350" y="2735263"/>
            <a:ext cx="7215188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5;p4">
            <a:extLst>
              <a:ext uri="{FF2B5EF4-FFF2-40B4-BE49-F238E27FC236}">
                <a16:creationId xmlns:a16="http://schemas.microsoft.com/office/drawing/2014/main" id="{CF57983C-BA31-4321-97E3-FDC9E355B968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3597275" y="2732088"/>
            <a:ext cx="4354513" cy="13938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16;p4">
            <a:extLst>
              <a:ext uri="{FF2B5EF4-FFF2-40B4-BE49-F238E27FC236}">
                <a16:creationId xmlns:a16="http://schemas.microsoft.com/office/drawing/2014/main" id="{DCB59FBC-A72F-47F6-9C33-2AC6910C3DA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17;p4">
            <a:extLst>
              <a:ext uri="{FF2B5EF4-FFF2-40B4-BE49-F238E27FC236}">
                <a16:creationId xmlns:a16="http://schemas.microsoft.com/office/drawing/2014/main" id="{5CC2F954-55A8-4720-8E1C-FE88AC215EC1}"/>
              </a:ext>
            </a:extLst>
          </p:cNvPr>
          <p:cNvPicPr preferRelativeResize="0"/>
          <p:nvPr userDrawn="1"/>
        </p:nvPicPr>
        <p:blipFill rotWithShape="1">
          <a:blip r:embed="rId5">
            <a:alphaModFix/>
          </a:blip>
          <a:srcRect/>
          <a:stretch/>
        </p:blipFill>
        <p:spPr>
          <a:xfrm>
            <a:off x="-98425" y="2730500"/>
            <a:ext cx="12192000" cy="139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8;p4">
            <a:extLst>
              <a:ext uri="{FF2B5EF4-FFF2-40B4-BE49-F238E27FC236}">
                <a16:creationId xmlns:a16="http://schemas.microsoft.com/office/drawing/2014/main" id="{EF1A8B1B-09A0-431F-A370-EED20127171A}"/>
              </a:ext>
            </a:extLst>
          </p:cNvPr>
          <p:cNvPicPr preferRelativeResize="0"/>
          <p:nvPr userDrawn="1"/>
        </p:nvPicPr>
        <p:blipFill rotWithShape="1">
          <a:blip r:embed="rId6">
            <a:alphaModFix/>
          </a:blip>
          <a:srcRect/>
          <a:stretch/>
        </p:blipFill>
        <p:spPr>
          <a:xfrm>
            <a:off x="3576639" y="4281489"/>
            <a:ext cx="4375150" cy="43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4">
            <a:extLst>
              <a:ext uri="{FF2B5EF4-FFF2-40B4-BE49-F238E27FC236}">
                <a16:creationId xmlns:a16="http://schemas.microsoft.com/office/drawing/2014/main" id="{63C60EA9-3AAF-4B47-B8BF-A30DB161D7DC}"/>
              </a:ext>
            </a:extLst>
          </p:cNvPr>
          <p:cNvSpPr txBox="1"/>
          <p:nvPr userDrawn="1"/>
        </p:nvSpPr>
        <p:spPr>
          <a:xfrm>
            <a:off x="3351138" y="2844830"/>
            <a:ext cx="8059738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pt-BR" sz="3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Ambientes saudáveis promovem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pt-BR" sz="3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escolhas saudáveis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622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1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1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2"/>
                            </p:stCondLst>
                            <p:childTnLst>
                              <p:par>
                                <p:cTn id="2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B61B1-20E4-414C-939A-D06BC70B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34F339-72B6-4DD0-828C-D81B9BE8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BDA57F-D354-4D06-88EF-EE4B33FE1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536C29C-EB36-47B5-812E-2FD04E8E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A28C4A-2689-434D-8CE9-0A8D0C792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D4FA23-8DD0-45DB-8AC6-6029F095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oogle Shape;267;p8">
            <a:extLst>
              <a:ext uri="{FF2B5EF4-FFF2-40B4-BE49-F238E27FC236}">
                <a16:creationId xmlns:a16="http://schemas.microsoft.com/office/drawing/2014/main" id="{27635A2B-8D08-4509-95C1-254FE97F40B6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9" name="Google Shape;268;p8">
              <a:extLst>
                <a:ext uri="{FF2B5EF4-FFF2-40B4-BE49-F238E27FC236}">
                  <a16:creationId xmlns:a16="http://schemas.microsoft.com/office/drawing/2014/main" id="{C04A9525-1424-45A3-8551-90B2F5499D91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9;p8">
              <a:extLst>
                <a:ext uri="{FF2B5EF4-FFF2-40B4-BE49-F238E27FC236}">
                  <a16:creationId xmlns:a16="http://schemas.microsoft.com/office/drawing/2014/main" id="{9037596C-2D3F-4B2B-8376-0DFEFF4EB1B8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00A6DD9B-E10E-4E95-9736-C1B21B9807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86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7A61A8-F0C8-418D-855B-B5B46968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B9CB55F-9790-43B5-835A-973F3153C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53C469-85EB-4E2A-B198-0E9169C49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3139514-7947-47CF-8856-9AC803057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EFAA5B-9865-43F3-AF30-92FC94CD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5CD4D85-9B68-46E1-B032-075F0A3D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oogle Shape;267;p8">
            <a:extLst>
              <a:ext uri="{FF2B5EF4-FFF2-40B4-BE49-F238E27FC236}">
                <a16:creationId xmlns:a16="http://schemas.microsoft.com/office/drawing/2014/main" id="{765F8FF7-FFCA-4097-9235-28B30A68F6ED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9" name="Google Shape;268;p8">
              <a:extLst>
                <a:ext uri="{FF2B5EF4-FFF2-40B4-BE49-F238E27FC236}">
                  <a16:creationId xmlns:a16="http://schemas.microsoft.com/office/drawing/2014/main" id="{E03595A4-0766-47B7-9C16-39E1E5E99857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9;p8">
              <a:extLst>
                <a:ext uri="{FF2B5EF4-FFF2-40B4-BE49-F238E27FC236}">
                  <a16:creationId xmlns:a16="http://schemas.microsoft.com/office/drawing/2014/main" id="{89F43732-D844-483C-9270-030B52A81340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976E4AD1-D1E2-4655-A9BF-CB47C47BA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4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E287D-FC3B-46B1-A3D5-C529C3F9B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9D197EA-6117-4513-B022-E330DA75C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366BEE-EE27-4422-B794-46B2D3708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2CDC03A-EABF-438E-A1DD-B3F30C5F0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A6906A-02B3-4F6D-8682-8B6000F7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820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68254B-2F9A-4737-859F-AAD37D957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4D8487C-57EE-4FC3-BC00-5A68C6926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CB9D93E-1607-4F3C-8FDF-76D8A5D5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B790D5-3DC1-4909-8646-6F7B64EA2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D63A83-85FB-46A1-89E1-7E61E33B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48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2E9909-A4A5-4808-A191-7FF5065AA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F07213-EFF3-44D8-A5BA-1A5563DB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9C01627-EB01-4517-A35D-383A8746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B37C5-2361-43ED-A510-4230DD27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3BF14C-A651-4D83-8DD4-EC3D390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oogle Shape;292;p10">
            <a:extLst>
              <a:ext uri="{FF2B5EF4-FFF2-40B4-BE49-F238E27FC236}">
                <a16:creationId xmlns:a16="http://schemas.microsoft.com/office/drawing/2014/main" id="{CA740B63-CF72-4A1A-9409-A0ACC111431A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9" name="Google Shape;293;p10">
              <a:extLst>
                <a:ext uri="{FF2B5EF4-FFF2-40B4-BE49-F238E27FC236}">
                  <a16:creationId xmlns:a16="http://schemas.microsoft.com/office/drawing/2014/main" id="{69A97A2C-F5B1-40E0-9FB5-EDB6B919CACA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94;p10">
              <a:extLst>
                <a:ext uri="{FF2B5EF4-FFF2-40B4-BE49-F238E27FC236}">
                  <a16:creationId xmlns:a16="http://schemas.microsoft.com/office/drawing/2014/main" id="{26C4D44D-8CBB-40B9-98EB-A00B251FF766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7979AA67-4630-48E0-85A0-ED598E803B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6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 da Pal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8;p5">
            <a:extLst>
              <a:ext uri="{FF2B5EF4-FFF2-40B4-BE49-F238E27FC236}">
                <a16:creationId xmlns:a16="http://schemas.microsoft.com/office/drawing/2014/main" id="{3CCC4251-686D-49D8-8A05-9A0ADDC606A3}"/>
              </a:ext>
            </a:extLst>
          </p:cNvPr>
          <p:cNvSpPr/>
          <p:nvPr userDrawn="1"/>
        </p:nvSpPr>
        <p:spPr>
          <a:xfrm>
            <a:off x="0" y="0"/>
            <a:ext cx="122409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7F7FC9-AAA4-44CC-83FE-D1EEC267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116046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F9F312-5A7C-403F-906C-3855F28F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589463"/>
            <a:ext cx="5251450" cy="943829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066E71-5F26-4EB6-8E66-4E487321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FE49F3-1CAE-42DE-8E04-8B95DF64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3C6B80-A12F-4F7B-BD3C-EB9DDB3A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Google Shape;129;p5">
            <a:extLst>
              <a:ext uri="{FF2B5EF4-FFF2-40B4-BE49-F238E27FC236}">
                <a16:creationId xmlns:a16="http://schemas.microsoft.com/office/drawing/2014/main" id="{EC087D3D-C721-44DB-B055-80AD472249DD}"/>
              </a:ext>
            </a:extLst>
          </p:cNvPr>
          <p:cNvSpPr/>
          <p:nvPr userDrawn="1"/>
        </p:nvSpPr>
        <p:spPr>
          <a:xfrm>
            <a:off x="-26683" y="2425862"/>
            <a:ext cx="939800" cy="1003138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4;p5">
            <a:extLst>
              <a:ext uri="{FF2B5EF4-FFF2-40B4-BE49-F238E27FC236}">
                <a16:creationId xmlns:a16="http://schemas.microsoft.com/office/drawing/2014/main" id="{A8BD76CF-F522-48A8-9574-BC4BF6B9C4A5}"/>
              </a:ext>
            </a:extLst>
          </p:cNvPr>
          <p:cNvSpPr/>
          <p:nvPr userDrawn="1"/>
        </p:nvSpPr>
        <p:spPr>
          <a:xfrm rot="5400000">
            <a:off x="-628868" y="599655"/>
            <a:ext cx="3556748" cy="2357438"/>
          </a:xfrm>
          <a:prstGeom prst="rtTriangle">
            <a:avLst/>
          </a:prstGeom>
          <a:solidFill>
            <a:srgbClr val="FFC000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A45D3706-B226-4D6C-BA36-ED285FA5C94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20468" y="5627748"/>
            <a:ext cx="5251450" cy="567898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função</a:t>
            </a:r>
          </a:p>
        </p:txBody>
      </p:sp>
    </p:spTree>
    <p:extLst>
      <p:ext uri="{BB962C8B-B14F-4D97-AF65-F5344CB8AC3E}">
        <p14:creationId xmlns:p14="http://schemas.microsoft.com/office/powerpoint/2010/main" val="870859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r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8;p5">
            <a:extLst>
              <a:ext uri="{FF2B5EF4-FFF2-40B4-BE49-F238E27FC236}">
                <a16:creationId xmlns:a16="http://schemas.microsoft.com/office/drawing/2014/main" id="{3CCC4251-686D-49D8-8A05-9A0ADDC606A3}"/>
              </a:ext>
            </a:extLst>
          </p:cNvPr>
          <p:cNvSpPr/>
          <p:nvPr userDrawn="1"/>
        </p:nvSpPr>
        <p:spPr>
          <a:xfrm>
            <a:off x="0" y="0"/>
            <a:ext cx="122409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27F7FC9-AAA4-44CC-83FE-D1EEC2671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116046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9F9F312-5A7C-403F-906C-3855F28F3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3556747"/>
            <a:ext cx="7308850" cy="1976545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066E71-5F26-4EB6-8E66-4E487321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FE49F3-1CAE-42DE-8E04-8B95DF64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3C6B80-A12F-4F7B-BD3C-EB9DDB3AB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Google Shape;129;p5">
            <a:extLst>
              <a:ext uri="{FF2B5EF4-FFF2-40B4-BE49-F238E27FC236}">
                <a16:creationId xmlns:a16="http://schemas.microsoft.com/office/drawing/2014/main" id="{EC087D3D-C721-44DB-B055-80AD472249DD}"/>
              </a:ext>
            </a:extLst>
          </p:cNvPr>
          <p:cNvSpPr/>
          <p:nvPr userDrawn="1"/>
        </p:nvSpPr>
        <p:spPr>
          <a:xfrm>
            <a:off x="-26683" y="2425862"/>
            <a:ext cx="939800" cy="1003138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34;p5">
            <a:extLst>
              <a:ext uri="{FF2B5EF4-FFF2-40B4-BE49-F238E27FC236}">
                <a16:creationId xmlns:a16="http://schemas.microsoft.com/office/drawing/2014/main" id="{A8BD76CF-F522-48A8-9574-BC4BF6B9C4A5}"/>
              </a:ext>
            </a:extLst>
          </p:cNvPr>
          <p:cNvSpPr/>
          <p:nvPr userDrawn="1"/>
        </p:nvSpPr>
        <p:spPr>
          <a:xfrm rot="5400000">
            <a:off x="-628868" y="599655"/>
            <a:ext cx="3556748" cy="2357438"/>
          </a:xfrm>
          <a:prstGeom prst="rtTriangle">
            <a:avLst/>
          </a:prstGeom>
          <a:solidFill>
            <a:srgbClr val="FFC000">
              <a:alpha val="4392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777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1C0FB-CE6A-4E69-9E74-18019EA0E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2C4B62-1170-4FFE-BDCD-B712075B8D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B86171-0903-4CA6-89DC-86E0D1C6E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4D9EA6C-B07C-42C6-B2D8-4ED401583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FD3F363-58DD-486E-BB23-D2AB3FEB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32EE21-7DF7-4B55-B9E1-5EBD2703F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8" name="Google Shape;267;p8">
            <a:extLst>
              <a:ext uri="{FF2B5EF4-FFF2-40B4-BE49-F238E27FC236}">
                <a16:creationId xmlns:a16="http://schemas.microsoft.com/office/drawing/2014/main" id="{F848926A-B3B6-4440-8F75-FA776FF4EA07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9" name="Google Shape;268;p8">
              <a:extLst>
                <a:ext uri="{FF2B5EF4-FFF2-40B4-BE49-F238E27FC236}">
                  <a16:creationId xmlns:a16="http://schemas.microsoft.com/office/drawing/2014/main" id="{35A3A24C-9859-46FE-B9EB-0FA6C03F0D1C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69;p8">
              <a:extLst>
                <a:ext uri="{FF2B5EF4-FFF2-40B4-BE49-F238E27FC236}">
                  <a16:creationId xmlns:a16="http://schemas.microsoft.com/office/drawing/2014/main" id="{13D84838-B61A-4186-AF56-26A344F5CDFB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" name="Imagem 11">
            <a:extLst>
              <a:ext uri="{FF2B5EF4-FFF2-40B4-BE49-F238E27FC236}">
                <a16:creationId xmlns:a16="http://schemas.microsoft.com/office/drawing/2014/main" id="{E4CEE00F-A408-4A75-B11F-65A6CA995E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9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A41C0-F3CB-483E-983E-5B247F261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E7CD69-6F4B-46E0-8945-ECDB6CE60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888DDB-5771-4E84-8968-F747E3C44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8C10422-D952-468B-84A8-649889560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B8FA36-5AC9-482D-8C69-4C590CBE9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FFA1BE4-E34C-4E4E-B51C-251768A1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41EB3F4-BB40-4536-A72A-B44AC6E0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0AE748B-0346-496D-BA94-331C6A57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0" name="Google Shape;267;p8">
            <a:extLst>
              <a:ext uri="{FF2B5EF4-FFF2-40B4-BE49-F238E27FC236}">
                <a16:creationId xmlns:a16="http://schemas.microsoft.com/office/drawing/2014/main" id="{D119DB80-BF76-4E16-B148-0F3441E50BC1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11" name="Google Shape;268;p8">
              <a:extLst>
                <a:ext uri="{FF2B5EF4-FFF2-40B4-BE49-F238E27FC236}">
                  <a16:creationId xmlns:a16="http://schemas.microsoft.com/office/drawing/2014/main" id="{B463A340-C9B1-4D43-A1A8-E36ACCAB37C2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69;p8">
              <a:extLst>
                <a:ext uri="{FF2B5EF4-FFF2-40B4-BE49-F238E27FC236}">
                  <a16:creationId xmlns:a16="http://schemas.microsoft.com/office/drawing/2014/main" id="{CB3DFD6B-908D-45BF-8335-4FEA8C8C6AA1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F7ABF05B-1C5B-4BF5-83D9-C0A092F21B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1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1F8FD-3B89-441C-99C7-4EC40300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Google Shape;500;p22">
            <a:extLst>
              <a:ext uri="{FF2B5EF4-FFF2-40B4-BE49-F238E27FC236}">
                <a16:creationId xmlns:a16="http://schemas.microsoft.com/office/drawing/2014/main" id="{6645B66D-C0C8-436E-B963-7FF61BFA5C62}"/>
              </a:ext>
            </a:extLst>
          </p:cNvPr>
          <p:cNvSpPr/>
          <p:nvPr userDrawn="1"/>
        </p:nvSpPr>
        <p:spPr>
          <a:xfrm flipH="1">
            <a:off x="4767574" y="5652655"/>
            <a:ext cx="7434456" cy="120534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501;p22">
            <a:extLst>
              <a:ext uri="{FF2B5EF4-FFF2-40B4-BE49-F238E27FC236}">
                <a16:creationId xmlns:a16="http://schemas.microsoft.com/office/drawing/2014/main" id="{4C43925F-090D-4999-BD43-EB5715A67C7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81398" y="6054725"/>
            <a:ext cx="138430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8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500;p22">
            <a:extLst>
              <a:ext uri="{FF2B5EF4-FFF2-40B4-BE49-F238E27FC236}">
                <a16:creationId xmlns:a16="http://schemas.microsoft.com/office/drawing/2014/main" id="{6645B66D-C0C8-436E-B963-7FF61BFA5C62}"/>
              </a:ext>
            </a:extLst>
          </p:cNvPr>
          <p:cNvSpPr/>
          <p:nvPr userDrawn="1"/>
        </p:nvSpPr>
        <p:spPr>
          <a:xfrm flipH="1">
            <a:off x="4767574" y="5652655"/>
            <a:ext cx="7434456" cy="120534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501;p22">
            <a:extLst>
              <a:ext uri="{FF2B5EF4-FFF2-40B4-BE49-F238E27FC236}">
                <a16:creationId xmlns:a16="http://schemas.microsoft.com/office/drawing/2014/main" id="{4C43925F-090D-4999-BD43-EB5715A67C7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381398" y="6054725"/>
            <a:ext cx="1384300" cy="495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18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1F8FD-3B89-441C-99C7-4EC403006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CD65467-454A-4D80-AB83-28A14582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A66AA6A-0454-4CA6-802B-BB3BC135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BC1B007-D83A-42F5-98B9-B2D93A581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  <p:grpSp>
        <p:nvGrpSpPr>
          <p:cNvPr id="6" name="Google Shape;267;p8">
            <a:extLst>
              <a:ext uri="{FF2B5EF4-FFF2-40B4-BE49-F238E27FC236}">
                <a16:creationId xmlns:a16="http://schemas.microsoft.com/office/drawing/2014/main" id="{E74B5C8E-0512-404D-9537-62FE55C2B14B}"/>
              </a:ext>
            </a:extLst>
          </p:cNvPr>
          <p:cNvGrpSpPr/>
          <p:nvPr userDrawn="1"/>
        </p:nvGrpSpPr>
        <p:grpSpPr>
          <a:xfrm>
            <a:off x="-31750" y="4108450"/>
            <a:ext cx="1902728" cy="2778125"/>
            <a:chOff x="-31750" y="4108450"/>
            <a:chExt cx="1343025" cy="2778125"/>
          </a:xfrm>
        </p:grpSpPr>
        <p:sp>
          <p:nvSpPr>
            <p:cNvPr id="7" name="Google Shape;268;p8">
              <a:extLst>
                <a:ext uri="{FF2B5EF4-FFF2-40B4-BE49-F238E27FC236}">
                  <a16:creationId xmlns:a16="http://schemas.microsoft.com/office/drawing/2014/main" id="{18A60F09-35F2-4F12-96B1-B6E7CE04ABD6}"/>
                </a:ext>
              </a:extLst>
            </p:cNvPr>
            <p:cNvSpPr/>
            <p:nvPr/>
          </p:nvSpPr>
          <p:spPr>
            <a:xfrm>
              <a:off x="0" y="5964238"/>
              <a:ext cx="1311275" cy="922337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69;p8">
              <a:extLst>
                <a:ext uri="{FF2B5EF4-FFF2-40B4-BE49-F238E27FC236}">
                  <a16:creationId xmlns:a16="http://schemas.microsoft.com/office/drawing/2014/main" id="{D051A38E-CE45-46BD-867D-0A700DF42E13}"/>
                </a:ext>
              </a:extLst>
            </p:cNvPr>
            <p:cNvSpPr/>
            <p:nvPr/>
          </p:nvSpPr>
          <p:spPr>
            <a:xfrm>
              <a:off x="-31750" y="4108450"/>
              <a:ext cx="558800" cy="2778125"/>
            </a:xfrm>
            <a:custGeom>
              <a:avLst/>
              <a:gdLst/>
              <a:ahLst/>
              <a:cxnLst/>
              <a:rect l="l" t="t" r="r" b="b"/>
              <a:pathLst>
                <a:path w="559559" h="2852382" extrusionOk="0">
                  <a:moveTo>
                    <a:pt x="0" y="0"/>
                  </a:moveTo>
                  <a:lnTo>
                    <a:pt x="559559" y="2838734"/>
                  </a:lnTo>
                  <a:lnTo>
                    <a:pt x="13648" y="2852382"/>
                  </a:lnTo>
                  <a:cubicBezTo>
                    <a:pt x="9099" y="1901588"/>
                    <a:pt x="4549" y="950794"/>
                    <a:pt x="0" y="0"/>
                  </a:cubicBezTo>
                  <a:close/>
                </a:path>
              </a:pathLst>
            </a:custGeom>
            <a:solidFill>
              <a:srgbClr val="A9D18E">
                <a:alpha val="474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C6D7B331-8DC9-4112-A61E-D52380B27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742" y="5877445"/>
            <a:ext cx="1693696" cy="1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2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46C06D-928D-4C67-8AEF-4549173C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D362C90-83E3-4085-9059-452984CF3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E5E75E-64B2-4FFE-B930-E85AD2013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B4094-4BDD-45BB-BABC-8B437D7F9322}" type="datetimeFigureOut">
              <a:rPr lang="pt-BR" smtClean="0"/>
              <a:t>19/08/2024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E93364-363D-4E09-8A2B-75EC0808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4211153-8B18-4F68-9A3D-2187D9D27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F904-22CD-43CD-8E6C-347E34DB25F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52" r:id="rId5"/>
    <p:sldLayoutId id="2147483653" r:id="rId6"/>
    <p:sldLayoutId id="2147483654" r:id="rId7"/>
    <p:sldLayoutId id="2147483665" r:id="rId8"/>
    <p:sldLayoutId id="2147483660" r:id="rId9"/>
    <p:sldLayoutId id="2147483666" r:id="rId10"/>
    <p:sldLayoutId id="2147483664" r:id="rId11"/>
    <p:sldLayoutId id="2147483661" r:id="rId12"/>
    <p:sldLayoutId id="2147483655" r:id="rId13"/>
    <p:sldLayoutId id="2147483663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accent2"/>
          </a:solidFill>
          <a:latin typeface="Roboto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4000"/>
        </a:lnSpc>
        <a:spcBef>
          <a:spcPts val="0"/>
        </a:spcBef>
        <a:buFont typeface="Wingdings" panose="05000000000000000000" pitchFamily="2" charset="2"/>
        <a:buChar char="§"/>
        <a:defRPr sz="2600" kern="1200">
          <a:solidFill>
            <a:srgbClr val="7F7F7F"/>
          </a:solidFill>
          <a:latin typeface="Roboto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4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rgbClr val="7F7F7F"/>
          </a:solidFill>
          <a:latin typeface="Roboto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4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rgbClr val="7F7F7F"/>
          </a:solidFill>
          <a:latin typeface="Roboto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4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rgbClr val="7F7F7F"/>
          </a:solidFill>
          <a:latin typeface="Roboto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4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rgbClr val="7F7F7F"/>
          </a:solidFill>
          <a:latin typeface="Roboto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27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5EDA9BFD-36FB-4100-A91B-7C9FBBA589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25211B9E-983D-4A61-A53F-FA912B86E4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BF5644D3-42F4-93FA-4E65-657D6C35B57E}"/>
              </a:ext>
            </a:extLst>
          </p:cNvPr>
          <p:cNvSpPr txBox="1">
            <a:spLocks/>
          </p:cNvSpPr>
          <p:nvPr/>
        </p:nvSpPr>
        <p:spPr>
          <a:xfrm>
            <a:off x="897082" y="1909263"/>
            <a:ext cx="11007436" cy="21250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Roboto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</a:rPr>
              <a:t>Audiência Pública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Reforma Tributária e seus impactos para a saúde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F9F3F621-A5F6-0207-45D9-3F20CD8F7B0A}"/>
              </a:ext>
            </a:extLst>
          </p:cNvPr>
          <p:cNvSpPr txBox="1">
            <a:spLocks/>
          </p:cNvSpPr>
          <p:nvPr/>
        </p:nvSpPr>
        <p:spPr>
          <a:xfrm>
            <a:off x="3470275" y="4487153"/>
            <a:ext cx="5251450" cy="9438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2600" kern="1200">
                <a:solidFill>
                  <a:srgbClr val="7F7F7F"/>
                </a:solidFill>
                <a:latin typeface="Roboto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7F7F7F"/>
                </a:solidFill>
                <a:latin typeface="Roboto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7F7F7F"/>
                </a:solidFill>
                <a:latin typeface="Roboto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7F7F7F"/>
                </a:solidFill>
                <a:latin typeface="Roboto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600" kern="1200">
                <a:solidFill>
                  <a:srgbClr val="7F7F7F"/>
                </a:solidFill>
                <a:latin typeface="Roboto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dirty="0">
                <a:solidFill>
                  <a:schemeClr val="bg1"/>
                </a:solidFill>
                <a:latin typeface="+mn-lt"/>
              </a:rPr>
              <a:t>Mônica Andreis</a:t>
            </a:r>
          </a:p>
          <a:p>
            <a:pPr marL="0" indent="0" algn="ctr">
              <a:buNone/>
            </a:pPr>
            <a:r>
              <a:rPr lang="pt-BR" dirty="0">
                <a:solidFill>
                  <a:schemeClr val="bg1"/>
                </a:solidFill>
                <a:latin typeface="+mn-lt"/>
              </a:rPr>
              <a:t>ACT Promoção da Saúde</a:t>
            </a:r>
          </a:p>
          <a:p>
            <a:pPr marL="0" indent="0" algn="ctr">
              <a:buNone/>
            </a:pPr>
            <a:r>
              <a:rPr lang="pt-BR" sz="2400" dirty="0">
                <a:solidFill>
                  <a:schemeClr val="bg1"/>
                </a:solidFill>
                <a:latin typeface="+mn-lt"/>
              </a:rPr>
              <a:t>20 de agosto de 2024</a:t>
            </a:r>
          </a:p>
          <a:p>
            <a:pPr algn="ctr"/>
            <a:endParaRPr lang="pt-BR" dirty="0">
              <a:solidFill>
                <a:schemeClr val="bg1"/>
              </a:solidFill>
              <a:latin typeface="+mn-lt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9041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24;p24">
            <a:extLst>
              <a:ext uri="{FF2B5EF4-FFF2-40B4-BE49-F238E27FC236}">
                <a16:creationId xmlns:a16="http://schemas.microsoft.com/office/drawing/2014/main" id="{4D2F3ADE-72F9-2455-73FC-1017DA66E49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467" y="-151613"/>
            <a:ext cx="12462933" cy="700961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F807E3AC-3132-ACAE-3DF7-4BC261462626}"/>
              </a:ext>
            </a:extLst>
          </p:cNvPr>
          <p:cNvSpPr txBox="1">
            <a:spLocks/>
          </p:cNvSpPr>
          <p:nvPr/>
        </p:nvSpPr>
        <p:spPr>
          <a:xfrm>
            <a:off x="838199" y="3762749"/>
            <a:ext cx="10515600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accent2"/>
                </a:solidFill>
                <a:latin typeface="Roboto"/>
                <a:ea typeface="+mj-ea"/>
                <a:cs typeface="+mj-cs"/>
              </a:defRPr>
            </a:lvl1pPr>
          </a:lstStyle>
          <a:p>
            <a:pPr algn="ctr"/>
            <a:r>
              <a:rPr lang="pt-BR" sz="3600">
                <a:solidFill>
                  <a:schemeClr val="bg1"/>
                </a:solidFill>
                <a:latin typeface="+mn-lt"/>
              </a:rPr>
              <a:t>Muito obrigada!</a:t>
            </a:r>
            <a:br>
              <a:rPr lang="pt-BR" sz="2400">
                <a:solidFill>
                  <a:schemeClr val="bg1"/>
                </a:solidFill>
                <a:latin typeface="+mn-lt"/>
              </a:rPr>
            </a:br>
            <a:br>
              <a:rPr lang="pt-BR" sz="2400">
                <a:solidFill>
                  <a:schemeClr val="bg1"/>
                </a:solidFill>
                <a:latin typeface="+mn-lt"/>
              </a:rPr>
            </a:br>
            <a:r>
              <a:rPr lang="pt-BR" sz="2400">
                <a:solidFill>
                  <a:schemeClr val="bg1"/>
                </a:solidFill>
                <a:latin typeface="+mn-lt"/>
              </a:rPr>
              <a:t>Mônica Andreis</a:t>
            </a:r>
            <a:br>
              <a:rPr lang="pt-BR" sz="2400">
                <a:solidFill>
                  <a:schemeClr val="bg1"/>
                </a:solidFill>
                <a:latin typeface="+mn-lt"/>
              </a:rPr>
            </a:br>
            <a:r>
              <a:rPr lang="pt-BR" sz="2400">
                <a:solidFill>
                  <a:schemeClr val="bg1"/>
                </a:solidFill>
                <a:latin typeface="+mn-lt"/>
              </a:rPr>
              <a:t>http://actbr.org.br</a:t>
            </a:r>
          </a:p>
        </p:txBody>
      </p:sp>
      <p:pic>
        <p:nvPicPr>
          <p:cNvPr id="3" name="Picture 8" descr="Tributo Saudável">
            <a:extLst>
              <a:ext uri="{FF2B5EF4-FFF2-40B4-BE49-F238E27FC236}">
                <a16:creationId xmlns:a16="http://schemas.microsoft.com/office/drawing/2014/main" id="{985CA6EB-A98D-928E-1DAD-A1F20F592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5" y="-151613"/>
            <a:ext cx="3483428" cy="23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29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B466B69-7700-7C53-5E0D-479FB17D3E66}"/>
              </a:ext>
            </a:extLst>
          </p:cNvPr>
          <p:cNvSpPr/>
          <p:nvPr/>
        </p:nvSpPr>
        <p:spPr>
          <a:xfrm>
            <a:off x="1043246" y="685793"/>
            <a:ext cx="10866444" cy="43393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E5A17"/>
              </a:buClr>
              <a:defRPr/>
            </a:pPr>
            <a:r>
              <a:rPr lang="en-US" altLang="pt-BR" sz="3600" dirty="0">
                <a:solidFill>
                  <a:srgbClr val="C00000"/>
                </a:solidFill>
                <a:latin typeface="Amasis MT Pro Black" panose="02040A04050005020304" pitchFamily="18" charset="0"/>
              </a:rPr>
              <a:t> </a:t>
            </a:r>
            <a:endParaRPr lang="en-US" altLang="pt-BR" sz="3600" dirty="0">
              <a:solidFill>
                <a:schemeClr val="bg1">
                  <a:lumMod val="50000"/>
                </a:schemeClr>
              </a:solidFill>
              <a:latin typeface="Amasis MT Pro Black" panose="02040A04050005020304" pitchFamily="18" charset="0"/>
            </a:endParaRPr>
          </a:p>
          <a:p>
            <a:pPr marL="2286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A ACT Promoção da Saúde apoia a reforma tributária que garante o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imposto seletivo para produtos nocivos à saúde e meio ambiente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, em especial 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tabaco, álcool e bebidas açucaradas, e defendemos a inclusão de outros ultraprocessados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  <a:p>
            <a:pPr marL="228600" indent="-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2">
                  <a:lumMod val="50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 A tributação majorada para esses produtos por meio do </a:t>
            </a:r>
            <a:r>
              <a:rPr lang="pt-BR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imposto seletivo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contribui para a melhoria dos indicadores de saúde, </a:t>
            </a:r>
            <a:r>
              <a:rPr lang="pt-BR" sz="2400" i="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diminuem gastos no SUS, aumentam a arrecadação e salvam vidas, mas é necessário uma </a:t>
            </a:r>
            <a:r>
              <a:rPr lang="pt-BR" sz="2400" b="1" i="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implementação adequada para garantir a eficácia da política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sz="2400" i="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</a:rPr>
              <a:t>     É urgente reverter a tendência onde produtos saudáveis são menos acessíveis à população do que produtos saudáveis </a:t>
            </a:r>
          </a:p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E5A17"/>
              </a:buClr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E5A17"/>
              </a:buClr>
              <a:buFont typeface="Arial" panose="020B0604020202020204" pitchFamily="34" charset="0"/>
              <a:buChar char="•"/>
              <a:defRPr/>
            </a:pPr>
            <a:endParaRPr lang="en-US" altLang="pt-B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178F897-D9B7-18EB-5552-E4E5A090B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93" y="927491"/>
            <a:ext cx="10625618" cy="283155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F642803-0326-BB90-1F07-B4059BC5A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40" b="22540"/>
          <a:stretch/>
        </p:blipFill>
        <p:spPr>
          <a:xfrm>
            <a:off x="0" y="927491"/>
            <a:ext cx="12192000" cy="42170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A7CF686A-FBC1-6585-A22B-80AEDEFA3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3" y="927491"/>
            <a:ext cx="11987593" cy="4217037"/>
          </a:xfrm>
          <a:prstGeom prst="rect">
            <a:avLst/>
          </a:prstGeom>
        </p:spPr>
      </p:pic>
      <p:sp>
        <p:nvSpPr>
          <p:cNvPr id="7" name="Seta: para a Esquerda 6">
            <a:extLst>
              <a:ext uri="{FF2B5EF4-FFF2-40B4-BE49-F238E27FC236}">
                <a16:creationId xmlns:a16="http://schemas.microsoft.com/office/drawing/2014/main" id="{EE08430B-8DA0-AE7D-9980-30DF30D71805}"/>
              </a:ext>
            </a:extLst>
          </p:cNvPr>
          <p:cNvSpPr/>
          <p:nvPr/>
        </p:nvSpPr>
        <p:spPr>
          <a:xfrm>
            <a:off x="10433154" y="3102963"/>
            <a:ext cx="825753" cy="487181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3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2FF65BF-5283-5547-E437-00C4BA79F11D}"/>
              </a:ext>
            </a:extLst>
          </p:cNvPr>
          <p:cNvSpPr txBox="1"/>
          <p:nvPr/>
        </p:nvSpPr>
        <p:spPr>
          <a:xfrm>
            <a:off x="1399310" y="1138715"/>
            <a:ext cx="10155382" cy="56353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São mais de 30 anos de discussão de uma reforma tributária no Brasil e não podemos deixar de buscar a melhor proposta possível de texto e definições complementares visando a saúde da população e economia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do país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E5A17"/>
              </a:buClr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O Brasil tem uma oportunidade única de transformar o futuro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não só através da simplificação do sistema tributário, mas também por meio de uma política fiscal que proteja gerações futuras e impulsione o desenvolvimento sustentável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  Evidências de vários países indicam que impostos seletivos são eficazes na redução de consumo de produtos nocivos à saúde e a oposição vem basicamente de setores e empresas que querem proteger seus lucros exorbitantes, deixando o ônus para a sociedade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E5A17"/>
              </a:buClr>
              <a:buFont typeface="Arial" panose="020B0604020202020204" pitchFamily="34" charset="0"/>
              <a:buChar char="•"/>
              <a:defRPr/>
            </a:pPr>
            <a:endParaRPr lang="pt-BR" sz="24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1003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92206" y="-62799"/>
            <a:ext cx="10909640" cy="1065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0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200" dirty="0" err="1">
                <a:solidFill>
                  <a:schemeClr val="tx1"/>
                </a:solidFill>
                <a:latin typeface="+mn-lt"/>
              </a:rPr>
              <a:t>Impacto</a:t>
            </a:r>
            <a:r>
              <a:rPr lang="en-US" sz="3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n-lt"/>
              </a:rPr>
              <a:t>econômico</a:t>
            </a:r>
            <a:endParaRPr lang="en-US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Gráfico 11" descr="Fumo com preenchimento sólido">
            <a:extLst>
              <a:ext uri="{FF2B5EF4-FFF2-40B4-BE49-F238E27FC236}">
                <a16:creationId xmlns:a16="http://schemas.microsoft.com/office/drawing/2014/main" id="{920F8366-1FBD-6C24-4A43-61B9AE221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7286" y="1130110"/>
            <a:ext cx="735971" cy="73597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504717C-4BFE-3771-AB4C-CB518B6DF3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16" y="1710926"/>
            <a:ext cx="5584643" cy="306947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D7F2DE3-9DD8-62D7-28DE-A9B12714BF38}"/>
              </a:ext>
            </a:extLst>
          </p:cNvPr>
          <p:cNvSpPr txBox="1"/>
          <p:nvPr/>
        </p:nvSpPr>
        <p:spPr>
          <a:xfrm>
            <a:off x="1587744" y="6468679"/>
            <a:ext cx="12004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INCA 2024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4A983D-05D7-7FF7-3500-008E2CB991E7}"/>
              </a:ext>
            </a:extLst>
          </p:cNvPr>
          <p:cNvSpPr txBox="1"/>
          <p:nvPr/>
        </p:nvSpPr>
        <p:spPr>
          <a:xfrm>
            <a:off x="541191" y="4961756"/>
            <a:ext cx="527603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200" b="0" i="0" u="none" strike="noStrike" baseline="0" dirty="0"/>
              <a:t>A arrecadação tributária da venda de cigarros foi de R$ 8 bi em impostos federais em 2022, valor que equivale apenas a 5,2% das perdas causadas pelo tabagismo</a:t>
            </a:r>
            <a:endParaRPr lang="pt-BR" sz="2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089476-81F3-3500-CFC6-643920EC1841}"/>
              </a:ext>
            </a:extLst>
          </p:cNvPr>
          <p:cNvSpPr txBox="1"/>
          <p:nvPr/>
        </p:nvSpPr>
        <p:spPr>
          <a:xfrm>
            <a:off x="6489583" y="1586630"/>
            <a:ext cx="527603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No Brasil, somente o tratamento dos casos de câncer associados ao consumo de álcool custou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R$ 1,7 bilhão ao SUS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, em 2018. </a:t>
            </a:r>
            <a:endParaRPr lang="pt-BR" sz="22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1D2ABC7-393E-B247-870D-BA2D185A5B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5964" y="4022864"/>
            <a:ext cx="5276036" cy="2835136"/>
          </a:xfrm>
          <a:prstGeom prst="rect">
            <a:avLst/>
          </a:prstGeom>
        </p:spPr>
      </p:pic>
      <p:pic>
        <p:nvPicPr>
          <p:cNvPr id="14" name="Gráfico 13" descr="Vinho com preenchimento sólido">
            <a:extLst>
              <a:ext uri="{FF2B5EF4-FFF2-40B4-BE49-F238E27FC236}">
                <a16:creationId xmlns:a16="http://schemas.microsoft.com/office/drawing/2014/main" id="{BE642DE8-141B-BA15-2F36-AD9775E58E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17228" y="1710925"/>
            <a:ext cx="735971" cy="735971"/>
          </a:xfrm>
          <a:prstGeom prst="rect">
            <a:avLst/>
          </a:prstGeom>
        </p:spPr>
      </p:pic>
      <p:pic>
        <p:nvPicPr>
          <p:cNvPr id="11" name="Gráfico 10" descr="Chá de bolhas com preenchimento sólido">
            <a:extLst>
              <a:ext uri="{FF2B5EF4-FFF2-40B4-BE49-F238E27FC236}">
                <a16:creationId xmlns:a16="http://schemas.microsoft.com/office/drawing/2014/main" id="{96BDE5C2-A7B3-4449-80C5-3371C1675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8945" y="3212154"/>
            <a:ext cx="674046" cy="67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08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37E457E-51C1-BB60-7782-057080D8ACBA}"/>
              </a:ext>
            </a:extLst>
          </p:cNvPr>
          <p:cNvSpPr txBox="1"/>
          <p:nvPr/>
        </p:nvSpPr>
        <p:spPr>
          <a:xfrm>
            <a:off x="422563" y="656272"/>
            <a:ext cx="996834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O texto aprovado na Câmara dos Deputados manteve a previsão de imposto seletivo sobre tabaco, álcool e refrigerantes, propôs a desoneração da cesta básica e impediu a inclusão de produtos ultraprocessados em sua composição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I</a:t>
            </a:r>
            <a:r>
              <a:rPr lang="pt-BR" sz="2200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mportante a adoção do modelo misto para tributação do álcool e tabaco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6324FC7-89FC-96B2-C8FA-57225A67DFA3}"/>
              </a:ext>
            </a:extLst>
          </p:cNvPr>
          <p:cNvSpPr txBox="1"/>
          <p:nvPr/>
        </p:nvSpPr>
        <p:spPr>
          <a:xfrm>
            <a:off x="1177636" y="2849518"/>
            <a:ext cx="10834255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Por outro lado, nos preocupa a mudança de redação retirando a previsão de reajuste anual das alíquotas específicas pelo IPCA (</a:t>
            </a:r>
            <a:r>
              <a:rPr lang="pt-BR" sz="2200" b="0" i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Art</a:t>
            </a:r>
            <a:r>
              <a:rPr lang="pt-BR" sz="2200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 421 </a:t>
            </a:r>
            <a:r>
              <a:rPr lang="pt-BR" sz="2200" b="0" i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gov</a:t>
            </a:r>
            <a:r>
              <a:rPr lang="pt-BR" sz="2200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  x </a:t>
            </a:r>
            <a:r>
              <a:rPr lang="pt-BR" sz="2200" b="0" i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Art</a:t>
            </a:r>
            <a:r>
              <a:rPr lang="pt-BR" sz="2200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 435 PLC 68/2024)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E a não </a:t>
            </a:r>
            <a:r>
              <a:rPr lang="pt-BR" sz="2200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inclusão de outros produtos ultraprocessados no imposto seletivo, sobretudo aqueles com maior teor de açúcar e mais consumidos por crianças e adolescentes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4F7D99E-4330-55F6-5E4C-DD41151A203E}"/>
              </a:ext>
            </a:extLst>
          </p:cNvPr>
          <p:cNvSpPr txBox="1"/>
          <p:nvPr/>
        </p:nvSpPr>
        <p:spPr>
          <a:xfrm>
            <a:off x="422563" y="5096286"/>
            <a:ext cx="1067492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Definições importantes ficaram para a lei ordinária, como a</a:t>
            </a:r>
            <a:r>
              <a:rPr lang="pt-BR" sz="2200" dirty="0">
                <a:solidFill>
                  <a:schemeClr val="tx2">
                    <a:lumMod val="50000"/>
                  </a:schemeClr>
                </a:solidFill>
              </a:rPr>
              <a:t> alíquota a ser definida para cada produto, que deve ser alta o suficiente para gerar os resultados esperados para a saúde e arrecadação tributária</a:t>
            </a:r>
            <a:endParaRPr lang="pt-BR" sz="2200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pic>
        <p:nvPicPr>
          <p:cNvPr id="9" name="Gráfico 8" descr="Sinal de polegar para cima estrutura de tópicos">
            <a:extLst>
              <a:ext uri="{FF2B5EF4-FFF2-40B4-BE49-F238E27FC236}">
                <a16:creationId xmlns:a16="http://schemas.microsoft.com/office/drawing/2014/main" id="{370E16EB-6F6A-D0EF-D2F9-ACB3A92E8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26502" y="1132647"/>
            <a:ext cx="748146" cy="748146"/>
          </a:xfrm>
          <a:prstGeom prst="rect">
            <a:avLst/>
          </a:prstGeom>
        </p:spPr>
      </p:pic>
      <p:pic>
        <p:nvPicPr>
          <p:cNvPr id="10" name="Gráfico 9" descr="Sinal de polegar para cima estrutura de tópicos">
            <a:extLst>
              <a:ext uri="{FF2B5EF4-FFF2-40B4-BE49-F238E27FC236}">
                <a16:creationId xmlns:a16="http://schemas.microsoft.com/office/drawing/2014/main" id="{5B9A3C81-2D69-F4F6-0B27-8191C92FE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>
            <a:off x="180109" y="3209778"/>
            <a:ext cx="697204" cy="697204"/>
          </a:xfrm>
          <a:prstGeom prst="rect">
            <a:avLst/>
          </a:prstGeom>
        </p:spPr>
      </p:pic>
      <p:pic>
        <p:nvPicPr>
          <p:cNvPr id="12" name="Gráfico 11" descr="Selo ponto de interrogação estrutura de tópicos">
            <a:extLst>
              <a:ext uri="{FF2B5EF4-FFF2-40B4-BE49-F238E27FC236}">
                <a16:creationId xmlns:a16="http://schemas.microsoft.com/office/drawing/2014/main" id="{C0F62564-CE95-7A15-0A8B-62C73A413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97491" y="5248962"/>
            <a:ext cx="637308" cy="5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2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363901" y="2390819"/>
            <a:ext cx="10343418" cy="1675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65000"/>
                    <a:lumOff val="35000"/>
                  </a:schemeClr>
                </a:solidFill>
                <a:latin typeface="Aller" panose="02000503030000020004" pitchFamily="2" charset="0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Tributação seletiva deve incidir sobre todos os produtos de tabaco, ter estrutura mista e política de impostos específicos com um mecanismo de indexação associado (inflação ou evolução da renda per capita), para que não se tornem rapidamente mais baratos em relação à renda da população, como aconteceu nos últimos anos. </a:t>
            </a:r>
          </a:p>
          <a:p>
            <a:pPr algn="l">
              <a:lnSpc>
                <a:spcPct val="100000"/>
              </a:lnSpc>
            </a:pPr>
            <a:endParaRPr lang="pt-BR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Defendemos texto original sobre ajuste anual pelo IPCA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- como ficou não se define o mecanismo e sequer garante que a lei ordinária o estabelecerá, o que precisa ser minimamente garantido</a:t>
            </a:r>
          </a:p>
          <a:p>
            <a:pPr algn="l">
              <a:lnSpc>
                <a:spcPct val="100000"/>
              </a:lnSpc>
            </a:pPr>
            <a:endParaRPr lang="pt-BR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l">
              <a:lnSpc>
                <a:spcPct val="100000"/>
              </a:lnSpc>
            </a:pPr>
            <a:r>
              <a:rPr lang="pt-BR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Alíquotas do imposto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latin typeface="+mn-lt"/>
                <a:ea typeface="Times New Roman" panose="02020603050405020304" pitchFamily="18" charset="0"/>
              </a:rPr>
              <a:t>e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</a:rPr>
              <a:t>special sobre Tabaco e Álcool devem ser projetadas de modo a garantir que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reduza simultaneamente o tabagismo/alcoolismo e aumente as receitas fiscais</a:t>
            </a:r>
            <a:endParaRPr lang="pt-BR" sz="24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Gráfico 11" descr="Fumo com preenchimento sólido">
            <a:extLst>
              <a:ext uri="{FF2B5EF4-FFF2-40B4-BE49-F238E27FC236}">
                <a16:creationId xmlns:a16="http://schemas.microsoft.com/office/drawing/2014/main" id="{920F8366-1FBD-6C24-4A43-61B9AE221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274" y="917555"/>
            <a:ext cx="914400" cy="914400"/>
          </a:xfrm>
          <a:prstGeom prst="rect">
            <a:avLst/>
          </a:prstGeom>
        </p:spPr>
      </p:pic>
      <p:pic>
        <p:nvPicPr>
          <p:cNvPr id="14" name="Gráfico 13" descr="Vinho com preenchimento sólido">
            <a:extLst>
              <a:ext uri="{FF2B5EF4-FFF2-40B4-BE49-F238E27FC236}">
                <a16:creationId xmlns:a16="http://schemas.microsoft.com/office/drawing/2014/main" id="{BE642DE8-141B-BA15-2F36-AD9775E58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7274" y="45688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 descr="Chá de bolhas com preenchimento sólido">
            <a:extLst>
              <a:ext uri="{FF2B5EF4-FFF2-40B4-BE49-F238E27FC236}">
                <a16:creationId xmlns:a16="http://schemas.microsoft.com/office/drawing/2014/main" id="{96BDE5C2-A7B3-4449-80C5-3371C1675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43" y="286863"/>
            <a:ext cx="914400" cy="914400"/>
          </a:xfrm>
          <a:prstGeom prst="rect">
            <a:avLst/>
          </a:prstGeom>
        </p:spPr>
      </p:pic>
      <p:pic>
        <p:nvPicPr>
          <p:cNvPr id="3" name="Gráfico 2" descr="Hambúrguer e bebida com preenchimento sólido">
            <a:extLst>
              <a:ext uri="{FF2B5EF4-FFF2-40B4-BE49-F238E27FC236}">
                <a16:creationId xmlns:a16="http://schemas.microsoft.com/office/drawing/2014/main" id="{4B212BFD-786D-C4B0-E418-A19EC3423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0243" y="813370"/>
            <a:ext cx="914400" cy="9144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1C4A3A8-085C-B07D-E211-75B80B2B3F19}"/>
              </a:ext>
            </a:extLst>
          </p:cNvPr>
          <p:cNvSpPr txBox="1"/>
          <p:nvPr/>
        </p:nvSpPr>
        <p:spPr>
          <a:xfrm>
            <a:off x="1921843" y="529441"/>
            <a:ext cx="967513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Produtos com maior teor de açúcar e mais consumidos por crianças e adolescentes, como bala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</a:rPr>
              <a:t>s,</a:t>
            </a:r>
            <a:r>
              <a:rPr lang="pt-BR" sz="2400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 gomas de mascar, doces, biscoitos recheados, bolos ultraprocessados,  </a:t>
            </a:r>
            <a:r>
              <a:rPr lang="pt-BR" sz="2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</a:rPr>
              <a:t>néctares e outras bebidas artificiais deveriam ser incluídos no imposto seletivo – como ficou apenas refrigerantes estão contemplados</a:t>
            </a:r>
          </a:p>
          <a:p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</a:rPr>
              <a:t>Dados alarmantes mostram que crianças e jovens consomem mais ultraprocessados que adultos, e não </a:t>
            </a:r>
            <a:r>
              <a:rPr lang="pt-BR" sz="2400" dirty="0">
                <a:solidFill>
                  <a:schemeClr val="tx2">
                    <a:lumMod val="50000"/>
                  </a:schemeClr>
                </a:solidFill>
              </a:rPr>
              <a:t>à</a:t>
            </a:r>
            <a:r>
              <a:rPr lang="pt-BR" sz="2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</a:rPr>
              <a:t> toa, 1 em cada 3 crianças e adolescentes tem excesso de peso no Brasil</a:t>
            </a:r>
          </a:p>
          <a:p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pt-BR" sz="2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</a:rPr>
              <a:t>Produtos alto em açúcar, gorduras, sódio, e com aditivo alimentar, definidos pela autoridade sanitária competente, devem ser considerados</a:t>
            </a:r>
            <a:endParaRPr lang="pt-BR" sz="2400" b="0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endParaRPr lang="pt-BR" sz="2400" b="0" i="0" u="none" strike="noStrike" dirty="0">
              <a:solidFill>
                <a:schemeClr val="tx2">
                  <a:lumMod val="50000"/>
                </a:schemeClr>
              </a:solidFill>
              <a:effectLst/>
            </a:endParaRPr>
          </a:p>
          <a:p>
            <a:r>
              <a:rPr lang="pt-BR" sz="2400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Recomenda-se também a inclusão de mais alimentos da </a:t>
            </a:r>
            <a:r>
              <a:rPr lang="pt-BR" sz="2400" b="0" i="0" dirty="0" err="1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sociobiodiversidade</a:t>
            </a:r>
            <a:r>
              <a:rPr lang="pt-BR" sz="2400" b="0" i="0" dirty="0">
                <a:solidFill>
                  <a:schemeClr val="tx2">
                    <a:lumMod val="50000"/>
                  </a:schemeClr>
                </a:solidFill>
                <a:effectLst/>
                <a:highlight>
                  <a:srgbClr val="FFFFFF"/>
                </a:highlight>
              </a:rPr>
              <a:t> na lista de produtos com desoneração de 60%, como </a:t>
            </a:r>
            <a:r>
              <a:rPr lang="pt-BR" sz="2400" b="0" i="0" u="none" strike="noStrike" dirty="0">
                <a:solidFill>
                  <a:schemeClr val="tx2">
                    <a:lumMod val="50000"/>
                  </a:schemeClr>
                </a:solidFill>
                <a:effectLst/>
              </a:rPr>
              <a:t>farinhas e oleaginosas</a:t>
            </a:r>
            <a:endParaRPr lang="pt-BR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034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5A5A7-2120-0423-8B55-732310D0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85" y="1665135"/>
            <a:ext cx="3438144" cy="112471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600" b="0">
                <a:solidFill>
                  <a:schemeClr val="accent1">
                    <a:lumMod val="50000"/>
                  </a:schemeClr>
                </a:solidFill>
                <a:latin typeface="+mn-lt"/>
              </a:rPr>
              <a:t>As </a:t>
            </a:r>
            <a:r>
              <a:rPr lang="en-US" sz="3600" b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decisões</a:t>
            </a:r>
            <a:r>
              <a:rPr lang="en-US" sz="3600" b="0">
                <a:solidFill>
                  <a:schemeClr val="accent1">
                    <a:lumMod val="50000"/>
                  </a:schemeClr>
                </a:solidFill>
                <a:latin typeface="+mn-lt"/>
              </a:rPr>
              <a:t> de </a:t>
            </a:r>
            <a:r>
              <a:rPr lang="en-US" sz="3600" b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hoje</a:t>
            </a:r>
            <a:r>
              <a:rPr lang="en-US" sz="3600" b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vão</a:t>
            </a:r>
            <a:r>
              <a:rPr lang="en-US" sz="3600" b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3600" b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moldar</a:t>
            </a:r>
            <a:r>
              <a:rPr lang="en-US" sz="3600" b="0">
                <a:solidFill>
                  <a:schemeClr val="accent1">
                    <a:lumMod val="50000"/>
                  </a:schemeClr>
                </a:solidFill>
                <a:latin typeface="+mn-lt"/>
              </a:rPr>
              <a:t> o </a:t>
            </a:r>
            <a:r>
              <a:rPr lang="en-US" sz="3600" b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Brasil</a:t>
            </a:r>
            <a:r>
              <a:rPr lang="en-US" sz="3600" b="0">
                <a:solidFill>
                  <a:schemeClr val="accent1">
                    <a:lumMod val="50000"/>
                  </a:schemeClr>
                </a:solidFill>
                <a:latin typeface="+mn-lt"/>
              </a:rPr>
              <a:t> de </a:t>
            </a:r>
            <a:r>
              <a:rPr lang="en-US" sz="3600" b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amanhã</a:t>
            </a:r>
            <a:br>
              <a:rPr lang="en-US" sz="2200" b="0">
                <a:solidFill>
                  <a:schemeClr val="tx1"/>
                </a:solidFill>
                <a:latin typeface="+mj-lt"/>
              </a:rPr>
            </a:br>
            <a:endParaRPr lang="en-US" sz="2200" b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32" name="Picture 8" descr="Obesidade atinge mais de 6,7 milhões de pessoas no Brasil em 2022 - SBCBM">
            <a:extLst>
              <a:ext uri="{FF2B5EF4-FFF2-40B4-BE49-F238E27FC236}">
                <a16:creationId xmlns:a16="http://schemas.microsoft.com/office/drawing/2014/main" id="{678004C0-FA8C-A962-D56B-BB9B405EF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112" y="1330294"/>
            <a:ext cx="5044190" cy="504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02D875D6-56E0-3E5C-285E-4EAE9E171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8586C9D-0616-142A-E999-A7EAC4AB3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467" y="1863471"/>
            <a:ext cx="4715533" cy="4953691"/>
          </a:xfrm>
          <a:prstGeom prst="rect">
            <a:avLst/>
          </a:prstGeom>
        </p:spPr>
      </p:pic>
      <p:pic>
        <p:nvPicPr>
          <p:cNvPr id="1036" name="Picture 12" descr="Nações Unidas - A #OMS World Health Organization (WHO) alerta que no mundo  ocorrem 3 milhões de mortes todos os anos causadas pelo consumo nocivo de  álcool, isto representa 5,3% das mortes">
            <a:extLst>
              <a:ext uri="{FF2B5EF4-FFF2-40B4-BE49-F238E27FC236}">
                <a16:creationId xmlns:a16="http://schemas.microsoft.com/office/drawing/2014/main" id="{85697121-6B16-0DC6-9562-A6ADCD6CB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088" y="483516"/>
            <a:ext cx="4294626" cy="42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3202C34-380D-3A47-C639-4149FEBA8E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3205"/>
          <a:stretch/>
        </p:blipFill>
        <p:spPr>
          <a:xfrm>
            <a:off x="222444" y="2425386"/>
            <a:ext cx="6525536" cy="229860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34B3017-90C6-BED2-9332-770978C20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57" y="40838"/>
            <a:ext cx="10225743" cy="681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O futuro que queremos - Elo3">
            <a:extLst>
              <a:ext uri="{FF2B5EF4-FFF2-40B4-BE49-F238E27FC236}">
                <a16:creationId xmlns:a16="http://schemas.microsoft.com/office/drawing/2014/main" id="{F1550D9A-2942-6F92-2925-8A8EF8641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61" y="1789657"/>
            <a:ext cx="6783096" cy="37633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Reforma Tributária 3S: Organizações lançam manifesto com foco no Imposto  Seletivo; Coleta de assinaturas está aberta para adesão - Campanha  Permanente Contra os Contra os Agrotóxicos e Pela Vida">
            <a:extLst>
              <a:ext uri="{FF2B5EF4-FFF2-40B4-BE49-F238E27FC236}">
                <a16:creationId xmlns:a16="http://schemas.microsoft.com/office/drawing/2014/main" id="{2DCB9AAE-EE78-30DE-CDBA-A291E851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838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3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1928</TotalTime>
  <Words>729</Words>
  <Application>Microsoft Office PowerPoint</Application>
  <PresentationFormat>Widescreen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Amasis MT Pro Black</vt:lpstr>
      <vt:lpstr>Arial</vt:lpstr>
      <vt:lpstr>Calibri</vt:lpstr>
      <vt:lpstr>CourierNewPSMT</vt:lpstr>
      <vt:lpstr>Roboto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decisões de hoje vão moldar o Brasil de amanhã 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Pinho</dc:creator>
  <cp:lastModifiedBy>Monica Andreis</cp:lastModifiedBy>
  <cp:revision>46</cp:revision>
  <dcterms:created xsi:type="dcterms:W3CDTF">2022-02-16T17:11:19Z</dcterms:created>
  <dcterms:modified xsi:type="dcterms:W3CDTF">2024-08-19T17:46:46Z</dcterms:modified>
</cp:coreProperties>
</file>