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453" r:id="rId3"/>
    <p:sldId id="1506" r:id="rId4"/>
    <p:sldId id="1502" r:id="rId5"/>
    <p:sldId id="1505" r:id="rId6"/>
    <p:sldId id="1504" r:id="rId7"/>
    <p:sldId id="1485" r:id="rId8"/>
    <p:sldId id="603" r:id="rId9"/>
    <p:sldId id="1491" r:id="rId10"/>
    <p:sldId id="1490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836" autoAdjust="0"/>
    <p:restoredTop sz="94660"/>
  </p:normalViewPr>
  <p:slideViewPr>
    <p:cSldViewPr snapToGrid="0">
      <p:cViewPr varScale="1">
        <p:scale>
          <a:sx n="64" d="100"/>
          <a:sy n="64" d="100"/>
        </p:scale>
        <p:origin x="5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124CD793-C7C6-4533-9934-D720F112804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EF307A2-2F5F-4266-B200-2AC56F1228F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2EE59-830C-4324-88CC-FD7364759B16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CA7E10B-9D43-4630-AF1A-09310A83AE1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FC20F1B-9DE7-4023-8BCA-DD1B10E61D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1592B-E90F-463F-A0EF-E0B6152F69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42279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4E2137-E94A-4C4B-BF8F-C3DFE26F4EA0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A63ACE-708D-4F81-AA61-93F0FDEF11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4135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pt-BR" sz="1800" b="0" i="0" u="none" strike="noStrike" baseline="0" dirty="0">
                <a:latin typeface="CourierNewPSMT"/>
              </a:rPr>
              <a:t>Art. 435. As alíquotas específicas referidas neste</a:t>
            </a:r>
          </a:p>
          <a:p>
            <a:pPr algn="l"/>
            <a:r>
              <a:rPr lang="pt-BR" sz="1800" b="0" i="0" u="none" strike="noStrike" baseline="0" dirty="0">
                <a:latin typeface="CourierNewPSMT"/>
              </a:rPr>
              <a:t>Livro serão atualizadas uma vez ao ano nos termos de lei</a:t>
            </a:r>
          </a:p>
          <a:p>
            <a:pPr algn="l"/>
            <a:r>
              <a:rPr lang="pt-BR" sz="1800" b="0" i="0" u="none" strike="noStrike" baseline="0" dirty="0">
                <a:latin typeface="CourierNewPSMT"/>
              </a:rPr>
              <a:t>ordinária.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A63ACE-708D-4F81-AA61-93F0FDEF114C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2020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64FA5B-CA57-47C5-859A-5561510911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C5F02C5-5A2D-4663-917C-4194846773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17ABCDA-1131-48D2-82BE-05E6109F1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0BE81FA-2BEC-4CA7-A92B-CD31D09F8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A80A916-7DB4-4313-B2CB-A24DE5BF1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4529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67;p8">
            <a:extLst>
              <a:ext uri="{FF2B5EF4-FFF2-40B4-BE49-F238E27FC236}">
                <a16:creationId xmlns:a16="http://schemas.microsoft.com/office/drawing/2014/main" id="{E74B5C8E-0512-404D-9537-62FE55C2B14B}"/>
              </a:ext>
            </a:extLst>
          </p:cNvPr>
          <p:cNvGrpSpPr/>
          <p:nvPr userDrawn="1"/>
        </p:nvGrpSpPr>
        <p:grpSpPr>
          <a:xfrm>
            <a:off x="-31750" y="4108450"/>
            <a:ext cx="1902728" cy="2778125"/>
            <a:chOff x="-31750" y="4108450"/>
            <a:chExt cx="1343025" cy="2778125"/>
          </a:xfrm>
        </p:grpSpPr>
        <p:sp>
          <p:nvSpPr>
            <p:cNvPr id="7" name="Google Shape;268;p8">
              <a:extLst>
                <a:ext uri="{FF2B5EF4-FFF2-40B4-BE49-F238E27FC236}">
                  <a16:creationId xmlns:a16="http://schemas.microsoft.com/office/drawing/2014/main" id="{18A60F09-35F2-4F12-96B1-B6E7CE04ABD6}"/>
                </a:ext>
              </a:extLst>
            </p:cNvPr>
            <p:cNvSpPr/>
            <p:nvPr/>
          </p:nvSpPr>
          <p:spPr>
            <a:xfrm>
              <a:off x="0" y="5964238"/>
              <a:ext cx="1311275" cy="922337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69;p8">
              <a:extLst>
                <a:ext uri="{FF2B5EF4-FFF2-40B4-BE49-F238E27FC236}">
                  <a16:creationId xmlns:a16="http://schemas.microsoft.com/office/drawing/2014/main" id="{D051A38E-CE45-46BD-867D-0A700DF42E13}"/>
                </a:ext>
              </a:extLst>
            </p:cNvPr>
            <p:cNvSpPr/>
            <p:nvPr/>
          </p:nvSpPr>
          <p:spPr>
            <a:xfrm>
              <a:off x="-31750" y="4108450"/>
              <a:ext cx="558800" cy="2778125"/>
            </a:xfrm>
            <a:custGeom>
              <a:avLst/>
              <a:gdLst/>
              <a:ahLst/>
              <a:cxnLst/>
              <a:rect l="l" t="t" r="r" b="b"/>
              <a:pathLst>
                <a:path w="559559" h="2852382" extrusionOk="0">
                  <a:moveTo>
                    <a:pt x="0" y="0"/>
                  </a:moveTo>
                  <a:lnTo>
                    <a:pt x="559559" y="2838734"/>
                  </a:lnTo>
                  <a:lnTo>
                    <a:pt x="13648" y="2852382"/>
                  </a:lnTo>
                  <a:cubicBezTo>
                    <a:pt x="9099" y="1901588"/>
                    <a:pt x="4549" y="950794"/>
                    <a:pt x="0" y="0"/>
                  </a:cubicBezTo>
                  <a:close/>
                </a:path>
              </a:pathLst>
            </a:custGeom>
            <a:solidFill>
              <a:srgbClr val="A9D18E">
                <a:alpha val="474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C6D7B331-8DC9-4112-A61E-D52380B278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742" y="5877445"/>
            <a:ext cx="1693696" cy="109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367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inuação d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21F8FD-3B89-441C-99C7-4EC403006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471948"/>
            <a:ext cx="5257800" cy="534168"/>
          </a:xfrm>
        </p:spPr>
        <p:txBody>
          <a:bodyPr>
            <a:normAutofit/>
          </a:bodyPr>
          <a:lstStyle>
            <a:lvl1pPr algn="r">
              <a:defRPr sz="2000"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CD65467-454A-4D80-AB83-28A14582C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A66AA6A-0454-4CA6-802B-BB3BC1352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BC1B007-D83A-42F5-98B9-B2D93A581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  <p:grpSp>
        <p:nvGrpSpPr>
          <p:cNvPr id="6" name="Google Shape;267;p8">
            <a:extLst>
              <a:ext uri="{FF2B5EF4-FFF2-40B4-BE49-F238E27FC236}">
                <a16:creationId xmlns:a16="http://schemas.microsoft.com/office/drawing/2014/main" id="{E74B5C8E-0512-404D-9537-62FE55C2B14B}"/>
              </a:ext>
            </a:extLst>
          </p:cNvPr>
          <p:cNvGrpSpPr/>
          <p:nvPr userDrawn="1"/>
        </p:nvGrpSpPr>
        <p:grpSpPr>
          <a:xfrm>
            <a:off x="-31750" y="4108450"/>
            <a:ext cx="1902728" cy="2778125"/>
            <a:chOff x="-31750" y="4108450"/>
            <a:chExt cx="1343025" cy="2778125"/>
          </a:xfrm>
        </p:grpSpPr>
        <p:sp>
          <p:nvSpPr>
            <p:cNvPr id="7" name="Google Shape;268;p8">
              <a:extLst>
                <a:ext uri="{FF2B5EF4-FFF2-40B4-BE49-F238E27FC236}">
                  <a16:creationId xmlns:a16="http://schemas.microsoft.com/office/drawing/2014/main" id="{18A60F09-35F2-4F12-96B1-B6E7CE04ABD6}"/>
                </a:ext>
              </a:extLst>
            </p:cNvPr>
            <p:cNvSpPr/>
            <p:nvPr/>
          </p:nvSpPr>
          <p:spPr>
            <a:xfrm>
              <a:off x="0" y="5964238"/>
              <a:ext cx="1311275" cy="922337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69;p8">
              <a:extLst>
                <a:ext uri="{FF2B5EF4-FFF2-40B4-BE49-F238E27FC236}">
                  <a16:creationId xmlns:a16="http://schemas.microsoft.com/office/drawing/2014/main" id="{D051A38E-CE45-46BD-867D-0A700DF42E13}"/>
                </a:ext>
              </a:extLst>
            </p:cNvPr>
            <p:cNvSpPr/>
            <p:nvPr/>
          </p:nvSpPr>
          <p:spPr>
            <a:xfrm>
              <a:off x="-31750" y="4108450"/>
              <a:ext cx="558800" cy="2778125"/>
            </a:xfrm>
            <a:custGeom>
              <a:avLst/>
              <a:gdLst/>
              <a:ahLst/>
              <a:cxnLst/>
              <a:rect l="l" t="t" r="r" b="b"/>
              <a:pathLst>
                <a:path w="559559" h="2852382" extrusionOk="0">
                  <a:moveTo>
                    <a:pt x="0" y="0"/>
                  </a:moveTo>
                  <a:lnTo>
                    <a:pt x="559559" y="2838734"/>
                  </a:lnTo>
                  <a:lnTo>
                    <a:pt x="13648" y="2852382"/>
                  </a:lnTo>
                  <a:cubicBezTo>
                    <a:pt x="9099" y="1901588"/>
                    <a:pt x="4549" y="950794"/>
                    <a:pt x="0" y="0"/>
                  </a:cubicBezTo>
                  <a:close/>
                </a:path>
              </a:pathLst>
            </a:custGeom>
            <a:solidFill>
              <a:srgbClr val="A9D18E">
                <a:alpha val="474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0438FEBD-6187-4684-9510-20F3DB41D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92682C40-9FB3-4844-9526-F0D43CB9FB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742" y="5877445"/>
            <a:ext cx="1693696" cy="109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457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21F8FD-3B89-441C-99C7-4EC403006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CD65467-454A-4D80-AB83-28A14582C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A66AA6A-0454-4CA6-802B-BB3BC1352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BC1B007-D83A-42F5-98B9-B2D93A581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BB18660-DEA5-4C8C-8174-1F50C7B32C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742" y="5877445"/>
            <a:ext cx="1693696" cy="109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10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D1A9C6C-FE0D-495B-B171-753133C3F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6E70FAE-C910-4E66-BAB2-06CCAFC91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04D2A7D-A973-4933-8150-9B49AF067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5191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13;p4">
            <a:extLst>
              <a:ext uri="{FF2B5EF4-FFF2-40B4-BE49-F238E27FC236}">
                <a16:creationId xmlns:a16="http://schemas.microsoft.com/office/drawing/2014/main" id="{06A2714D-6D3F-4E25-8E16-9AB67C9081A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876675" y="2825750"/>
            <a:ext cx="3694113" cy="120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14;p4">
            <a:extLst>
              <a:ext uri="{FF2B5EF4-FFF2-40B4-BE49-F238E27FC236}">
                <a16:creationId xmlns:a16="http://schemas.microsoft.com/office/drawing/2014/main" id="{D4E4E9D3-EF81-4C0E-9528-C4DE0DDBE708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292350" y="2735263"/>
            <a:ext cx="7215188" cy="139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5;p4">
            <a:extLst>
              <a:ext uri="{FF2B5EF4-FFF2-40B4-BE49-F238E27FC236}">
                <a16:creationId xmlns:a16="http://schemas.microsoft.com/office/drawing/2014/main" id="{CF57983C-BA31-4321-97E3-FDC9E355B968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3597275" y="2732088"/>
            <a:ext cx="4354513" cy="13938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16;p4">
            <a:extLst>
              <a:ext uri="{FF2B5EF4-FFF2-40B4-BE49-F238E27FC236}">
                <a16:creationId xmlns:a16="http://schemas.microsoft.com/office/drawing/2014/main" id="{DCB59FBC-A72F-47F6-9C33-2AC6910C3DA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Google Shape;117;p4">
            <a:extLst>
              <a:ext uri="{FF2B5EF4-FFF2-40B4-BE49-F238E27FC236}">
                <a16:creationId xmlns:a16="http://schemas.microsoft.com/office/drawing/2014/main" id="{5CC2F954-55A8-4720-8E1C-FE88AC215EC1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-98425" y="2730500"/>
            <a:ext cx="12192000" cy="1395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18;p4">
            <a:extLst>
              <a:ext uri="{FF2B5EF4-FFF2-40B4-BE49-F238E27FC236}">
                <a16:creationId xmlns:a16="http://schemas.microsoft.com/office/drawing/2014/main" id="{EF1A8B1B-09A0-431F-A370-EED20127171A}"/>
              </a:ext>
            </a:extLst>
          </p:cNvPr>
          <p:cNvPicPr preferRelativeResize="0"/>
          <p:nvPr userDrawn="1"/>
        </p:nvPicPr>
        <p:blipFill rotWithShape="1">
          <a:blip r:embed="rId6">
            <a:alphaModFix/>
          </a:blip>
          <a:srcRect/>
          <a:stretch/>
        </p:blipFill>
        <p:spPr>
          <a:xfrm>
            <a:off x="3576639" y="4281489"/>
            <a:ext cx="4375150" cy="43500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22;p4">
            <a:extLst>
              <a:ext uri="{FF2B5EF4-FFF2-40B4-BE49-F238E27FC236}">
                <a16:creationId xmlns:a16="http://schemas.microsoft.com/office/drawing/2014/main" id="{63C60EA9-3AAF-4B47-B8BF-A30DB161D7DC}"/>
              </a:ext>
            </a:extLst>
          </p:cNvPr>
          <p:cNvSpPr txBox="1"/>
          <p:nvPr userDrawn="1"/>
        </p:nvSpPr>
        <p:spPr>
          <a:xfrm>
            <a:off x="3351138" y="2844830"/>
            <a:ext cx="8059738" cy="1261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</a:pPr>
            <a:r>
              <a:rPr lang="pt-BR" sz="3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Ambientes saudáveis promovem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</a:pPr>
            <a:r>
              <a:rPr lang="pt-BR" sz="38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escolhas saudáveis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26226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1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1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2"/>
                            </p:stCondLst>
                            <p:childTnLst>
                              <p:par>
                                <p:cTn id="2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61B1-20E4-414C-939A-D06BC70B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434F339-72B6-4DD0-828C-D81B9BE84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8BDA57F-D354-4D06-88EF-EE4B33FE11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536C29C-EB36-47B5-812E-2FD04E8E7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5A28C4A-2689-434D-8CE9-0A8D0C792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5D4FA23-8DD0-45DB-8AC6-6029F095C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  <p:grpSp>
        <p:nvGrpSpPr>
          <p:cNvPr id="8" name="Google Shape;267;p8">
            <a:extLst>
              <a:ext uri="{FF2B5EF4-FFF2-40B4-BE49-F238E27FC236}">
                <a16:creationId xmlns:a16="http://schemas.microsoft.com/office/drawing/2014/main" id="{27635A2B-8D08-4509-95C1-254FE97F40B6}"/>
              </a:ext>
            </a:extLst>
          </p:cNvPr>
          <p:cNvGrpSpPr/>
          <p:nvPr userDrawn="1"/>
        </p:nvGrpSpPr>
        <p:grpSpPr>
          <a:xfrm>
            <a:off x="-31750" y="4108450"/>
            <a:ext cx="1902728" cy="2778125"/>
            <a:chOff x="-31750" y="4108450"/>
            <a:chExt cx="1343025" cy="2778125"/>
          </a:xfrm>
        </p:grpSpPr>
        <p:sp>
          <p:nvSpPr>
            <p:cNvPr id="9" name="Google Shape;268;p8">
              <a:extLst>
                <a:ext uri="{FF2B5EF4-FFF2-40B4-BE49-F238E27FC236}">
                  <a16:creationId xmlns:a16="http://schemas.microsoft.com/office/drawing/2014/main" id="{C04A9525-1424-45A3-8551-90B2F5499D91}"/>
                </a:ext>
              </a:extLst>
            </p:cNvPr>
            <p:cNvSpPr/>
            <p:nvPr/>
          </p:nvSpPr>
          <p:spPr>
            <a:xfrm>
              <a:off x="0" y="5964238"/>
              <a:ext cx="1311275" cy="922337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69;p8">
              <a:extLst>
                <a:ext uri="{FF2B5EF4-FFF2-40B4-BE49-F238E27FC236}">
                  <a16:creationId xmlns:a16="http://schemas.microsoft.com/office/drawing/2014/main" id="{9037596C-2D3F-4B2B-8376-0DFEFF4EB1B8}"/>
                </a:ext>
              </a:extLst>
            </p:cNvPr>
            <p:cNvSpPr/>
            <p:nvPr/>
          </p:nvSpPr>
          <p:spPr>
            <a:xfrm>
              <a:off x="-31750" y="4108450"/>
              <a:ext cx="558800" cy="2778125"/>
            </a:xfrm>
            <a:custGeom>
              <a:avLst/>
              <a:gdLst/>
              <a:ahLst/>
              <a:cxnLst/>
              <a:rect l="l" t="t" r="r" b="b"/>
              <a:pathLst>
                <a:path w="559559" h="2852382" extrusionOk="0">
                  <a:moveTo>
                    <a:pt x="0" y="0"/>
                  </a:moveTo>
                  <a:lnTo>
                    <a:pt x="559559" y="2838734"/>
                  </a:lnTo>
                  <a:lnTo>
                    <a:pt x="13648" y="2852382"/>
                  </a:lnTo>
                  <a:cubicBezTo>
                    <a:pt x="9099" y="1901588"/>
                    <a:pt x="4549" y="950794"/>
                    <a:pt x="0" y="0"/>
                  </a:cubicBezTo>
                  <a:close/>
                </a:path>
              </a:pathLst>
            </a:custGeom>
            <a:solidFill>
              <a:srgbClr val="A9D18E">
                <a:alpha val="474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" name="Imagem 12">
            <a:extLst>
              <a:ext uri="{FF2B5EF4-FFF2-40B4-BE49-F238E27FC236}">
                <a16:creationId xmlns:a16="http://schemas.microsoft.com/office/drawing/2014/main" id="{00A6DD9B-E10E-4E95-9736-C1B21B9807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742" y="5877445"/>
            <a:ext cx="1693696" cy="109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486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7A61A8-F0C8-418D-855B-B5B469684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B9CB55F-9790-43B5-835A-973F3153C8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653C469-85EB-4E2A-B198-0E9169C49F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139514-7947-47CF-8856-9AC803057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3EFAA5B-9865-43F3-AF30-92FC94CD7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CD4D85-9B68-46E1-B032-075F0A3DB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  <p:grpSp>
        <p:nvGrpSpPr>
          <p:cNvPr id="8" name="Google Shape;267;p8">
            <a:extLst>
              <a:ext uri="{FF2B5EF4-FFF2-40B4-BE49-F238E27FC236}">
                <a16:creationId xmlns:a16="http://schemas.microsoft.com/office/drawing/2014/main" id="{765F8FF7-FFCA-4097-9235-28B30A68F6ED}"/>
              </a:ext>
            </a:extLst>
          </p:cNvPr>
          <p:cNvGrpSpPr/>
          <p:nvPr userDrawn="1"/>
        </p:nvGrpSpPr>
        <p:grpSpPr>
          <a:xfrm>
            <a:off x="-31750" y="4108450"/>
            <a:ext cx="1902728" cy="2778125"/>
            <a:chOff x="-31750" y="4108450"/>
            <a:chExt cx="1343025" cy="2778125"/>
          </a:xfrm>
        </p:grpSpPr>
        <p:sp>
          <p:nvSpPr>
            <p:cNvPr id="9" name="Google Shape;268;p8">
              <a:extLst>
                <a:ext uri="{FF2B5EF4-FFF2-40B4-BE49-F238E27FC236}">
                  <a16:creationId xmlns:a16="http://schemas.microsoft.com/office/drawing/2014/main" id="{E03595A4-0766-47B7-9C16-39E1E5E99857}"/>
                </a:ext>
              </a:extLst>
            </p:cNvPr>
            <p:cNvSpPr/>
            <p:nvPr/>
          </p:nvSpPr>
          <p:spPr>
            <a:xfrm>
              <a:off x="0" y="5964238"/>
              <a:ext cx="1311275" cy="922337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69;p8">
              <a:extLst>
                <a:ext uri="{FF2B5EF4-FFF2-40B4-BE49-F238E27FC236}">
                  <a16:creationId xmlns:a16="http://schemas.microsoft.com/office/drawing/2014/main" id="{89F43732-D844-483C-9270-030B52A81340}"/>
                </a:ext>
              </a:extLst>
            </p:cNvPr>
            <p:cNvSpPr/>
            <p:nvPr/>
          </p:nvSpPr>
          <p:spPr>
            <a:xfrm>
              <a:off x="-31750" y="4108450"/>
              <a:ext cx="558800" cy="2778125"/>
            </a:xfrm>
            <a:custGeom>
              <a:avLst/>
              <a:gdLst/>
              <a:ahLst/>
              <a:cxnLst/>
              <a:rect l="l" t="t" r="r" b="b"/>
              <a:pathLst>
                <a:path w="559559" h="2852382" extrusionOk="0">
                  <a:moveTo>
                    <a:pt x="0" y="0"/>
                  </a:moveTo>
                  <a:lnTo>
                    <a:pt x="559559" y="2838734"/>
                  </a:lnTo>
                  <a:lnTo>
                    <a:pt x="13648" y="2852382"/>
                  </a:lnTo>
                  <a:cubicBezTo>
                    <a:pt x="9099" y="1901588"/>
                    <a:pt x="4549" y="950794"/>
                    <a:pt x="0" y="0"/>
                  </a:cubicBezTo>
                  <a:close/>
                </a:path>
              </a:pathLst>
            </a:custGeom>
            <a:solidFill>
              <a:srgbClr val="A9D18E">
                <a:alpha val="474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" name="Imagem 11">
            <a:extLst>
              <a:ext uri="{FF2B5EF4-FFF2-40B4-BE49-F238E27FC236}">
                <a16:creationId xmlns:a16="http://schemas.microsoft.com/office/drawing/2014/main" id="{976E4AD1-D1E2-4655-A9BF-CB47C47BA3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742" y="5877445"/>
            <a:ext cx="1693696" cy="109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644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DE287D-FC3B-46B1-A3D5-C529C3F9B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9D197EA-6117-4513-B022-E330DA75CE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366BEE-EE27-4422-B794-46B2D3708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2CDC03A-EABF-438E-A1DD-B3F30C5F0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3A6906A-02B3-4F6D-8682-8B6000F72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48203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768254B-2F9A-4737-859F-AAD37D957E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4D8487C-57EE-4FC3-BC00-5A68C6926B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CB9D93E-1607-4F3C-8FDF-76D8A5D55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B790D5-3DC1-4909-8646-6F7B64EA2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6D63A83-85FB-46A1-89E1-7E61E33B3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2481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2E9909-A4A5-4808-A191-7FF5065AA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BF07213-EFF3-44D8-A5BA-1A5563DB6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9C01627-EB01-4517-A35D-383A8746E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FDB37C5-2361-43ED-A510-4230DD278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33BF14C-A651-4D83-8DD4-EC3D39013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  <p:grpSp>
        <p:nvGrpSpPr>
          <p:cNvPr id="8" name="Google Shape;292;p10">
            <a:extLst>
              <a:ext uri="{FF2B5EF4-FFF2-40B4-BE49-F238E27FC236}">
                <a16:creationId xmlns:a16="http://schemas.microsoft.com/office/drawing/2014/main" id="{CA740B63-CF72-4A1A-9409-A0ACC111431A}"/>
              </a:ext>
            </a:extLst>
          </p:cNvPr>
          <p:cNvGrpSpPr/>
          <p:nvPr userDrawn="1"/>
        </p:nvGrpSpPr>
        <p:grpSpPr>
          <a:xfrm>
            <a:off x="-31750" y="4108450"/>
            <a:ext cx="1902728" cy="2778125"/>
            <a:chOff x="-31750" y="4108450"/>
            <a:chExt cx="1343025" cy="2778125"/>
          </a:xfrm>
        </p:grpSpPr>
        <p:sp>
          <p:nvSpPr>
            <p:cNvPr id="9" name="Google Shape;293;p10">
              <a:extLst>
                <a:ext uri="{FF2B5EF4-FFF2-40B4-BE49-F238E27FC236}">
                  <a16:creationId xmlns:a16="http://schemas.microsoft.com/office/drawing/2014/main" id="{69A97A2C-F5B1-40E0-9FB5-EDB6B919CACA}"/>
                </a:ext>
              </a:extLst>
            </p:cNvPr>
            <p:cNvSpPr/>
            <p:nvPr/>
          </p:nvSpPr>
          <p:spPr>
            <a:xfrm>
              <a:off x="0" y="5964238"/>
              <a:ext cx="1311275" cy="922337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94;p10">
              <a:extLst>
                <a:ext uri="{FF2B5EF4-FFF2-40B4-BE49-F238E27FC236}">
                  <a16:creationId xmlns:a16="http://schemas.microsoft.com/office/drawing/2014/main" id="{26C4D44D-8CBB-40B9-98EB-A00B251FF766}"/>
                </a:ext>
              </a:extLst>
            </p:cNvPr>
            <p:cNvSpPr/>
            <p:nvPr/>
          </p:nvSpPr>
          <p:spPr>
            <a:xfrm>
              <a:off x="-31750" y="4108450"/>
              <a:ext cx="558800" cy="2778125"/>
            </a:xfrm>
            <a:custGeom>
              <a:avLst/>
              <a:gdLst/>
              <a:ahLst/>
              <a:cxnLst/>
              <a:rect l="l" t="t" r="r" b="b"/>
              <a:pathLst>
                <a:path w="559559" h="2852382" extrusionOk="0">
                  <a:moveTo>
                    <a:pt x="0" y="0"/>
                  </a:moveTo>
                  <a:lnTo>
                    <a:pt x="559559" y="2838734"/>
                  </a:lnTo>
                  <a:lnTo>
                    <a:pt x="13648" y="2852382"/>
                  </a:lnTo>
                  <a:cubicBezTo>
                    <a:pt x="9099" y="1901588"/>
                    <a:pt x="4549" y="950794"/>
                    <a:pt x="0" y="0"/>
                  </a:cubicBezTo>
                  <a:close/>
                </a:path>
              </a:pathLst>
            </a:custGeom>
            <a:solidFill>
              <a:srgbClr val="A9D18E">
                <a:alpha val="474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" name="Imagem 10">
            <a:extLst>
              <a:ext uri="{FF2B5EF4-FFF2-40B4-BE49-F238E27FC236}">
                <a16:creationId xmlns:a16="http://schemas.microsoft.com/office/drawing/2014/main" id="{7979AA67-4630-48E0-85A0-ED598E803B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742" y="5877445"/>
            <a:ext cx="1693696" cy="109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066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 da Pales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28;p5">
            <a:extLst>
              <a:ext uri="{FF2B5EF4-FFF2-40B4-BE49-F238E27FC236}">
                <a16:creationId xmlns:a16="http://schemas.microsoft.com/office/drawing/2014/main" id="{3CCC4251-686D-49D8-8A05-9A0ADDC606A3}"/>
              </a:ext>
            </a:extLst>
          </p:cNvPr>
          <p:cNvSpPr/>
          <p:nvPr userDrawn="1"/>
        </p:nvSpPr>
        <p:spPr>
          <a:xfrm>
            <a:off x="0" y="0"/>
            <a:ext cx="1224093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27F7FC9-AAA4-44CC-83FE-D1EEC2671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268537"/>
            <a:ext cx="10515600" cy="116046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9F9F312-5A7C-403F-906C-3855F28F3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0" y="4589463"/>
            <a:ext cx="5251450" cy="943829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A066E71-5F26-4EB6-8E66-4E4873213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FE49F3-1CAE-42DE-8E04-8B95DF641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23C6B80-A12F-4F7B-BD3C-EB9DDB3AB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Google Shape;129;p5">
            <a:extLst>
              <a:ext uri="{FF2B5EF4-FFF2-40B4-BE49-F238E27FC236}">
                <a16:creationId xmlns:a16="http://schemas.microsoft.com/office/drawing/2014/main" id="{EC087D3D-C721-44DB-B055-80AD472249DD}"/>
              </a:ext>
            </a:extLst>
          </p:cNvPr>
          <p:cNvSpPr/>
          <p:nvPr userDrawn="1"/>
        </p:nvSpPr>
        <p:spPr>
          <a:xfrm>
            <a:off x="-26683" y="2425862"/>
            <a:ext cx="939800" cy="1003138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34;p5">
            <a:extLst>
              <a:ext uri="{FF2B5EF4-FFF2-40B4-BE49-F238E27FC236}">
                <a16:creationId xmlns:a16="http://schemas.microsoft.com/office/drawing/2014/main" id="{A8BD76CF-F522-48A8-9574-BC4BF6B9C4A5}"/>
              </a:ext>
            </a:extLst>
          </p:cNvPr>
          <p:cNvSpPr/>
          <p:nvPr userDrawn="1"/>
        </p:nvSpPr>
        <p:spPr>
          <a:xfrm rot="5400000">
            <a:off x="-628868" y="599655"/>
            <a:ext cx="3556748" cy="2357438"/>
          </a:xfrm>
          <a:prstGeom prst="rtTriangle">
            <a:avLst/>
          </a:prstGeom>
          <a:solidFill>
            <a:srgbClr val="FFC000">
              <a:alpha val="4392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id="{A45D3706-B226-4D6C-BA36-ED285FA5C94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120468" y="5627748"/>
            <a:ext cx="5251450" cy="567898"/>
          </a:xfrm>
        </p:spPr>
        <p:txBody>
          <a:bodyPr>
            <a:normAutofit/>
          </a:bodyPr>
          <a:lstStyle>
            <a:lvl1pPr marL="0" indent="0">
              <a:buNone/>
              <a:defRPr sz="32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Editar função</a:t>
            </a:r>
          </a:p>
        </p:txBody>
      </p:sp>
    </p:spTree>
    <p:extLst>
      <p:ext uri="{BB962C8B-B14F-4D97-AF65-F5344CB8AC3E}">
        <p14:creationId xmlns:p14="http://schemas.microsoft.com/office/powerpoint/2010/main" val="870859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ri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28;p5">
            <a:extLst>
              <a:ext uri="{FF2B5EF4-FFF2-40B4-BE49-F238E27FC236}">
                <a16:creationId xmlns:a16="http://schemas.microsoft.com/office/drawing/2014/main" id="{3CCC4251-686D-49D8-8A05-9A0ADDC606A3}"/>
              </a:ext>
            </a:extLst>
          </p:cNvPr>
          <p:cNvSpPr/>
          <p:nvPr userDrawn="1"/>
        </p:nvSpPr>
        <p:spPr>
          <a:xfrm>
            <a:off x="0" y="0"/>
            <a:ext cx="1224093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27F7FC9-AAA4-44CC-83FE-D1EEC2671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268537"/>
            <a:ext cx="10515600" cy="116046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9F9F312-5A7C-403F-906C-3855F28F3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8600" y="3556747"/>
            <a:ext cx="7308850" cy="1976545"/>
          </a:xfrm>
        </p:spPr>
        <p:txBody>
          <a:bodyPr>
            <a:normAutofit/>
          </a:bodyPr>
          <a:lstStyle>
            <a:lvl1pPr marL="0" indent="0">
              <a:buNone/>
              <a:defRPr sz="32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A066E71-5F26-4EB6-8E66-4E4873213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FE49F3-1CAE-42DE-8E04-8B95DF641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23C6B80-A12F-4F7B-BD3C-EB9DDB3AB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Google Shape;129;p5">
            <a:extLst>
              <a:ext uri="{FF2B5EF4-FFF2-40B4-BE49-F238E27FC236}">
                <a16:creationId xmlns:a16="http://schemas.microsoft.com/office/drawing/2014/main" id="{EC087D3D-C721-44DB-B055-80AD472249DD}"/>
              </a:ext>
            </a:extLst>
          </p:cNvPr>
          <p:cNvSpPr/>
          <p:nvPr userDrawn="1"/>
        </p:nvSpPr>
        <p:spPr>
          <a:xfrm>
            <a:off x="-26683" y="2425862"/>
            <a:ext cx="939800" cy="1003138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34;p5">
            <a:extLst>
              <a:ext uri="{FF2B5EF4-FFF2-40B4-BE49-F238E27FC236}">
                <a16:creationId xmlns:a16="http://schemas.microsoft.com/office/drawing/2014/main" id="{A8BD76CF-F522-48A8-9574-BC4BF6B9C4A5}"/>
              </a:ext>
            </a:extLst>
          </p:cNvPr>
          <p:cNvSpPr/>
          <p:nvPr userDrawn="1"/>
        </p:nvSpPr>
        <p:spPr>
          <a:xfrm rot="5400000">
            <a:off x="-628868" y="599655"/>
            <a:ext cx="3556748" cy="2357438"/>
          </a:xfrm>
          <a:prstGeom prst="rtTriangle">
            <a:avLst/>
          </a:prstGeom>
          <a:solidFill>
            <a:srgbClr val="FFC000">
              <a:alpha val="4392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7778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81C0FB-CE6A-4E69-9E74-18019EA0E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22C4B62-1170-4FFE-BDCD-B712075B8D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86171-0903-4CA6-89DC-86E0D1C6EA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4D9EA6C-B07C-42C6-B2D8-4ED401583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FD3F363-58DD-486E-BB23-D2AB3FEBB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A32EE21-7DF7-4B55-B9E1-5EBD2703F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  <p:grpSp>
        <p:nvGrpSpPr>
          <p:cNvPr id="8" name="Google Shape;267;p8">
            <a:extLst>
              <a:ext uri="{FF2B5EF4-FFF2-40B4-BE49-F238E27FC236}">
                <a16:creationId xmlns:a16="http://schemas.microsoft.com/office/drawing/2014/main" id="{F848926A-B3B6-4440-8F75-FA776FF4EA07}"/>
              </a:ext>
            </a:extLst>
          </p:cNvPr>
          <p:cNvGrpSpPr/>
          <p:nvPr userDrawn="1"/>
        </p:nvGrpSpPr>
        <p:grpSpPr>
          <a:xfrm>
            <a:off x="-31750" y="4108450"/>
            <a:ext cx="1902728" cy="2778125"/>
            <a:chOff x="-31750" y="4108450"/>
            <a:chExt cx="1343025" cy="2778125"/>
          </a:xfrm>
        </p:grpSpPr>
        <p:sp>
          <p:nvSpPr>
            <p:cNvPr id="9" name="Google Shape;268;p8">
              <a:extLst>
                <a:ext uri="{FF2B5EF4-FFF2-40B4-BE49-F238E27FC236}">
                  <a16:creationId xmlns:a16="http://schemas.microsoft.com/office/drawing/2014/main" id="{35A3A24C-9859-46FE-B9EB-0FA6C03F0D1C}"/>
                </a:ext>
              </a:extLst>
            </p:cNvPr>
            <p:cNvSpPr/>
            <p:nvPr/>
          </p:nvSpPr>
          <p:spPr>
            <a:xfrm>
              <a:off x="0" y="5964238"/>
              <a:ext cx="1311275" cy="922337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69;p8">
              <a:extLst>
                <a:ext uri="{FF2B5EF4-FFF2-40B4-BE49-F238E27FC236}">
                  <a16:creationId xmlns:a16="http://schemas.microsoft.com/office/drawing/2014/main" id="{13D84838-B61A-4186-AF56-26A344F5CDFB}"/>
                </a:ext>
              </a:extLst>
            </p:cNvPr>
            <p:cNvSpPr/>
            <p:nvPr/>
          </p:nvSpPr>
          <p:spPr>
            <a:xfrm>
              <a:off x="-31750" y="4108450"/>
              <a:ext cx="558800" cy="2778125"/>
            </a:xfrm>
            <a:custGeom>
              <a:avLst/>
              <a:gdLst/>
              <a:ahLst/>
              <a:cxnLst/>
              <a:rect l="l" t="t" r="r" b="b"/>
              <a:pathLst>
                <a:path w="559559" h="2852382" extrusionOk="0">
                  <a:moveTo>
                    <a:pt x="0" y="0"/>
                  </a:moveTo>
                  <a:lnTo>
                    <a:pt x="559559" y="2838734"/>
                  </a:lnTo>
                  <a:lnTo>
                    <a:pt x="13648" y="2852382"/>
                  </a:lnTo>
                  <a:cubicBezTo>
                    <a:pt x="9099" y="1901588"/>
                    <a:pt x="4549" y="950794"/>
                    <a:pt x="0" y="0"/>
                  </a:cubicBezTo>
                  <a:close/>
                </a:path>
              </a:pathLst>
            </a:custGeom>
            <a:solidFill>
              <a:srgbClr val="A9D18E">
                <a:alpha val="474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" name="Imagem 11">
            <a:extLst>
              <a:ext uri="{FF2B5EF4-FFF2-40B4-BE49-F238E27FC236}">
                <a16:creationId xmlns:a16="http://schemas.microsoft.com/office/drawing/2014/main" id="{E4CEE00F-A408-4A75-B11F-65A6CA995E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742" y="5877445"/>
            <a:ext cx="1693696" cy="109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091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1A41C0-F3CB-483E-983E-5B247F261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4E7CD69-6F4B-46E0-8945-ECDB6CE60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5888DDB-5771-4E84-8968-F747E3C44A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8C10422-D952-468B-84A8-649889560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CB8FA36-5AC9-482D-8C69-4C590CBE92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FFA1BE4-E34C-4E4E-B51C-251768A11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41EB3F4-BB40-4536-A72A-B44AC6E01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0AE748B-0346-496D-BA94-331C6A57A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  <p:grpSp>
        <p:nvGrpSpPr>
          <p:cNvPr id="10" name="Google Shape;267;p8">
            <a:extLst>
              <a:ext uri="{FF2B5EF4-FFF2-40B4-BE49-F238E27FC236}">
                <a16:creationId xmlns:a16="http://schemas.microsoft.com/office/drawing/2014/main" id="{D119DB80-BF76-4E16-B148-0F3441E50BC1}"/>
              </a:ext>
            </a:extLst>
          </p:cNvPr>
          <p:cNvGrpSpPr/>
          <p:nvPr userDrawn="1"/>
        </p:nvGrpSpPr>
        <p:grpSpPr>
          <a:xfrm>
            <a:off x="-31750" y="4108450"/>
            <a:ext cx="1902728" cy="2778125"/>
            <a:chOff x="-31750" y="4108450"/>
            <a:chExt cx="1343025" cy="2778125"/>
          </a:xfrm>
        </p:grpSpPr>
        <p:sp>
          <p:nvSpPr>
            <p:cNvPr id="11" name="Google Shape;268;p8">
              <a:extLst>
                <a:ext uri="{FF2B5EF4-FFF2-40B4-BE49-F238E27FC236}">
                  <a16:creationId xmlns:a16="http://schemas.microsoft.com/office/drawing/2014/main" id="{B463A340-C9B1-4D43-A1A8-E36ACCAB37C2}"/>
                </a:ext>
              </a:extLst>
            </p:cNvPr>
            <p:cNvSpPr/>
            <p:nvPr/>
          </p:nvSpPr>
          <p:spPr>
            <a:xfrm>
              <a:off x="0" y="5964238"/>
              <a:ext cx="1311275" cy="922337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269;p8">
              <a:extLst>
                <a:ext uri="{FF2B5EF4-FFF2-40B4-BE49-F238E27FC236}">
                  <a16:creationId xmlns:a16="http://schemas.microsoft.com/office/drawing/2014/main" id="{CB3DFD6B-908D-45BF-8335-4FEA8C8C6AA1}"/>
                </a:ext>
              </a:extLst>
            </p:cNvPr>
            <p:cNvSpPr/>
            <p:nvPr/>
          </p:nvSpPr>
          <p:spPr>
            <a:xfrm>
              <a:off x="-31750" y="4108450"/>
              <a:ext cx="558800" cy="2778125"/>
            </a:xfrm>
            <a:custGeom>
              <a:avLst/>
              <a:gdLst/>
              <a:ahLst/>
              <a:cxnLst/>
              <a:rect l="l" t="t" r="r" b="b"/>
              <a:pathLst>
                <a:path w="559559" h="2852382" extrusionOk="0">
                  <a:moveTo>
                    <a:pt x="0" y="0"/>
                  </a:moveTo>
                  <a:lnTo>
                    <a:pt x="559559" y="2838734"/>
                  </a:lnTo>
                  <a:lnTo>
                    <a:pt x="13648" y="2852382"/>
                  </a:lnTo>
                  <a:cubicBezTo>
                    <a:pt x="9099" y="1901588"/>
                    <a:pt x="4549" y="950794"/>
                    <a:pt x="0" y="0"/>
                  </a:cubicBezTo>
                  <a:close/>
                </a:path>
              </a:pathLst>
            </a:custGeom>
            <a:solidFill>
              <a:srgbClr val="A9D18E">
                <a:alpha val="474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" name="Imagem 13">
            <a:extLst>
              <a:ext uri="{FF2B5EF4-FFF2-40B4-BE49-F238E27FC236}">
                <a16:creationId xmlns:a16="http://schemas.microsoft.com/office/drawing/2014/main" id="{F7ABF05B-1C5B-4BF5-83D9-C0A092F21B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742" y="5877445"/>
            <a:ext cx="1693696" cy="109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714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21F8FD-3B89-441C-99C7-4EC403006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6" name="Google Shape;500;p22">
            <a:extLst>
              <a:ext uri="{FF2B5EF4-FFF2-40B4-BE49-F238E27FC236}">
                <a16:creationId xmlns:a16="http://schemas.microsoft.com/office/drawing/2014/main" id="{6645B66D-C0C8-436E-B963-7FF61BFA5C62}"/>
              </a:ext>
            </a:extLst>
          </p:cNvPr>
          <p:cNvSpPr/>
          <p:nvPr userDrawn="1"/>
        </p:nvSpPr>
        <p:spPr>
          <a:xfrm flipH="1">
            <a:off x="4767574" y="5652655"/>
            <a:ext cx="7434456" cy="120534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501;p22">
            <a:extLst>
              <a:ext uri="{FF2B5EF4-FFF2-40B4-BE49-F238E27FC236}">
                <a16:creationId xmlns:a16="http://schemas.microsoft.com/office/drawing/2014/main" id="{4C43925F-090D-4999-BD43-EB5715A67C74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381398" y="6054725"/>
            <a:ext cx="1384300" cy="495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9585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500;p22">
            <a:extLst>
              <a:ext uri="{FF2B5EF4-FFF2-40B4-BE49-F238E27FC236}">
                <a16:creationId xmlns:a16="http://schemas.microsoft.com/office/drawing/2014/main" id="{6645B66D-C0C8-436E-B963-7FF61BFA5C62}"/>
              </a:ext>
            </a:extLst>
          </p:cNvPr>
          <p:cNvSpPr/>
          <p:nvPr userDrawn="1"/>
        </p:nvSpPr>
        <p:spPr>
          <a:xfrm flipH="1">
            <a:off x="4767574" y="5652655"/>
            <a:ext cx="7434456" cy="120534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501;p22">
            <a:extLst>
              <a:ext uri="{FF2B5EF4-FFF2-40B4-BE49-F238E27FC236}">
                <a16:creationId xmlns:a16="http://schemas.microsoft.com/office/drawing/2014/main" id="{4C43925F-090D-4999-BD43-EB5715A67C74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381398" y="6054725"/>
            <a:ext cx="1384300" cy="495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9185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21F8FD-3B89-441C-99C7-4EC403006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CD65467-454A-4D80-AB83-28A14582C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B4094-4BDD-45BB-BABC-8B437D7F9322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A66AA6A-0454-4CA6-802B-BB3BC1352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BC1B007-D83A-42F5-98B9-B2D93A581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  <p:grpSp>
        <p:nvGrpSpPr>
          <p:cNvPr id="6" name="Google Shape;267;p8">
            <a:extLst>
              <a:ext uri="{FF2B5EF4-FFF2-40B4-BE49-F238E27FC236}">
                <a16:creationId xmlns:a16="http://schemas.microsoft.com/office/drawing/2014/main" id="{E74B5C8E-0512-404D-9537-62FE55C2B14B}"/>
              </a:ext>
            </a:extLst>
          </p:cNvPr>
          <p:cNvGrpSpPr/>
          <p:nvPr userDrawn="1"/>
        </p:nvGrpSpPr>
        <p:grpSpPr>
          <a:xfrm>
            <a:off x="-31750" y="4108450"/>
            <a:ext cx="1902728" cy="2778125"/>
            <a:chOff x="-31750" y="4108450"/>
            <a:chExt cx="1343025" cy="2778125"/>
          </a:xfrm>
        </p:grpSpPr>
        <p:sp>
          <p:nvSpPr>
            <p:cNvPr id="7" name="Google Shape;268;p8">
              <a:extLst>
                <a:ext uri="{FF2B5EF4-FFF2-40B4-BE49-F238E27FC236}">
                  <a16:creationId xmlns:a16="http://schemas.microsoft.com/office/drawing/2014/main" id="{18A60F09-35F2-4F12-96B1-B6E7CE04ABD6}"/>
                </a:ext>
              </a:extLst>
            </p:cNvPr>
            <p:cNvSpPr/>
            <p:nvPr/>
          </p:nvSpPr>
          <p:spPr>
            <a:xfrm>
              <a:off x="0" y="5964238"/>
              <a:ext cx="1311275" cy="922337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69;p8">
              <a:extLst>
                <a:ext uri="{FF2B5EF4-FFF2-40B4-BE49-F238E27FC236}">
                  <a16:creationId xmlns:a16="http://schemas.microsoft.com/office/drawing/2014/main" id="{D051A38E-CE45-46BD-867D-0A700DF42E13}"/>
                </a:ext>
              </a:extLst>
            </p:cNvPr>
            <p:cNvSpPr/>
            <p:nvPr/>
          </p:nvSpPr>
          <p:spPr>
            <a:xfrm>
              <a:off x="-31750" y="4108450"/>
              <a:ext cx="558800" cy="2778125"/>
            </a:xfrm>
            <a:custGeom>
              <a:avLst/>
              <a:gdLst/>
              <a:ahLst/>
              <a:cxnLst/>
              <a:rect l="l" t="t" r="r" b="b"/>
              <a:pathLst>
                <a:path w="559559" h="2852382" extrusionOk="0">
                  <a:moveTo>
                    <a:pt x="0" y="0"/>
                  </a:moveTo>
                  <a:lnTo>
                    <a:pt x="559559" y="2838734"/>
                  </a:lnTo>
                  <a:lnTo>
                    <a:pt x="13648" y="2852382"/>
                  </a:lnTo>
                  <a:cubicBezTo>
                    <a:pt x="9099" y="1901588"/>
                    <a:pt x="4549" y="950794"/>
                    <a:pt x="0" y="0"/>
                  </a:cubicBezTo>
                  <a:close/>
                </a:path>
              </a:pathLst>
            </a:custGeom>
            <a:solidFill>
              <a:srgbClr val="A9D18E">
                <a:alpha val="474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C6D7B331-8DC9-4112-A61E-D52380B278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742" y="5877445"/>
            <a:ext cx="1693696" cy="109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221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346C06D-928D-4C67-8AEF-4549173C2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D362C90-83E3-4085-9059-452984CF3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5E5E75E-64B2-4FFE-B930-E85AD2013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B4094-4BDD-45BB-BABC-8B437D7F9322}" type="datetimeFigureOut">
              <a:rPr lang="pt-BR" smtClean="0"/>
              <a:t>19/08/2024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4E93364-363D-4E09-8A2B-75EC0808B5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4211153-8B18-4F68-9A3D-2187D9D277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0F904-22CD-43CD-8E6C-347E34DB25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36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2" r:id="rId4"/>
    <p:sldLayoutId id="2147483652" r:id="rId5"/>
    <p:sldLayoutId id="2147483653" r:id="rId6"/>
    <p:sldLayoutId id="2147483654" r:id="rId7"/>
    <p:sldLayoutId id="2147483665" r:id="rId8"/>
    <p:sldLayoutId id="2147483660" r:id="rId9"/>
    <p:sldLayoutId id="2147483666" r:id="rId10"/>
    <p:sldLayoutId id="2147483664" r:id="rId11"/>
    <p:sldLayoutId id="2147483661" r:id="rId12"/>
    <p:sldLayoutId id="2147483655" r:id="rId13"/>
    <p:sldLayoutId id="2147483663" r:id="rId14"/>
    <p:sldLayoutId id="2147483656" r:id="rId15"/>
    <p:sldLayoutId id="2147483657" r:id="rId16"/>
    <p:sldLayoutId id="2147483658" r:id="rId17"/>
    <p:sldLayoutId id="214748365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accent2"/>
          </a:solidFill>
          <a:latin typeface="Roboto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4000"/>
        </a:lnSpc>
        <a:spcBef>
          <a:spcPts val="0"/>
        </a:spcBef>
        <a:buFont typeface="Wingdings" panose="05000000000000000000" pitchFamily="2" charset="2"/>
        <a:buChar char="§"/>
        <a:defRPr sz="2600" kern="1200">
          <a:solidFill>
            <a:srgbClr val="7F7F7F"/>
          </a:solidFill>
          <a:latin typeface="Roboto"/>
          <a:ea typeface="+mn-ea"/>
          <a:cs typeface="+mn-cs"/>
        </a:defRPr>
      </a:lvl1pPr>
      <a:lvl2pPr marL="685800" indent="-228600" algn="l" defTabSz="914400" rtl="0" eaLnBrk="1" latinLnBrk="0" hangingPunct="1">
        <a:lnSpc>
          <a:spcPts val="4000"/>
        </a:lnSpc>
        <a:spcBef>
          <a:spcPts val="0"/>
        </a:spcBef>
        <a:buFont typeface="Arial" panose="020B0604020202020204" pitchFamily="34" charset="0"/>
        <a:buChar char="•"/>
        <a:defRPr sz="2600" kern="1200">
          <a:solidFill>
            <a:srgbClr val="7F7F7F"/>
          </a:solidFill>
          <a:latin typeface="Roboto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4000"/>
        </a:lnSpc>
        <a:spcBef>
          <a:spcPts val="0"/>
        </a:spcBef>
        <a:buFont typeface="Arial" panose="020B0604020202020204" pitchFamily="34" charset="0"/>
        <a:buChar char="•"/>
        <a:defRPr sz="2600" kern="1200">
          <a:solidFill>
            <a:srgbClr val="7F7F7F"/>
          </a:solidFill>
          <a:latin typeface="Roboto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4000"/>
        </a:lnSpc>
        <a:spcBef>
          <a:spcPts val="0"/>
        </a:spcBef>
        <a:buFont typeface="Arial" panose="020B0604020202020204" pitchFamily="34" charset="0"/>
        <a:buChar char="•"/>
        <a:defRPr sz="2600" kern="1200">
          <a:solidFill>
            <a:srgbClr val="7F7F7F"/>
          </a:solidFill>
          <a:latin typeface="Roboto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4000"/>
        </a:lnSpc>
        <a:spcBef>
          <a:spcPts val="0"/>
        </a:spcBef>
        <a:buFont typeface="Arial" panose="020B0604020202020204" pitchFamily="34" charset="0"/>
        <a:buChar char="•"/>
        <a:defRPr sz="2600" kern="1200">
          <a:solidFill>
            <a:srgbClr val="7F7F7F"/>
          </a:solidFill>
          <a:latin typeface="Roboto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10" Type="http://schemas.openxmlformats.org/officeDocument/2006/relationships/image" Target="../media/image32.jpeg"/><Relationship Id="rId4" Type="http://schemas.openxmlformats.org/officeDocument/2006/relationships/image" Target="../media/image27.png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>
            <a:extLst>
              <a:ext uri="{FF2B5EF4-FFF2-40B4-BE49-F238E27FC236}">
                <a16:creationId xmlns:a16="http://schemas.microsoft.com/office/drawing/2014/main" id="{5EDA9BFD-36FB-4100-A91B-7C9FBBA589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25211B9E-983D-4A61-A53F-FA912B86E4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1" name="Título 3">
            <a:extLst>
              <a:ext uri="{FF2B5EF4-FFF2-40B4-BE49-F238E27FC236}">
                <a16:creationId xmlns:a16="http://schemas.microsoft.com/office/drawing/2014/main" id="{BF5644D3-42F4-93FA-4E65-657D6C35B57E}"/>
              </a:ext>
            </a:extLst>
          </p:cNvPr>
          <p:cNvSpPr txBox="1">
            <a:spLocks/>
          </p:cNvSpPr>
          <p:nvPr/>
        </p:nvSpPr>
        <p:spPr>
          <a:xfrm>
            <a:off x="897082" y="1909263"/>
            <a:ext cx="11007436" cy="212501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accent2"/>
                </a:solidFill>
                <a:latin typeface="Roboto"/>
                <a:ea typeface="+mj-ea"/>
                <a:cs typeface="+mj-cs"/>
              </a:defRPr>
            </a:lvl1pPr>
          </a:lstStyle>
          <a:p>
            <a:pPr algn="ctr"/>
            <a:r>
              <a:rPr lang="pt-BR" dirty="0">
                <a:solidFill>
                  <a:schemeClr val="bg1"/>
                </a:solidFill>
              </a:rPr>
              <a:t>Audiência Pública</a:t>
            </a:r>
          </a:p>
          <a:p>
            <a:pPr algn="ctr"/>
            <a:endParaRPr lang="pt-BR" dirty="0">
              <a:solidFill>
                <a:schemeClr val="bg1"/>
              </a:solidFill>
            </a:endParaRPr>
          </a:p>
          <a:p>
            <a:pPr algn="ctr"/>
            <a:r>
              <a:rPr lang="pt-BR" dirty="0">
                <a:solidFill>
                  <a:schemeClr val="bg1"/>
                </a:solidFill>
              </a:rPr>
              <a:t>Reforma Tributária e seus impactos para a saúde</a:t>
            </a:r>
          </a:p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F9F3F621-A5F6-0207-45D9-3F20CD8F7B0A}"/>
              </a:ext>
            </a:extLst>
          </p:cNvPr>
          <p:cNvSpPr txBox="1">
            <a:spLocks/>
          </p:cNvSpPr>
          <p:nvPr/>
        </p:nvSpPr>
        <p:spPr>
          <a:xfrm>
            <a:off x="3470275" y="4487153"/>
            <a:ext cx="5251450" cy="94382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ts val="4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2600" kern="1200">
                <a:solidFill>
                  <a:srgbClr val="7F7F7F"/>
                </a:solidFill>
                <a:latin typeface="Roboto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4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7F7F7F"/>
                </a:solidFill>
                <a:latin typeface="Roboto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4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7F7F7F"/>
                </a:solidFill>
                <a:latin typeface="Roboto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4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7F7F7F"/>
                </a:solidFill>
                <a:latin typeface="Roboto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4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7F7F7F"/>
                </a:solidFill>
                <a:latin typeface="Roboto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800" dirty="0">
                <a:solidFill>
                  <a:schemeClr val="bg1"/>
                </a:solidFill>
                <a:latin typeface="+mn-lt"/>
              </a:rPr>
              <a:t>Mônica Andreis</a:t>
            </a:r>
          </a:p>
          <a:p>
            <a:pPr marL="0" indent="0" algn="ctr">
              <a:buNone/>
            </a:pPr>
            <a:r>
              <a:rPr lang="pt-BR" dirty="0">
                <a:solidFill>
                  <a:schemeClr val="bg1"/>
                </a:solidFill>
                <a:latin typeface="+mn-lt"/>
              </a:rPr>
              <a:t>ACT Promoção da Saúde</a:t>
            </a:r>
          </a:p>
          <a:p>
            <a:pPr marL="0" indent="0" algn="ctr">
              <a:buNone/>
            </a:pPr>
            <a:r>
              <a:rPr lang="pt-BR" sz="2400" dirty="0">
                <a:solidFill>
                  <a:schemeClr val="bg1"/>
                </a:solidFill>
                <a:latin typeface="+mn-lt"/>
              </a:rPr>
              <a:t>20 de agosto de 2024</a:t>
            </a:r>
          </a:p>
          <a:p>
            <a:pPr algn="ctr"/>
            <a:endParaRPr lang="pt-BR" dirty="0">
              <a:solidFill>
                <a:schemeClr val="bg1"/>
              </a:solidFill>
              <a:latin typeface="+mn-lt"/>
            </a:endParaRPr>
          </a:p>
          <a:p>
            <a:pPr algn="ctr"/>
            <a:endParaRPr lang="en-US" sz="28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90418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524;p24">
            <a:extLst>
              <a:ext uri="{FF2B5EF4-FFF2-40B4-BE49-F238E27FC236}">
                <a16:creationId xmlns:a16="http://schemas.microsoft.com/office/drawing/2014/main" id="{4D2F3ADE-72F9-2455-73FC-1017DA66E49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35467" y="-151613"/>
            <a:ext cx="12462933" cy="700961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ítulo 4">
            <a:extLst>
              <a:ext uri="{FF2B5EF4-FFF2-40B4-BE49-F238E27FC236}">
                <a16:creationId xmlns:a16="http://schemas.microsoft.com/office/drawing/2014/main" id="{F807E3AC-3132-ACAE-3DF7-4BC261462626}"/>
              </a:ext>
            </a:extLst>
          </p:cNvPr>
          <p:cNvSpPr txBox="1">
            <a:spLocks/>
          </p:cNvSpPr>
          <p:nvPr/>
        </p:nvSpPr>
        <p:spPr>
          <a:xfrm>
            <a:off x="838199" y="3762749"/>
            <a:ext cx="10515600" cy="1325563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accent2"/>
                </a:solidFill>
                <a:latin typeface="Roboto"/>
                <a:ea typeface="+mj-ea"/>
                <a:cs typeface="+mj-cs"/>
              </a:defRPr>
            </a:lvl1pPr>
          </a:lstStyle>
          <a:p>
            <a:pPr algn="ctr"/>
            <a:r>
              <a:rPr lang="pt-BR" sz="3600">
                <a:solidFill>
                  <a:schemeClr val="bg1"/>
                </a:solidFill>
                <a:latin typeface="+mn-lt"/>
              </a:rPr>
              <a:t>Muito obrigada!</a:t>
            </a:r>
            <a:br>
              <a:rPr lang="pt-BR" sz="2400">
                <a:solidFill>
                  <a:schemeClr val="bg1"/>
                </a:solidFill>
                <a:latin typeface="+mn-lt"/>
              </a:rPr>
            </a:br>
            <a:br>
              <a:rPr lang="pt-BR" sz="2400">
                <a:solidFill>
                  <a:schemeClr val="bg1"/>
                </a:solidFill>
                <a:latin typeface="+mn-lt"/>
              </a:rPr>
            </a:br>
            <a:r>
              <a:rPr lang="pt-BR" sz="2400">
                <a:solidFill>
                  <a:schemeClr val="bg1"/>
                </a:solidFill>
                <a:latin typeface="+mn-lt"/>
              </a:rPr>
              <a:t>Mônica Andreis</a:t>
            </a:r>
            <a:br>
              <a:rPr lang="pt-BR" sz="2400">
                <a:solidFill>
                  <a:schemeClr val="bg1"/>
                </a:solidFill>
                <a:latin typeface="+mn-lt"/>
              </a:rPr>
            </a:br>
            <a:r>
              <a:rPr lang="pt-BR" sz="2400">
                <a:solidFill>
                  <a:schemeClr val="bg1"/>
                </a:solidFill>
                <a:latin typeface="+mn-lt"/>
              </a:rPr>
              <a:t>http://actbr.org.br</a:t>
            </a:r>
          </a:p>
        </p:txBody>
      </p:sp>
      <p:pic>
        <p:nvPicPr>
          <p:cNvPr id="3" name="Picture 8" descr="Tributo Saudável">
            <a:extLst>
              <a:ext uri="{FF2B5EF4-FFF2-40B4-BE49-F238E27FC236}">
                <a16:creationId xmlns:a16="http://schemas.microsoft.com/office/drawing/2014/main" id="{985CA6EB-A98D-928E-1DAD-A1F20F592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285" y="-151613"/>
            <a:ext cx="3483428" cy="234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91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AB466B69-7700-7C53-5E0D-479FB17D3E66}"/>
              </a:ext>
            </a:extLst>
          </p:cNvPr>
          <p:cNvSpPr/>
          <p:nvPr/>
        </p:nvSpPr>
        <p:spPr>
          <a:xfrm>
            <a:off x="1043246" y="685793"/>
            <a:ext cx="10866444" cy="43393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DE5A17"/>
              </a:buClr>
              <a:defRPr/>
            </a:pPr>
            <a:r>
              <a:rPr lang="en-US" altLang="pt-BR" sz="3600" dirty="0">
                <a:solidFill>
                  <a:srgbClr val="C00000"/>
                </a:solidFill>
                <a:latin typeface="Amasis MT Pro Black" panose="02040A04050005020304" pitchFamily="18" charset="0"/>
              </a:rPr>
              <a:t> </a:t>
            </a:r>
            <a:endParaRPr lang="en-US" altLang="pt-BR" sz="3600" dirty="0">
              <a:solidFill>
                <a:schemeClr val="bg1">
                  <a:lumMod val="50000"/>
                </a:schemeClr>
              </a:solidFill>
              <a:latin typeface="Amasis MT Pro Black" panose="02040A04050005020304" pitchFamily="18" charset="0"/>
            </a:endParaRPr>
          </a:p>
          <a:p>
            <a:pPr marL="228600" indent="-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solidFill>
                  <a:schemeClr val="tx2">
                    <a:lumMod val="50000"/>
                  </a:schemeClr>
                </a:solidFill>
              </a:rPr>
              <a:t>A ACT Promoção da Saúde apoia a reforma tributária que garante o </a:t>
            </a:r>
            <a:r>
              <a:rPr lang="pt-BR" sz="2400" b="1" dirty="0">
                <a:solidFill>
                  <a:schemeClr val="tx2">
                    <a:lumMod val="50000"/>
                  </a:schemeClr>
                </a:solidFill>
              </a:rPr>
              <a:t>imposto seletivo para produtos nocivos à saúde e meio ambiente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</a:rPr>
              <a:t>, em especial </a:t>
            </a:r>
            <a:r>
              <a:rPr lang="pt-BR" sz="2400" b="1" dirty="0">
                <a:solidFill>
                  <a:schemeClr val="tx2">
                    <a:lumMod val="50000"/>
                  </a:schemeClr>
                </a:solidFill>
              </a:rPr>
              <a:t>tabaco, álcool e bebidas açucaradas, e defendemos a inclusão de outros ultraprocessados</a:t>
            </a:r>
            <a:r>
              <a:rPr lang="pt-BR" sz="24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endParaRPr lang="pt-BR" sz="2400" b="1" dirty="0">
              <a:solidFill>
                <a:schemeClr val="tx2">
                  <a:lumMod val="50000"/>
                </a:schemeClr>
              </a:solidFill>
            </a:endParaRPr>
          </a:p>
          <a:p>
            <a:pPr marL="228600" indent="-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pPr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    A tributação majorada para esses produtos por meio do </a:t>
            </a:r>
            <a:r>
              <a:rPr lang="pt-BR" sz="2400" b="1" i="0" dirty="0">
                <a:solidFill>
                  <a:schemeClr val="tx2">
                    <a:lumMod val="50000"/>
                  </a:schemeClr>
                </a:solidFill>
                <a:effectLst/>
                <a:latin typeface="+mn-lt"/>
              </a:rPr>
              <a:t>imposto seletivo 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contribui para a melhoria dos indicadores de saúde, </a:t>
            </a:r>
            <a:r>
              <a:rPr lang="pt-BR" sz="2400" i="0" dirty="0">
                <a:solidFill>
                  <a:schemeClr val="tx2">
                    <a:lumMod val="50000"/>
                  </a:schemeClr>
                </a:solidFill>
                <a:effectLst/>
                <a:latin typeface="+mn-lt"/>
              </a:rPr>
              <a:t>diminuem gastos no SUS, aumentam a arrecadação e salvam vidas, mas é necessário uma </a:t>
            </a:r>
            <a:r>
              <a:rPr lang="pt-BR" sz="2400" b="1" i="0" dirty="0">
                <a:solidFill>
                  <a:schemeClr val="tx2">
                    <a:lumMod val="50000"/>
                  </a:schemeClr>
                </a:solidFill>
                <a:effectLst/>
                <a:latin typeface="+mn-lt"/>
              </a:rPr>
              <a:t>implementação adequada para garantir a eficácia da política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2400" b="1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400" i="0" dirty="0">
                <a:solidFill>
                  <a:schemeClr val="tx2">
                    <a:lumMod val="50000"/>
                  </a:schemeClr>
                </a:solidFill>
                <a:effectLst/>
                <a:latin typeface="+mn-lt"/>
              </a:rPr>
              <a:t>     É urgente reverter a tendência onde produtos saudáveis são menos acessíveis à população do que produtos saudáveis </a:t>
            </a:r>
          </a:p>
          <a:p>
            <a:pPr>
              <a:lnSpc>
                <a:spcPct val="100000"/>
              </a:lnSpc>
            </a:pP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DE5A17"/>
              </a:buClr>
              <a:buFont typeface="Arial" panose="020B0604020202020204" pitchFamily="34" charset="0"/>
              <a:buChar char="•"/>
              <a:defRPr/>
            </a:pPr>
            <a:endParaRPr lang="pt-BR" sz="2400" b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DE5A17"/>
              </a:buClr>
              <a:buFont typeface="Arial" panose="020B0604020202020204" pitchFamily="34" charset="0"/>
              <a:buChar char="•"/>
              <a:defRPr/>
            </a:pPr>
            <a:endParaRPr lang="en-US" altLang="pt-B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10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178F897-D9B7-18EB-5552-E4E5A090B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093" y="927491"/>
            <a:ext cx="10625618" cy="283155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F642803-0326-BB90-1F07-B4059BC5A9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940" b="22540"/>
          <a:stretch/>
        </p:blipFill>
        <p:spPr>
          <a:xfrm>
            <a:off x="0" y="927491"/>
            <a:ext cx="12192000" cy="421703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7CF686A-FBC1-6585-A22B-80AEDEFA3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03" y="927491"/>
            <a:ext cx="11987593" cy="4217037"/>
          </a:xfrm>
          <a:prstGeom prst="rect">
            <a:avLst/>
          </a:prstGeom>
        </p:spPr>
      </p:pic>
      <p:sp>
        <p:nvSpPr>
          <p:cNvPr id="7" name="Seta: para a Esquerda 6">
            <a:extLst>
              <a:ext uri="{FF2B5EF4-FFF2-40B4-BE49-F238E27FC236}">
                <a16:creationId xmlns:a16="http://schemas.microsoft.com/office/drawing/2014/main" id="{EE08430B-8DA0-AE7D-9980-30DF30D71805}"/>
              </a:ext>
            </a:extLst>
          </p:cNvPr>
          <p:cNvSpPr/>
          <p:nvPr/>
        </p:nvSpPr>
        <p:spPr>
          <a:xfrm>
            <a:off x="10433154" y="3102963"/>
            <a:ext cx="825753" cy="48718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3367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2FF65BF-5283-5547-E437-00C4BA79F11D}"/>
              </a:ext>
            </a:extLst>
          </p:cNvPr>
          <p:cNvSpPr txBox="1"/>
          <p:nvPr/>
        </p:nvSpPr>
        <p:spPr>
          <a:xfrm>
            <a:off x="1399310" y="1138715"/>
            <a:ext cx="10155382" cy="56353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   São mais de 30 anos de discussão de uma reforma tributária no Brasil e não podemos deixar de buscar a melhor proposta possível de texto e definições complementares visando a saúde da população e economia 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</a:rPr>
              <a:t>do país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DE5A17"/>
              </a:buClr>
              <a:buFont typeface="Arial" panose="020B0604020202020204" pitchFamily="34" charset="0"/>
              <a:buChar char="•"/>
              <a:defRPr/>
            </a:pPr>
            <a:endParaRPr lang="pt-BR" sz="2400" b="1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   O Brasil tem uma oportunidade única de transformar o futuro 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não só através da simplificação do sistema tributário, mas também por meio de uma política fiscal que proteja gerações futuras e impulsione o desenvolvimento sustentável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   Evidências de vários países indicam que impostos seletivos são eficazes na redução de consumo de produtos nocivos à saúde e a oposição vem basicamente de setores e empresas que querem proteger seus lucros exorbitantes, deixando o ônus para a sociedade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2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DE5A17"/>
              </a:buClr>
              <a:buFont typeface="Arial" panose="020B0604020202020204" pitchFamily="34" charset="0"/>
              <a:buChar char="•"/>
              <a:defRPr/>
            </a:pPr>
            <a:endParaRPr lang="pt-BR" sz="2400" b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1003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92206" y="-62799"/>
            <a:ext cx="10909640" cy="1065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0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3200" dirty="0" err="1">
                <a:solidFill>
                  <a:schemeClr val="tx1"/>
                </a:solidFill>
                <a:latin typeface="+mn-lt"/>
              </a:rPr>
              <a:t>Impacto</a:t>
            </a:r>
            <a:r>
              <a:rPr lang="en-US" sz="32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+mn-lt"/>
              </a:rPr>
              <a:t>econômico</a:t>
            </a:r>
            <a:endParaRPr lang="en-US" sz="32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2" name="Gráfico 11" descr="Fumo com preenchimento sólido">
            <a:extLst>
              <a:ext uri="{FF2B5EF4-FFF2-40B4-BE49-F238E27FC236}">
                <a16:creationId xmlns:a16="http://schemas.microsoft.com/office/drawing/2014/main" id="{920F8366-1FBD-6C24-4A43-61B9AE221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7286" y="1130110"/>
            <a:ext cx="735971" cy="735971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4504717C-4BFE-3771-AB4C-CB518B6DF3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16" y="1710926"/>
            <a:ext cx="5584643" cy="306947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D7F2DE3-9DD8-62D7-28DE-A9B12714BF38}"/>
              </a:ext>
            </a:extLst>
          </p:cNvPr>
          <p:cNvSpPr txBox="1"/>
          <p:nvPr/>
        </p:nvSpPr>
        <p:spPr>
          <a:xfrm>
            <a:off x="1587744" y="6468679"/>
            <a:ext cx="12004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INCA 2024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A4A983D-05D7-7FF7-3500-008E2CB991E7}"/>
              </a:ext>
            </a:extLst>
          </p:cNvPr>
          <p:cNvSpPr txBox="1"/>
          <p:nvPr/>
        </p:nvSpPr>
        <p:spPr>
          <a:xfrm>
            <a:off x="541191" y="4961756"/>
            <a:ext cx="527603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2200" b="0" i="0" u="none" strike="noStrike" baseline="0" dirty="0"/>
              <a:t>A arrecadação tributária da venda de cigarros foi de R$ 8 bi em impostos federais em 2022, valor que equivale apenas a 5,2% das perdas causadas pelo tabagismo</a:t>
            </a:r>
            <a:endParaRPr lang="pt-BR" sz="22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9089476-81F3-3500-CFC6-643920EC1841}"/>
              </a:ext>
            </a:extLst>
          </p:cNvPr>
          <p:cNvSpPr txBox="1"/>
          <p:nvPr/>
        </p:nvSpPr>
        <p:spPr>
          <a:xfrm>
            <a:off x="6489583" y="1586630"/>
            <a:ext cx="527603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No Brasil, somente o tratamento dos casos de câncer associados ao consumo de álcool custou </a:t>
            </a:r>
            <a:r>
              <a:rPr lang="pt-BR" sz="2200" b="1" dirty="0">
                <a:solidFill>
                  <a:schemeClr val="accent1">
                    <a:lumMod val="50000"/>
                  </a:schemeClr>
                </a:solidFill>
              </a:rPr>
              <a:t>R$ 1,7 bilhão ao SUS</a:t>
            </a:r>
            <a:r>
              <a:rPr lang="pt-BR" sz="2200" dirty="0">
                <a:solidFill>
                  <a:schemeClr val="accent1">
                    <a:lumMod val="50000"/>
                  </a:schemeClr>
                </a:solidFill>
              </a:rPr>
              <a:t>, em 2018. </a:t>
            </a:r>
            <a:endParaRPr lang="pt-BR" sz="2200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1D2ABC7-393E-B247-870D-BA2D185A5B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5964" y="4022864"/>
            <a:ext cx="5276036" cy="2835136"/>
          </a:xfrm>
          <a:prstGeom prst="rect">
            <a:avLst/>
          </a:prstGeom>
        </p:spPr>
      </p:pic>
      <p:pic>
        <p:nvPicPr>
          <p:cNvPr id="14" name="Gráfico 13" descr="Vinho com preenchimento sólido">
            <a:extLst>
              <a:ext uri="{FF2B5EF4-FFF2-40B4-BE49-F238E27FC236}">
                <a16:creationId xmlns:a16="http://schemas.microsoft.com/office/drawing/2014/main" id="{BE642DE8-141B-BA15-2F36-AD9775E58E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17228" y="1710925"/>
            <a:ext cx="735971" cy="735971"/>
          </a:xfrm>
          <a:prstGeom prst="rect">
            <a:avLst/>
          </a:prstGeom>
        </p:spPr>
      </p:pic>
      <p:pic>
        <p:nvPicPr>
          <p:cNvPr id="11" name="Gráfico 10" descr="Chá de bolhas com preenchimento sólido">
            <a:extLst>
              <a:ext uri="{FF2B5EF4-FFF2-40B4-BE49-F238E27FC236}">
                <a16:creationId xmlns:a16="http://schemas.microsoft.com/office/drawing/2014/main" id="{96BDE5C2-A7B3-4449-80C5-3371C1675C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48945" y="3212154"/>
            <a:ext cx="674046" cy="67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208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37E457E-51C1-BB60-7782-057080D8ACBA}"/>
              </a:ext>
            </a:extLst>
          </p:cNvPr>
          <p:cNvSpPr txBox="1"/>
          <p:nvPr/>
        </p:nvSpPr>
        <p:spPr>
          <a:xfrm>
            <a:off x="422563" y="656272"/>
            <a:ext cx="9968346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b="0" i="0" dirty="0">
                <a:solidFill>
                  <a:schemeClr val="tx2">
                    <a:lumMod val="50000"/>
                  </a:schemeClr>
                </a:solidFill>
                <a:effectLst/>
                <a:highlight>
                  <a:srgbClr val="FFFFFF"/>
                </a:highlight>
              </a:rPr>
              <a:t>O texto aprovado na Câmara dos Deputados manteve a previsão de imposto seletivo sobre tabaco, álcool e refrigerantes, propôs a desoneração da cesta básica e impediu a inclusão de produtos ultraprocessados em sua composição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dirty="0">
              <a:solidFill>
                <a:schemeClr val="tx2">
                  <a:lumMod val="50000"/>
                </a:schemeClr>
              </a:solidFill>
              <a:highlight>
                <a:srgbClr val="FFFFFF"/>
              </a:highligh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I</a:t>
            </a:r>
            <a:r>
              <a:rPr lang="pt-BR" sz="2200" b="0" i="0" dirty="0">
                <a:solidFill>
                  <a:schemeClr val="tx2">
                    <a:lumMod val="50000"/>
                  </a:schemeClr>
                </a:solidFill>
                <a:effectLst/>
                <a:highlight>
                  <a:srgbClr val="FFFFFF"/>
                </a:highlight>
              </a:rPr>
              <a:t>mportante a adoção do modelo misto para tributação do álcool e tabaco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6324FC7-89FC-96B2-C8FA-57225A67DFA3}"/>
              </a:ext>
            </a:extLst>
          </p:cNvPr>
          <p:cNvSpPr txBox="1"/>
          <p:nvPr/>
        </p:nvSpPr>
        <p:spPr>
          <a:xfrm>
            <a:off x="1177636" y="2849518"/>
            <a:ext cx="10834255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b="0" i="0" dirty="0">
                <a:solidFill>
                  <a:schemeClr val="tx2">
                    <a:lumMod val="50000"/>
                  </a:schemeClr>
                </a:solidFill>
                <a:effectLst/>
                <a:highlight>
                  <a:srgbClr val="FFFFFF"/>
                </a:highlight>
              </a:rPr>
              <a:t>Por outro lado, nos preocupa a mudança de redação retirando a previsão de reajuste anual das alíquotas específicas pelo IPCA (</a:t>
            </a:r>
            <a:r>
              <a:rPr lang="pt-BR" sz="2200" b="0" i="0" dirty="0" err="1">
                <a:solidFill>
                  <a:schemeClr val="tx2">
                    <a:lumMod val="50000"/>
                  </a:schemeClr>
                </a:solidFill>
                <a:effectLst/>
                <a:highlight>
                  <a:srgbClr val="FFFFFF"/>
                </a:highlight>
              </a:rPr>
              <a:t>Art</a:t>
            </a:r>
            <a:r>
              <a:rPr lang="pt-BR" sz="2200" b="0" i="0" dirty="0">
                <a:solidFill>
                  <a:schemeClr val="tx2">
                    <a:lumMod val="50000"/>
                  </a:schemeClr>
                </a:solidFill>
                <a:effectLst/>
                <a:highlight>
                  <a:srgbClr val="FFFFFF"/>
                </a:highlight>
              </a:rPr>
              <a:t> 421 </a:t>
            </a:r>
            <a:r>
              <a:rPr lang="pt-BR" sz="2200" b="0" i="0" dirty="0" err="1">
                <a:solidFill>
                  <a:schemeClr val="tx2">
                    <a:lumMod val="50000"/>
                  </a:schemeClr>
                </a:solidFill>
                <a:effectLst/>
                <a:highlight>
                  <a:srgbClr val="FFFFFF"/>
                </a:highlight>
              </a:rPr>
              <a:t>gov</a:t>
            </a:r>
            <a:r>
              <a:rPr lang="pt-BR" sz="2200" b="0" i="0" dirty="0">
                <a:solidFill>
                  <a:schemeClr val="tx2">
                    <a:lumMod val="50000"/>
                  </a:schemeClr>
                </a:solidFill>
                <a:effectLst/>
                <a:highlight>
                  <a:srgbClr val="FFFFFF"/>
                </a:highlight>
              </a:rPr>
              <a:t>  x </a:t>
            </a:r>
            <a:r>
              <a:rPr lang="pt-BR" sz="2200" b="0" i="0" dirty="0" err="1">
                <a:solidFill>
                  <a:schemeClr val="tx2">
                    <a:lumMod val="50000"/>
                  </a:schemeClr>
                </a:solidFill>
                <a:effectLst/>
                <a:highlight>
                  <a:srgbClr val="FFFFFF"/>
                </a:highlight>
              </a:rPr>
              <a:t>Art</a:t>
            </a:r>
            <a:r>
              <a:rPr lang="pt-BR" sz="2200" b="0" i="0" dirty="0">
                <a:solidFill>
                  <a:schemeClr val="tx2">
                    <a:lumMod val="50000"/>
                  </a:schemeClr>
                </a:solidFill>
                <a:effectLst/>
                <a:highlight>
                  <a:srgbClr val="FFFFFF"/>
                </a:highlight>
              </a:rPr>
              <a:t> 435 PLC 68/2024)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dirty="0">
              <a:solidFill>
                <a:schemeClr val="tx2">
                  <a:lumMod val="50000"/>
                </a:schemeClr>
              </a:solidFill>
              <a:highlight>
                <a:srgbClr val="FFFFFF"/>
              </a:highligh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E a não </a:t>
            </a:r>
            <a:r>
              <a:rPr lang="pt-BR" sz="2200" b="0" i="0" dirty="0">
                <a:solidFill>
                  <a:schemeClr val="tx2">
                    <a:lumMod val="50000"/>
                  </a:schemeClr>
                </a:solidFill>
                <a:effectLst/>
                <a:highlight>
                  <a:srgbClr val="FFFFFF"/>
                </a:highlight>
              </a:rPr>
              <a:t>inclusão de outros produtos ultraprocessados no imposto seletivo, sobretudo aqueles com maior teor de açúcar e mais consumidos por crianças e adolescentes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4F7D99E-4330-55F6-5E4C-DD41151A203E}"/>
              </a:ext>
            </a:extLst>
          </p:cNvPr>
          <p:cNvSpPr txBox="1"/>
          <p:nvPr/>
        </p:nvSpPr>
        <p:spPr>
          <a:xfrm>
            <a:off x="422563" y="5096286"/>
            <a:ext cx="1067492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Definições importantes ficaram para a lei ordinária, como a</a:t>
            </a:r>
            <a:r>
              <a:rPr lang="pt-BR" sz="2200" dirty="0">
                <a:solidFill>
                  <a:schemeClr val="tx2">
                    <a:lumMod val="50000"/>
                  </a:schemeClr>
                </a:solidFill>
              </a:rPr>
              <a:t> alíquota a ser definida para cada produto, que deve ser alta o suficiente para gerar os resultados esperados para a saúde e arrecadação tributária</a:t>
            </a:r>
            <a:endParaRPr lang="pt-BR" sz="2200" dirty="0">
              <a:solidFill>
                <a:schemeClr val="tx2">
                  <a:lumMod val="50000"/>
                </a:schemeClr>
              </a:solidFill>
              <a:highlight>
                <a:srgbClr val="FFFFFF"/>
              </a:highlight>
            </a:endParaRPr>
          </a:p>
        </p:txBody>
      </p:sp>
      <p:pic>
        <p:nvPicPr>
          <p:cNvPr id="9" name="Gráfico 8" descr="Sinal de polegar para cima estrutura de tópicos">
            <a:extLst>
              <a:ext uri="{FF2B5EF4-FFF2-40B4-BE49-F238E27FC236}">
                <a16:creationId xmlns:a16="http://schemas.microsoft.com/office/drawing/2014/main" id="{370E16EB-6F6A-D0EF-D2F9-ACB3A92E8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26502" y="1132647"/>
            <a:ext cx="748146" cy="748146"/>
          </a:xfrm>
          <a:prstGeom prst="rect">
            <a:avLst/>
          </a:prstGeom>
        </p:spPr>
      </p:pic>
      <p:pic>
        <p:nvPicPr>
          <p:cNvPr id="10" name="Gráfico 9" descr="Sinal de polegar para cima estrutura de tópicos">
            <a:extLst>
              <a:ext uri="{FF2B5EF4-FFF2-40B4-BE49-F238E27FC236}">
                <a16:creationId xmlns:a16="http://schemas.microsoft.com/office/drawing/2014/main" id="{5B9A3C81-2D69-F4F6-0B27-8191C92FE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 flipH="1">
            <a:off x="180109" y="3209778"/>
            <a:ext cx="697204" cy="697204"/>
          </a:xfrm>
          <a:prstGeom prst="rect">
            <a:avLst/>
          </a:prstGeom>
        </p:spPr>
      </p:pic>
      <p:pic>
        <p:nvPicPr>
          <p:cNvPr id="12" name="Gráfico 11" descr="Selo ponto de interrogação estrutura de tópicos">
            <a:extLst>
              <a:ext uri="{FF2B5EF4-FFF2-40B4-BE49-F238E27FC236}">
                <a16:creationId xmlns:a16="http://schemas.microsoft.com/office/drawing/2014/main" id="{C0F62564-CE95-7A15-0A8B-62C73A413B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97491" y="5248962"/>
            <a:ext cx="637308" cy="57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21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363901" y="2390819"/>
            <a:ext cx="10343418" cy="1675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Aller" panose="02000503030000020004" pitchFamily="2" charset="0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Tributação seletiva deve incidir sobre todos os produtos de tabaco, ter estrutura mista e política de impostos específicos com um mecanismo de indexação associado (inflação ou evolução da renda per capita), para que não se tornem rapidamente mais baratos em relação à renda da população, como aconteceu nos últimos anos. </a:t>
            </a:r>
          </a:p>
          <a:p>
            <a:pPr algn="l">
              <a:lnSpc>
                <a:spcPct val="100000"/>
              </a:lnSpc>
            </a:pPr>
            <a:endParaRPr lang="pt-BR" sz="2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algn="l">
              <a:lnSpc>
                <a:spcPct val="100000"/>
              </a:lnSpc>
            </a:pP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Defendemos texto original sobre ajuste anual pelo IPCA</a:t>
            </a:r>
            <a:r>
              <a:rPr lang="pt-BR" sz="2400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 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- como ficou não se define o mecanismo e sequer garante que a lei ordinária o estabelecerá, o que precisa ser minimamente garantido</a:t>
            </a:r>
          </a:p>
          <a:p>
            <a:pPr algn="l">
              <a:lnSpc>
                <a:spcPct val="100000"/>
              </a:lnSpc>
            </a:pPr>
            <a:endParaRPr lang="pt-BR" sz="2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algn="l">
              <a:lnSpc>
                <a:spcPct val="100000"/>
              </a:lnSpc>
            </a:pPr>
            <a:r>
              <a:rPr lang="pt-BR" sz="2400" dirty="0">
                <a:solidFill>
                  <a:schemeClr val="tx2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Alíquotas do imposto 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</a:rPr>
              <a:t>e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special sobre Tabaco e Álcool devem ser projetadas de modo a garantir que 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reduza simultaneamente o tabagismo/alcoolismo e aumente as receitas fiscais</a:t>
            </a:r>
            <a:endParaRPr lang="pt-BR" sz="24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2" name="Gráfico 11" descr="Fumo com preenchimento sólido">
            <a:extLst>
              <a:ext uri="{FF2B5EF4-FFF2-40B4-BE49-F238E27FC236}">
                <a16:creationId xmlns:a16="http://schemas.microsoft.com/office/drawing/2014/main" id="{920F8366-1FBD-6C24-4A43-61B9AE2217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7274" y="917555"/>
            <a:ext cx="914400" cy="914400"/>
          </a:xfrm>
          <a:prstGeom prst="rect">
            <a:avLst/>
          </a:prstGeom>
        </p:spPr>
      </p:pic>
      <p:pic>
        <p:nvPicPr>
          <p:cNvPr id="14" name="Gráfico 13" descr="Vinho com preenchimento sólido">
            <a:extLst>
              <a:ext uri="{FF2B5EF4-FFF2-40B4-BE49-F238E27FC236}">
                <a16:creationId xmlns:a16="http://schemas.microsoft.com/office/drawing/2014/main" id="{BE642DE8-141B-BA15-2F36-AD9775E58E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7274" y="456884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192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 descr="Chá de bolhas com preenchimento sólido">
            <a:extLst>
              <a:ext uri="{FF2B5EF4-FFF2-40B4-BE49-F238E27FC236}">
                <a16:creationId xmlns:a16="http://schemas.microsoft.com/office/drawing/2014/main" id="{96BDE5C2-A7B3-4449-80C5-3371C1675C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043" y="286863"/>
            <a:ext cx="914400" cy="914400"/>
          </a:xfrm>
          <a:prstGeom prst="rect">
            <a:avLst/>
          </a:prstGeom>
        </p:spPr>
      </p:pic>
      <p:pic>
        <p:nvPicPr>
          <p:cNvPr id="3" name="Gráfico 2" descr="Hambúrguer e bebida com preenchimento sólido">
            <a:extLst>
              <a:ext uri="{FF2B5EF4-FFF2-40B4-BE49-F238E27FC236}">
                <a16:creationId xmlns:a16="http://schemas.microsoft.com/office/drawing/2014/main" id="{4B212BFD-786D-C4B0-E418-A19EC34236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0243" y="813370"/>
            <a:ext cx="914400" cy="9144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1C4A3A8-085C-B07D-E211-75B80B2B3F19}"/>
              </a:ext>
            </a:extLst>
          </p:cNvPr>
          <p:cNvSpPr txBox="1"/>
          <p:nvPr/>
        </p:nvSpPr>
        <p:spPr>
          <a:xfrm>
            <a:off x="1921843" y="529441"/>
            <a:ext cx="967513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0" i="0" dirty="0">
                <a:solidFill>
                  <a:schemeClr val="tx2">
                    <a:lumMod val="50000"/>
                  </a:schemeClr>
                </a:solidFill>
                <a:effectLst/>
                <a:highlight>
                  <a:srgbClr val="FFFFFF"/>
                </a:highlight>
              </a:rPr>
              <a:t>Produtos com maior teor de açúcar e mais consumidos por crianças e adolescentes, como bala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highlight>
                  <a:srgbClr val="FFFFFF"/>
                </a:highlight>
              </a:rPr>
              <a:t>s,</a:t>
            </a:r>
            <a:r>
              <a:rPr lang="pt-BR" sz="2400" b="0" i="0" dirty="0">
                <a:solidFill>
                  <a:schemeClr val="tx2">
                    <a:lumMod val="50000"/>
                  </a:schemeClr>
                </a:solidFill>
                <a:effectLst/>
                <a:highlight>
                  <a:srgbClr val="FFFFFF"/>
                </a:highlight>
              </a:rPr>
              <a:t> gomas de mascar, doces, biscoitos recheados, bolos ultraprocessados,  </a:t>
            </a:r>
            <a:r>
              <a:rPr lang="pt-BR" sz="2400" b="0" i="0" u="none" strike="noStrike" dirty="0">
                <a:solidFill>
                  <a:schemeClr val="tx2">
                    <a:lumMod val="50000"/>
                  </a:schemeClr>
                </a:solidFill>
                <a:effectLst/>
              </a:rPr>
              <a:t>néctares e outras bebidas artificiais deveriam ser incluídos no imposto seletivo – como ficou apenas refrigerantes estão contemplados</a:t>
            </a:r>
          </a:p>
          <a:p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pt-BR" sz="2400" b="0" i="0" u="none" strike="noStrike" dirty="0">
                <a:solidFill>
                  <a:schemeClr val="tx2">
                    <a:lumMod val="50000"/>
                  </a:schemeClr>
                </a:solidFill>
                <a:effectLst/>
              </a:rPr>
              <a:t>Dados alarmantes mostram que crianças e jovens consomem mais ultraprocessados que adultos, e não 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</a:rPr>
              <a:t>à</a:t>
            </a:r>
            <a:r>
              <a:rPr lang="pt-BR" sz="2400" b="0" i="0" u="none" strike="noStrike" dirty="0">
                <a:solidFill>
                  <a:schemeClr val="tx2">
                    <a:lumMod val="50000"/>
                  </a:schemeClr>
                </a:solidFill>
                <a:effectLst/>
              </a:rPr>
              <a:t> toa, 1 em cada 3 crianças e adolescentes tem excesso de peso no Brasil</a:t>
            </a:r>
          </a:p>
          <a:p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pt-BR" sz="2400" b="0" i="0" u="none" strike="noStrike" dirty="0">
                <a:solidFill>
                  <a:schemeClr val="tx2">
                    <a:lumMod val="50000"/>
                  </a:schemeClr>
                </a:solidFill>
                <a:effectLst/>
              </a:rPr>
              <a:t>Produtos alto em açúcar, gorduras, sódio, e com aditivo alimentar, definidos pela autoridade sanitária competente, devem ser considerados</a:t>
            </a:r>
            <a:endParaRPr lang="pt-BR" sz="2400" b="0" dirty="0">
              <a:solidFill>
                <a:schemeClr val="tx2">
                  <a:lumMod val="50000"/>
                </a:schemeClr>
              </a:solidFill>
              <a:effectLst/>
            </a:endParaRPr>
          </a:p>
          <a:p>
            <a:endParaRPr lang="pt-BR" sz="2400" b="0" i="0" u="none" strike="noStrike" dirty="0">
              <a:solidFill>
                <a:schemeClr val="tx2">
                  <a:lumMod val="50000"/>
                </a:schemeClr>
              </a:solidFill>
              <a:effectLst/>
            </a:endParaRPr>
          </a:p>
          <a:p>
            <a:r>
              <a:rPr lang="pt-BR" sz="2400" b="0" i="0" dirty="0">
                <a:solidFill>
                  <a:schemeClr val="tx2">
                    <a:lumMod val="50000"/>
                  </a:schemeClr>
                </a:solidFill>
                <a:effectLst/>
                <a:highlight>
                  <a:srgbClr val="FFFFFF"/>
                </a:highlight>
              </a:rPr>
              <a:t>Recomenda-se também a inclusão de mais alimentos da </a:t>
            </a:r>
            <a:r>
              <a:rPr lang="pt-BR" sz="2400" b="0" i="0" dirty="0" err="1">
                <a:solidFill>
                  <a:schemeClr val="tx2">
                    <a:lumMod val="50000"/>
                  </a:schemeClr>
                </a:solidFill>
                <a:effectLst/>
                <a:highlight>
                  <a:srgbClr val="FFFFFF"/>
                </a:highlight>
              </a:rPr>
              <a:t>sociobiodiversidade</a:t>
            </a:r>
            <a:r>
              <a:rPr lang="pt-BR" sz="2400" b="0" i="0" dirty="0">
                <a:solidFill>
                  <a:schemeClr val="tx2">
                    <a:lumMod val="50000"/>
                  </a:schemeClr>
                </a:solidFill>
                <a:effectLst/>
                <a:highlight>
                  <a:srgbClr val="FFFFFF"/>
                </a:highlight>
              </a:rPr>
              <a:t> na lista de produtos com desoneração de 60%, como </a:t>
            </a:r>
            <a:r>
              <a:rPr lang="pt-BR" sz="2400" b="0" i="0" u="none" strike="noStrike" dirty="0">
                <a:solidFill>
                  <a:schemeClr val="tx2">
                    <a:lumMod val="50000"/>
                  </a:schemeClr>
                </a:solidFill>
                <a:effectLst/>
              </a:rPr>
              <a:t>farinhas e oleaginosas</a:t>
            </a:r>
            <a:endParaRPr lang="pt-BR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034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B5A5A7-2120-0423-8B55-732310D0A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5" y="1665135"/>
            <a:ext cx="3438144" cy="112471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l"/>
            <a:r>
              <a:rPr lang="en-US" sz="3600" b="0">
                <a:solidFill>
                  <a:schemeClr val="accent1">
                    <a:lumMod val="50000"/>
                  </a:schemeClr>
                </a:solidFill>
                <a:latin typeface="+mn-lt"/>
              </a:rPr>
              <a:t>As </a:t>
            </a:r>
            <a:r>
              <a:rPr lang="en-US" sz="3600" b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decisões</a:t>
            </a:r>
            <a:r>
              <a:rPr lang="en-US" sz="3600" b="0">
                <a:solidFill>
                  <a:schemeClr val="accent1">
                    <a:lumMod val="50000"/>
                  </a:schemeClr>
                </a:solidFill>
                <a:latin typeface="+mn-lt"/>
              </a:rPr>
              <a:t> de </a:t>
            </a:r>
            <a:r>
              <a:rPr lang="en-US" sz="3600" b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hoje</a:t>
            </a:r>
            <a:r>
              <a:rPr lang="en-US" sz="3600" b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3600" b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vão</a:t>
            </a:r>
            <a:r>
              <a:rPr lang="en-US" sz="3600" b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3600" b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moldar</a:t>
            </a:r>
            <a:r>
              <a:rPr lang="en-US" sz="3600" b="0">
                <a:solidFill>
                  <a:schemeClr val="accent1">
                    <a:lumMod val="50000"/>
                  </a:schemeClr>
                </a:solidFill>
                <a:latin typeface="+mn-lt"/>
              </a:rPr>
              <a:t> o </a:t>
            </a:r>
            <a:r>
              <a:rPr lang="en-US" sz="3600" b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Brasil</a:t>
            </a:r>
            <a:r>
              <a:rPr lang="en-US" sz="3600" b="0">
                <a:solidFill>
                  <a:schemeClr val="accent1">
                    <a:lumMod val="50000"/>
                  </a:schemeClr>
                </a:solidFill>
                <a:latin typeface="+mn-lt"/>
              </a:rPr>
              <a:t> de </a:t>
            </a:r>
            <a:r>
              <a:rPr lang="en-US" sz="3600" b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amanhã</a:t>
            </a:r>
            <a:br>
              <a:rPr lang="en-US" sz="2200" b="0">
                <a:solidFill>
                  <a:schemeClr val="tx1"/>
                </a:solidFill>
                <a:latin typeface="+mj-lt"/>
              </a:rPr>
            </a:br>
            <a:endParaRPr lang="en-US" sz="2200" b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032" name="Picture 8" descr="Obesidade atinge mais de 6,7 milhões de pessoas no Brasil em 2022 - SBCBM">
            <a:extLst>
              <a:ext uri="{FF2B5EF4-FFF2-40B4-BE49-F238E27FC236}">
                <a16:creationId xmlns:a16="http://schemas.microsoft.com/office/drawing/2014/main" id="{678004C0-FA8C-A962-D56B-BB9B405EF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112" y="1330294"/>
            <a:ext cx="5044190" cy="504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02D875D6-56E0-3E5C-285E-4EAE9E171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5725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8586C9D-0616-142A-E999-A7EAC4AB3F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6467" y="1863471"/>
            <a:ext cx="4715533" cy="4953691"/>
          </a:xfrm>
          <a:prstGeom prst="rect">
            <a:avLst/>
          </a:prstGeom>
        </p:spPr>
      </p:pic>
      <p:pic>
        <p:nvPicPr>
          <p:cNvPr id="1036" name="Picture 12" descr="Nações Unidas - A #OMS World Health Organization (WHO) alerta que no mundo  ocorrem 3 milhões de mortes todos os anos causadas pelo consumo nocivo de  álcool, isto representa 5,3% das mortes">
            <a:extLst>
              <a:ext uri="{FF2B5EF4-FFF2-40B4-BE49-F238E27FC236}">
                <a16:creationId xmlns:a16="http://schemas.microsoft.com/office/drawing/2014/main" id="{85697121-6B16-0DC6-9562-A6ADCD6CB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088" y="483516"/>
            <a:ext cx="4294626" cy="429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03202C34-380D-3A47-C639-4149FEBA8ED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3205"/>
          <a:stretch/>
        </p:blipFill>
        <p:spPr>
          <a:xfrm>
            <a:off x="222444" y="2425386"/>
            <a:ext cx="6525536" cy="2298604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534B3017-90C6-BED2-9332-770978C20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57" y="40838"/>
            <a:ext cx="10225743" cy="681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O futuro que queremos - Elo3">
            <a:extLst>
              <a:ext uri="{FF2B5EF4-FFF2-40B4-BE49-F238E27FC236}">
                <a16:creationId xmlns:a16="http://schemas.microsoft.com/office/drawing/2014/main" id="{F1550D9A-2942-6F92-2925-8A8EF8641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161" y="1789657"/>
            <a:ext cx="6783096" cy="376337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8" descr="Reforma Tributária 3S: Organizações lançam manifesto com foco no Imposto  Seletivo; Coleta de assinaturas está aberta para adesão - Campanha  Permanente Contra os Contra os Agrotóxicos e Pela Vida">
            <a:extLst>
              <a:ext uri="{FF2B5EF4-FFF2-40B4-BE49-F238E27FC236}">
                <a16:creationId xmlns:a16="http://schemas.microsoft.com/office/drawing/2014/main" id="{2DCB9AAE-EE78-30DE-CDBA-A291E851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0838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30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1928</TotalTime>
  <Words>729</Words>
  <Application>Microsoft Office PowerPoint</Application>
  <PresentationFormat>Widescreen</PresentationFormat>
  <Paragraphs>47</Paragraphs>
  <Slides>10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7" baseType="lpstr">
      <vt:lpstr>Amasis MT Pro Black</vt:lpstr>
      <vt:lpstr>Arial</vt:lpstr>
      <vt:lpstr>Calibri</vt:lpstr>
      <vt:lpstr>CourierNewPSMT</vt:lpstr>
      <vt:lpstr>Roboto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As decisões de hoje vão moldar o Brasil de amanhã 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Mariana Pinho</dc:creator>
  <cp:lastModifiedBy>Monica Andreis</cp:lastModifiedBy>
  <cp:revision>46</cp:revision>
  <dcterms:created xsi:type="dcterms:W3CDTF">2022-02-16T17:11:19Z</dcterms:created>
  <dcterms:modified xsi:type="dcterms:W3CDTF">2024-08-19T17:46:46Z</dcterms:modified>
</cp:coreProperties>
</file>