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29"/>
  </p:notesMasterIdLst>
  <p:handoutMasterIdLst>
    <p:handoutMasterId r:id="rId30"/>
  </p:handoutMasterIdLst>
  <p:sldIdLst>
    <p:sldId id="4050" r:id="rId2"/>
    <p:sldId id="2147377259" r:id="rId3"/>
    <p:sldId id="2147377258" r:id="rId4"/>
    <p:sldId id="4002" r:id="rId5"/>
    <p:sldId id="4005" r:id="rId6"/>
    <p:sldId id="2147377260" r:id="rId7"/>
    <p:sldId id="4234" r:id="rId8"/>
    <p:sldId id="2147377263" r:id="rId9"/>
    <p:sldId id="2147377262" r:id="rId10"/>
    <p:sldId id="4247" r:id="rId11"/>
    <p:sldId id="2147377257" r:id="rId12"/>
    <p:sldId id="2147377264" r:id="rId13"/>
    <p:sldId id="2147377265" r:id="rId14"/>
    <p:sldId id="2147377266" r:id="rId15"/>
    <p:sldId id="2147377267" r:id="rId16"/>
    <p:sldId id="4245" r:id="rId17"/>
    <p:sldId id="2147377268" r:id="rId18"/>
    <p:sldId id="2147377269" r:id="rId19"/>
    <p:sldId id="4258" r:id="rId20"/>
    <p:sldId id="4243" r:id="rId21"/>
    <p:sldId id="923" r:id="rId22"/>
    <p:sldId id="405" r:id="rId23"/>
    <p:sldId id="4021" r:id="rId24"/>
    <p:sldId id="2147377270" r:id="rId25"/>
    <p:sldId id="3983" r:id="rId26"/>
    <p:sldId id="2147377255" r:id="rId27"/>
    <p:sldId id="4226" r:id="rId28"/>
  </p:sldIdLst>
  <p:sldSz cx="12192000" cy="6858000"/>
  <p:notesSz cx="6797675" cy="9926638"/>
  <p:defaultTextStyle>
    <a:defPPr>
      <a:defRPr lang="pt-BR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9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briel" initials="G" lastIdx="77" clrIdx="0"/>
  <p:cmAuthor id="1" name="Gabriel Ervilha" initials="GE" lastIdx="36" clrIdx="1"/>
  <p:cmAuthor id="2" name="Fernanda de Souza Lima da Costa e Silva" initials="FdSLdCeS" lastIdx="8" clrIdx="2"/>
  <p:cmAuthor id="3" name="Manuela Hungerbuhler" initials="MH" lastIdx="37" clrIdx="3">
    <p:extLst>
      <p:ext uri="{19B8F6BF-5375-455C-9EA6-DF929625EA0E}">
        <p15:presenceInfo xmlns:p15="http://schemas.microsoft.com/office/powerpoint/2012/main" userId="83c7b8126621ba88" providerId="Windows Live"/>
      </p:ext>
    </p:extLst>
  </p:cmAuthor>
  <p:cmAuthor id="4" name="Monica Monteiro" initials="MM" lastIdx="32" clrIdx="4">
    <p:extLst>
      <p:ext uri="{19B8F6BF-5375-455C-9EA6-DF929625EA0E}">
        <p15:presenceInfo xmlns:p15="http://schemas.microsoft.com/office/powerpoint/2012/main" userId="7042652b07443869" providerId="Windows Live"/>
      </p:ext>
    </p:extLst>
  </p:cmAuthor>
  <p:cmAuthor id="5" name="Juliana Del Santoro Reis" initials="JDSR" lastIdx="9" clrIdx="5">
    <p:extLst>
      <p:ext uri="{19B8F6BF-5375-455C-9EA6-DF929625EA0E}">
        <p15:presenceInfo xmlns:p15="http://schemas.microsoft.com/office/powerpoint/2012/main" userId="ea8db2e915596fa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E3E"/>
    <a:srgbClr val="646464"/>
    <a:srgbClr val="9BCD76"/>
    <a:srgbClr val="1E428B"/>
    <a:srgbClr val="C15C29"/>
    <a:srgbClr val="D2870B"/>
    <a:srgbClr val="E9E9E9"/>
    <a:srgbClr val="008A75"/>
    <a:srgbClr val="759CB8"/>
    <a:srgbClr val="004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07F887-1B7A-4A43-B0A6-9C8D8CBFDCD9}" v="4" dt="2023-04-17T22:33:42.5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 autoAdjust="0"/>
    <p:restoredTop sz="95465" autoAdjust="0"/>
  </p:normalViewPr>
  <p:slideViewPr>
    <p:cSldViewPr snapToGrid="0">
      <p:cViewPr varScale="1">
        <p:scale>
          <a:sx n="116" d="100"/>
          <a:sy n="116" d="100"/>
        </p:scale>
        <p:origin x="462" y="84"/>
      </p:cViewPr>
      <p:guideLst>
        <p:guide orient="horz" pos="2251"/>
        <p:guide pos="3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-2720"/>
    </p:cViewPr>
  </p:sorterViewPr>
  <p:notesViewPr>
    <p:cSldViewPr snapToGrid="0">
      <p:cViewPr varScale="1">
        <p:scale>
          <a:sx n="55" d="100"/>
          <a:sy n="55" d="100"/>
        </p:scale>
        <p:origin x="338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Antonio Pereira de Souza" userId="5e44f1a0-3453-42a4-b860-a610eb556711" providerId="ADAL" clId="{4607F887-1B7A-4A43-B0A6-9C8D8CBFDCD9}"/>
    <pc:docChg chg="modSld">
      <pc:chgData name="Jose Antonio Pereira de Souza" userId="5e44f1a0-3453-42a4-b860-a610eb556711" providerId="ADAL" clId="{4607F887-1B7A-4A43-B0A6-9C8D8CBFDCD9}" dt="2023-04-17T22:34:08.840" v="89" actId="1076"/>
      <pc:docMkLst>
        <pc:docMk/>
      </pc:docMkLst>
      <pc:sldChg chg="addSp modSp mod">
        <pc:chgData name="Jose Antonio Pereira de Souza" userId="5e44f1a0-3453-42a4-b860-a610eb556711" providerId="ADAL" clId="{4607F887-1B7A-4A43-B0A6-9C8D8CBFDCD9}" dt="2023-04-17T22:34:08.840" v="89" actId="1076"/>
        <pc:sldMkLst>
          <pc:docMk/>
          <pc:sldMk cId="3092635131" sldId="405"/>
        </pc:sldMkLst>
        <pc:spChg chg="mod">
          <ac:chgData name="Jose Antonio Pereira de Souza" userId="5e44f1a0-3453-42a4-b860-a610eb556711" providerId="ADAL" clId="{4607F887-1B7A-4A43-B0A6-9C8D8CBFDCD9}" dt="2023-04-17T22:34:08.840" v="89" actId="1076"/>
          <ac:spMkLst>
            <pc:docMk/>
            <pc:sldMk cId="3092635131" sldId="405"/>
            <ac:spMk id="2" creationId="{A621F577-1246-DBA1-6095-36A093F78749}"/>
          </ac:spMkLst>
        </pc:spChg>
        <pc:spChg chg="mod">
          <ac:chgData name="Jose Antonio Pereira de Souza" userId="5e44f1a0-3453-42a4-b860-a610eb556711" providerId="ADAL" clId="{4607F887-1B7A-4A43-B0A6-9C8D8CBFDCD9}" dt="2023-04-17T22:32:42.045" v="84" actId="14100"/>
          <ac:spMkLst>
            <pc:docMk/>
            <pc:sldMk cId="3092635131" sldId="405"/>
            <ac:spMk id="5" creationId="{E602D872-D574-FF8F-F3A1-0142B1B0A1B6}"/>
          </ac:spMkLst>
        </pc:spChg>
        <pc:picChg chg="add mod">
          <ac:chgData name="Jose Antonio Pereira de Souza" userId="5e44f1a0-3453-42a4-b860-a610eb556711" providerId="ADAL" clId="{4607F887-1B7A-4A43-B0A6-9C8D8CBFDCD9}" dt="2023-04-17T22:33:42.550" v="88" actId="1076"/>
          <ac:picMkLst>
            <pc:docMk/>
            <pc:sldMk cId="3092635131" sldId="405"/>
            <ac:picMk id="1026" creationId="{36DF551E-7925-EC7B-ACBD-86765FF5E05B}"/>
          </ac:picMkLst>
        </pc:picChg>
      </pc:sldChg>
      <pc:sldChg chg="modSp mod">
        <pc:chgData name="Jose Antonio Pereira de Souza" userId="5e44f1a0-3453-42a4-b860-a610eb556711" providerId="ADAL" clId="{4607F887-1B7A-4A43-B0A6-9C8D8CBFDCD9}" dt="2023-04-17T22:29:10.032" v="23" actId="20577"/>
        <pc:sldMkLst>
          <pc:docMk/>
          <pc:sldMk cId="3821732640" sldId="4245"/>
        </pc:sldMkLst>
        <pc:spChg chg="mod">
          <ac:chgData name="Jose Antonio Pereira de Souza" userId="5e44f1a0-3453-42a4-b860-a610eb556711" providerId="ADAL" clId="{4607F887-1B7A-4A43-B0A6-9C8D8CBFDCD9}" dt="2023-04-17T22:29:10.032" v="23" actId="20577"/>
          <ac:spMkLst>
            <pc:docMk/>
            <pc:sldMk cId="3821732640" sldId="4245"/>
            <ac:spMk id="3" creationId="{AE1DE063-09E7-7D06-0843-2182DEAB82E5}"/>
          </ac:spMkLst>
        </pc:spChg>
      </pc:sldChg>
      <pc:sldChg chg="modSp mod">
        <pc:chgData name="Jose Antonio Pereira de Souza" userId="5e44f1a0-3453-42a4-b860-a610eb556711" providerId="ADAL" clId="{4607F887-1B7A-4A43-B0A6-9C8D8CBFDCD9}" dt="2023-04-17T22:32:04.879" v="82" actId="1076"/>
        <pc:sldMkLst>
          <pc:docMk/>
          <pc:sldMk cId="504260936" sldId="4258"/>
        </pc:sldMkLst>
        <pc:picChg chg="mod">
          <ac:chgData name="Jose Antonio Pereira de Souza" userId="5e44f1a0-3453-42a4-b860-a610eb556711" providerId="ADAL" clId="{4607F887-1B7A-4A43-B0A6-9C8D8CBFDCD9}" dt="2023-04-17T22:32:04.879" v="82" actId="1076"/>
          <ac:picMkLst>
            <pc:docMk/>
            <pc:sldMk cId="504260936" sldId="4258"/>
            <ac:picMk id="6" creationId="{9F255ECC-AC3B-FC4D-C860-238B803FABC5}"/>
          </ac:picMkLst>
        </pc:picChg>
      </pc:sldChg>
      <pc:sldChg chg="modSp mod">
        <pc:chgData name="Jose Antonio Pereira de Souza" userId="5e44f1a0-3453-42a4-b860-a610eb556711" providerId="ADAL" clId="{4607F887-1B7A-4A43-B0A6-9C8D8CBFDCD9}" dt="2023-04-17T22:31:36.198" v="81" actId="20577"/>
        <pc:sldMkLst>
          <pc:docMk/>
          <pc:sldMk cId="2776844216" sldId="2147377257"/>
        </pc:sldMkLst>
        <pc:spChg chg="mod">
          <ac:chgData name="Jose Antonio Pereira de Souza" userId="5e44f1a0-3453-42a4-b860-a610eb556711" providerId="ADAL" clId="{4607F887-1B7A-4A43-B0A6-9C8D8CBFDCD9}" dt="2023-04-17T22:31:36.198" v="81" actId="20577"/>
          <ac:spMkLst>
            <pc:docMk/>
            <pc:sldMk cId="2776844216" sldId="2147377257"/>
            <ac:spMk id="12" creationId="{49C796D7-192E-825D-2FE7-9138448D8BCF}"/>
          </ac:spMkLst>
        </pc:spChg>
      </pc:sldChg>
      <pc:sldChg chg="modSp mod">
        <pc:chgData name="Jose Antonio Pereira de Souza" userId="5e44f1a0-3453-42a4-b860-a610eb556711" providerId="ADAL" clId="{4607F887-1B7A-4A43-B0A6-9C8D8CBFDCD9}" dt="2023-04-17T22:25:40.828" v="2" actId="20577"/>
        <pc:sldMkLst>
          <pc:docMk/>
          <pc:sldMk cId="2244491319" sldId="2147377259"/>
        </pc:sldMkLst>
        <pc:spChg chg="mod">
          <ac:chgData name="Jose Antonio Pereira de Souza" userId="5e44f1a0-3453-42a4-b860-a610eb556711" providerId="ADAL" clId="{4607F887-1B7A-4A43-B0A6-9C8D8CBFDCD9}" dt="2023-04-17T22:25:40.828" v="2" actId="20577"/>
          <ac:spMkLst>
            <pc:docMk/>
            <pc:sldMk cId="2244491319" sldId="2147377259"/>
            <ac:spMk id="2" creationId="{DA2F1B52-E8FD-CBB0-A9D3-13020FA03DE2}"/>
          </ac:spMkLst>
        </pc:spChg>
      </pc:sldChg>
      <pc:sldChg chg="addSp modSp mod">
        <pc:chgData name="Jose Antonio Pereira de Souza" userId="5e44f1a0-3453-42a4-b860-a610eb556711" providerId="ADAL" clId="{4607F887-1B7A-4A43-B0A6-9C8D8CBFDCD9}" dt="2023-04-17T22:27:01.597" v="6" actId="1076"/>
        <pc:sldMkLst>
          <pc:docMk/>
          <pc:sldMk cId="382019181" sldId="2147377269"/>
        </pc:sldMkLst>
        <pc:spChg chg="add mod">
          <ac:chgData name="Jose Antonio Pereira de Souza" userId="5e44f1a0-3453-42a4-b860-a610eb556711" providerId="ADAL" clId="{4607F887-1B7A-4A43-B0A6-9C8D8CBFDCD9}" dt="2023-04-17T22:27:01.597" v="6" actId="1076"/>
          <ac:spMkLst>
            <pc:docMk/>
            <pc:sldMk cId="382019181" sldId="2147377269"/>
            <ac:spMk id="2" creationId="{4C7CF152-48DA-D1F5-85C4-FF33E92B172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Planilha_do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Planilha_do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bndes.net\bndes\Areas\DIR3\DERI\DPTO\11.%20RESULTADO\2022.12\BASE%20SLIDES\2022.12.31-%20Resultado%204T2022%20-%20base%20slides%20LB.xlsm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Planilha_do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2.xml"/><Relationship Id="rId4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898830334095949E-2"/>
          <c:y val="0.14945712190194152"/>
          <c:w val="0.89318221407606546"/>
          <c:h val="0.68306796009022597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'BNDES % PIB'!$I$14:$I$41</c:f>
              <c:numCache>
                <c:formatCode>General</c:formatCode>
                <c:ptCount val="2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</c:numCache>
            </c:numRef>
          </c:cat>
          <c:val>
            <c:numRef>
              <c:f>'BNDES % PIB'!$J$14:$J$41</c:f>
              <c:numCache>
                <c:formatCode>0.00%</c:formatCode>
                <c:ptCount val="28"/>
                <c:pt idx="0">
                  <c:v>1.005479385307134E-2</c:v>
                </c:pt>
                <c:pt idx="1">
                  <c:v>1.1316129123046428E-2</c:v>
                </c:pt>
                <c:pt idx="2">
                  <c:v>1.8795618467754915E-2</c:v>
                </c:pt>
                <c:pt idx="3">
                  <c:v>1.894678250437222E-2</c:v>
                </c:pt>
                <c:pt idx="4">
                  <c:v>1.65958808150974E-2</c:v>
                </c:pt>
                <c:pt idx="5">
                  <c:v>1.9219399959452651E-2</c:v>
                </c:pt>
                <c:pt idx="6">
                  <c:v>1.9165053748070975E-2</c:v>
                </c:pt>
                <c:pt idx="7">
                  <c:v>2.5134061703468314E-2</c:v>
                </c:pt>
                <c:pt idx="8">
                  <c:v>1.9519532563367373E-2</c:v>
                </c:pt>
                <c:pt idx="9">
                  <c:v>2.0346761810785763E-2</c:v>
                </c:pt>
                <c:pt idx="10">
                  <c:v>2.164404899176697E-2</c:v>
                </c:pt>
                <c:pt idx="11">
                  <c:v>2.1298643848680979E-2</c:v>
                </c:pt>
                <c:pt idx="12">
                  <c:v>2.3854971986148839E-2</c:v>
                </c:pt>
                <c:pt idx="13">
                  <c:v>2.9223042413276907E-2</c:v>
                </c:pt>
                <c:pt idx="14">
                  <c:v>4.0910514022114479E-2</c:v>
                </c:pt>
                <c:pt idx="15">
                  <c:v>4.3342608966511043E-2</c:v>
                </c:pt>
                <c:pt idx="16">
                  <c:v>3.1732475971400588E-2</c:v>
                </c:pt>
                <c:pt idx="17">
                  <c:v>3.2398763348740145E-2</c:v>
                </c:pt>
                <c:pt idx="18">
                  <c:v>3.5715049240634032E-2</c:v>
                </c:pt>
                <c:pt idx="19">
                  <c:v>3.2503615957824895E-2</c:v>
                </c:pt>
                <c:pt idx="20">
                  <c:v>2.2672927745505299E-2</c:v>
                </c:pt>
                <c:pt idx="21">
                  <c:v>1.4077505701277714E-2</c:v>
                </c:pt>
                <c:pt idx="22">
                  <c:v>1.0743453197202353E-2</c:v>
                </c:pt>
                <c:pt idx="23">
                  <c:v>9.8946067492980839E-3</c:v>
                </c:pt>
                <c:pt idx="24">
                  <c:v>7.4845126806997219E-3</c:v>
                </c:pt>
                <c:pt idx="25">
                  <c:v>8.5315249467806768E-3</c:v>
                </c:pt>
                <c:pt idx="26">
                  <c:v>7.2260360336242864E-3</c:v>
                </c:pt>
                <c:pt idx="27">
                  <c:v>9.8316965110657982E-3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F17-4A09-BCB9-2D52AAFC453A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5"/>
              <c:layout>
                <c:manualLayout>
                  <c:x val="-1.4114319766471355E-2"/>
                  <c:y val="-8.41474620630251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b="1">
                        <a:solidFill>
                          <a:schemeClr val="accent2"/>
                        </a:solidFill>
                      </a:rPr>
                      <a:t>Média histórica</a:t>
                    </a:r>
                  </a:p>
                  <a:p>
                    <a:pPr>
                      <a:defRPr sz="1050" b="1">
                        <a:solidFill>
                          <a:schemeClr val="accent2"/>
                        </a:solidFill>
                      </a:defRPr>
                    </a:pPr>
                    <a:r>
                      <a:rPr lang="en-US" sz="1050" b="1" baseline="0">
                        <a:solidFill>
                          <a:schemeClr val="accent2"/>
                        </a:solidFill>
                      </a:rPr>
                      <a:t>(1995-2017)</a:t>
                    </a:r>
                  </a:p>
                  <a:p>
                    <a:pPr>
                      <a:defRPr sz="1050" b="1">
                        <a:solidFill>
                          <a:schemeClr val="accent2"/>
                        </a:solidFill>
                      </a:defRPr>
                    </a:pPr>
                    <a:fld id="{743844CD-7E52-446A-B83A-F6D7689B12FE}" type="VALUE">
                      <a:rPr lang="en-US" sz="1050" b="1">
                        <a:solidFill>
                          <a:schemeClr val="accent2"/>
                        </a:solidFill>
                      </a:rPr>
                      <a:pPr>
                        <a:defRPr sz="1050" b="1">
                          <a:solidFill>
                            <a:schemeClr val="accent2"/>
                          </a:solidFill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F17-4A09-BCB9-2D52AAFC453A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'BNDES % PIB'!$I$14:$I$41</c:f>
              <c:numCache>
                <c:formatCode>General</c:formatCode>
                <c:ptCount val="2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</c:numCache>
            </c:numRef>
          </c:cat>
          <c:val>
            <c:numRef>
              <c:f>'BNDES % PIB'!$K$14:$K$41</c:f>
              <c:numCache>
                <c:formatCode>0.0%</c:formatCode>
                <c:ptCount val="28"/>
                <c:pt idx="0">
                  <c:v>2.3443984171285726E-2</c:v>
                </c:pt>
                <c:pt idx="1">
                  <c:v>2.3443984171285726E-2</c:v>
                </c:pt>
                <c:pt idx="2">
                  <c:v>2.3443984171285726E-2</c:v>
                </c:pt>
                <c:pt idx="3">
                  <c:v>2.3443984171285726E-2</c:v>
                </c:pt>
                <c:pt idx="4">
                  <c:v>2.3443984171285726E-2</c:v>
                </c:pt>
                <c:pt idx="5">
                  <c:v>2.3443984171285726E-2</c:v>
                </c:pt>
                <c:pt idx="6">
                  <c:v>2.3443984171285726E-2</c:v>
                </c:pt>
                <c:pt idx="7">
                  <c:v>2.3443984171285726E-2</c:v>
                </c:pt>
                <c:pt idx="8">
                  <c:v>2.3443984171285726E-2</c:v>
                </c:pt>
                <c:pt idx="9">
                  <c:v>2.3443984171285726E-2</c:v>
                </c:pt>
                <c:pt idx="10">
                  <c:v>2.3443984171285726E-2</c:v>
                </c:pt>
                <c:pt idx="11">
                  <c:v>2.3443984171285726E-2</c:v>
                </c:pt>
                <c:pt idx="12">
                  <c:v>2.3443984171285726E-2</c:v>
                </c:pt>
                <c:pt idx="13">
                  <c:v>2.3443984171285726E-2</c:v>
                </c:pt>
                <c:pt idx="14">
                  <c:v>2.3443984171285726E-2</c:v>
                </c:pt>
                <c:pt idx="15">
                  <c:v>2.3443984171285726E-2</c:v>
                </c:pt>
                <c:pt idx="16">
                  <c:v>2.3443984171285726E-2</c:v>
                </c:pt>
                <c:pt idx="17">
                  <c:v>2.3443984171285726E-2</c:v>
                </c:pt>
                <c:pt idx="18">
                  <c:v>2.3443984171285726E-2</c:v>
                </c:pt>
                <c:pt idx="19">
                  <c:v>2.3443984171285726E-2</c:v>
                </c:pt>
                <c:pt idx="20">
                  <c:v>2.3443984171285726E-2</c:v>
                </c:pt>
                <c:pt idx="21">
                  <c:v>2.3443984171285726E-2</c:v>
                </c:pt>
                <c:pt idx="22">
                  <c:v>2.3443984171285726E-2</c:v>
                </c:pt>
                <c:pt idx="23">
                  <c:v>2.3443984171285726E-2</c:v>
                </c:pt>
                <c:pt idx="24">
                  <c:v>2.3443984171285726E-2</c:v>
                </c:pt>
                <c:pt idx="25">
                  <c:v>2.3443984171285726E-2</c:v>
                </c:pt>
                <c:pt idx="26">
                  <c:v>2.3443984171285726E-2</c:v>
                </c:pt>
                <c:pt idx="27">
                  <c:v>2.3443984171285726E-2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F17-4A09-BCB9-2D52AAFC4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0244096"/>
        <c:axId val="2070244640"/>
      </c:lineChart>
      <c:catAx>
        <c:axId val="207024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70244640"/>
        <c:crosses val="autoZero"/>
        <c:auto val="1"/>
        <c:lblAlgn val="ctr"/>
        <c:lblOffset val="100"/>
        <c:noMultiLvlLbl val="0"/>
      </c:catAx>
      <c:valAx>
        <c:axId val="207024464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070244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922980481117054E-2"/>
          <c:y val="2.4120478092654919E-2"/>
          <c:w val="0.92078634018397587"/>
          <c:h val="0.81369970035406014"/>
        </c:manualLayout>
      </c:layout>
      <c:lineChart>
        <c:grouping val="standard"/>
        <c:varyColors val="0"/>
        <c:ser>
          <c:idx val="0"/>
          <c:order val="0"/>
          <c:tx>
            <c:strRef>
              <c:f>'Tabelas e Gráficos'!$D$3</c:f>
              <c:strCache>
                <c:ptCount val="1"/>
                <c:pt idx="0">
                  <c:v>Infra BNDES (*)</c:v>
                </c:pt>
              </c:strCache>
            </c:strRef>
          </c:tx>
          <c:spPr>
            <a:ln w="28575">
              <a:solidFill>
                <a:srgbClr val="E75300">
                  <a:lumMod val="75000"/>
                </a:srgbClr>
              </a:solidFill>
            </a:ln>
          </c:spPr>
          <c:marker>
            <c:symbol val="circle"/>
            <c:size val="28"/>
            <c:spPr>
              <a:solidFill>
                <a:srgbClr val="C15C29"/>
              </a:solidFill>
              <a:ln w="19050">
                <a:solidFill>
                  <a:schemeClr val="accent2"/>
                </a:solidFill>
              </a:ln>
            </c:spPr>
          </c:marker>
          <c:dLbls>
            <c:dLbl>
              <c:idx val="6"/>
              <c:layout>
                <c:manualLayout>
                  <c:x val="-3.2568197450752144E-2"/>
                  <c:y val="-1.7968740258543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5DB-454C-8878-C6BD8BCCC6E6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289510381306137E-2"/>
                  <c:y val="1.2377897703382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5DB-454C-8878-C6BD8BCCC6E6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'Tabelas e Gráficos'!$U$3:$U$13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'Tabelas e Gráficos'!$J$50:$J$60</c:f>
              <c:numCache>
                <c:formatCode>0.0%</c:formatCode>
                <c:ptCount val="11"/>
                <c:pt idx="0">
                  <c:v>1.0986576370185906E-2</c:v>
                </c:pt>
                <c:pt idx="1">
                  <c:v>1.1661557299133178E-2</c:v>
                </c:pt>
                <c:pt idx="2">
                  <c:v>1.1931527528636292E-2</c:v>
                </c:pt>
                <c:pt idx="3">
                  <c:v>9.1559091748793526E-3</c:v>
                </c:pt>
                <c:pt idx="4">
                  <c:v>4.1323155775873097E-3</c:v>
                </c:pt>
                <c:pt idx="5">
                  <c:v>4.0777822450954355E-3</c:v>
                </c:pt>
                <c:pt idx="6">
                  <c:v>4.3450482660867297E-3</c:v>
                </c:pt>
                <c:pt idx="7">
                  <c:v>3.303074555993081E-3</c:v>
                </c:pt>
                <c:pt idx="8">
                  <c:v>3.2544304294878828E-3</c:v>
                </c:pt>
                <c:pt idx="9">
                  <c:v>2.9409346181210687E-3</c:v>
                </c:pt>
                <c:pt idx="10">
                  <c:v>4.256041679117294E-3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5DB-454C-8878-C6BD8BCCC6E6}"/>
            </c:ext>
          </c:extLst>
        </c:ser>
        <c:ser>
          <c:idx val="1"/>
          <c:order val="1"/>
          <c:tx>
            <c:strRef>
              <c:f>'Tabelas e Gráficos'!$C$49</c:f>
              <c:strCache>
                <c:ptCount val="1"/>
                <c:pt idx="0">
                  <c:v>Infra Mercado de Capitais (**)</c:v>
                </c:pt>
              </c:strCache>
            </c:strRef>
          </c:tx>
          <c:spPr>
            <a:ln w="47625">
              <a:solidFill>
                <a:srgbClr val="1E428B"/>
              </a:solidFill>
            </a:ln>
          </c:spPr>
          <c:marker>
            <c:symbol val="circle"/>
            <c:size val="28"/>
            <c:spPr>
              <a:solidFill>
                <a:srgbClr val="006FB9"/>
              </a:solidFill>
              <a:ln w="19050">
                <a:solidFill>
                  <a:schemeClr val="accent1"/>
                </a:solidFill>
              </a:ln>
            </c:spPr>
          </c:marker>
          <c:dLbls>
            <c:dLbl>
              <c:idx val="6"/>
              <c:layout>
                <c:manualLayout>
                  <c:x val="-3.6082657182142638E-2"/>
                  <c:y val="1.19790920353948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5DB-454C-8878-C6BD8BCCC6E6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6.0822375783499645E-2"/>
                  <c:y val="7.48694677358576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5DB-454C-8878-C6BD8BCCC6E6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'Tabelas e Gráficos'!$U$3:$U$13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'Tabelas e Gráficos'!$I$50:$I$60</c:f>
              <c:numCache>
                <c:formatCode>0.0%</c:formatCode>
                <c:ptCount val="11"/>
                <c:pt idx="0">
                  <c:v>1.4838538162441305E-3</c:v>
                </c:pt>
                <c:pt idx="1">
                  <c:v>2.0802118642301529E-3</c:v>
                </c:pt>
                <c:pt idx="2">
                  <c:v>1.7844234931778731E-3</c:v>
                </c:pt>
                <c:pt idx="3">
                  <c:v>1.5400399317393888E-3</c:v>
                </c:pt>
                <c:pt idx="4">
                  <c:v>1.0618933958837259E-3</c:v>
                </c:pt>
                <c:pt idx="5">
                  <c:v>1.363777344055221E-3</c:v>
                </c:pt>
                <c:pt idx="6">
                  <c:v>3.6666285758115711E-3</c:v>
                </c:pt>
                <c:pt idx="7">
                  <c:v>4.1559813097262147E-3</c:v>
                </c:pt>
                <c:pt idx="8">
                  <c:v>3.0676091223951043E-3</c:v>
                </c:pt>
                <c:pt idx="9">
                  <c:v>7.2863727948121407E-3</c:v>
                </c:pt>
                <c:pt idx="10">
                  <c:v>5.5475904546413756E-3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25DB-454C-8878-C6BD8BCCC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0245184"/>
        <c:axId val="2070247904"/>
      </c:lineChart>
      <c:catAx>
        <c:axId val="207024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t-BR"/>
          </a:p>
        </c:txPr>
        <c:crossAx val="2070247904"/>
        <c:crosses val="autoZero"/>
        <c:auto val="1"/>
        <c:lblAlgn val="ctr"/>
        <c:lblOffset val="100"/>
        <c:noMultiLvlLbl val="0"/>
      </c:catAx>
      <c:valAx>
        <c:axId val="207024790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07024518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400" baseline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14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t-BR"/>
          </a:p>
        </c:txPr>
      </c:legendEntry>
      <c:layout>
        <c:manualLayout>
          <c:xMode val="edge"/>
          <c:yMode val="edge"/>
          <c:x val="1.1639023536049242E-2"/>
          <c:y val="0.9029638967422422"/>
          <c:w val="0.95930916284718137"/>
          <c:h val="7.7083999186448551E-2"/>
        </c:manualLayout>
      </c:layout>
      <c:overlay val="0"/>
      <c:txPr>
        <a:bodyPr/>
        <a:lstStyle/>
        <a:p>
          <a:pPr>
            <a:defRPr sz="105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/>
              <a:t>Participação das Regiões</a:t>
            </a:r>
            <a:r>
              <a:rPr lang="pt-BR" sz="2000" b="1" baseline="0" dirty="0"/>
              <a:t> N e NE nos desembolsos do BNDES (%)</a:t>
            </a:r>
            <a:endParaRPr lang="pt-BR" sz="2000" b="1" dirty="0"/>
          </a:p>
        </c:rich>
      </c:tx>
      <c:layout>
        <c:manualLayout>
          <c:xMode val="edge"/>
          <c:yMode val="edge"/>
          <c:x val="7.2591616815981634E-3"/>
          <c:y val="1.1777062251696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7899846632177077E-2"/>
          <c:y val="0.22009864170597146"/>
          <c:w val="0.93046465998317318"/>
          <c:h val="0.6257401698159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Planilha3!$AM$24:$AM$42</c:f>
              <c:numCache>
                <c:formatCode>0</c:formatCod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numCache>
            </c:numRef>
          </c:cat>
          <c:val>
            <c:numRef>
              <c:f>Planilha3!$AT$24:$AT$42</c:f>
              <c:numCache>
                <c:formatCode>0.0%</c:formatCode>
                <c:ptCount val="19"/>
                <c:pt idx="0">
                  <c:v>0.11777271358186668</c:v>
                </c:pt>
                <c:pt idx="1">
                  <c:v>0.11534192621874106</c:v>
                </c:pt>
                <c:pt idx="2">
                  <c:v>0.1259209220567904</c:v>
                </c:pt>
                <c:pt idx="3">
                  <c:v>0.13534779398200408</c:v>
                </c:pt>
                <c:pt idx="4">
                  <c:v>0.13841579480669108</c:v>
                </c:pt>
                <c:pt idx="5">
                  <c:v>0.2440721391380096</c:v>
                </c:pt>
                <c:pt idx="6">
                  <c:v>0.17194259644491322</c:v>
                </c:pt>
                <c:pt idx="7">
                  <c:v>0.21337633327220445</c:v>
                </c:pt>
                <c:pt idx="8">
                  <c:v>0.22045128290244875</c:v>
                </c:pt>
                <c:pt idx="9">
                  <c:v>0.20695925539221283</c:v>
                </c:pt>
                <c:pt idx="10">
                  <c:v>0.20447810665731697</c:v>
                </c:pt>
                <c:pt idx="11">
                  <c:v>0.25274716734843145</c:v>
                </c:pt>
                <c:pt idx="12">
                  <c:v>0.18083559885938646</c:v>
                </c:pt>
                <c:pt idx="13">
                  <c:v>0.25430005640641057</c:v>
                </c:pt>
                <c:pt idx="14">
                  <c:v>0.22316257665968159</c:v>
                </c:pt>
                <c:pt idx="15">
                  <c:v>0.21533695152958773</c:v>
                </c:pt>
                <c:pt idx="16">
                  <c:v>0.15189341494531966</c:v>
                </c:pt>
                <c:pt idx="17">
                  <c:v>0.19480408701871882</c:v>
                </c:pt>
                <c:pt idx="18">
                  <c:v>0.17617015910769901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9C-4145-A1C6-A9F00A1639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2070247360"/>
        <c:axId val="2074503552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0.18318051065670141"/>
                  <c:y val="-1.23774896540754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D2870B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 err="1">
                        <a:solidFill>
                          <a:srgbClr val="D2870B"/>
                        </a:solidFill>
                      </a:rPr>
                      <a:t>Média</a:t>
                    </a:r>
                    <a:r>
                      <a:rPr lang="en-US" sz="1400" b="1" dirty="0">
                        <a:solidFill>
                          <a:srgbClr val="D2870B"/>
                        </a:solidFill>
                      </a:rPr>
                      <a:t> 2009-2017</a:t>
                    </a:r>
                  </a:p>
                  <a:p>
                    <a:pPr>
                      <a:defRPr sz="1400" b="1">
                        <a:solidFill>
                          <a:srgbClr val="D2870B"/>
                        </a:solidFill>
                      </a:defRPr>
                    </a:pPr>
                    <a:fld id="{E28AFFAC-FD0F-4756-B79A-94445C3B6F52}" type="VALUE">
                      <a:rPr lang="en-US" sz="1400" b="1" smtClean="0">
                        <a:solidFill>
                          <a:srgbClr val="D2870B"/>
                        </a:solidFill>
                      </a:rPr>
                      <a:pPr>
                        <a:defRPr sz="1400" b="1">
                          <a:solidFill>
                            <a:srgbClr val="D2870B"/>
                          </a:solidFill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D2870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99C-4145-A1C6-A9F00A163986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Planilha3!$AM$24:$AM$42</c:f>
              <c:numCache>
                <c:formatCode>0</c:formatCod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numCache>
            </c:numRef>
          </c:cat>
          <c:val>
            <c:numRef>
              <c:f>Planilha3!$AU$24:$AU$42</c:f>
              <c:numCache>
                <c:formatCode>General</c:formatCode>
                <c:ptCount val="19"/>
                <c:pt idx="5" formatCode="0.0%">
                  <c:v>0.216573615157926</c:v>
                </c:pt>
                <c:pt idx="6" formatCode="0.0%">
                  <c:v>0.216573615157926</c:v>
                </c:pt>
                <c:pt idx="7" formatCode="0.0%">
                  <c:v>0.216573615157926</c:v>
                </c:pt>
                <c:pt idx="8" formatCode="0.0%">
                  <c:v>0.216573615157926</c:v>
                </c:pt>
                <c:pt idx="9" formatCode="0.0%">
                  <c:v>0.216573615157926</c:v>
                </c:pt>
                <c:pt idx="10" formatCode="0.0%">
                  <c:v>0.216573615157926</c:v>
                </c:pt>
                <c:pt idx="11" formatCode="0.0%">
                  <c:v>0.216573615157926</c:v>
                </c:pt>
                <c:pt idx="12" formatCode="0.0%">
                  <c:v>0.216573615157926</c:v>
                </c:pt>
                <c:pt idx="13" formatCode="0.0%">
                  <c:v>0.216573615157926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99C-4145-A1C6-A9F00A1639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0247360"/>
        <c:axId val="2074503552"/>
      </c:lineChart>
      <c:catAx>
        <c:axId val="207024736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74503552"/>
        <c:crosses val="autoZero"/>
        <c:auto val="1"/>
        <c:lblAlgn val="ctr"/>
        <c:lblOffset val="100"/>
        <c:noMultiLvlLbl val="0"/>
      </c:catAx>
      <c:valAx>
        <c:axId val="2074503552"/>
        <c:scaling>
          <c:orientation val="minMax"/>
          <c:max val="0.26"/>
          <c:min val="0.1"/>
        </c:scaling>
        <c:delete val="1"/>
        <c:axPos val="l"/>
        <c:numFmt formatCode="0.0%" sourceLinked="1"/>
        <c:majorTickMark val="none"/>
        <c:minorTickMark val="none"/>
        <c:tickLblPos val="nextTo"/>
        <c:crossAx val="207024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dirty="0"/>
              <a:t>Passivo Externo do BNDES</a:t>
            </a:r>
            <a:r>
              <a:rPr lang="pt-BR" sz="2400" baseline="0" dirty="0"/>
              <a:t> </a:t>
            </a:r>
          </a:p>
          <a:p>
            <a:pPr>
              <a:defRPr sz="2400"/>
            </a:pPr>
            <a:r>
              <a:rPr lang="pt-BR" sz="2400" baseline="0" dirty="0"/>
              <a:t>(% PIB)</a:t>
            </a:r>
            <a:endParaRPr lang="pt-BR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3.9583227551712674E-2"/>
          <c:y val="1.3277056978188168E-2"/>
          <c:w val="0.95366188520574735"/>
          <c:h val="0.7852499704976569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Planilha1!$B$12</c:f>
              <c:strCache>
                <c:ptCount val="1"/>
                <c:pt idx="0">
                  <c:v>    Empr.externos: bônus+empréstimos sindicalizados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Planilha1!$C$4:$X$4</c:f>
              <c:numCache>
                <c:formatCode>General</c:formatCod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numCache>
            </c:numRef>
          </c:cat>
          <c:val>
            <c:numRef>
              <c:f>Planilha1!$C$12:$X$12</c:f>
              <c:numCache>
                <c:formatCode>0.0%</c:formatCode>
                <c:ptCount val="22"/>
                <c:pt idx="0">
                  <c:v>8.3396985001007035E-3</c:v>
                </c:pt>
                <c:pt idx="1">
                  <c:v>1.1397197853017255E-2</c:v>
                </c:pt>
                <c:pt idx="2">
                  <c:v>8.2324863936668706E-3</c:v>
                </c:pt>
                <c:pt idx="3">
                  <c:v>6.2106978875250225E-3</c:v>
                </c:pt>
                <c:pt idx="4">
                  <c:v>3.1023894480059523E-3</c:v>
                </c:pt>
                <c:pt idx="5">
                  <c:v>1.818257278632053E-3</c:v>
                </c:pt>
                <c:pt idx="6">
                  <c:v>1.0057851023963491E-3</c:v>
                </c:pt>
                <c:pt idx="7">
                  <c:v>1.1499120683850393E-3</c:v>
                </c:pt>
                <c:pt idx="8">
                  <c:v>1.3288173345706426E-3</c:v>
                </c:pt>
                <c:pt idx="9">
                  <c:v>1.8670318208617066E-3</c:v>
                </c:pt>
                <c:pt idx="10">
                  <c:v>1.9447571075833874E-3</c:v>
                </c:pt>
                <c:pt idx="11">
                  <c:v>1.9348835663667557E-3</c:v>
                </c:pt>
                <c:pt idx="12">
                  <c:v>3.1311314630696604E-3</c:v>
                </c:pt>
                <c:pt idx="13">
                  <c:v>4.3128919719540894E-3</c:v>
                </c:pt>
                <c:pt idx="14">
                  <c:v>5.2411801820178069E-3</c:v>
                </c:pt>
                <c:pt idx="15">
                  <c:v>3.1855088775064886E-3</c:v>
                </c:pt>
                <c:pt idx="16">
                  <c:v>3.0322775306093909E-3</c:v>
                </c:pt>
                <c:pt idx="17">
                  <c:v>2.4044347479583862E-3</c:v>
                </c:pt>
                <c:pt idx="18">
                  <c:v>1.2387112909488275E-3</c:v>
                </c:pt>
                <c:pt idx="19">
                  <c:v>1.1229822208319229E-3</c:v>
                </c:pt>
                <c:pt idx="20">
                  <c:v>1.0122796215683435E-3</c:v>
                </c:pt>
                <c:pt idx="21">
                  <c:v>8.1439663647633615E-4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09-4B99-9052-7C165FA65B59}"/>
            </c:ext>
          </c:extLst>
        </c:ser>
        <c:ser>
          <c:idx val="2"/>
          <c:order val="1"/>
          <c:tx>
            <c:strRef>
              <c:f>Planilha1!$B$13</c:f>
              <c:strCache>
                <c:ptCount val="1"/>
                <c:pt idx="0">
                  <c:v>    Instituições multilaterais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Planilha1!$C$4:$X$4</c:f>
              <c:numCache>
                <c:formatCode>General</c:formatCod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numCache>
            </c:numRef>
          </c:cat>
          <c:val>
            <c:numRef>
              <c:f>Planilha1!$C$13:$X$13</c:f>
              <c:numCache>
                <c:formatCode>0.0%</c:formatCode>
                <c:ptCount val="22"/>
                <c:pt idx="0">
                  <c:v>5.637067691173509E-3</c:v>
                </c:pt>
                <c:pt idx="1">
                  <c:v>8.7218655187075115E-3</c:v>
                </c:pt>
                <c:pt idx="2">
                  <c:v>6.265607264472191E-3</c:v>
                </c:pt>
                <c:pt idx="3">
                  <c:v>4.6640252003446814E-3</c:v>
                </c:pt>
                <c:pt idx="4">
                  <c:v>4.2232854276612062E-3</c:v>
                </c:pt>
                <c:pt idx="5">
                  <c:v>4.0693934300359003E-3</c:v>
                </c:pt>
                <c:pt idx="6">
                  <c:v>3.4364324331875263E-3</c:v>
                </c:pt>
                <c:pt idx="7">
                  <c:v>4.4729521452001944E-3</c:v>
                </c:pt>
                <c:pt idx="8">
                  <c:v>3.6108188353031574E-3</c:v>
                </c:pt>
                <c:pt idx="9">
                  <c:v>3.2227208122193179E-3</c:v>
                </c:pt>
                <c:pt idx="10">
                  <c:v>3.1848225314883389E-3</c:v>
                </c:pt>
                <c:pt idx="11">
                  <c:v>2.8992099294668891E-3</c:v>
                </c:pt>
                <c:pt idx="12">
                  <c:v>2.7228127141117925E-3</c:v>
                </c:pt>
                <c:pt idx="13">
                  <c:v>2.8302704659477246E-3</c:v>
                </c:pt>
                <c:pt idx="14">
                  <c:v>4.1891081187507163E-3</c:v>
                </c:pt>
                <c:pt idx="15">
                  <c:v>3.1330311637866133E-3</c:v>
                </c:pt>
                <c:pt idx="16">
                  <c:v>3.019977741937982E-3</c:v>
                </c:pt>
                <c:pt idx="17">
                  <c:v>3.1241518410323266E-3</c:v>
                </c:pt>
                <c:pt idx="18">
                  <c:v>2.6536273345268884E-3</c:v>
                </c:pt>
                <c:pt idx="19">
                  <c:v>3.6172186679122227E-3</c:v>
                </c:pt>
                <c:pt idx="20">
                  <c:v>2.7408414709205035E-3</c:v>
                </c:pt>
                <c:pt idx="21">
                  <c:v>1.9459793313697717E-3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509-4B99-9052-7C165FA65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40563312"/>
        <c:axId val="40562768"/>
      </c:barChart>
      <c:catAx>
        <c:axId val="4056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562768"/>
        <c:crosses val="autoZero"/>
        <c:auto val="1"/>
        <c:lblAlgn val="ctr"/>
        <c:lblOffset val="100"/>
        <c:noMultiLvlLbl val="0"/>
      </c:catAx>
      <c:valAx>
        <c:axId val="40562768"/>
        <c:scaling>
          <c:orientation val="minMax"/>
          <c:max val="2.2500000000000006E-2"/>
          <c:min val="0"/>
        </c:scaling>
        <c:delete val="1"/>
        <c:axPos val="l"/>
        <c:numFmt formatCode="0.0%" sourceLinked="1"/>
        <c:majorTickMark val="none"/>
        <c:minorTickMark val="none"/>
        <c:tickLblPos val="nextTo"/>
        <c:crossAx val="4056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839945030473067"/>
          <c:w val="1"/>
          <c:h val="7.8322249334769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70019799455326E-2"/>
          <c:y val="0.26141474506936035"/>
          <c:w val="0.98124148682234014"/>
          <c:h val="0.66383650543138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'Histórico TN'!$B$7</c:f>
              <c:strCache>
                <c:ptCount val="1"/>
                <c:pt idx="0">
                  <c:v>Captações</c:v>
                </c:pt>
              </c:strCache>
            </c:strRef>
          </c:tx>
          <c:spPr>
            <a:gradFill>
              <a:gsLst>
                <a:gs pos="0">
                  <a:srgbClr val="009933"/>
                </a:gs>
                <a:gs pos="99000">
                  <a:srgbClr val="65B32E"/>
                </a:gs>
              </a:gsLst>
              <a:lin ang="0" scaled="1"/>
            </a:gra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'Histórico TN'!$A$8:$A$23</c:f>
              <c:strCach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TOTAL</c:v>
                </c:pt>
              </c:strCache>
            </c:strRef>
          </c:cat>
          <c:val>
            <c:numRef>
              <c:f>'Histórico TN'!$B$8:$B$22</c:f>
              <c:numCache>
                <c:formatCode>General</c:formatCode>
                <c:ptCount val="15"/>
                <c:pt idx="0">
                  <c:v>22.5</c:v>
                </c:pt>
                <c:pt idx="1">
                  <c:v>105</c:v>
                </c:pt>
                <c:pt idx="2">
                  <c:v>107.10000000000001</c:v>
                </c:pt>
                <c:pt idx="3">
                  <c:v>50.2</c:v>
                </c:pt>
                <c:pt idx="4">
                  <c:v>55</c:v>
                </c:pt>
                <c:pt idx="5">
                  <c:v>41</c:v>
                </c:pt>
                <c:pt idx="6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95-4E11-ABDE-8EB203817F83}"/>
            </c:ext>
          </c:extLst>
        </c:ser>
        <c:ser>
          <c:idx val="1"/>
          <c:order val="1"/>
          <c:tx>
            <c:strRef>
              <c:f>'Histórico TN'!$C$7</c:f>
              <c:strCache>
                <c:ptCount val="1"/>
                <c:pt idx="0">
                  <c:v> Principal + Juros</c:v>
                </c:pt>
              </c:strCache>
            </c:strRef>
          </c:tx>
          <c:spPr>
            <a:solidFill>
              <a:srgbClr val="004389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A95-4E11-ABDE-8EB203817F8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3.5587188612100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A95-4E11-ABDE-8EB203817F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6730945821854912E-3"/>
                  <c:y val="6.52424254361166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A95-4E11-ABDE-8EB203817F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201897151117889E-3"/>
                  <c:y val="2.32865390200329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A95-4E11-ABDE-8EB203817F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5054419061708078E-17"/>
                  <c:y val="7.06734796448322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A95-4E11-ABDE-8EB203817F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4049627814364808E-4"/>
                  <c:y val="7.1184216577150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A95-4E11-ABDE-8EB203817F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6780351310089793E-3"/>
                  <c:y val="1.0676970131772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A95-4E11-ABDE-8EB203817F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7789837065679843E-3"/>
                  <c:y val="9.52163411634394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A95-4E11-ABDE-8EB203817F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6.9808808576857524E-3"/>
                  <c:y val="4.65749114814499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A95-4E11-ABDE-8EB203817F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5.1492318456397282E-3"/>
                  <c:y val="1.0398179466043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A95-4E11-ABDE-8EB203817F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6730945821856261E-3"/>
                  <c:y val="7.11771793650355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A95-4E11-ABDE-8EB203817F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6.9857354340819178E-3"/>
                  <c:y val="5.01611228288387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BA95-4E11-ABDE-8EB203817F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5.8847868585229935E-3"/>
                  <c:y val="2.0049139895977956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3E3E3E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A95-4E11-ABDE-8EB203817F83}"/>
                </c:ext>
                <c:ext xmlns:c15="http://schemas.microsoft.com/office/drawing/2012/chart" uri="{CE6537A1-D6FC-4f65-9D91-7224C49458BB}">
                  <c15:layout>
                    <c:manualLayout>
                      <c:w val="5.2672176308539945E-2"/>
                      <c:h val="6.4003698825902983E-2"/>
                    </c:manualLayout>
                  </c15:layout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3E3E3E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'Histórico TN'!$A$8:$A$23</c:f>
              <c:strCach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TOTAL</c:v>
                </c:pt>
              </c:strCache>
            </c:strRef>
          </c:cat>
          <c:val>
            <c:numRef>
              <c:f>'Histórico TN'!$C$8:$C$22</c:f>
              <c:numCache>
                <c:formatCode>0.0</c:formatCode>
                <c:ptCount val="15"/>
                <c:pt idx="0">
                  <c:v>0</c:v>
                </c:pt>
                <c:pt idx="1">
                  <c:v>-4.08</c:v>
                </c:pt>
                <c:pt idx="2">
                  <c:v>-10.44</c:v>
                </c:pt>
                <c:pt idx="3">
                  <c:v>-14.56</c:v>
                </c:pt>
                <c:pt idx="4">
                  <c:v>-13.31</c:v>
                </c:pt>
                <c:pt idx="5">
                  <c:v>-14.74</c:v>
                </c:pt>
                <c:pt idx="6">
                  <c:v>-6.2</c:v>
                </c:pt>
                <c:pt idx="7">
                  <c:v>-8.9</c:v>
                </c:pt>
                <c:pt idx="8">
                  <c:v>-6.16</c:v>
                </c:pt>
                <c:pt idx="9">
                  <c:v>-2.59</c:v>
                </c:pt>
                <c:pt idx="10">
                  <c:v>-1.01</c:v>
                </c:pt>
                <c:pt idx="11">
                  <c:v>-22.98</c:v>
                </c:pt>
                <c:pt idx="12">
                  <c:v>-16.04</c:v>
                </c:pt>
                <c:pt idx="13">
                  <c:v>-12.76</c:v>
                </c:pt>
                <c:pt idx="14">
                  <c:v>-10.94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A95-4E11-ABDE-8EB203817F83}"/>
            </c:ext>
          </c:extLst>
        </c:ser>
        <c:ser>
          <c:idx val="2"/>
          <c:order val="2"/>
          <c:tx>
            <c:strRef>
              <c:f>'Histórico TN'!$D$7</c:f>
              <c:strCache>
                <c:ptCount val="1"/>
                <c:pt idx="0">
                  <c:v>Liquidações Antecipadas</c:v>
                </c:pt>
              </c:strCache>
            </c:strRef>
          </c:tx>
          <c:spPr>
            <a:gradFill>
              <a:gsLst>
                <a:gs pos="0">
                  <a:srgbClr val="008A75"/>
                </a:gs>
                <a:gs pos="99000">
                  <a:srgbClr val="52BBB5"/>
                </a:gs>
              </a:gsLst>
              <a:lin ang="0" scaled="1"/>
            </a:gra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BA95-4E11-ABDE-8EB203817F8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BA95-4E11-ABDE-8EB203817F8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BA95-4E11-ABDE-8EB203817F8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BA95-4E11-ABDE-8EB203817F8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BA95-4E11-ABDE-8EB203817F8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BA95-4E11-ABDE-8EB203817F8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BA95-4E11-ABDE-8EB203817F8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1058898408193068E-3"/>
                  <c:y val="4.65767449228341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BA95-4E11-ABDE-8EB203817F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7339289430849546E-17"/>
                  <c:y val="1.0676156583629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BA95-4E11-ABDE-8EB203817F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3467857886169909E-16"/>
                  <c:y val="1.0676156583630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BA95-4E11-ABDE-8EB203817F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7.11743772241992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BA95-4E11-ABDE-8EB203817F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7.11743772242005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BA95-4E11-ABDE-8EB203817F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BA95-4E11-ABDE-8EB203817F83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"/>
                  <c:y val="3.5589269625146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BA95-4E11-ABDE-8EB203817F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3467857886169909E-16"/>
                  <c:y val="3.55871886121009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BA95-4E11-ABDE-8EB203817F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3E3E3E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'Histórico TN'!$A$8:$A$23</c:f>
              <c:strCach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TOTAL</c:v>
                </c:pt>
              </c:strCache>
            </c:strRef>
          </c:cat>
          <c:val>
            <c:numRef>
              <c:f>'Histórico TN'!$D$8:$D$22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 formatCode="0.0">
                  <c:v>-15.77</c:v>
                </c:pt>
                <c:pt idx="8" formatCode="0.0">
                  <c:v>-113.22</c:v>
                </c:pt>
                <c:pt idx="9" formatCode="0.0">
                  <c:v>-50</c:v>
                </c:pt>
                <c:pt idx="10" formatCode="0.0">
                  <c:v>-130</c:v>
                </c:pt>
                <c:pt idx="11" formatCode="0.0">
                  <c:v>-100</c:v>
                </c:pt>
                <c:pt idx="12" formatCode="0.0">
                  <c:v>0</c:v>
                </c:pt>
                <c:pt idx="13" formatCode="0.0">
                  <c:v>-63</c:v>
                </c:pt>
                <c:pt idx="14" formatCode="0.0">
                  <c:v>-72.31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BA95-4E11-ABDE-8EB203817F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40565488"/>
        <c:axId val="40563856"/>
      </c:barChart>
      <c:catAx>
        <c:axId val="4056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E3E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40563856"/>
        <c:crosses val="autoZero"/>
        <c:auto val="1"/>
        <c:lblAlgn val="ctr"/>
        <c:lblOffset val="100"/>
        <c:noMultiLvlLbl val="0"/>
      </c:catAx>
      <c:valAx>
        <c:axId val="40563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56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23019859679594121"/>
          <c:w val="0.43832804639491069"/>
          <c:h val="4.66218738335199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3E3E3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dirty="0"/>
              <a:t>Investimento</a:t>
            </a:r>
            <a:r>
              <a:rPr lang="pt-BR" sz="2000" baseline="0" dirty="0"/>
              <a:t> em Infraestrutura no Brasil 2003-2022</a:t>
            </a:r>
          </a:p>
          <a:p>
            <a:pPr algn="l">
              <a:defRPr sz="1800"/>
            </a:pPr>
            <a:r>
              <a:rPr lang="pt-BR" sz="1800" baseline="0" dirty="0"/>
              <a:t>(R$ bilhões a preços constantes de 2021)</a:t>
            </a:r>
            <a:endParaRPr lang="pt-BR" sz="1800" dirty="0"/>
          </a:p>
        </c:rich>
      </c:tx>
      <c:layout>
        <c:manualLayout>
          <c:xMode val="edge"/>
          <c:yMode val="edge"/>
          <c:x val="3.3572622321544683E-2"/>
          <c:y val="1.82226550169217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2357438091597019E-2"/>
          <c:y val="0.1535028901734104"/>
          <c:w val="0.93688626062346092"/>
          <c:h val="0.626283191479677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Planilha1!$B$6</c:f>
              <c:strCache>
                <c:ptCount val="1"/>
                <c:pt idx="0">
                  <c:v>Público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Planilha1!$C$4:$V$4</c:f>
              <c:strCach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 E</c:v>
                </c:pt>
              </c:strCache>
            </c:strRef>
          </c:cat>
          <c:val>
            <c:numRef>
              <c:f>Planilha1!$C$6:$V$6</c:f>
              <c:numCache>
                <c:formatCode>0</c:formatCode>
                <c:ptCount val="20"/>
                <c:pt idx="0">
                  <c:v>22.4</c:v>
                </c:pt>
                <c:pt idx="1">
                  <c:v>23.8</c:v>
                </c:pt>
                <c:pt idx="2">
                  <c:v>29.7</c:v>
                </c:pt>
                <c:pt idx="3">
                  <c:v>38.200000000000003</c:v>
                </c:pt>
                <c:pt idx="4">
                  <c:v>42.3</c:v>
                </c:pt>
                <c:pt idx="5">
                  <c:v>44.3</c:v>
                </c:pt>
                <c:pt idx="6">
                  <c:v>60.5</c:v>
                </c:pt>
                <c:pt idx="7">
                  <c:v>73.2</c:v>
                </c:pt>
                <c:pt idx="8">
                  <c:v>70.3</c:v>
                </c:pt>
                <c:pt idx="9">
                  <c:v>78.8</c:v>
                </c:pt>
                <c:pt idx="10">
                  <c:v>79.599999999999994</c:v>
                </c:pt>
                <c:pt idx="11">
                  <c:v>81.8</c:v>
                </c:pt>
                <c:pt idx="12">
                  <c:v>57.8</c:v>
                </c:pt>
                <c:pt idx="13">
                  <c:v>45.9</c:v>
                </c:pt>
                <c:pt idx="14">
                  <c:v>46.3</c:v>
                </c:pt>
                <c:pt idx="15">
                  <c:v>43.7</c:v>
                </c:pt>
                <c:pt idx="16">
                  <c:v>39.200000000000003</c:v>
                </c:pt>
                <c:pt idx="17">
                  <c:v>36</c:v>
                </c:pt>
                <c:pt idx="18">
                  <c:v>29</c:v>
                </c:pt>
                <c:pt idx="19">
                  <c:v>31.9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DB-4BD6-8732-C56BC0BFAC93}"/>
            </c:ext>
          </c:extLst>
        </c:ser>
        <c:ser>
          <c:idx val="0"/>
          <c:order val="1"/>
          <c:tx>
            <c:strRef>
              <c:f>Planilha1!$B$5</c:f>
              <c:strCache>
                <c:ptCount val="1"/>
                <c:pt idx="0">
                  <c:v>Privado</c:v>
                </c:pt>
              </c:strCache>
            </c:strRef>
          </c:tx>
          <c:spPr>
            <a:solidFill>
              <a:srgbClr val="FF0000">
                <a:alpha val="44000"/>
              </a:srgbClr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Planilha1!$C$4:$V$4</c:f>
              <c:strCach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 E</c:v>
                </c:pt>
              </c:strCache>
            </c:strRef>
          </c:cat>
          <c:val>
            <c:numRef>
              <c:f>Planilha1!$C$5:$V$5</c:f>
              <c:numCache>
                <c:formatCode>0</c:formatCode>
                <c:ptCount val="20"/>
                <c:pt idx="0">
                  <c:v>48.6</c:v>
                </c:pt>
                <c:pt idx="1">
                  <c:v>59.7</c:v>
                </c:pt>
                <c:pt idx="2">
                  <c:v>66.5</c:v>
                </c:pt>
                <c:pt idx="3">
                  <c:v>64.400000000000006</c:v>
                </c:pt>
                <c:pt idx="4">
                  <c:v>67.599999999999994</c:v>
                </c:pt>
                <c:pt idx="5">
                  <c:v>87.5</c:v>
                </c:pt>
                <c:pt idx="6">
                  <c:v>84.9</c:v>
                </c:pt>
                <c:pt idx="7">
                  <c:v>94.7</c:v>
                </c:pt>
                <c:pt idx="8">
                  <c:v>110.4</c:v>
                </c:pt>
                <c:pt idx="9">
                  <c:v>114.3</c:v>
                </c:pt>
                <c:pt idx="10">
                  <c:v>126</c:v>
                </c:pt>
                <c:pt idx="11">
                  <c:v>125.7</c:v>
                </c:pt>
                <c:pt idx="12">
                  <c:v>116.4</c:v>
                </c:pt>
                <c:pt idx="13">
                  <c:v>95</c:v>
                </c:pt>
                <c:pt idx="14">
                  <c:v>91.9</c:v>
                </c:pt>
                <c:pt idx="15">
                  <c:v>103.5</c:v>
                </c:pt>
                <c:pt idx="16">
                  <c:v>103.3</c:v>
                </c:pt>
                <c:pt idx="17">
                  <c:v>100.7</c:v>
                </c:pt>
                <c:pt idx="18">
                  <c:v>119.2</c:v>
                </c:pt>
                <c:pt idx="19">
                  <c:v>131.1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DB-4BD6-8732-C56BC0BFA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0566032"/>
        <c:axId val="40562224"/>
      </c:barChart>
      <c:lineChart>
        <c:grouping val="standard"/>
        <c:varyColors val="0"/>
        <c:ser>
          <c:idx val="2"/>
          <c:order val="2"/>
          <c:tx>
            <c:strRef>
              <c:f>Planilha1!$B$7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Planilha1!$C$4:$V$4</c:f>
              <c:strCach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 E</c:v>
                </c:pt>
              </c:strCache>
            </c:strRef>
          </c:cat>
          <c:val>
            <c:numRef>
              <c:f>Planilha1!$C$7:$V$7</c:f>
              <c:numCache>
                <c:formatCode>0</c:formatCode>
                <c:ptCount val="20"/>
                <c:pt idx="0">
                  <c:v>71</c:v>
                </c:pt>
                <c:pt idx="1">
                  <c:v>83.5</c:v>
                </c:pt>
                <c:pt idx="2">
                  <c:v>96.2</c:v>
                </c:pt>
                <c:pt idx="3">
                  <c:v>102.60000000000001</c:v>
                </c:pt>
                <c:pt idx="4">
                  <c:v>109.89999999999999</c:v>
                </c:pt>
                <c:pt idx="5">
                  <c:v>131.80000000000001</c:v>
                </c:pt>
                <c:pt idx="6">
                  <c:v>145.4</c:v>
                </c:pt>
                <c:pt idx="7">
                  <c:v>167.9</c:v>
                </c:pt>
                <c:pt idx="8">
                  <c:v>180.7</c:v>
                </c:pt>
                <c:pt idx="9">
                  <c:v>193.1</c:v>
                </c:pt>
                <c:pt idx="10">
                  <c:v>205.6</c:v>
                </c:pt>
                <c:pt idx="11">
                  <c:v>207.5</c:v>
                </c:pt>
                <c:pt idx="12">
                  <c:v>174.2</c:v>
                </c:pt>
                <c:pt idx="13">
                  <c:v>140.9</c:v>
                </c:pt>
                <c:pt idx="14">
                  <c:v>138.19999999999999</c:v>
                </c:pt>
                <c:pt idx="15">
                  <c:v>147.19999999999999</c:v>
                </c:pt>
                <c:pt idx="16">
                  <c:v>142.5</c:v>
                </c:pt>
                <c:pt idx="17">
                  <c:v>136.69999999999999</c:v>
                </c:pt>
                <c:pt idx="18">
                  <c:v>148.19999999999999</c:v>
                </c:pt>
                <c:pt idx="19">
                  <c:v>163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7DB-4BD6-8732-C56BC0BFA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566032"/>
        <c:axId val="40562224"/>
      </c:lineChart>
      <c:catAx>
        <c:axId val="4056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562224"/>
        <c:crosses val="autoZero"/>
        <c:auto val="1"/>
        <c:lblAlgn val="ctr"/>
        <c:lblOffset val="100"/>
        <c:noMultiLvlLbl val="0"/>
      </c:catAx>
      <c:valAx>
        <c:axId val="4056222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56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b="0" i="0" baseline="0" dirty="0">
                <a:effectLst/>
              </a:rPr>
              <a:t>Investimentos em Infraestrutura</a:t>
            </a:r>
            <a:r>
              <a:rPr lang="pt-BR" sz="1400" b="0" i="0" baseline="0" dirty="0">
                <a:effectLst/>
              </a:rPr>
              <a:t>: </a:t>
            </a:r>
            <a:endParaRPr lang="pt-BR" sz="1100" dirty="0">
              <a:effectLst/>
            </a:endParaRPr>
          </a:p>
          <a:p>
            <a:pPr algn="l">
              <a:defRPr/>
            </a:pPr>
            <a:r>
              <a:rPr lang="pt-BR" sz="1800" b="0" i="0" baseline="0" dirty="0">
                <a:effectLst/>
              </a:rPr>
              <a:t>Realizados </a:t>
            </a:r>
            <a:r>
              <a:rPr lang="pt-BR" sz="1800" b="0" i="0" baseline="0" dirty="0" err="1">
                <a:effectLst/>
              </a:rPr>
              <a:t>vs</a:t>
            </a:r>
            <a:r>
              <a:rPr lang="pt-BR" sz="1800" b="0" i="0" baseline="0" dirty="0">
                <a:effectLst/>
              </a:rPr>
              <a:t> Necessários</a:t>
            </a:r>
            <a:endParaRPr lang="pt-BR" sz="1800" dirty="0">
              <a:effectLst/>
            </a:endParaRPr>
          </a:p>
          <a:p>
            <a:pPr algn="l">
              <a:defRPr/>
            </a:pPr>
            <a:r>
              <a:rPr lang="pt-BR" sz="1400" b="0" i="0" baseline="0" dirty="0">
                <a:effectLst/>
              </a:rPr>
              <a:t>(em %PIB)</a:t>
            </a:r>
            <a:endParaRPr lang="pt-BR" sz="1100" dirty="0">
              <a:effectLst/>
            </a:endParaRPr>
          </a:p>
        </c:rich>
      </c:tx>
      <c:layout>
        <c:manualLayout>
          <c:xMode val="edge"/>
          <c:yMode val="edge"/>
          <c:x val="3.13333994204315E-2"/>
          <c:y val="1.53655201659597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7573742827436598"/>
          <c:y val="0.19202801727169158"/>
          <c:w val="0.927426986871695"/>
          <c:h val="0.629256464596465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Planilha1!$I$41</c:f>
              <c:strCache>
                <c:ptCount val="1"/>
                <c:pt idx="0">
                  <c:v>Investimentos Realizados em 2021 (em % do PIB)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Planilha1!$C$42:$C$46</c:f>
              <c:strCache>
                <c:ptCount val="5"/>
                <c:pt idx="0">
                  <c:v>Transporte/Logística</c:v>
                </c:pt>
                <c:pt idx="1">
                  <c:v>Energia Elétrica</c:v>
                </c:pt>
                <c:pt idx="2">
                  <c:v>Telecomunicações</c:v>
                </c:pt>
                <c:pt idx="3">
                  <c:v>Saneamento</c:v>
                </c:pt>
                <c:pt idx="4">
                  <c:v>Total</c:v>
                </c:pt>
              </c:strCache>
            </c:strRef>
          </c:cat>
          <c:val>
            <c:numRef>
              <c:f>Planilha1!$I$42:$I$46</c:f>
              <c:numCache>
                <c:formatCode>0.00%</c:formatCode>
                <c:ptCount val="5"/>
                <c:pt idx="0">
                  <c:v>3.5000000000000001E-3</c:v>
                </c:pt>
                <c:pt idx="1">
                  <c:v>7.7000000000000002E-3</c:v>
                </c:pt>
                <c:pt idx="2">
                  <c:v>3.8999999999999998E-3</c:v>
                </c:pt>
                <c:pt idx="3">
                  <c:v>2E-3</c:v>
                </c:pt>
                <c:pt idx="4">
                  <c:v>1.7099999999999997E-2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EA-47F6-B344-7DF0FD39C0CC}"/>
            </c:ext>
          </c:extLst>
        </c:ser>
        <c:ser>
          <c:idx val="1"/>
          <c:order val="1"/>
          <c:tx>
            <c:strRef>
              <c:f>Planilha1!$J$41</c:f>
              <c:strCache>
                <c:ptCount val="1"/>
                <c:pt idx="0">
                  <c:v>Investimentos Necessários (em % do PIB)</c:v>
                </c:pt>
              </c:strCache>
            </c:strRef>
          </c:tx>
          <c:spPr>
            <a:solidFill>
              <a:srgbClr val="FA95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Planilha1!$C$42:$C$46</c:f>
              <c:strCache>
                <c:ptCount val="5"/>
                <c:pt idx="0">
                  <c:v>Transporte/Logística</c:v>
                </c:pt>
                <c:pt idx="1">
                  <c:v>Energia Elétrica</c:v>
                </c:pt>
                <c:pt idx="2">
                  <c:v>Telecomunicações</c:v>
                </c:pt>
                <c:pt idx="3">
                  <c:v>Saneamento</c:v>
                </c:pt>
                <c:pt idx="4">
                  <c:v>Total</c:v>
                </c:pt>
              </c:strCache>
            </c:strRef>
          </c:cat>
          <c:val>
            <c:numRef>
              <c:f>Planilha1!$J$42:$J$46</c:f>
              <c:numCache>
                <c:formatCode>0.00%</c:formatCode>
                <c:ptCount val="5"/>
                <c:pt idx="0">
                  <c:v>2.2599999999999999E-2</c:v>
                </c:pt>
                <c:pt idx="1">
                  <c:v>8.3999999999999995E-3</c:v>
                </c:pt>
                <c:pt idx="2">
                  <c:v>7.6E-3</c:v>
                </c:pt>
                <c:pt idx="3">
                  <c:v>4.4999999999999997E-3</c:v>
                </c:pt>
                <c:pt idx="4">
                  <c:v>4.3099999999999999E-2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5EA-47F6-B344-7DF0FD39C0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40572016"/>
        <c:axId val="40560592"/>
      </c:barChart>
      <c:catAx>
        <c:axId val="40572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560592"/>
        <c:crosses val="autoZero"/>
        <c:auto val="1"/>
        <c:lblAlgn val="ctr"/>
        <c:lblOffset val="100"/>
        <c:noMultiLvlLbl val="0"/>
      </c:catAx>
      <c:valAx>
        <c:axId val="40560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57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8913123615851557"/>
          <c:w val="1"/>
          <c:h val="8.12758902144148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0.07903</cdr:x>
      <cdr:y>0.03014</cdr:y>
    </cdr:from>
    <cdr:to>
      <cdr:x>0.20079</cdr:x>
      <cdr:y>0.91943</cdr:y>
    </cdr:to>
    <cdr:sp macro="" textlink="">
      <cdr:nvSpPr>
        <cdr:cNvPr id="2" name="Retângulo 1">
          <a:extLst xmlns:a="http://schemas.openxmlformats.org/drawingml/2006/main">
            <a:ext uri="{FF2B5EF4-FFF2-40B4-BE49-F238E27FC236}">
              <a16:creationId xmlns:a16="http://schemas.microsoft.com/office/drawing/2014/main" xmlns="" id="{62D0EFC5-BD5F-0542-3E53-A139F364418F}"/>
            </a:ext>
          </a:extLst>
        </cdr:cNvPr>
        <cdr:cNvSpPr/>
      </cdr:nvSpPr>
      <cdr:spPr>
        <a:xfrm xmlns:a="http://schemas.openxmlformats.org/drawingml/2006/main">
          <a:off x="552482" y="108900"/>
          <a:ext cx="851198" cy="321313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2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pt-BR" sz="1400" b="1">
              <a:solidFill>
                <a:schemeClr val="tx1"/>
              </a:solidFill>
            </a:rPr>
            <a:t>FHC 1</a:t>
          </a:r>
        </a:p>
      </cdr:txBody>
    </cdr:sp>
  </cdr:relSizeAnchor>
  <cdr:relSizeAnchor xmlns:cdr="http://schemas.openxmlformats.org/drawingml/2006/chartDrawing">
    <cdr:from>
      <cdr:x>0.20606</cdr:x>
      <cdr:y>0.03013</cdr:y>
    </cdr:from>
    <cdr:to>
      <cdr:x>0.32945</cdr:x>
      <cdr:y>0.92334</cdr:y>
    </cdr:to>
    <cdr:sp macro="" textlink="">
      <cdr:nvSpPr>
        <cdr:cNvPr id="3" name="Retângulo 2">
          <a:extLst xmlns:a="http://schemas.openxmlformats.org/drawingml/2006/main">
            <a:ext uri="{FF2B5EF4-FFF2-40B4-BE49-F238E27FC236}">
              <a16:creationId xmlns:a16="http://schemas.microsoft.com/office/drawing/2014/main" xmlns="" id="{50ED19B4-98DE-E6A0-1555-904729FC1E5B}"/>
            </a:ext>
          </a:extLst>
        </cdr:cNvPr>
        <cdr:cNvSpPr/>
      </cdr:nvSpPr>
      <cdr:spPr>
        <a:xfrm xmlns:a="http://schemas.openxmlformats.org/drawingml/2006/main">
          <a:off x="1440522" y="108864"/>
          <a:ext cx="862593" cy="3227302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alpha val="2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pt-BR" sz="1400" b="1">
              <a:solidFill>
                <a:schemeClr val="tx1"/>
              </a:solidFill>
            </a:rPr>
            <a:t>FHC 2</a:t>
          </a:r>
        </a:p>
      </cdr:txBody>
    </cdr:sp>
  </cdr:relSizeAnchor>
  <cdr:relSizeAnchor xmlns:cdr="http://schemas.openxmlformats.org/drawingml/2006/chartDrawing">
    <cdr:from>
      <cdr:x>0.3331</cdr:x>
      <cdr:y>0.02703</cdr:y>
    </cdr:from>
    <cdr:to>
      <cdr:x>0.45649</cdr:x>
      <cdr:y>0.92024</cdr:y>
    </cdr:to>
    <cdr:sp macro="" textlink="">
      <cdr:nvSpPr>
        <cdr:cNvPr id="4" name="Retângulo 3">
          <a:extLst xmlns:a="http://schemas.openxmlformats.org/drawingml/2006/main">
            <a:ext uri="{FF2B5EF4-FFF2-40B4-BE49-F238E27FC236}">
              <a16:creationId xmlns:a16="http://schemas.microsoft.com/office/drawing/2014/main" xmlns="" id="{0484F43F-27E3-AD4F-37D4-31B095436AA3}"/>
            </a:ext>
          </a:extLst>
        </cdr:cNvPr>
        <cdr:cNvSpPr/>
      </cdr:nvSpPr>
      <cdr:spPr>
        <a:xfrm xmlns:a="http://schemas.openxmlformats.org/drawingml/2006/main">
          <a:off x="2328631" y="97663"/>
          <a:ext cx="862594" cy="3227302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>
            <a:alpha val="35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pt-BR" sz="1400" b="1">
              <a:solidFill>
                <a:schemeClr val="tx1"/>
              </a:solidFill>
            </a:rPr>
            <a:t>Lula 1</a:t>
          </a:r>
        </a:p>
      </cdr:txBody>
    </cdr:sp>
  </cdr:relSizeAnchor>
  <cdr:relSizeAnchor xmlns:cdr="http://schemas.openxmlformats.org/drawingml/2006/chartDrawing">
    <cdr:from>
      <cdr:x>0.45884</cdr:x>
      <cdr:y>0.02652</cdr:y>
    </cdr:from>
    <cdr:to>
      <cdr:x>0.58223</cdr:x>
      <cdr:y>0.91973</cdr:y>
    </cdr:to>
    <cdr:sp macro="" textlink="">
      <cdr:nvSpPr>
        <cdr:cNvPr id="5" name="Retângulo 4">
          <a:extLst xmlns:a="http://schemas.openxmlformats.org/drawingml/2006/main">
            <a:ext uri="{FF2B5EF4-FFF2-40B4-BE49-F238E27FC236}">
              <a16:creationId xmlns:a16="http://schemas.microsoft.com/office/drawing/2014/main" xmlns="" id="{4FD5F592-6EF7-BC79-339D-204584A34F15}"/>
            </a:ext>
          </a:extLst>
        </cdr:cNvPr>
        <cdr:cNvSpPr/>
      </cdr:nvSpPr>
      <cdr:spPr>
        <a:xfrm xmlns:a="http://schemas.openxmlformats.org/drawingml/2006/main">
          <a:off x="4448188" y="131975"/>
          <a:ext cx="1196203" cy="4444787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>
            <a:alpha val="2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pt-BR" sz="1400" b="1">
              <a:solidFill>
                <a:schemeClr val="tx1"/>
              </a:solidFill>
            </a:rPr>
            <a:t>Lula 2</a:t>
          </a:r>
        </a:p>
      </cdr:txBody>
    </cdr:sp>
  </cdr:relSizeAnchor>
  <cdr:relSizeAnchor xmlns:cdr="http://schemas.openxmlformats.org/drawingml/2006/chartDrawing">
    <cdr:from>
      <cdr:x>0.58625</cdr:x>
      <cdr:y>0.02703</cdr:y>
    </cdr:from>
    <cdr:to>
      <cdr:x>0.71382</cdr:x>
      <cdr:y>0.92024</cdr:y>
    </cdr:to>
    <cdr:sp macro="" textlink="">
      <cdr:nvSpPr>
        <cdr:cNvPr id="6" name="Retângulo 5">
          <a:extLst xmlns:a="http://schemas.openxmlformats.org/drawingml/2006/main">
            <a:ext uri="{FF2B5EF4-FFF2-40B4-BE49-F238E27FC236}">
              <a16:creationId xmlns:a16="http://schemas.microsoft.com/office/drawing/2014/main" xmlns="" id="{22E471A6-2BB7-30E4-67CC-989093EDDB5E}"/>
            </a:ext>
          </a:extLst>
        </cdr:cNvPr>
        <cdr:cNvSpPr/>
      </cdr:nvSpPr>
      <cdr:spPr>
        <a:xfrm xmlns:a="http://schemas.openxmlformats.org/drawingml/2006/main">
          <a:off x="4098349" y="97663"/>
          <a:ext cx="891815" cy="3227302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>
            <a:alpha val="1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pt-BR" sz="1400" b="1">
              <a:solidFill>
                <a:schemeClr val="tx1"/>
              </a:solidFill>
            </a:rPr>
            <a:t>Dilma</a:t>
          </a:r>
          <a:r>
            <a:rPr lang="pt-BR" sz="1400" b="1" baseline="0">
              <a:solidFill>
                <a:schemeClr val="tx1"/>
              </a:solidFill>
            </a:rPr>
            <a:t> 1</a:t>
          </a:r>
          <a:endParaRPr lang="pt-BR" sz="1400" b="1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0.85065</cdr:x>
      <cdr:y>0.02459</cdr:y>
    </cdr:from>
    <cdr:to>
      <cdr:x>0.9842</cdr:x>
      <cdr:y>0.9178</cdr:y>
    </cdr:to>
    <cdr:sp macro="" textlink="">
      <cdr:nvSpPr>
        <cdr:cNvPr id="7" name="Retângulo 6">
          <a:extLst xmlns:a="http://schemas.openxmlformats.org/drawingml/2006/main">
            <a:ext uri="{FF2B5EF4-FFF2-40B4-BE49-F238E27FC236}">
              <a16:creationId xmlns:a16="http://schemas.microsoft.com/office/drawing/2014/main" xmlns="" id="{A682B6AE-7E40-5C1C-FDF6-96EF157880CF}"/>
            </a:ext>
          </a:extLst>
        </cdr:cNvPr>
        <cdr:cNvSpPr/>
      </cdr:nvSpPr>
      <cdr:spPr>
        <a:xfrm xmlns:a="http://schemas.openxmlformats.org/drawingml/2006/main">
          <a:off x="8246602" y="122386"/>
          <a:ext cx="1294699" cy="4444788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lumMod val="50000"/>
            <a:lumOff val="50000"/>
            <a:alpha val="23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pt-BR" sz="1400" b="1">
              <a:solidFill>
                <a:schemeClr val="tx1"/>
              </a:solidFill>
            </a:rPr>
            <a:t>Bolsonaro</a:t>
          </a:r>
        </a:p>
      </cdr:txBody>
    </cdr:sp>
  </cdr:relSizeAnchor>
  <cdr:relSizeAnchor xmlns:cdr="http://schemas.openxmlformats.org/drawingml/2006/chartDrawing">
    <cdr:from>
      <cdr:x>0.71615</cdr:x>
      <cdr:y>0.02701</cdr:y>
    </cdr:from>
    <cdr:to>
      <cdr:x>0.84765</cdr:x>
      <cdr:y>0.91943</cdr:y>
    </cdr:to>
    <cdr:sp macro="" textlink="">
      <cdr:nvSpPr>
        <cdr:cNvPr id="8" name="Retângulo 7">
          <a:extLst xmlns:a="http://schemas.openxmlformats.org/drawingml/2006/main">
            <a:ext uri="{FF2B5EF4-FFF2-40B4-BE49-F238E27FC236}">
              <a16:creationId xmlns:a16="http://schemas.microsoft.com/office/drawing/2014/main" xmlns="" id="{17ECB544-6D39-6497-EAB0-EF982DA35C57}"/>
            </a:ext>
          </a:extLst>
        </cdr:cNvPr>
        <cdr:cNvSpPr/>
      </cdr:nvSpPr>
      <cdr:spPr>
        <a:xfrm xmlns:a="http://schemas.openxmlformats.org/drawingml/2006/main">
          <a:off x="5006453" y="97591"/>
          <a:ext cx="919288" cy="322444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  <a:alpha val="47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pt-BR" sz="1400" b="1">
              <a:solidFill>
                <a:schemeClr val="tx1"/>
              </a:solidFill>
            </a:rPr>
            <a:t>Dilma</a:t>
          </a:r>
          <a:r>
            <a:rPr lang="pt-BR" sz="1400" b="1" baseline="0">
              <a:solidFill>
                <a:schemeClr val="tx1"/>
              </a:solidFill>
            </a:rPr>
            <a:t> 2 +Temer</a:t>
          </a:r>
          <a:endParaRPr lang="pt-BR" sz="1400" b="1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0.51398</cdr:x>
      <cdr:y>0.41583</cdr:y>
    </cdr:from>
    <cdr:to>
      <cdr:x>0.8741</cdr:x>
      <cdr:y>0.58875</cdr:y>
    </cdr:to>
    <cdr:sp macro="" textlink="">
      <cdr:nvSpPr>
        <cdr:cNvPr id="2" name="CaixaDeTexto 10">
          <a:extLst xmlns:a="http://schemas.openxmlformats.org/drawingml/2006/main">
            <a:ext uri="{FF2B5EF4-FFF2-40B4-BE49-F238E27FC236}">
              <a16:creationId xmlns:a16="http://schemas.microsoft.com/office/drawing/2014/main" xmlns="" id="{539A6C30-EF7E-D086-C09B-DD7EDCDE9334}"/>
            </a:ext>
          </a:extLst>
        </cdr:cNvPr>
        <cdr:cNvSpPr txBox="1"/>
      </cdr:nvSpPr>
      <cdr:spPr>
        <a:xfrm xmlns:a="http://schemas.openxmlformats.org/drawingml/2006/main">
          <a:off x="6946845" y="3660466"/>
          <a:ext cx="4867305" cy="1522158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20000"/>
            <a:lumOff val="80000"/>
            <a:alpha val="63000"/>
          </a:schemeClr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800" dirty="0"/>
            <a:t>Hiato de R$ 2,6% do PIB</a:t>
          </a:r>
        </a:p>
        <a:p xmlns:a="http://schemas.openxmlformats.org/drawingml/2006/main">
          <a:pPr algn="ctr"/>
          <a:r>
            <a:rPr lang="pt-BR" sz="1800" dirty="0"/>
            <a:t>ou</a:t>
          </a:r>
        </a:p>
        <a:p xmlns:a="http://schemas.openxmlformats.org/drawingml/2006/main">
          <a:pPr algn="ctr"/>
          <a:r>
            <a:rPr lang="pt-BR" sz="1800" dirty="0"/>
            <a:t>R$ 226 bilhões</a:t>
          </a:r>
          <a:endParaRPr lang="pt-BR" sz="2800" dirty="0"/>
        </a:p>
      </cdr:txBody>
    </cdr:sp>
  </cdr:relSizeAnchor>
  <cdr:relSizeAnchor xmlns:cdr="http://schemas.openxmlformats.org/drawingml/2006/chartDrawing">
    <cdr:from>
      <cdr:x>0.47167</cdr:x>
      <cdr:y>0.30375</cdr:y>
    </cdr:from>
    <cdr:to>
      <cdr:x>0.89313</cdr:x>
      <cdr:y>0.38058</cdr:y>
    </cdr:to>
    <cdr:sp macro="" textlink="">
      <cdr:nvSpPr>
        <cdr:cNvPr id="3" name="Chave Esquerda 2">
          <a:extLst xmlns:a="http://schemas.openxmlformats.org/drawingml/2006/main">
            <a:ext uri="{FF2B5EF4-FFF2-40B4-BE49-F238E27FC236}">
              <a16:creationId xmlns:a16="http://schemas.microsoft.com/office/drawing/2014/main" xmlns="" id="{1E59A2F3-55BD-5459-C402-65A640ED866F}"/>
            </a:ext>
          </a:extLst>
        </cdr:cNvPr>
        <cdr:cNvSpPr/>
      </cdr:nvSpPr>
      <cdr:spPr>
        <a:xfrm xmlns:a="http://schemas.openxmlformats.org/drawingml/2006/main" rot="16200000">
          <a:off x="7146164" y="-22781"/>
          <a:ext cx="508000" cy="4570475"/>
        </a:xfrm>
        <a:prstGeom xmlns:a="http://schemas.openxmlformats.org/drawingml/2006/main" prst="leftBrace">
          <a:avLst>
            <a:gd name="adj1" fmla="val 122619"/>
            <a:gd name="adj2" fmla="val 52779"/>
          </a:avLst>
        </a:prstGeom>
        <a:ln xmlns:a="http://schemas.openxmlformats.org/drawingml/2006/main" w="444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pt-BR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35092F14-4EA2-4707-8DAA-2EB89802C3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560" tIns="45780" rIns="91560" bIns="4578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C45B6981-2B9A-410F-AF61-545C1D4768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5"/>
          </a:xfrm>
          <a:prstGeom prst="rect">
            <a:avLst/>
          </a:prstGeom>
        </p:spPr>
        <p:txBody>
          <a:bodyPr vert="horz" lIns="91560" tIns="45780" rIns="91560" bIns="45780" rtlCol="0"/>
          <a:lstStyle>
            <a:lvl1pPr algn="r">
              <a:defRPr sz="1200"/>
            </a:lvl1pPr>
          </a:lstStyle>
          <a:p>
            <a:fld id="{A07FBC25-7EE0-40D7-B8C4-B6D801F68922}" type="datetimeFigureOut">
              <a:rPr lang="pt-BR" smtClean="0"/>
              <a:pPr/>
              <a:t>18/04/2023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C3F72678-A991-47AC-A906-D292E57A06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4"/>
          </a:xfrm>
          <a:prstGeom prst="rect">
            <a:avLst/>
          </a:prstGeom>
        </p:spPr>
        <p:txBody>
          <a:bodyPr vert="horz" lIns="91560" tIns="45780" rIns="91560" bIns="4578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70AFA0FE-1C16-4E79-AABF-2E1A36EA68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8054"/>
          </a:xfrm>
          <a:prstGeom prst="rect">
            <a:avLst/>
          </a:prstGeom>
        </p:spPr>
        <p:txBody>
          <a:bodyPr vert="horz" lIns="91560" tIns="45780" rIns="91560" bIns="45780" rtlCol="0" anchor="b"/>
          <a:lstStyle>
            <a:lvl1pPr algn="r">
              <a:defRPr sz="1200"/>
            </a:lvl1pPr>
          </a:lstStyle>
          <a:p>
            <a:fld id="{415E1BE4-4DEA-4944-AB28-0B54F7C11F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1133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560" tIns="45780" rIns="91560" bIns="4578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5"/>
          </a:xfrm>
          <a:prstGeom prst="rect">
            <a:avLst/>
          </a:prstGeom>
        </p:spPr>
        <p:txBody>
          <a:bodyPr vert="horz" lIns="91560" tIns="45780" rIns="91560" bIns="45780" rtlCol="0"/>
          <a:lstStyle>
            <a:lvl1pPr algn="r">
              <a:defRPr sz="1200"/>
            </a:lvl1pPr>
          </a:lstStyle>
          <a:p>
            <a:fld id="{B167CFB9-5951-4992-96D7-E414957DA221}" type="datetimeFigureOut">
              <a:rPr lang="pt-BR" smtClean="0"/>
              <a:pPr/>
              <a:t>18/04/2023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0" tIns="45780" rIns="91560" bIns="4578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560" tIns="45780" rIns="91560" bIns="4578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4"/>
          </a:xfrm>
          <a:prstGeom prst="rect">
            <a:avLst/>
          </a:prstGeom>
        </p:spPr>
        <p:txBody>
          <a:bodyPr vert="horz" lIns="91560" tIns="45780" rIns="91560" bIns="4578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4"/>
          </a:xfrm>
          <a:prstGeom prst="rect">
            <a:avLst/>
          </a:prstGeom>
        </p:spPr>
        <p:txBody>
          <a:bodyPr vert="horz" lIns="91560" tIns="45780" rIns="91560" bIns="45780" rtlCol="0" anchor="b"/>
          <a:lstStyle>
            <a:lvl1pPr algn="r">
              <a:defRPr sz="1200"/>
            </a:lvl1pPr>
          </a:lstStyle>
          <a:p>
            <a:fld id="{B368B1CB-06F0-4EF3-B58F-D7B00E2531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16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8B1CB-06F0-4EF3-B58F-D7B00E25312A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261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8B1CB-06F0-4EF3-B58F-D7B00E25312A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472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8B1CB-06F0-4EF3-B58F-D7B00E25312A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29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8B1CB-06F0-4EF3-B58F-D7B00E25312A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3743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8B1CB-06F0-4EF3-B58F-D7B00E25312A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6077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Os </a:t>
            </a:r>
            <a:r>
              <a:rPr lang="pt-BR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recursos captados do TN</a:t>
            </a:r>
            <a:r>
              <a:rPr lang="pt-BR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no período 2008-14 e os pagamentos à União de diversas naturezas pelo BNDES estão apresentados em valores históricos. </a:t>
            </a:r>
            <a:endParaRPr lang="pt-BR" sz="1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8B1CB-06F0-4EF3-B58F-D7B00E25312A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263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23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áfico 3">
            <a:extLst>
              <a:ext uri="{FF2B5EF4-FFF2-40B4-BE49-F238E27FC236}">
                <a16:creationId xmlns:a16="http://schemas.microsoft.com/office/drawing/2014/main" xmlns="" id="{46D9F7AA-71BF-68B5-09CE-0FAD5F459A7C}"/>
              </a:ext>
            </a:extLst>
          </p:cNvPr>
          <p:cNvSpPr/>
          <p:nvPr userDrawn="1"/>
        </p:nvSpPr>
        <p:spPr>
          <a:xfrm rot="10800000">
            <a:off x="3885" y="4568"/>
            <a:ext cx="1453439" cy="509781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F294D870-0CE4-B7FC-84E3-CCA25CAD85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24D3B487-C0B0-A186-06AE-4C557DF997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86610" y="6611779"/>
            <a:ext cx="15318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ts val="300"/>
              </a:spcBef>
              <a:spcAft>
                <a:spcPct val="0"/>
              </a:spcAft>
            </a:pPr>
            <a:r>
              <a:rPr lang="pt-BR" altLang="pt-BR" sz="10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Ostensivo</a:t>
            </a:r>
          </a:p>
        </p:txBody>
      </p:sp>
    </p:spTree>
    <p:extLst>
      <p:ext uri="{BB962C8B-B14F-4D97-AF65-F5344CB8AC3E}">
        <p14:creationId xmlns:p14="http://schemas.microsoft.com/office/powerpoint/2010/main" val="334677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E80BD6F5-3030-2CCC-0DE4-955876B9C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06" b="9506"/>
          <a:stretch/>
        </p:blipFill>
        <p:spPr>
          <a:xfrm>
            <a:off x="0" y="-5539"/>
            <a:ext cx="7141029" cy="6863539"/>
          </a:xfrm>
          <a:prstGeom prst="rect">
            <a:avLst/>
          </a:prstGeom>
        </p:spPr>
      </p:pic>
      <p:sp>
        <p:nvSpPr>
          <p:cNvPr id="6" name="Gráfico 2">
            <a:extLst>
              <a:ext uri="{FF2B5EF4-FFF2-40B4-BE49-F238E27FC236}">
                <a16:creationId xmlns:a16="http://schemas.microsoft.com/office/drawing/2014/main" xmlns="" id="{2D86722E-3657-6C5D-A194-251C199CF5F0}"/>
              </a:ext>
            </a:extLst>
          </p:cNvPr>
          <p:cNvSpPr/>
          <p:nvPr userDrawn="1"/>
        </p:nvSpPr>
        <p:spPr>
          <a:xfrm>
            <a:off x="3246467" y="-5539"/>
            <a:ext cx="4564743" cy="6892830"/>
          </a:xfrm>
          <a:custGeom>
            <a:avLst/>
            <a:gdLst>
              <a:gd name="connsiteX0" fmla="*/ 0 w 4564743"/>
              <a:gd name="connsiteY0" fmla="*/ 6892830 h 6892830"/>
              <a:gd name="connsiteX1" fmla="*/ 4564744 w 4564743"/>
              <a:gd name="connsiteY1" fmla="*/ 1351151 h 6892830"/>
              <a:gd name="connsiteX2" fmla="*/ 4401977 w 4564743"/>
              <a:gd name="connsiteY2" fmla="*/ 0 h 689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64743" h="6892830">
                <a:moveTo>
                  <a:pt x="0" y="6892830"/>
                </a:moveTo>
                <a:cubicBezTo>
                  <a:pt x="2600893" y="6388821"/>
                  <a:pt x="4564744" y="4099369"/>
                  <a:pt x="4564744" y="1351151"/>
                </a:cubicBezTo>
                <a:cubicBezTo>
                  <a:pt x="4564744" y="885439"/>
                  <a:pt x="4508308" y="432943"/>
                  <a:pt x="4401977" y="0"/>
                </a:cubicBezTo>
              </a:path>
            </a:pathLst>
          </a:custGeom>
          <a:noFill/>
          <a:ln w="26934" cap="flat">
            <a:solidFill>
              <a:srgbClr val="D2870B"/>
            </a:solidFill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FBDA687F-5F96-E87C-BF0C-14CDDE915E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24D3B487-C0B0-A186-06AE-4C557DF997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86610" y="6611779"/>
            <a:ext cx="15318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ts val="300"/>
              </a:spcBef>
              <a:spcAft>
                <a:spcPct val="0"/>
              </a:spcAft>
            </a:pPr>
            <a:r>
              <a:rPr lang="pt-BR" altLang="pt-BR" sz="10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Ostensivo</a:t>
            </a:r>
          </a:p>
        </p:txBody>
      </p:sp>
    </p:spTree>
    <p:extLst>
      <p:ext uri="{BB962C8B-B14F-4D97-AF65-F5344CB8AC3E}">
        <p14:creationId xmlns:p14="http://schemas.microsoft.com/office/powerpoint/2010/main" val="1748196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orma, Círculo&#10;&#10;Descrição gerada automaticamente">
            <a:extLst>
              <a:ext uri="{FF2B5EF4-FFF2-40B4-BE49-F238E27FC236}">
                <a16:creationId xmlns:a16="http://schemas.microsoft.com/office/drawing/2014/main" xmlns="" id="{CB46790D-DCC3-F44B-A344-D71F1F307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39"/>
            <a:ext cx="7766186" cy="6887292"/>
          </a:xfrm>
          <a:prstGeom prst="rect">
            <a:avLst/>
          </a:prstGeom>
        </p:spPr>
      </p:pic>
      <p:sp>
        <p:nvSpPr>
          <p:cNvPr id="3" name="Gráfico 2">
            <a:extLst>
              <a:ext uri="{FF2B5EF4-FFF2-40B4-BE49-F238E27FC236}">
                <a16:creationId xmlns:a16="http://schemas.microsoft.com/office/drawing/2014/main" xmlns="" id="{29A6F48D-493D-AA31-7D72-B1B21D81BF28}"/>
              </a:ext>
            </a:extLst>
          </p:cNvPr>
          <p:cNvSpPr/>
          <p:nvPr userDrawn="1"/>
        </p:nvSpPr>
        <p:spPr>
          <a:xfrm>
            <a:off x="3246467" y="0"/>
            <a:ext cx="4564743" cy="6892830"/>
          </a:xfrm>
          <a:custGeom>
            <a:avLst/>
            <a:gdLst>
              <a:gd name="connsiteX0" fmla="*/ 0 w 4564743"/>
              <a:gd name="connsiteY0" fmla="*/ 6892830 h 6892830"/>
              <a:gd name="connsiteX1" fmla="*/ 4564744 w 4564743"/>
              <a:gd name="connsiteY1" fmla="*/ 1351151 h 6892830"/>
              <a:gd name="connsiteX2" fmla="*/ 4401977 w 4564743"/>
              <a:gd name="connsiteY2" fmla="*/ 0 h 689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64743" h="6892830">
                <a:moveTo>
                  <a:pt x="0" y="6892830"/>
                </a:moveTo>
                <a:cubicBezTo>
                  <a:pt x="2600893" y="6388821"/>
                  <a:pt x="4564744" y="4099369"/>
                  <a:pt x="4564744" y="1351151"/>
                </a:cubicBezTo>
                <a:cubicBezTo>
                  <a:pt x="4564744" y="885439"/>
                  <a:pt x="4508308" y="432943"/>
                  <a:pt x="4401977" y="0"/>
                </a:cubicBezTo>
              </a:path>
            </a:pathLst>
          </a:custGeom>
          <a:noFill/>
          <a:ln w="26934" cap="flat">
            <a:solidFill>
              <a:srgbClr val="008A75"/>
            </a:solidFill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9D5B95B-91C9-244A-E802-266F573323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24D3B487-C0B0-A186-06AE-4C557DF997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86610" y="6611779"/>
            <a:ext cx="15318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ts val="300"/>
              </a:spcBef>
              <a:spcAft>
                <a:spcPct val="0"/>
              </a:spcAft>
            </a:pPr>
            <a:r>
              <a:rPr lang="pt-BR" altLang="pt-BR" sz="10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Ostensivo</a:t>
            </a:r>
          </a:p>
        </p:txBody>
      </p:sp>
    </p:spTree>
    <p:extLst>
      <p:ext uri="{BB962C8B-B14F-4D97-AF65-F5344CB8AC3E}">
        <p14:creationId xmlns:p14="http://schemas.microsoft.com/office/powerpoint/2010/main" val="1652666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7">
            <a:extLst>
              <a:ext uri="{FF2B5EF4-FFF2-40B4-BE49-F238E27FC236}">
                <a16:creationId xmlns:a16="http://schemas.microsoft.com/office/drawing/2014/main" xmlns="" id="{6158BF79-B777-450E-D46B-C9216499FC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782446"/>
              <a:gd name="connsiteY0" fmla="*/ 0 h 782446"/>
              <a:gd name="connsiteX1" fmla="*/ 782447 w 782446"/>
              <a:gd name="connsiteY1" fmla="*/ 0 h 782446"/>
              <a:gd name="connsiteX2" fmla="*/ 782447 w 782446"/>
              <a:gd name="connsiteY2" fmla="*/ 782447 h 782446"/>
              <a:gd name="connsiteX3" fmla="*/ 0 w 782446"/>
              <a:gd name="connsiteY3" fmla="*/ 782447 h 78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446" h="782446">
                <a:moveTo>
                  <a:pt x="0" y="0"/>
                </a:moveTo>
                <a:lnTo>
                  <a:pt x="782447" y="0"/>
                </a:lnTo>
                <a:lnTo>
                  <a:pt x="782447" y="782447"/>
                </a:lnTo>
                <a:lnTo>
                  <a:pt x="0" y="782447"/>
                </a:lnTo>
                <a:close/>
              </a:path>
            </a:pathLst>
          </a:custGeom>
          <a:gradFill>
            <a:gsLst>
              <a:gs pos="0">
                <a:srgbClr val="006FB9"/>
              </a:gs>
              <a:gs pos="50000">
                <a:srgbClr val="007C97"/>
              </a:gs>
              <a:gs pos="100000">
                <a:srgbClr val="008A75"/>
              </a:gs>
            </a:gsLst>
            <a:lin ang="0" scaled="1"/>
          </a:gradFill>
          <a:ln w="291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653E95A8-747E-329B-E6CD-EF5726E6DB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82441" y="6162673"/>
            <a:ext cx="1216852" cy="251200"/>
          </a:xfrm>
          <a:prstGeom prst="rect">
            <a:avLst/>
          </a:prstGeom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24D3B487-C0B0-A186-06AE-4C557DF997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94565" y="6545721"/>
            <a:ext cx="15318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ts val="300"/>
              </a:spcBef>
              <a:spcAft>
                <a:spcPct val="0"/>
              </a:spcAft>
            </a:pPr>
            <a:r>
              <a:rPr lang="pt-BR" altLang="pt-BR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Ostensivo</a:t>
            </a:r>
          </a:p>
        </p:txBody>
      </p:sp>
    </p:spTree>
    <p:extLst>
      <p:ext uri="{BB962C8B-B14F-4D97-AF65-F5344CB8AC3E}">
        <p14:creationId xmlns:p14="http://schemas.microsoft.com/office/powerpoint/2010/main" val="2608200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7">
            <a:extLst>
              <a:ext uri="{FF2B5EF4-FFF2-40B4-BE49-F238E27FC236}">
                <a16:creationId xmlns:a16="http://schemas.microsoft.com/office/drawing/2014/main" xmlns="" id="{6158BF79-B777-450E-D46B-C9216499FC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782446"/>
              <a:gd name="connsiteY0" fmla="*/ 0 h 782446"/>
              <a:gd name="connsiteX1" fmla="*/ 782447 w 782446"/>
              <a:gd name="connsiteY1" fmla="*/ 0 h 782446"/>
              <a:gd name="connsiteX2" fmla="*/ 782447 w 782446"/>
              <a:gd name="connsiteY2" fmla="*/ 782447 h 782446"/>
              <a:gd name="connsiteX3" fmla="*/ 0 w 782446"/>
              <a:gd name="connsiteY3" fmla="*/ 782447 h 78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446" h="782446">
                <a:moveTo>
                  <a:pt x="0" y="0"/>
                </a:moveTo>
                <a:lnTo>
                  <a:pt x="782447" y="0"/>
                </a:lnTo>
                <a:lnTo>
                  <a:pt x="782447" y="782447"/>
                </a:lnTo>
                <a:lnTo>
                  <a:pt x="0" y="782447"/>
                </a:lnTo>
                <a:close/>
              </a:path>
            </a:pathLst>
          </a:custGeom>
          <a:gradFill>
            <a:gsLst>
              <a:gs pos="0">
                <a:srgbClr val="006FB9">
                  <a:alpha val="25000"/>
                </a:srgbClr>
              </a:gs>
              <a:gs pos="100000">
                <a:srgbClr val="008A75">
                  <a:alpha val="25000"/>
                </a:srgbClr>
              </a:gs>
            </a:gsLst>
            <a:lin ang="0" scaled="1"/>
          </a:gradFill>
          <a:ln w="291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1E194C4-7ECE-354A-58C5-160876ACD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24D3B487-C0B0-A186-06AE-4C557DF997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94565" y="6545721"/>
            <a:ext cx="15318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ts val="300"/>
              </a:spcBef>
              <a:spcAft>
                <a:spcPct val="0"/>
              </a:spcAft>
            </a:pPr>
            <a:r>
              <a:rPr lang="pt-BR" altLang="pt-BR" sz="10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Ostensivo</a:t>
            </a:r>
          </a:p>
        </p:txBody>
      </p:sp>
    </p:spTree>
    <p:extLst>
      <p:ext uri="{BB962C8B-B14F-4D97-AF65-F5344CB8AC3E}">
        <p14:creationId xmlns:p14="http://schemas.microsoft.com/office/powerpoint/2010/main" val="3910939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5" name="Imagem 10">
            <a:extLst>
              <a:ext uri="{FF2B5EF4-FFF2-40B4-BE49-F238E27FC236}">
                <a16:creationId xmlns:a16="http://schemas.microsoft.com/office/drawing/2014/main" xmlns="" id="{7AA23020-F680-FF48-B43E-71251AC8C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" y="19479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1702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30AC15DB-A30F-496A-8800-4B09C9BC07AC}"/>
              </a:ext>
            </a:extLst>
          </p:cNvPr>
          <p:cNvSpPr/>
          <p:nvPr userDrawn="1"/>
        </p:nvSpPr>
        <p:spPr>
          <a:xfrm>
            <a:off x="7004647" y="-17"/>
            <a:ext cx="5187355" cy="4572000"/>
          </a:xfrm>
          <a:prstGeom prst="rect">
            <a:avLst/>
          </a:prstGeom>
          <a:solidFill>
            <a:srgbClr val="008D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BFC64560-B919-47BE-B563-CBE63F258EBA}"/>
              </a:ext>
            </a:extLst>
          </p:cNvPr>
          <p:cNvSpPr/>
          <p:nvPr userDrawn="1"/>
        </p:nvSpPr>
        <p:spPr>
          <a:xfrm>
            <a:off x="1" y="-5"/>
            <a:ext cx="7004649" cy="40543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xmlns="" id="{F62EDF6B-898D-49D6-896A-A225CA4ADD78}"/>
              </a:ext>
            </a:extLst>
          </p:cNvPr>
          <p:cNvSpPr/>
          <p:nvPr userDrawn="1"/>
        </p:nvSpPr>
        <p:spPr>
          <a:xfrm>
            <a:off x="2" y="3769743"/>
            <a:ext cx="7004645" cy="3088260"/>
          </a:xfrm>
          <a:prstGeom prst="rect">
            <a:avLst/>
          </a:prstGeom>
          <a:solidFill>
            <a:srgbClr val="0052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35" name="Gráfico 3">
            <a:extLst>
              <a:ext uri="{FF2B5EF4-FFF2-40B4-BE49-F238E27FC236}">
                <a16:creationId xmlns:a16="http://schemas.microsoft.com/office/drawing/2014/main" xmlns="" id="{2B25385F-6739-40A0-88ED-34356CB0DF84}"/>
              </a:ext>
            </a:extLst>
          </p:cNvPr>
          <p:cNvSpPr/>
          <p:nvPr userDrawn="1"/>
        </p:nvSpPr>
        <p:spPr>
          <a:xfrm rot="10800000">
            <a:off x="4226942" y="1826729"/>
            <a:ext cx="2777705" cy="1943013"/>
          </a:xfrm>
          <a:custGeom>
            <a:avLst/>
            <a:gdLst>
              <a:gd name="connsiteX0" fmla="*/ 2775585 w 2775584"/>
              <a:gd name="connsiteY0" fmla="*/ 857 h 1587626"/>
              <a:gd name="connsiteX1" fmla="*/ 2775585 w 2775584"/>
              <a:gd name="connsiteY1" fmla="*/ 0 h 1587626"/>
              <a:gd name="connsiteX2" fmla="*/ 0 w 2775584"/>
              <a:gd name="connsiteY2" fmla="*/ 0 h 1587626"/>
              <a:gd name="connsiteX3" fmla="*/ 0 w 2775584"/>
              <a:gd name="connsiteY3" fmla="*/ 1587627 h 158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5584" h="1587626">
                <a:moveTo>
                  <a:pt x="2775585" y="857"/>
                </a:moveTo>
                <a:lnTo>
                  <a:pt x="2775585" y="0"/>
                </a:lnTo>
                <a:lnTo>
                  <a:pt x="0" y="0"/>
                </a:lnTo>
                <a:lnTo>
                  <a:pt x="0" y="1587627"/>
                </a:lnTo>
                <a:close/>
              </a:path>
            </a:pathLst>
          </a:custGeom>
          <a:solidFill>
            <a:srgbClr val="006FB9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1351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E896A2C-9FE8-40E2-994B-2D478A4EB793}"/>
              </a:ext>
            </a:extLst>
          </p:cNvPr>
          <p:cNvSpPr/>
          <p:nvPr userDrawn="1"/>
        </p:nvSpPr>
        <p:spPr>
          <a:xfrm>
            <a:off x="7004648" y="3760286"/>
            <a:ext cx="5187354" cy="3097714"/>
          </a:xfrm>
          <a:prstGeom prst="rect">
            <a:avLst/>
          </a:prstGeom>
          <a:solidFill>
            <a:srgbClr val="65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</p:spTree>
    <p:extLst>
      <p:ext uri="{BB962C8B-B14F-4D97-AF65-F5344CB8AC3E}">
        <p14:creationId xmlns:p14="http://schemas.microsoft.com/office/powerpoint/2010/main" val="2685948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7">
            <a:extLst>
              <a:ext uri="{FF2B5EF4-FFF2-40B4-BE49-F238E27FC236}">
                <a16:creationId xmlns:a16="http://schemas.microsoft.com/office/drawing/2014/main" xmlns="" id="{6158BF79-B777-450E-D46B-C9216499FC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782446"/>
              <a:gd name="connsiteY0" fmla="*/ 0 h 782446"/>
              <a:gd name="connsiteX1" fmla="*/ 782447 w 782446"/>
              <a:gd name="connsiteY1" fmla="*/ 0 h 782446"/>
              <a:gd name="connsiteX2" fmla="*/ 782447 w 782446"/>
              <a:gd name="connsiteY2" fmla="*/ 782447 h 782446"/>
              <a:gd name="connsiteX3" fmla="*/ 0 w 782446"/>
              <a:gd name="connsiteY3" fmla="*/ 782447 h 78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446" h="782446">
                <a:moveTo>
                  <a:pt x="0" y="0"/>
                </a:moveTo>
                <a:lnTo>
                  <a:pt x="782447" y="0"/>
                </a:lnTo>
                <a:lnTo>
                  <a:pt x="782447" y="782447"/>
                </a:lnTo>
                <a:lnTo>
                  <a:pt x="0" y="782447"/>
                </a:lnTo>
                <a:close/>
              </a:path>
            </a:pathLst>
          </a:custGeom>
          <a:gradFill>
            <a:gsLst>
              <a:gs pos="0">
                <a:srgbClr val="006FB9"/>
              </a:gs>
              <a:gs pos="50000">
                <a:srgbClr val="007C97"/>
              </a:gs>
              <a:gs pos="100000">
                <a:srgbClr val="008A75"/>
              </a:gs>
            </a:gsLst>
            <a:lin ang="0" scaled="1"/>
          </a:gradFill>
          <a:ln w="291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42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EF23AF2-F76E-4B05-A531-BA176439FC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  <p:sp>
        <p:nvSpPr>
          <p:cNvPr id="4" name="Text Box 9">
            <a:extLst>
              <a:ext uri="{FF2B5EF4-FFF2-40B4-BE49-F238E27FC236}">
                <a16:creationId xmlns:a16="http://schemas.microsoft.com/office/drawing/2014/main" xmlns="" id="{24D3B487-C0B0-A186-06AE-4C557DF997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86610" y="6611779"/>
            <a:ext cx="15318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ts val="300"/>
              </a:spcBef>
              <a:spcAft>
                <a:spcPct val="0"/>
              </a:spcAft>
            </a:pPr>
            <a:r>
              <a:rPr lang="pt-BR" altLang="pt-BR" sz="10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Ostensivo</a:t>
            </a:r>
          </a:p>
        </p:txBody>
      </p:sp>
    </p:spTree>
    <p:extLst>
      <p:ext uri="{BB962C8B-B14F-4D97-AF65-F5344CB8AC3E}">
        <p14:creationId xmlns:p14="http://schemas.microsoft.com/office/powerpoint/2010/main" val="227613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24D3B487-C0B0-A186-06AE-4C557DF997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86610" y="6611779"/>
            <a:ext cx="15318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ts val="300"/>
              </a:spcBef>
              <a:spcAft>
                <a:spcPct val="0"/>
              </a:spcAft>
            </a:pPr>
            <a:r>
              <a:rPr lang="pt-BR" altLang="pt-BR" sz="10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Ostensivo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9208A20-299E-BABA-DA3F-40D360D3A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áfico 3">
            <a:extLst>
              <a:ext uri="{FF2B5EF4-FFF2-40B4-BE49-F238E27FC236}">
                <a16:creationId xmlns:a16="http://schemas.microsoft.com/office/drawing/2014/main" xmlns="" id="{960EACD7-F98E-BA9C-4550-C15F2A0255AD}"/>
              </a:ext>
            </a:extLst>
          </p:cNvPr>
          <p:cNvSpPr/>
          <p:nvPr/>
        </p:nvSpPr>
        <p:spPr>
          <a:xfrm rot="10800000">
            <a:off x="10372" y="12202"/>
            <a:ext cx="5794521" cy="2422290"/>
          </a:xfrm>
          <a:custGeom>
            <a:avLst/>
            <a:gdLst>
              <a:gd name="connsiteX0" fmla="*/ 5794522 w 5794521"/>
              <a:gd name="connsiteY0" fmla="*/ 213125 h 2422290"/>
              <a:gd name="connsiteX1" fmla="*/ 4333216 w 5794521"/>
              <a:gd name="connsiteY1" fmla="*/ 0 h 2422290"/>
              <a:gd name="connsiteX2" fmla="*/ 0 w 5794521"/>
              <a:gd name="connsiteY2" fmla="*/ 2422291 h 242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4521" h="2422290">
                <a:moveTo>
                  <a:pt x="5794522" y="213125"/>
                </a:moveTo>
                <a:cubicBezTo>
                  <a:pt x="5331663" y="74499"/>
                  <a:pt x="4841103" y="0"/>
                  <a:pt x="4333216" y="0"/>
                </a:cubicBezTo>
                <a:cubicBezTo>
                  <a:pt x="2501000" y="0"/>
                  <a:pt x="895210" y="968916"/>
                  <a:pt x="0" y="2422291"/>
                </a:cubicBezTo>
              </a:path>
            </a:pathLst>
          </a:custGeom>
          <a:noFill/>
          <a:ln w="24373" cap="flat">
            <a:solidFill>
              <a:srgbClr val="004388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EF2A679-AD0D-3511-3294-83FDE5791A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24D3B487-C0B0-A186-06AE-4C557DF997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86610" y="6611779"/>
            <a:ext cx="15318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ts val="300"/>
              </a:spcBef>
              <a:spcAft>
                <a:spcPct val="0"/>
              </a:spcAft>
            </a:pPr>
            <a:r>
              <a:rPr lang="pt-BR" altLang="pt-BR" sz="10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Ostensivo</a:t>
            </a:r>
          </a:p>
        </p:txBody>
      </p:sp>
    </p:spTree>
    <p:extLst>
      <p:ext uri="{BB962C8B-B14F-4D97-AF65-F5344CB8AC3E}">
        <p14:creationId xmlns:p14="http://schemas.microsoft.com/office/powerpoint/2010/main" val="107260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áfico 3">
            <a:extLst>
              <a:ext uri="{FF2B5EF4-FFF2-40B4-BE49-F238E27FC236}">
                <a16:creationId xmlns:a16="http://schemas.microsoft.com/office/drawing/2014/main" xmlns="" id="{960EACD7-F98E-BA9C-4550-C15F2A0255AD}"/>
              </a:ext>
            </a:extLst>
          </p:cNvPr>
          <p:cNvSpPr/>
          <p:nvPr/>
        </p:nvSpPr>
        <p:spPr>
          <a:xfrm rot="10800000">
            <a:off x="10372" y="12202"/>
            <a:ext cx="5794521" cy="2422290"/>
          </a:xfrm>
          <a:custGeom>
            <a:avLst/>
            <a:gdLst>
              <a:gd name="connsiteX0" fmla="*/ 5794522 w 5794521"/>
              <a:gd name="connsiteY0" fmla="*/ 213125 h 2422290"/>
              <a:gd name="connsiteX1" fmla="*/ 4333216 w 5794521"/>
              <a:gd name="connsiteY1" fmla="*/ 0 h 2422290"/>
              <a:gd name="connsiteX2" fmla="*/ 0 w 5794521"/>
              <a:gd name="connsiteY2" fmla="*/ 2422291 h 242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4521" h="2422290">
                <a:moveTo>
                  <a:pt x="5794522" y="213125"/>
                </a:moveTo>
                <a:cubicBezTo>
                  <a:pt x="5331663" y="74499"/>
                  <a:pt x="4841103" y="0"/>
                  <a:pt x="4333216" y="0"/>
                </a:cubicBezTo>
                <a:cubicBezTo>
                  <a:pt x="2501000" y="0"/>
                  <a:pt x="895210" y="968916"/>
                  <a:pt x="0" y="2422291"/>
                </a:cubicBezTo>
              </a:path>
            </a:pathLst>
          </a:custGeom>
          <a:noFill/>
          <a:ln w="24373" cap="flat">
            <a:solidFill>
              <a:srgbClr val="D2870B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BB5ABFD-9681-0B42-9CF1-BD15F56954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24D3B487-C0B0-A186-06AE-4C557DF997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86610" y="6611779"/>
            <a:ext cx="15318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ts val="300"/>
              </a:spcBef>
              <a:spcAft>
                <a:spcPct val="0"/>
              </a:spcAft>
            </a:pPr>
            <a:r>
              <a:rPr lang="pt-BR" altLang="pt-BR" sz="10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Ostensivo</a:t>
            </a:r>
          </a:p>
        </p:txBody>
      </p:sp>
    </p:spTree>
    <p:extLst>
      <p:ext uri="{BB962C8B-B14F-4D97-AF65-F5344CB8AC3E}">
        <p14:creationId xmlns:p14="http://schemas.microsoft.com/office/powerpoint/2010/main" val="44406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áfico 3">
            <a:extLst>
              <a:ext uri="{FF2B5EF4-FFF2-40B4-BE49-F238E27FC236}">
                <a16:creationId xmlns:a16="http://schemas.microsoft.com/office/drawing/2014/main" xmlns="" id="{960EACD7-F98E-BA9C-4550-C15F2A0255AD}"/>
              </a:ext>
            </a:extLst>
          </p:cNvPr>
          <p:cNvSpPr/>
          <p:nvPr/>
        </p:nvSpPr>
        <p:spPr>
          <a:xfrm rot="10800000">
            <a:off x="10372" y="12202"/>
            <a:ext cx="5794521" cy="2422290"/>
          </a:xfrm>
          <a:custGeom>
            <a:avLst/>
            <a:gdLst>
              <a:gd name="connsiteX0" fmla="*/ 5794522 w 5794521"/>
              <a:gd name="connsiteY0" fmla="*/ 213125 h 2422290"/>
              <a:gd name="connsiteX1" fmla="*/ 4333216 w 5794521"/>
              <a:gd name="connsiteY1" fmla="*/ 0 h 2422290"/>
              <a:gd name="connsiteX2" fmla="*/ 0 w 5794521"/>
              <a:gd name="connsiteY2" fmla="*/ 2422291 h 242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4521" h="2422290">
                <a:moveTo>
                  <a:pt x="5794522" y="213125"/>
                </a:moveTo>
                <a:cubicBezTo>
                  <a:pt x="5331663" y="74499"/>
                  <a:pt x="4841103" y="0"/>
                  <a:pt x="4333216" y="0"/>
                </a:cubicBezTo>
                <a:cubicBezTo>
                  <a:pt x="2501000" y="0"/>
                  <a:pt x="895210" y="968916"/>
                  <a:pt x="0" y="2422291"/>
                </a:cubicBezTo>
              </a:path>
            </a:pathLst>
          </a:custGeom>
          <a:noFill/>
          <a:ln w="24373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932E600-9519-C4C9-D393-AAB01FB5D4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xmlns="" id="{24D3B487-C0B0-A186-06AE-4C557DF997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86610" y="6611779"/>
            <a:ext cx="15318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ts val="300"/>
              </a:spcBef>
              <a:spcAft>
                <a:spcPct val="0"/>
              </a:spcAft>
            </a:pPr>
            <a:r>
              <a:rPr lang="pt-BR" altLang="pt-BR" sz="10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Ostensivo</a:t>
            </a:r>
          </a:p>
        </p:txBody>
      </p:sp>
    </p:spTree>
    <p:extLst>
      <p:ext uri="{BB962C8B-B14F-4D97-AF65-F5344CB8AC3E}">
        <p14:creationId xmlns:p14="http://schemas.microsoft.com/office/powerpoint/2010/main" val="148661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áfico 3">
            <a:extLst>
              <a:ext uri="{FF2B5EF4-FFF2-40B4-BE49-F238E27FC236}">
                <a16:creationId xmlns:a16="http://schemas.microsoft.com/office/drawing/2014/main" xmlns="" id="{960EACD7-F98E-BA9C-4550-C15F2A0255AD}"/>
              </a:ext>
            </a:extLst>
          </p:cNvPr>
          <p:cNvSpPr/>
          <p:nvPr/>
        </p:nvSpPr>
        <p:spPr>
          <a:xfrm rot="10800000">
            <a:off x="3885" y="4568"/>
            <a:ext cx="1453439" cy="509781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rgbClr val="004388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E0224B5-B074-0AB9-EF5B-86F6C82E7D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xmlns="" id="{24D3B487-C0B0-A186-06AE-4C557DF997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86610" y="6611779"/>
            <a:ext cx="15318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ts val="300"/>
              </a:spcBef>
              <a:spcAft>
                <a:spcPct val="0"/>
              </a:spcAft>
            </a:pPr>
            <a:r>
              <a:rPr lang="pt-BR" altLang="pt-BR" sz="10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Ostensivo</a:t>
            </a:r>
          </a:p>
        </p:txBody>
      </p:sp>
    </p:spTree>
    <p:extLst>
      <p:ext uri="{BB962C8B-B14F-4D97-AF65-F5344CB8AC3E}">
        <p14:creationId xmlns:p14="http://schemas.microsoft.com/office/powerpoint/2010/main" val="333681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áfico 3">
            <a:extLst>
              <a:ext uri="{FF2B5EF4-FFF2-40B4-BE49-F238E27FC236}">
                <a16:creationId xmlns:a16="http://schemas.microsoft.com/office/drawing/2014/main" xmlns="" id="{960EACD7-F98E-BA9C-4550-C15F2A0255AD}"/>
              </a:ext>
            </a:extLst>
          </p:cNvPr>
          <p:cNvSpPr/>
          <p:nvPr/>
        </p:nvSpPr>
        <p:spPr>
          <a:xfrm rot="10800000">
            <a:off x="3885" y="4568"/>
            <a:ext cx="1453439" cy="509781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rgbClr val="004388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24D3B487-C0B0-A186-06AE-4C557DF997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86610" y="6611779"/>
            <a:ext cx="15318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ts val="300"/>
              </a:spcBef>
              <a:spcAft>
                <a:spcPct val="0"/>
              </a:spcAft>
            </a:pPr>
            <a:r>
              <a:rPr lang="pt-BR" altLang="pt-BR" sz="10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Ostensivo</a:t>
            </a:r>
          </a:p>
        </p:txBody>
      </p:sp>
    </p:spTree>
    <p:extLst>
      <p:ext uri="{BB962C8B-B14F-4D97-AF65-F5344CB8AC3E}">
        <p14:creationId xmlns:p14="http://schemas.microsoft.com/office/powerpoint/2010/main" val="59697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3">
            <a:extLst>
              <a:ext uri="{FF2B5EF4-FFF2-40B4-BE49-F238E27FC236}">
                <a16:creationId xmlns:a16="http://schemas.microsoft.com/office/drawing/2014/main" xmlns="" id="{A74BD9A7-D68F-D0C9-43F1-4A39797057AD}"/>
              </a:ext>
            </a:extLst>
          </p:cNvPr>
          <p:cNvSpPr/>
          <p:nvPr userDrawn="1"/>
        </p:nvSpPr>
        <p:spPr>
          <a:xfrm rot="10800000">
            <a:off x="3885" y="4568"/>
            <a:ext cx="1453439" cy="509781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rgbClr val="D2870B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11371ED-58E2-0B98-9545-90EA87797E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24D3B487-C0B0-A186-06AE-4C557DF997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86610" y="6611779"/>
            <a:ext cx="15318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ts val="300"/>
              </a:spcBef>
              <a:spcAft>
                <a:spcPct val="0"/>
              </a:spcAft>
            </a:pPr>
            <a:r>
              <a:rPr lang="pt-BR" altLang="pt-BR" sz="10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Ostensivo</a:t>
            </a:r>
          </a:p>
        </p:txBody>
      </p:sp>
    </p:spTree>
    <p:extLst>
      <p:ext uri="{BB962C8B-B14F-4D97-AF65-F5344CB8AC3E}">
        <p14:creationId xmlns:p14="http://schemas.microsoft.com/office/powerpoint/2010/main" val="167140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F2619C25-9A0F-44A2-942E-CFEA533C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4CCB8E5-25CC-481C-AAD6-A983E360C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91016A9-2AAC-4869-8529-DC00ABFA90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7C47F1C-BB8D-4FC6-A320-FD61945A3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60367CB-6B07-4710-978F-57FCAB3CE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8539-74E5-40D7-8CDC-17C95B4716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46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13" r:id="rId2"/>
    <p:sldLayoutId id="2147483828" r:id="rId3"/>
    <p:sldLayoutId id="2147483830" r:id="rId4"/>
    <p:sldLayoutId id="2147483831" r:id="rId5"/>
    <p:sldLayoutId id="2147483832" r:id="rId6"/>
    <p:sldLayoutId id="2147483833" r:id="rId7"/>
    <p:sldLayoutId id="2147483837" r:id="rId8"/>
    <p:sldLayoutId id="2147483834" r:id="rId9"/>
    <p:sldLayoutId id="2147483835" r:id="rId10"/>
    <p:sldLayoutId id="2147483714" r:id="rId11"/>
    <p:sldLayoutId id="2147483829" r:id="rId12"/>
    <p:sldLayoutId id="2147483836" r:id="rId13"/>
    <p:sldLayoutId id="2147483838" r:id="rId14"/>
    <p:sldLayoutId id="2147483840" r:id="rId15"/>
    <p:sldLayoutId id="2147483842" r:id="rId16"/>
    <p:sldLayoutId id="2147483843" r:id="rId17"/>
  </p:sldLayoutIdLst>
  <p:hf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0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0.svg"/><Relationship Id="rId18" Type="http://schemas.openxmlformats.org/officeDocument/2006/relationships/image" Target="../media/image36.png"/><Relationship Id="rId3" Type="http://schemas.openxmlformats.org/officeDocument/2006/relationships/image" Target="../media/image34.svg"/><Relationship Id="rId7" Type="http://schemas.openxmlformats.org/officeDocument/2006/relationships/image" Target="../media/image36.svg"/><Relationship Id="rId12" Type="http://schemas.openxmlformats.org/officeDocument/2006/relationships/image" Target="../media/image33.png"/><Relationship Id="rId17" Type="http://schemas.openxmlformats.org/officeDocument/2006/relationships/image" Target="../media/image44.svg"/><Relationship Id="rId2" Type="http://schemas.openxmlformats.org/officeDocument/2006/relationships/image" Target="../media/image30.png"/><Relationship Id="rId16" Type="http://schemas.openxmlformats.org/officeDocument/2006/relationships/image" Target="../media/image35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11" Type="http://schemas.openxmlformats.org/officeDocument/2006/relationships/image" Target="../media/image38.svg"/><Relationship Id="rId5" Type="http://schemas.openxmlformats.org/officeDocument/2006/relationships/image" Target="../media/image10.svg"/><Relationship Id="rId15" Type="http://schemas.openxmlformats.org/officeDocument/2006/relationships/image" Target="../media/image42.svg"/><Relationship Id="rId10" Type="http://schemas.openxmlformats.org/officeDocument/2006/relationships/image" Target="../media/image32.png"/><Relationship Id="rId19" Type="http://schemas.openxmlformats.org/officeDocument/2006/relationships/image" Target="../media/image46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12FB1FB1-FD44-EE77-E73A-5FFDFCD710F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42000">
                <a:srgbClr val="185087"/>
              </a:gs>
              <a:gs pos="0">
                <a:schemeClr val="accent1"/>
              </a:gs>
              <a:gs pos="100000">
                <a:srgbClr val="008A7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B9217D66-E5C1-F326-DB5F-14CAFC4952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483641"/>
            <a:ext cx="6096000" cy="2374358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xmlns="" id="{35295339-6CD2-8908-FC92-DB99961900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19461" y="4570725"/>
            <a:ext cx="5772538" cy="237435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E9863EB4-2984-2527-B351-6B3294E055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25" t="148" r="-1126" b="-2"/>
          <a:stretch/>
        </p:blipFill>
        <p:spPr>
          <a:xfrm>
            <a:off x="-9524" y="0"/>
            <a:ext cx="4834795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801E8B44-BD4D-2D0D-0452-42CC73D4A7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725"/>
            <a:ext cx="4664806" cy="5535992"/>
          </a:xfrm>
          <a:prstGeom prst="rect">
            <a:avLst/>
          </a:prstGeom>
        </p:spPr>
      </p:pic>
      <p:sp>
        <p:nvSpPr>
          <p:cNvPr id="2" name="Nome do tema">
            <a:extLst>
              <a:ext uri="{FF2B5EF4-FFF2-40B4-BE49-F238E27FC236}">
                <a16:creationId xmlns:a16="http://schemas.microsoft.com/office/drawing/2014/main" xmlns="" id="{0FA2379B-65DD-3655-C8CB-867F4251A199}"/>
              </a:ext>
            </a:extLst>
          </p:cNvPr>
          <p:cNvSpPr txBox="1"/>
          <p:nvPr/>
        </p:nvSpPr>
        <p:spPr>
          <a:xfrm>
            <a:off x="4931287" y="1160937"/>
            <a:ext cx="7260712" cy="3088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0000">
                <a:solidFill>
                  <a:srgbClr val="FFDD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marL="0" marR="0" lvl="0" indent="0" algn="l" defTabSz="825500" rtl="0" eaLnBrk="1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 pitchFamily="34" charset="0"/>
                <a:sym typeface="Avenir Next Regular"/>
              </a:rPr>
              <a:t>Comissão de Assuntos Econômicos (</a:t>
            </a:r>
            <a:r>
              <a:rPr kumimoji="0" lang="pt-BR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 pitchFamily="34" charset="0"/>
                <a:sym typeface="Avenir Next Regular"/>
              </a:rPr>
              <a:t>CAE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 pitchFamily="34" charset="0"/>
                <a:sym typeface="Avenir Next Regular"/>
              </a:rPr>
              <a:t>) do Senado Federal </a:t>
            </a:r>
            <a:endParaRPr kumimoji="0" lang="pt-BR" sz="4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Arial" pitchFamily="34" charset="0"/>
              <a:sym typeface="Avenir Next Regular"/>
            </a:endParaRPr>
          </a:p>
          <a:p>
            <a:pPr marL="0" marR="0" lvl="0" indent="0" algn="l" defTabSz="825500" rtl="0" eaLnBrk="1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Arial" pitchFamily="34" charset="0"/>
              <a:sym typeface="Avenir Next Regular"/>
            </a:endParaRPr>
          </a:p>
          <a:p>
            <a:pPr defTabSz="825500" hangingPunct="0">
              <a:spcAft>
                <a:spcPts val="1200"/>
              </a:spcAft>
              <a:defRPr/>
            </a:pPr>
            <a:r>
              <a:rPr lang="pt-BR" sz="2000" b="1" kern="0" dirty="0">
                <a:solidFill>
                  <a:schemeClr val="bg1"/>
                </a:solidFill>
                <a:latin typeface="+mn-lt"/>
                <a:cs typeface="Arial" pitchFamily="34" charset="0"/>
              </a:rPr>
              <a:t>Nelson Barbosa </a:t>
            </a:r>
            <a:r>
              <a:rPr lang="pt-BR" sz="2000" kern="0" dirty="0">
                <a:solidFill>
                  <a:schemeClr val="bg1"/>
                </a:solidFill>
                <a:latin typeface="+mn-lt"/>
                <a:cs typeface="Arial" pitchFamily="34" charset="0"/>
              </a:rPr>
              <a:t>| </a:t>
            </a:r>
          </a:p>
          <a:p>
            <a:pPr defTabSz="825500" hangingPunct="0">
              <a:spcAft>
                <a:spcPts val="1200"/>
              </a:spcAft>
              <a:defRPr/>
            </a:pPr>
            <a:r>
              <a:rPr lang="pt-BR" sz="2000" kern="0" dirty="0">
                <a:solidFill>
                  <a:schemeClr val="bg1"/>
                </a:solidFill>
                <a:latin typeface="+mn-lt"/>
                <a:cs typeface="Arial" pitchFamily="34" charset="0"/>
              </a:rPr>
              <a:t>Diretor de Planejamento e Estruturação de Projetos do BNDES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F11EE92F-9FBA-F4B8-3360-43788612227F}"/>
              </a:ext>
            </a:extLst>
          </p:cNvPr>
          <p:cNvSpPr/>
          <p:nvPr/>
        </p:nvSpPr>
        <p:spPr>
          <a:xfrm>
            <a:off x="5149695" y="4702490"/>
            <a:ext cx="1939955" cy="416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18 de abril de 2023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venir Next Regular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xmlns="" id="{F6D25487-8BAB-E7EF-749B-864311756DF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0" y="-33145"/>
            <a:ext cx="3771900" cy="648108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6615CA5B-7E87-A9D0-34F5-4916F9E561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5447" y="590112"/>
            <a:ext cx="1628350" cy="33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28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430CBB9D-951F-6536-623B-D434001E7A38}"/>
              </a:ext>
            </a:extLst>
          </p:cNvPr>
          <p:cNvSpPr txBox="1"/>
          <p:nvPr/>
        </p:nvSpPr>
        <p:spPr>
          <a:xfrm>
            <a:off x="77301" y="6303356"/>
            <a:ext cx="100056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ANBIMA e BNDES. Elaboração: AP/DEPEC</a:t>
            </a:r>
          </a:p>
          <a:p>
            <a:r>
              <a:rPr lang="pt-BR" sz="10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 Foram considerados os desembolsos do BNDES destinado à infraestrutura obtidos das notas a imprensa divulgadas pelo BNDES</a:t>
            </a:r>
          </a:p>
          <a:p>
            <a:r>
              <a:rPr lang="pt-BR" sz="10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(**) Foram consideradas as  emissões de Debêntures e Ações Primárias, com destinação para Infraestrutura</a:t>
            </a:r>
          </a:p>
        </p:txBody>
      </p:sp>
      <p:sp>
        <p:nvSpPr>
          <p:cNvPr id="7" name="Nome do tema">
            <a:extLst>
              <a:ext uri="{FF2B5EF4-FFF2-40B4-BE49-F238E27FC236}">
                <a16:creationId xmlns:a16="http://schemas.microsoft.com/office/drawing/2014/main" xmlns="" id="{8681766A-3B52-5478-4590-B6997D25D652}"/>
              </a:ext>
            </a:extLst>
          </p:cNvPr>
          <p:cNvSpPr txBox="1"/>
          <p:nvPr/>
        </p:nvSpPr>
        <p:spPr>
          <a:xfrm>
            <a:off x="342865" y="340543"/>
            <a:ext cx="10849742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>
              <a:spcAft>
                <a:spcPts val="200"/>
              </a:spcAft>
              <a:defRPr sz="2400" b="1">
                <a:solidFill>
                  <a:srgbClr val="034EA2"/>
                </a:solidFill>
                <a:uLn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r>
              <a:rPr lang="pt-BR" sz="2800" dirty="0">
                <a:solidFill>
                  <a:schemeClr val="accent1"/>
                </a:solidFill>
              </a:rPr>
              <a:t>Persiste a necessidade do financiamento do BNDES 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994790A5-1CB8-42A3-B2DA-4EF82BBC27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440903"/>
              </p:ext>
            </p:extLst>
          </p:nvPr>
        </p:nvGraphicFramePr>
        <p:xfrm>
          <a:off x="77301" y="1185773"/>
          <a:ext cx="11581298" cy="5221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38A74BF-1AEC-E1B3-E727-9FBA4B177761}"/>
              </a:ext>
            </a:extLst>
          </p:cNvPr>
          <p:cNvSpPr txBox="1"/>
          <p:nvPr/>
        </p:nvSpPr>
        <p:spPr>
          <a:xfrm>
            <a:off x="942570" y="1252459"/>
            <a:ext cx="10510089" cy="723274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lIns="45719" rIns="45719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>
              <a:defRPr sz="4400">
                <a:solidFill>
                  <a:srgbClr val="45AFA6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</a:lstStyle>
          <a:p>
            <a:pPr defTabSz="914400" hangingPunct="0">
              <a:defRPr/>
            </a:pPr>
            <a:r>
              <a:rPr lang="pt-BR" sz="1600" b="1" kern="0" dirty="0">
                <a:solidFill>
                  <a:srgbClr val="3E3E3E"/>
                </a:solidFill>
                <a:latin typeface="Arial" panose="020B0604020202020204" pitchFamily="34" charset="0"/>
                <a:ea typeface="Helvetica Neue"/>
                <a:sym typeface="Helvetica Neue"/>
              </a:rPr>
              <a:t>Captações no mercado de capitais e desembolsos do BNDES à infraestrutura </a:t>
            </a:r>
          </a:p>
          <a:p>
            <a:pPr defTabSz="914400" hangingPunct="0">
              <a:defRPr/>
            </a:pPr>
            <a:r>
              <a:rPr lang="pt-BR" sz="14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 PIB</a:t>
            </a:r>
            <a:r>
              <a:rPr lang="pt-BR" sz="1400" kern="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)</a:t>
            </a:r>
            <a:endParaRPr lang="pt-BR" sz="1400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Número de Slide 9">
            <a:extLst>
              <a:ext uri="{FF2B5EF4-FFF2-40B4-BE49-F238E27FC236}">
                <a16:creationId xmlns:a16="http://schemas.microsoft.com/office/drawing/2014/main" xmlns="" id="{490497EC-0387-858E-DF9E-3C2BD86E8E31}"/>
              </a:ext>
            </a:extLst>
          </p:cNvPr>
          <p:cNvSpPr txBox="1">
            <a:spLocks/>
          </p:cNvSpPr>
          <p:nvPr/>
        </p:nvSpPr>
        <p:spPr>
          <a:xfrm>
            <a:off x="11796000" y="6614805"/>
            <a:ext cx="3960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28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pt-BR" smtClean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pt-BR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15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ome do tema">
            <a:extLst>
              <a:ext uri="{FF2B5EF4-FFF2-40B4-BE49-F238E27FC236}">
                <a16:creationId xmlns:a16="http://schemas.microsoft.com/office/drawing/2014/main" xmlns="" id="{49C796D7-192E-825D-2FE7-9138448D8BCF}"/>
              </a:ext>
            </a:extLst>
          </p:cNvPr>
          <p:cNvSpPr txBox="1"/>
          <p:nvPr/>
        </p:nvSpPr>
        <p:spPr>
          <a:xfrm>
            <a:off x="592209" y="342900"/>
            <a:ext cx="10849742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>
              <a:spcAft>
                <a:spcPts val="200"/>
              </a:spcAft>
              <a:defRPr sz="2400" b="1">
                <a:solidFill>
                  <a:srgbClr val="034EA2"/>
                </a:solidFill>
                <a:uLn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r>
              <a:rPr lang="pt-BR" sz="2800" dirty="0">
                <a:solidFill>
                  <a:schemeClr val="accent1"/>
                </a:solidFill>
              </a:rPr>
              <a:t>Apoio do BNDES à exportação diminuiu consideravelmente</a:t>
            </a:r>
          </a:p>
        </p:txBody>
      </p:sp>
      <p:sp>
        <p:nvSpPr>
          <p:cNvPr id="2" name="Espaço Reservado para Número de Slide 9">
            <a:extLst>
              <a:ext uri="{FF2B5EF4-FFF2-40B4-BE49-F238E27FC236}">
                <a16:creationId xmlns:a16="http://schemas.microsoft.com/office/drawing/2014/main" xmlns="" id="{1AB6CEE0-1824-D888-B9E1-5BC60B98AADB}"/>
              </a:ext>
            </a:extLst>
          </p:cNvPr>
          <p:cNvSpPr txBox="1">
            <a:spLocks/>
          </p:cNvSpPr>
          <p:nvPr/>
        </p:nvSpPr>
        <p:spPr>
          <a:xfrm>
            <a:off x="11796000" y="6614805"/>
            <a:ext cx="3960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28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pt-BR" smtClean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pt-BR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71D78AD2-DFE3-55FD-0D7B-0ADE4E79F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1253765"/>
            <a:ext cx="9712501" cy="526133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4BE1A329-F5FF-0C18-81F9-F0CB96DC2F70}"/>
              </a:ext>
            </a:extLst>
          </p:cNvPr>
          <p:cNvSpPr/>
          <p:nvPr/>
        </p:nvSpPr>
        <p:spPr>
          <a:xfrm>
            <a:off x="791308" y="917935"/>
            <a:ext cx="720969" cy="468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44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A2F1B52-E8FD-CBB0-A9D3-13020FA03DE2}"/>
              </a:ext>
            </a:extLst>
          </p:cNvPr>
          <p:cNvSpPr txBox="1"/>
          <p:nvPr/>
        </p:nvSpPr>
        <p:spPr>
          <a:xfrm>
            <a:off x="471103" y="2082194"/>
            <a:ext cx="115955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Clr>
                <a:schemeClr val="accent1"/>
              </a:buClr>
              <a:buFont typeface="+mj-lt"/>
              <a:buAutoNum type="arabicPeriod"/>
            </a:pPr>
            <a:r>
              <a:rPr lang="pt-BR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do rol de indexadores do FAT </a:t>
            </a:r>
          </a:p>
          <a:p>
            <a:pPr marL="514350" indent="-514350" algn="just">
              <a:buClr>
                <a:schemeClr val="accent1"/>
              </a:buClr>
              <a:buFont typeface="+mj-lt"/>
              <a:buAutoNum type="arabicPeriod"/>
            </a:pPr>
            <a:endParaRPr lang="pt-BR" sz="27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Clr>
                <a:schemeClr val="accent1"/>
              </a:buClr>
              <a:buFont typeface="+mj-lt"/>
              <a:buAutoNum type="arabicPeriod"/>
            </a:pPr>
            <a:r>
              <a:rPr lang="pt-BR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Criação da Letra de Crédito do Desenvolvimento (</a:t>
            </a:r>
            <a:r>
              <a:rPr lang="pt-BR" sz="27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LCDs</a:t>
            </a:r>
            <a:r>
              <a:rPr lang="pt-BR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 algn="just">
              <a:buClr>
                <a:schemeClr val="accent1"/>
              </a:buClr>
              <a:buFont typeface="+mj-lt"/>
              <a:buAutoNum type="arabicPeriod"/>
            </a:pPr>
            <a:endParaRPr lang="pt-BR" sz="27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Clr>
                <a:schemeClr val="accent1"/>
              </a:buClr>
              <a:buFont typeface="+mj-lt"/>
              <a:buAutoNum type="arabicPeriod"/>
            </a:pPr>
            <a:r>
              <a:rPr lang="pt-BR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Captações externas</a:t>
            </a: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Nome do tema">
            <a:extLst>
              <a:ext uri="{FF2B5EF4-FFF2-40B4-BE49-F238E27FC236}">
                <a16:creationId xmlns:a16="http://schemas.microsoft.com/office/drawing/2014/main" xmlns="" id="{1DBCCCCD-3412-1CC9-3432-83EC8473B2A6}"/>
              </a:ext>
            </a:extLst>
          </p:cNvPr>
          <p:cNvSpPr txBox="1"/>
          <p:nvPr/>
        </p:nvSpPr>
        <p:spPr>
          <a:xfrm>
            <a:off x="471102" y="197099"/>
            <a:ext cx="11199281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>
              <a:spcAft>
                <a:spcPts val="200"/>
              </a:spcAft>
              <a:defRPr sz="2400" b="1">
                <a:solidFill>
                  <a:srgbClr val="034EA2"/>
                </a:solidFill>
                <a:uLn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r>
              <a:rPr lang="pt-BR" sz="2800" dirty="0">
                <a:solidFill>
                  <a:schemeClr val="accent1"/>
                </a:solidFill>
              </a:rPr>
              <a:t>De onde virão as fontes de recursos (captações)? </a:t>
            </a:r>
          </a:p>
        </p:txBody>
      </p:sp>
      <p:sp>
        <p:nvSpPr>
          <p:cNvPr id="3" name="Espaço Reservado para Número de Slide 9">
            <a:extLst>
              <a:ext uri="{FF2B5EF4-FFF2-40B4-BE49-F238E27FC236}">
                <a16:creationId xmlns:a16="http://schemas.microsoft.com/office/drawing/2014/main" xmlns="" id="{6CA74CD1-67DD-2695-5259-59B355DCB9EB}"/>
              </a:ext>
            </a:extLst>
          </p:cNvPr>
          <p:cNvSpPr txBox="1">
            <a:spLocks/>
          </p:cNvSpPr>
          <p:nvPr/>
        </p:nvSpPr>
        <p:spPr>
          <a:xfrm>
            <a:off x="11796000" y="6614805"/>
            <a:ext cx="3960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28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pt-BR" smtClean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pt-BR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69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ome do tema">
            <a:extLst>
              <a:ext uri="{FF2B5EF4-FFF2-40B4-BE49-F238E27FC236}">
                <a16:creationId xmlns:a16="http://schemas.microsoft.com/office/drawing/2014/main" xmlns="" id="{49C796D7-192E-825D-2FE7-9138448D8BCF}"/>
              </a:ext>
            </a:extLst>
          </p:cNvPr>
          <p:cNvSpPr txBox="1"/>
          <p:nvPr/>
        </p:nvSpPr>
        <p:spPr>
          <a:xfrm>
            <a:off x="487434" y="109845"/>
            <a:ext cx="10849742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>
              <a:spcAft>
                <a:spcPts val="200"/>
              </a:spcAft>
              <a:defRPr sz="2400" b="1">
                <a:solidFill>
                  <a:srgbClr val="034EA2"/>
                </a:solidFill>
                <a:uLn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r>
              <a:rPr lang="pt-BR" sz="2800" dirty="0">
                <a:solidFill>
                  <a:schemeClr val="accent1"/>
                </a:solidFill>
              </a:rPr>
              <a:t>Projeção do FAT (</a:t>
            </a:r>
            <a:r>
              <a:rPr lang="pt-BR" sz="2800" dirty="0" err="1">
                <a:solidFill>
                  <a:schemeClr val="accent1"/>
                </a:solidFill>
              </a:rPr>
              <a:t>PLDO</a:t>
            </a:r>
            <a:r>
              <a:rPr lang="pt-BR" sz="2800" dirty="0">
                <a:solidFill>
                  <a:schemeClr val="accent1"/>
                </a:solidFill>
              </a:rPr>
              <a:t> 2024)</a:t>
            </a:r>
          </a:p>
        </p:txBody>
      </p:sp>
      <p:sp>
        <p:nvSpPr>
          <p:cNvPr id="2" name="Espaço Reservado para Número de Slide 9">
            <a:extLst>
              <a:ext uri="{FF2B5EF4-FFF2-40B4-BE49-F238E27FC236}">
                <a16:creationId xmlns:a16="http://schemas.microsoft.com/office/drawing/2014/main" xmlns="" id="{1AB6CEE0-1824-D888-B9E1-5BC60B98AADB}"/>
              </a:ext>
            </a:extLst>
          </p:cNvPr>
          <p:cNvSpPr txBox="1">
            <a:spLocks/>
          </p:cNvSpPr>
          <p:nvPr/>
        </p:nvSpPr>
        <p:spPr>
          <a:xfrm>
            <a:off x="11796000" y="6614805"/>
            <a:ext cx="3960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28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pt-BR" smtClean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pt-BR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20F2BCD-F305-E4F1-676E-68A6F851A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064" y="760847"/>
            <a:ext cx="8026532" cy="598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93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ome do tema">
            <a:extLst>
              <a:ext uri="{FF2B5EF4-FFF2-40B4-BE49-F238E27FC236}">
                <a16:creationId xmlns:a16="http://schemas.microsoft.com/office/drawing/2014/main" xmlns="" id="{49C796D7-192E-825D-2FE7-9138448D8BCF}"/>
              </a:ext>
            </a:extLst>
          </p:cNvPr>
          <p:cNvSpPr txBox="1"/>
          <p:nvPr/>
        </p:nvSpPr>
        <p:spPr>
          <a:xfrm>
            <a:off x="487434" y="247650"/>
            <a:ext cx="10849742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>
              <a:spcAft>
                <a:spcPts val="200"/>
              </a:spcAft>
              <a:defRPr sz="2400" b="1">
                <a:solidFill>
                  <a:srgbClr val="034EA2"/>
                </a:solidFill>
                <a:uLn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r>
              <a:rPr lang="pt-BR" sz="2800" dirty="0">
                <a:solidFill>
                  <a:schemeClr val="accent1"/>
                </a:solidFill>
              </a:rPr>
              <a:t>BNDES passaria a trabalhar com 4 indexadores</a:t>
            </a:r>
          </a:p>
        </p:txBody>
      </p:sp>
      <p:sp>
        <p:nvSpPr>
          <p:cNvPr id="2" name="Espaço Reservado para Número de Slide 9">
            <a:extLst>
              <a:ext uri="{FF2B5EF4-FFF2-40B4-BE49-F238E27FC236}">
                <a16:creationId xmlns:a16="http://schemas.microsoft.com/office/drawing/2014/main" xmlns="" id="{1AB6CEE0-1824-D888-B9E1-5BC60B98AADB}"/>
              </a:ext>
            </a:extLst>
          </p:cNvPr>
          <p:cNvSpPr txBox="1">
            <a:spLocks/>
          </p:cNvSpPr>
          <p:nvPr/>
        </p:nvSpPr>
        <p:spPr>
          <a:xfrm>
            <a:off x="11796000" y="6614805"/>
            <a:ext cx="3960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28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pt-BR" smtClean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pt-BR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78143C6B-0F3C-4239-F8C3-B8CD93F55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483" y="1387469"/>
            <a:ext cx="6721801" cy="471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65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me do tema">
            <a:extLst>
              <a:ext uri="{FF2B5EF4-FFF2-40B4-BE49-F238E27FC236}">
                <a16:creationId xmlns:a16="http://schemas.microsoft.com/office/drawing/2014/main" xmlns="" id="{B83F9F15-1CB4-41C5-8E72-B89C0B80F8A3}"/>
              </a:ext>
            </a:extLst>
          </p:cNvPr>
          <p:cNvSpPr txBox="1"/>
          <p:nvPr/>
        </p:nvSpPr>
        <p:spPr>
          <a:xfrm>
            <a:off x="470929" y="208251"/>
            <a:ext cx="11721071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0000">
                <a:solidFill>
                  <a:srgbClr val="FFDD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defTabSz="828675" hangingPunct="0">
              <a:spcAft>
                <a:spcPts val="200"/>
              </a:spcAft>
              <a:defRPr/>
            </a:pPr>
            <a:r>
              <a:rPr lang="pt-BR" sz="2800" b="1" kern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TLP encareceu BNDES em relação aos Fundos Constitucionais</a:t>
            </a:r>
            <a:endParaRPr lang="pt-BR" sz="1400" b="1" kern="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6D9B2B12-881E-C1B8-496F-9822B875B3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2009693"/>
              </p:ext>
            </p:extLst>
          </p:nvPr>
        </p:nvGraphicFramePr>
        <p:xfrm>
          <a:off x="1210243" y="933254"/>
          <a:ext cx="9771514" cy="539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Conector reto 5">
            <a:extLst>
              <a:ext uri="{FF2B5EF4-FFF2-40B4-BE49-F238E27FC236}">
                <a16:creationId xmlns:a16="http://schemas.microsoft.com/office/drawing/2014/main" xmlns="" id="{423E24AA-F3AB-C655-3B69-5968181AEB02}"/>
              </a:ext>
            </a:extLst>
          </p:cNvPr>
          <p:cNvCxnSpPr>
            <a:cxnSpLocks/>
          </p:cNvCxnSpPr>
          <p:nvPr/>
        </p:nvCxnSpPr>
        <p:spPr>
          <a:xfrm flipH="1" flipV="1">
            <a:off x="7794170" y="1711708"/>
            <a:ext cx="1" cy="3905321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D99D32A4-44F9-7972-DC16-5CF498527F24}"/>
              </a:ext>
            </a:extLst>
          </p:cNvPr>
          <p:cNvSpPr/>
          <p:nvPr/>
        </p:nvSpPr>
        <p:spPr>
          <a:xfrm>
            <a:off x="6095999" y="1338717"/>
            <a:ext cx="1698171" cy="37299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accent3"/>
                </a:solidFill>
              </a:rPr>
              <a:t>Criação da </a:t>
            </a:r>
            <a:r>
              <a:rPr lang="pt-BR" b="1" dirty="0" err="1">
                <a:solidFill>
                  <a:schemeClr val="accent3"/>
                </a:solidFill>
              </a:rPr>
              <a:t>TLP</a:t>
            </a:r>
            <a:endParaRPr lang="pt-BR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39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me do tema">
            <a:extLst>
              <a:ext uri="{FF2B5EF4-FFF2-40B4-BE49-F238E27FC236}">
                <a16:creationId xmlns:a16="http://schemas.microsoft.com/office/drawing/2014/main" xmlns="" id="{CFDE6DB2-539D-5396-6265-01E7AD044C03}"/>
              </a:ext>
            </a:extLst>
          </p:cNvPr>
          <p:cNvSpPr txBox="1"/>
          <p:nvPr/>
        </p:nvSpPr>
        <p:spPr>
          <a:xfrm>
            <a:off x="470929" y="327994"/>
            <a:ext cx="11359121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0000">
                <a:solidFill>
                  <a:srgbClr val="FFDD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defTabSz="828675" hangingPunct="0">
              <a:spcAft>
                <a:spcPts val="200"/>
              </a:spcAft>
              <a:defRPr/>
            </a:pPr>
            <a:r>
              <a:rPr lang="pt-BR" sz="2800" b="1" kern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Proposta de LCD – Letra de Crédito do Desenvolvimento</a:t>
            </a:r>
            <a:endParaRPr lang="pt-BR" sz="1400" b="1" kern="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AE1DE063-09E7-7D06-0843-2182DEAB82E5}"/>
              </a:ext>
            </a:extLst>
          </p:cNvPr>
          <p:cNvSpPr txBox="1"/>
          <p:nvPr/>
        </p:nvSpPr>
        <p:spPr>
          <a:xfrm>
            <a:off x="234451" y="1488923"/>
            <a:ext cx="1072955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Existem instrumentos incentivados para os setores Agro, Imobiliário e de Infraestrutura:</a:t>
            </a: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0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036" lvl="2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LCA (Letra de Crédito do Agronegócio) – </a:t>
            </a:r>
            <a:r>
              <a:rPr lang="pt-BR" sz="2400" b="1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11.076/2004</a:t>
            </a:r>
          </a:p>
          <a:p>
            <a:pPr marL="1200036" lvl="2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0052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036" lvl="2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LCI (Letra de Crédito Imobiliário) – </a:t>
            </a:r>
            <a:r>
              <a:rPr lang="pt-BR" sz="2400" b="1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10.931/2004</a:t>
            </a:r>
            <a:r>
              <a:rPr lang="pt-BR" sz="24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00036" lvl="2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2400" i="0" dirty="0">
              <a:solidFill>
                <a:srgbClr val="00528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036" lvl="2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Debêntures de Infraestrutura  - </a:t>
            </a:r>
            <a:r>
              <a:rPr lang="pt-BR" sz="2400" b="1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12.431/2011</a:t>
            </a:r>
            <a:endParaRPr lang="pt-BR" sz="2400" b="1" dirty="0">
              <a:solidFill>
                <a:srgbClr val="00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0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proposta é criar um instrumento de renda fixa de captação doméstica, para o financiamento de projetos de desenvolvimento, a ser emitido por Bancos de Desenvolvimento  </a:t>
            </a:r>
          </a:p>
        </p:txBody>
      </p:sp>
    </p:spTree>
    <p:extLst>
      <p:ext uri="{BB962C8B-B14F-4D97-AF65-F5344CB8AC3E}">
        <p14:creationId xmlns:p14="http://schemas.microsoft.com/office/powerpoint/2010/main" val="3821732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xmlns="" id="{D7CE8B67-C8B3-2469-2A48-F24C0C52E7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744535"/>
              </p:ext>
            </p:extLst>
          </p:nvPr>
        </p:nvGraphicFramePr>
        <p:xfrm>
          <a:off x="835269" y="1037492"/>
          <a:ext cx="9807942" cy="5550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Nome do tema">
            <a:extLst>
              <a:ext uri="{FF2B5EF4-FFF2-40B4-BE49-F238E27FC236}">
                <a16:creationId xmlns:a16="http://schemas.microsoft.com/office/drawing/2014/main" xmlns="" id="{CFDE6DB2-539D-5396-6265-01E7AD044C03}"/>
              </a:ext>
            </a:extLst>
          </p:cNvPr>
          <p:cNvSpPr txBox="1"/>
          <p:nvPr/>
        </p:nvSpPr>
        <p:spPr>
          <a:xfrm>
            <a:off x="470929" y="208251"/>
            <a:ext cx="11359121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0000">
                <a:solidFill>
                  <a:srgbClr val="FFDD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defTabSz="828675" hangingPunct="0">
              <a:spcAft>
                <a:spcPts val="200"/>
              </a:spcAft>
              <a:defRPr/>
            </a:pPr>
            <a:r>
              <a:rPr lang="pt-BR" sz="2800" b="1" kern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Passivo externo do BNDES diminuiu ao longo dos últimos anos</a:t>
            </a:r>
            <a:endParaRPr lang="pt-BR" sz="1400" b="1" kern="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39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me do tema">
            <a:extLst>
              <a:ext uri="{FF2B5EF4-FFF2-40B4-BE49-F238E27FC236}">
                <a16:creationId xmlns:a16="http://schemas.microsoft.com/office/drawing/2014/main" xmlns="" id="{CFDE6DB2-539D-5396-6265-01E7AD044C03}"/>
              </a:ext>
            </a:extLst>
          </p:cNvPr>
          <p:cNvSpPr txBox="1"/>
          <p:nvPr/>
        </p:nvSpPr>
        <p:spPr>
          <a:xfrm>
            <a:off x="470929" y="208251"/>
            <a:ext cx="11359121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0000">
                <a:solidFill>
                  <a:srgbClr val="FFDD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defTabSz="828675" hangingPunct="0">
              <a:spcAft>
                <a:spcPts val="200"/>
              </a:spcAft>
              <a:defRPr/>
            </a:pPr>
            <a:r>
              <a:rPr lang="pt-BR" sz="2800" b="1" kern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Perspectivas de captações com organismos financeiros </a:t>
            </a:r>
            <a:endParaRPr lang="pt-BR" sz="1400" b="1" kern="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F96B2CA-A45A-0A2A-AF69-CB987CDA7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09" y="1611976"/>
            <a:ext cx="9134947" cy="3366919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4C7CF152-48DA-D1F5-85C4-FF33E92B172A}"/>
              </a:ext>
            </a:extLst>
          </p:cNvPr>
          <p:cNvSpPr/>
          <p:nvPr/>
        </p:nvSpPr>
        <p:spPr>
          <a:xfrm>
            <a:off x="1755108" y="3295435"/>
            <a:ext cx="694593" cy="40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9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9F255ECC-AC3B-FC4D-C860-238B803FA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683" y="0"/>
            <a:ext cx="6810375" cy="36099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EAFECE8-6BFA-9C4B-B33B-0C813C6634A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412" y="342556"/>
            <a:ext cx="1562226" cy="66655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2BC0171-79B9-EA0A-4B6D-67602592855B}"/>
              </a:ext>
            </a:extLst>
          </p:cNvPr>
          <p:cNvSpPr/>
          <p:nvPr/>
        </p:nvSpPr>
        <p:spPr>
          <a:xfrm>
            <a:off x="456554" y="1982460"/>
            <a:ext cx="7845317" cy="46267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BID MPME Emergencial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 </a:t>
            </a:r>
          </a:p>
          <a:p>
            <a:pPr marL="671513" lvl="1" indent="-214313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Linha de US$ 750 milhões para apoiar MPMEs frente à crise econômica provocada pela COVID-19, visando a sustentabilidade financeira e promover a recuperação econômica das MPMEs</a:t>
            </a:r>
          </a:p>
          <a:p>
            <a:pPr marL="671513" lvl="1" indent="-214313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Lastro existente: US$ 750 milhões (ingresso de recursos esperado em 2023)</a:t>
            </a:r>
          </a:p>
        </p:txBody>
      </p:sp>
    </p:spTree>
    <p:extLst>
      <p:ext uri="{BB962C8B-B14F-4D97-AF65-F5344CB8AC3E}">
        <p14:creationId xmlns:p14="http://schemas.microsoft.com/office/powerpoint/2010/main" val="50426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A2F1B52-E8FD-CBB0-A9D3-13020FA03DE2}"/>
              </a:ext>
            </a:extLst>
          </p:cNvPr>
          <p:cNvSpPr txBox="1"/>
          <p:nvPr/>
        </p:nvSpPr>
        <p:spPr>
          <a:xfrm>
            <a:off x="200401" y="977294"/>
            <a:ext cx="1159559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da Escala de atuação</a:t>
            </a:r>
            <a:r>
              <a:rPr lang="pt-BR" sz="24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meta de elevação dos </a:t>
            </a:r>
            <a:r>
              <a:rPr lang="pt-BR" sz="2400" b="1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desembolsos para 2% do PIB até 2026 </a:t>
            </a:r>
            <a:r>
              <a:rPr lang="pt-BR" sz="24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sustentabilidade fiscal e social (mesmo tamanho relativo do período FHC)</a:t>
            </a: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0052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Foco dos financiamentos</a:t>
            </a:r>
            <a:r>
              <a:rPr lang="pt-BR" sz="24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Socioambiental, Transição Climática, Inovação e </a:t>
            </a:r>
            <a:r>
              <a:rPr lang="pt-BR" sz="2400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MPMEs</a:t>
            </a:r>
            <a:endParaRPr lang="pt-BR" sz="2400" dirty="0">
              <a:solidFill>
                <a:srgbClr val="0052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05287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 para o </a:t>
            </a:r>
            <a:r>
              <a:rPr lang="pt-BR" sz="2400" b="1" i="1" dirty="0" err="1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r>
              <a:rPr lang="pt-BR" sz="24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aumento dos desembolsos e da carteira de crédito é um desafio para o BNDES, </a:t>
            </a:r>
            <a:r>
              <a:rPr lang="pt-BR" sz="2400" b="1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não vai contar com o mesmo apoio do passado do Tesouro</a:t>
            </a: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2400" i="0" dirty="0">
              <a:solidFill>
                <a:srgbClr val="00528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Ampliação de fontes de financiamento</a:t>
            </a:r>
            <a:r>
              <a:rPr lang="pt-BR" sz="24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utilização do </a:t>
            </a:r>
            <a:r>
              <a:rPr lang="pt-BR" sz="2400" b="1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 doméstico com instrumento incentivado</a:t>
            </a:r>
            <a:r>
              <a:rPr lang="pt-BR" sz="24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financiar projetos de impacto e </a:t>
            </a:r>
            <a:r>
              <a:rPr lang="pt-BR" sz="2400" b="1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utilização de captações externas</a:t>
            </a: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0052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005287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Nome do tema">
            <a:extLst>
              <a:ext uri="{FF2B5EF4-FFF2-40B4-BE49-F238E27FC236}">
                <a16:creationId xmlns:a16="http://schemas.microsoft.com/office/drawing/2014/main" xmlns="" id="{1DBCCCCD-3412-1CC9-3432-83EC8473B2A6}"/>
              </a:ext>
            </a:extLst>
          </p:cNvPr>
          <p:cNvSpPr txBox="1"/>
          <p:nvPr/>
        </p:nvSpPr>
        <p:spPr>
          <a:xfrm>
            <a:off x="471103" y="197099"/>
            <a:ext cx="10849742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>
              <a:spcAft>
                <a:spcPts val="200"/>
              </a:spcAft>
              <a:defRPr sz="2400" b="1">
                <a:solidFill>
                  <a:srgbClr val="034EA2"/>
                </a:solidFill>
                <a:uLn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r>
              <a:rPr lang="pt-BR" sz="2800" dirty="0">
                <a:solidFill>
                  <a:schemeClr val="accent1"/>
                </a:solidFill>
              </a:rPr>
              <a:t>Objetivos do Novo BNDES</a:t>
            </a:r>
          </a:p>
        </p:txBody>
      </p:sp>
      <p:sp>
        <p:nvSpPr>
          <p:cNvPr id="3" name="Espaço Reservado para Número de Slide 9">
            <a:extLst>
              <a:ext uri="{FF2B5EF4-FFF2-40B4-BE49-F238E27FC236}">
                <a16:creationId xmlns:a16="http://schemas.microsoft.com/office/drawing/2014/main" xmlns="" id="{6CA74CD1-67DD-2695-5259-59B355DCB9EB}"/>
              </a:ext>
            </a:extLst>
          </p:cNvPr>
          <p:cNvSpPr txBox="1">
            <a:spLocks/>
          </p:cNvSpPr>
          <p:nvPr/>
        </p:nvSpPr>
        <p:spPr>
          <a:xfrm>
            <a:off x="11796000" y="6614805"/>
            <a:ext cx="3960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28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pt-BR" smtClean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pt-BR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491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Nome do tema">
            <a:extLst>
              <a:ext uri="{FF2B5EF4-FFF2-40B4-BE49-F238E27FC236}">
                <a16:creationId xmlns:a16="http://schemas.microsoft.com/office/drawing/2014/main" xmlns="" id="{0244B25A-06AB-A0B6-A535-88D85F790ACF}"/>
              </a:ext>
            </a:extLst>
          </p:cNvPr>
          <p:cNvSpPr txBox="1"/>
          <p:nvPr/>
        </p:nvSpPr>
        <p:spPr>
          <a:xfrm>
            <a:off x="592209" y="571650"/>
            <a:ext cx="10849742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>
              <a:spcAft>
                <a:spcPts val="200"/>
              </a:spcAft>
              <a:defRPr sz="2400" b="1">
                <a:solidFill>
                  <a:srgbClr val="034EA2"/>
                </a:solidFill>
                <a:uLn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r>
              <a:rPr lang="pt-BR" sz="2800" dirty="0">
                <a:solidFill>
                  <a:schemeClr val="accent1"/>
                </a:solidFill>
                <a:sym typeface="Avenir Next Regular"/>
              </a:rPr>
              <a:t>BNDES do Futuro</a:t>
            </a: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xmlns="" id="{26D9A721-C246-497E-BBA2-55798F599A94}"/>
              </a:ext>
            </a:extLst>
          </p:cNvPr>
          <p:cNvSpPr/>
          <p:nvPr/>
        </p:nvSpPr>
        <p:spPr>
          <a:xfrm>
            <a:off x="8519170" y="2388509"/>
            <a:ext cx="318548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 err="1">
                <a:ln>
                  <a:noFill/>
                </a:ln>
                <a:solidFill>
                  <a:srgbClr val="008D7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MPME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008D7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 inclusão produtiva</a:t>
            </a: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xmlns="" id="{3AFE03A5-23D5-42BF-9B59-1653DD4B3D90}"/>
              </a:ext>
            </a:extLst>
          </p:cNvPr>
          <p:cNvSpPr/>
          <p:nvPr/>
        </p:nvSpPr>
        <p:spPr>
          <a:xfrm>
            <a:off x="8198832" y="5584866"/>
            <a:ext cx="34543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solidFill>
                  <a:srgbClr val="006FB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Transição climática justa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006FB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tângulo 66">
            <a:extLst>
              <a:ext uri="{FF2B5EF4-FFF2-40B4-BE49-F238E27FC236}">
                <a16:creationId xmlns:a16="http://schemas.microsoft.com/office/drawing/2014/main" xmlns="" id="{623B839F-E2F4-46EF-8280-8155DCDDE7A4}"/>
              </a:ext>
            </a:extLst>
          </p:cNvPr>
          <p:cNvSpPr/>
          <p:nvPr/>
        </p:nvSpPr>
        <p:spPr>
          <a:xfrm>
            <a:off x="6558149" y="1400118"/>
            <a:ext cx="168507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006FB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Infraestrutura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xmlns="" id="{56D2C260-359A-4E74-9E30-BC970F3950F5}"/>
              </a:ext>
            </a:extLst>
          </p:cNvPr>
          <p:cNvSpPr/>
          <p:nvPr/>
        </p:nvSpPr>
        <p:spPr>
          <a:xfrm>
            <a:off x="579014" y="3871618"/>
            <a:ext cx="2638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1" dirty="0">
                <a:solidFill>
                  <a:srgbClr val="52BB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solidFill>
                  <a:srgbClr val="52BBB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xportações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52BBB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xmlns="" id="{495DA694-73EB-4ED5-927E-E90908118296}"/>
              </a:ext>
            </a:extLst>
          </p:cNvPr>
          <p:cNvSpPr/>
          <p:nvPr/>
        </p:nvSpPr>
        <p:spPr>
          <a:xfrm>
            <a:off x="976995" y="2282271"/>
            <a:ext cx="3011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solidFill>
                  <a:srgbClr val="56C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pt-BR" b="1" i="0" u="none" strike="noStrike" kern="1200" cap="none" spc="0" normalizeH="0" baseline="0" noProof="0" dirty="0" err="1">
                <a:ln>
                  <a:noFill/>
                </a:ln>
                <a:solidFill>
                  <a:srgbClr val="56C0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iversidade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56C0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 Equidade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xmlns="" id="{7B09E386-6A6B-4299-9207-2C847A867BF3}"/>
              </a:ext>
            </a:extLst>
          </p:cNvPr>
          <p:cNvSpPr/>
          <p:nvPr/>
        </p:nvSpPr>
        <p:spPr>
          <a:xfrm>
            <a:off x="325556" y="5282780"/>
            <a:ext cx="3684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CD862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Inovação e Reindustrialização</a:t>
            </a:r>
          </a:p>
        </p:txBody>
      </p:sp>
      <p:sp>
        <p:nvSpPr>
          <p:cNvPr id="72" name="Elipse 71"/>
          <p:cNvSpPr/>
          <p:nvPr/>
        </p:nvSpPr>
        <p:spPr>
          <a:xfrm>
            <a:off x="7121287" y="5643889"/>
            <a:ext cx="900000" cy="900000"/>
          </a:xfrm>
          <a:prstGeom prst="ellipse">
            <a:avLst/>
          </a:prstGeom>
          <a:noFill/>
          <a:ln>
            <a:solidFill>
              <a:srgbClr val="7F7F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3" name="Conector reto 72"/>
          <p:cNvCxnSpPr/>
          <p:nvPr/>
        </p:nvCxnSpPr>
        <p:spPr>
          <a:xfrm>
            <a:off x="6665627" y="1732078"/>
            <a:ext cx="1725353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>
            <a:endCxn id="101" idx="7"/>
          </p:cNvCxnSpPr>
          <p:nvPr/>
        </p:nvCxnSpPr>
        <p:spPr>
          <a:xfrm flipH="1">
            <a:off x="6368891" y="1738741"/>
            <a:ext cx="301416" cy="159983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/>
          <p:cNvCxnSpPr/>
          <p:nvPr/>
        </p:nvCxnSpPr>
        <p:spPr>
          <a:xfrm>
            <a:off x="8674889" y="2721328"/>
            <a:ext cx="816648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/>
          <p:cNvCxnSpPr/>
          <p:nvPr/>
        </p:nvCxnSpPr>
        <p:spPr>
          <a:xfrm flipH="1">
            <a:off x="8373474" y="2722643"/>
            <a:ext cx="301416" cy="159983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/>
          <p:cNvCxnSpPr/>
          <p:nvPr/>
        </p:nvCxnSpPr>
        <p:spPr>
          <a:xfrm>
            <a:off x="8936512" y="4475139"/>
            <a:ext cx="1264688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/>
          <p:nvPr/>
        </p:nvCxnSpPr>
        <p:spPr>
          <a:xfrm flipH="1">
            <a:off x="8635097" y="4476454"/>
            <a:ext cx="301416" cy="159983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/>
          <p:cNvCxnSpPr>
            <a:cxnSpLocks/>
          </p:cNvCxnSpPr>
          <p:nvPr/>
        </p:nvCxnSpPr>
        <p:spPr>
          <a:xfrm>
            <a:off x="8341363" y="5903815"/>
            <a:ext cx="1883589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orma livre 79"/>
          <p:cNvSpPr/>
          <p:nvPr/>
        </p:nvSpPr>
        <p:spPr>
          <a:xfrm>
            <a:off x="3931961" y="2676789"/>
            <a:ext cx="791992" cy="791992"/>
          </a:xfrm>
          <a:custGeom>
            <a:avLst/>
            <a:gdLst>
              <a:gd name="connsiteX0" fmla="*/ 0 w 791992"/>
              <a:gd name="connsiteY0" fmla="*/ 395996 h 791992"/>
              <a:gd name="connsiteX1" fmla="*/ 395996 w 791992"/>
              <a:gd name="connsiteY1" fmla="*/ 0 h 791992"/>
              <a:gd name="connsiteX2" fmla="*/ 791992 w 791992"/>
              <a:gd name="connsiteY2" fmla="*/ 395996 h 791992"/>
              <a:gd name="connsiteX3" fmla="*/ 395996 w 791992"/>
              <a:gd name="connsiteY3" fmla="*/ 791992 h 791992"/>
              <a:gd name="connsiteX4" fmla="*/ 0 w 791992"/>
              <a:gd name="connsiteY4" fmla="*/ 395996 h 79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92" h="791992">
                <a:moveTo>
                  <a:pt x="0" y="395996"/>
                </a:moveTo>
                <a:cubicBezTo>
                  <a:pt x="0" y="177293"/>
                  <a:pt x="177293" y="0"/>
                  <a:pt x="395996" y="0"/>
                </a:cubicBezTo>
                <a:cubicBezTo>
                  <a:pt x="614699" y="0"/>
                  <a:pt x="791992" y="177293"/>
                  <a:pt x="791992" y="395996"/>
                </a:cubicBezTo>
                <a:cubicBezTo>
                  <a:pt x="791992" y="614699"/>
                  <a:pt x="614699" y="791992"/>
                  <a:pt x="395996" y="791992"/>
                </a:cubicBezTo>
                <a:cubicBezTo>
                  <a:pt x="177293" y="791992"/>
                  <a:pt x="0" y="614699"/>
                  <a:pt x="0" y="395996"/>
                </a:cubicBezTo>
                <a:close/>
              </a:path>
            </a:pathLst>
          </a:custGeom>
          <a:solidFill>
            <a:srgbClr val="56C02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 </a:t>
            </a:r>
          </a:p>
        </p:txBody>
      </p:sp>
      <p:sp>
        <p:nvSpPr>
          <p:cNvPr id="81" name="Forma livre 80"/>
          <p:cNvSpPr/>
          <p:nvPr/>
        </p:nvSpPr>
        <p:spPr>
          <a:xfrm>
            <a:off x="3516077" y="4268761"/>
            <a:ext cx="791992" cy="791992"/>
          </a:xfrm>
          <a:custGeom>
            <a:avLst/>
            <a:gdLst>
              <a:gd name="connsiteX0" fmla="*/ 0 w 791992"/>
              <a:gd name="connsiteY0" fmla="*/ 395996 h 791992"/>
              <a:gd name="connsiteX1" fmla="*/ 395996 w 791992"/>
              <a:gd name="connsiteY1" fmla="*/ 0 h 791992"/>
              <a:gd name="connsiteX2" fmla="*/ 791992 w 791992"/>
              <a:gd name="connsiteY2" fmla="*/ 395996 h 791992"/>
              <a:gd name="connsiteX3" fmla="*/ 395996 w 791992"/>
              <a:gd name="connsiteY3" fmla="*/ 791992 h 791992"/>
              <a:gd name="connsiteX4" fmla="*/ 0 w 791992"/>
              <a:gd name="connsiteY4" fmla="*/ 395996 h 79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92" h="791992">
                <a:moveTo>
                  <a:pt x="0" y="395996"/>
                </a:moveTo>
                <a:cubicBezTo>
                  <a:pt x="0" y="177293"/>
                  <a:pt x="177293" y="0"/>
                  <a:pt x="395996" y="0"/>
                </a:cubicBezTo>
                <a:cubicBezTo>
                  <a:pt x="614699" y="0"/>
                  <a:pt x="791992" y="177293"/>
                  <a:pt x="791992" y="395996"/>
                </a:cubicBezTo>
                <a:cubicBezTo>
                  <a:pt x="791992" y="614699"/>
                  <a:pt x="614699" y="791992"/>
                  <a:pt x="395996" y="791992"/>
                </a:cubicBezTo>
                <a:cubicBezTo>
                  <a:pt x="177293" y="791992"/>
                  <a:pt x="0" y="614699"/>
                  <a:pt x="0" y="395996"/>
                </a:cubicBezTo>
                <a:close/>
              </a:path>
            </a:pathLst>
          </a:custGeom>
          <a:solidFill>
            <a:srgbClr val="52BBB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Forma livre 81"/>
          <p:cNvSpPr/>
          <p:nvPr/>
        </p:nvSpPr>
        <p:spPr>
          <a:xfrm>
            <a:off x="7181476" y="5697893"/>
            <a:ext cx="791992" cy="791992"/>
          </a:xfrm>
          <a:custGeom>
            <a:avLst/>
            <a:gdLst>
              <a:gd name="connsiteX0" fmla="*/ 0 w 791992"/>
              <a:gd name="connsiteY0" fmla="*/ 395996 h 791992"/>
              <a:gd name="connsiteX1" fmla="*/ 395996 w 791992"/>
              <a:gd name="connsiteY1" fmla="*/ 0 h 791992"/>
              <a:gd name="connsiteX2" fmla="*/ 791992 w 791992"/>
              <a:gd name="connsiteY2" fmla="*/ 395996 h 791992"/>
              <a:gd name="connsiteX3" fmla="*/ 395996 w 791992"/>
              <a:gd name="connsiteY3" fmla="*/ 791992 h 791992"/>
              <a:gd name="connsiteX4" fmla="*/ 0 w 791992"/>
              <a:gd name="connsiteY4" fmla="*/ 395996 h 79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92" h="791992">
                <a:moveTo>
                  <a:pt x="0" y="395996"/>
                </a:moveTo>
                <a:cubicBezTo>
                  <a:pt x="0" y="177293"/>
                  <a:pt x="177293" y="0"/>
                  <a:pt x="395996" y="0"/>
                </a:cubicBezTo>
                <a:cubicBezTo>
                  <a:pt x="614699" y="0"/>
                  <a:pt x="791992" y="177293"/>
                  <a:pt x="791992" y="395996"/>
                </a:cubicBezTo>
                <a:cubicBezTo>
                  <a:pt x="791992" y="614699"/>
                  <a:pt x="614699" y="791992"/>
                  <a:pt x="395996" y="791992"/>
                </a:cubicBezTo>
                <a:cubicBezTo>
                  <a:pt x="177293" y="791992"/>
                  <a:pt x="0" y="614699"/>
                  <a:pt x="0" y="395996"/>
                </a:cubicBezTo>
                <a:close/>
              </a:path>
            </a:pathLst>
          </a:custGeom>
          <a:solidFill>
            <a:srgbClr val="034EA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Forma livre 82"/>
          <p:cNvSpPr/>
          <p:nvPr/>
        </p:nvSpPr>
        <p:spPr>
          <a:xfrm>
            <a:off x="7870335" y="4508483"/>
            <a:ext cx="791992" cy="791992"/>
          </a:xfrm>
          <a:custGeom>
            <a:avLst/>
            <a:gdLst>
              <a:gd name="connsiteX0" fmla="*/ 0 w 791992"/>
              <a:gd name="connsiteY0" fmla="*/ 395996 h 791992"/>
              <a:gd name="connsiteX1" fmla="*/ 395996 w 791992"/>
              <a:gd name="connsiteY1" fmla="*/ 0 h 791992"/>
              <a:gd name="connsiteX2" fmla="*/ 791992 w 791992"/>
              <a:gd name="connsiteY2" fmla="*/ 395996 h 791992"/>
              <a:gd name="connsiteX3" fmla="*/ 395996 w 791992"/>
              <a:gd name="connsiteY3" fmla="*/ 791992 h 791992"/>
              <a:gd name="connsiteX4" fmla="*/ 0 w 791992"/>
              <a:gd name="connsiteY4" fmla="*/ 395996 h 79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92" h="791992">
                <a:moveTo>
                  <a:pt x="0" y="395996"/>
                </a:moveTo>
                <a:cubicBezTo>
                  <a:pt x="0" y="177293"/>
                  <a:pt x="177293" y="0"/>
                  <a:pt x="395996" y="0"/>
                </a:cubicBezTo>
                <a:cubicBezTo>
                  <a:pt x="614699" y="0"/>
                  <a:pt x="791992" y="177293"/>
                  <a:pt x="791992" y="395996"/>
                </a:cubicBezTo>
                <a:cubicBezTo>
                  <a:pt x="791992" y="614699"/>
                  <a:pt x="614699" y="791992"/>
                  <a:pt x="395996" y="791992"/>
                </a:cubicBezTo>
                <a:cubicBezTo>
                  <a:pt x="177293" y="791992"/>
                  <a:pt x="0" y="614699"/>
                  <a:pt x="0" y="395996"/>
                </a:cubicBezTo>
                <a:close/>
              </a:path>
            </a:pathLst>
          </a:custGeom>
          <a:solidFill>
            <a:srgbClr val="0099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Forma livre 83"/>
          <p:cNvSpPr/>
          <p:nvPr/>
        </p:nvSpPr>
        <p:spPr>
          <a:xfrm>
            <a:off x="3878548" y="5737891"/>
            <a:ext cx="791992" cy="791992"/>
          </a:xfrm>
          <a:custGeom>
            <a:avLst/>
            <a:gdLst>
              <a:gd name="connsiteX0" fmla="*/ 0 w 791992"/>
              <a:gd name="connsiteY0" fmla="*/ 395996 h 791992"/>
              <a:gd name="connsiteX1" fmla="*/ 395996 w 791992"/>
              <a:gd name="connsiteY1" fmla="*/ 0 h 791992"/>
              <a:gd name="connsiteX2" fmla="*/ 791992 w 791992"/>
              <a:gd name="connsiteY2" fmla="*/ 395996 h 791992"/>
              <a:gd name="connsiteX3" fmla="*/ 395996 w 791992"/>
              <a:gd name="connsiteY3" fmla="*/ 791992 h 791992"/>
              <a:gd name="connsiteX4" fmla="*/ 0 w 791992"/>
              <a:gd name="connsiteY4" fmla="*/ 395996 h 79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92" h="791992">
                <a:moveTo>
                  <a:pt x="0" y="395996"/>
                </a:moveTo>
                <a:cubicBezTo>
                  <a:pt x="0" y="177293"/>
                  <a:pt x="177293" y="0"/>
                  <a:pt x="395996" y="0"/>
                </a:cubicBezTo>
                <a:cubicBezTo>
                  <a:pt x="614699" y="0"/>
                  <a:pt x="791992" y="177293"/>
                  <a:pt x="791992" y="395996"/>
                </a:cubicBezTo>
                <a:cubicBezTo>
                  <a:pt x="791992" y="614699"/>
                  <a:pt x="614699" y="791992"/>
                  <a:pt x="395996" y="791992"/>
                </a:cubicBezTo>
                <a:cubicBezTo>
                  <a:pt x="177293" y="791992"/>
                  <a:pt x="0" y="614699"/>
                  <a:pt x="0" y="395996"/>
                </a:cubicBezTo>
                <a:close/>
              </a:path>
            </a:pathLst>
          </a:custGeom>
          <a:solidFill>
            <a:srgbClr val="CD86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5" name="Grupo 84"/>
          <p:cNvGrpSpPr/>
          <p:nvPr/>
        </p:nvGrpSpPr>
        <p:grpSpPr>
          <a:xfrm>
            <a:off x="4049077" y="5919930"/>
            <a:ext cx="446901" cy="418891"/>
            <a:chOff x="5612648" y="1941843"/>
            <a:chExt cx="381755" cy="473469"/>
          </a:xfrm>
        </p:grpSpPr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5623670" y="2219314"/>
              <a:ext cx="180449" cy="195998"/>
            </a:xfrm>
            <a:custGeom>
              <a:avLst/>
              <a:gdLst>
                <a:gd name="T0" fmla="*/ 838 w 2063"/>
                <a:gd name="T1" fmla="*/ 268 h 1458"/>
                <a:gd name="T2" fmla="*/ 736 w 2063"/>
                <a:gd name="T3" fmla="*/ 357 h 1458"/>
                <a:gd name="T4" fmla="*/ 619 w 2063"/>
                <a:gd name="T5" fmla="*/ 424 h 1458"/>
                <a:gd name="T6" fmla="*/ 490 w 2063"/>
                <a:gd name="T7" fmla="*/ 469 h 1458"/>
                <a:gd name="T8" fmla="*/ 374 w 2063"/>
                <a:gd name="T9" fmla="*/ 486 h 1458"/>
                <a:gd name="T10" fmla="*/ 304 w 2063"/>
                <a:gd name="T11" fmla="*/ 488 h 1458"/>
                <a:gd name="T12" fmla="*/ 466 w 2063"/>
                <a:gd name="T13" fmla="*/ 999 h 1458"/>
                <a:gd name="T14" fmla="*/ 459 w 2063"/>
                <a:gd name="T15" fmla="*/ 1052 h 1458"/>
                <a:gd name="T16" fmla="*/ 427 w 2063"/>
                <a:gd name="T17" fmla="*/ 1096 h 1458"/>
                <a:gd name="T18" fmla="*/ 349 w 2063"/>
                <a:gd name="T19" fmla="*/ 1147 h 1458"/>
                <a:gd name="T20" fmla="*/ 251 w 2063"/>
                <a:gd name="T21" fmla="*/ 1233 h 1458"/>
                <a:gd name="T22" fmla="*/ 176 w 2063"/>
                <a:gd name="T23" fmla="*/ 1339 h 1458"/>
                <a:gd name="T24" fmla="*/ 1851 w 2063"/>
                <a:gd name="T25" fmla="*/ 1283 h 1458"/>
                <a:gd name="T26" fmla="*/ 1762 w 2063"/>
                <a:gd name="T27" fmla="*/ 1186 h 1458"/>
                <a:gd name="T28" fmla="*/ 1654 w 2063"/>
                <a:gd name="T29" fmla="*/ 1110 h 1458"/>
                <a:gd name="T30" fmla="*/ 1530 w 2063"/>
                <a:gd name="T31" fmla="*/ 1060 h 1458"/>
                <a:gd name="T32" fmla="*/ 1482 w 2063"/>
                <a:gd name="T33" fmla="*/ 1036 h 1458"/>
                <a:gd name="T34" fmla="*/ 882 w 2063"/>
                <a:gd name="T35" fmla="*/ 215 h 1458"/>
                <a:gd name="T36" fmla="*/ 1560 w 2063"/>
                <a:gd name="T37" fmla="*/ 946 h 1458"/>
                <a:gd name="T38" fmla="*/ 1690 w 2063"/>
                <a:gd name="T39" fmla="*/ 995 h 1458"/>
                <a:gd name="T40" fmla="*/ 1805 w 2063"/>
                <a:gd name="T41" fmla="*/ 1067 h 1458"/>
                <a:gd name="T42" fmla="*/ 1903 w 2063"/>
                <a:gd name="T43" fmla="*/ 1159 h 1458"/>
                <a:gd name="T44" fmla="*/ 1983 w 2063"/>
                <a:gd name="T45" fmla="*/ 1268 h 1458"/>
                <a:gd name="T46" fmla="*/ 2041 w 2063"/>
                <a:gd name="T47" fmla="*/ 1392 h 1458"/>
                <a:gd name="T48" fmla="*/ 0 w 2063"/>
                <a:gd name="T49" fmla="*/ 1458 h 1458"/>
                <a:gd name="T50" fmla="*/ 51 w 2063"/>
                <a:gd name="T51" fmla="*/ 1319 h 1458"/>
                <a:gd name="T52" fmla="*/ 128 w 2063"/>
                <a:gd name="T53" fmla="*/ 1196 h 1458"/>
                <a:gd name="T54" fmla="*/ 228 w 2063"/>
                <a:gd name="T55" fmla="*/ 1090 h 1458"/>
                <a:gd name="T56" fmla="*/ 347 w 2063"/>
                <a:gd name="T57" fmla="*/ 1008 h 1458"/>
                <a:gd name="T58" fmla="*/ 193 w 2063"/>
                <a:gd name="T59" fmla="*/ 354 h 1458"/>
                <a:gd name="T60" fmla="*/ 326 w 2063"/>
                <a:gd name="T61" fmla="*/ 370 h 1458"/>
                <a:gd name="T62" fmla="*/ 404 w 2063"/>
                <a:gd name="T63" fmla="*/ 365 h 1458"/>
                <a:gd name="T64" fmla="*/ 529 w 2063"/>
                <a:gd name="T65" fmla="*/ 333 h 1458"/>
                <a:gd name="T66" fmla="*/ 640 w 2063"/>
                <a:gd name="T67" fmla="*/ 277 h 1458"/>
                <a:gd name="T68" fmla="*/ 736 w 2063"/>
                <a:gd name="T69" fmla="*/ 201 h 1458"/>
                <a:gd name="T70" fmla="*/ 814 w 2063"/>
                <a:gd name="T71" fmla="*/ 107 h 1458"/>
                <a:gd name="T72" fmla="*/ 872 w 2063"/>
                <a:gd name="T73" fmla="*/ 0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63" h="1458">
                  <a:moveTo>
                    <a:pt x="882" y="215"/>
                  </a:moveTo>
                  <a:lnTo>
                    <a:pt x="838" y="268"/>
                  </a:lnTo>
                  <a:lnTo>
                    <a:pt x="789" y="314"/>
                  </a:lnTo>
                  <a:lnTo>
                    <a:pt x="736" y="357"/>
                  </a:lnTo>
                  <a:lnTo>
                    <a:pt x="679" y="392"/>
                  </a:lnTo>
                  <a:lnTo>
                    <a:pt x="619" y="424"/>
                  </a:lnTo>
                  <a:lnTo>
                    <a:pt x="556" y="449"/>
                  </a:lnTo>
                  <a:lnTo>
                    <a:pt x="490" y="469"/>
                  </a:lnTo>
                  <a:lnTo>
                    <a:pt x="421" y="482"/>
                  </a:lnTo>
                  <a:lnTo>
                    <a:pt x="374" y="486"/>
                  </a:lnTo>
                  <a:lnTo>
                    <a:pt x="326" y="489"/>
                  </a:lnTo>
                  <a:lnTo>
                    <a:pt x="304" y="488"/>
                  </a:lnTo>
                  <a:lnTo>
                    <a:pt x="461" y="971"/>
                  </a:lnTo>
                  <a:lnTo>
                    <a:pt x="466" y="999"/>
                  </a:lnTo>
                  <a:lnTo>
                    <a:pt x="465" y="1026"/>
                  </a:lnTo>
                  <a:lnTo>
                    <a:pt x="459" y="1052"/>
                  </a:lnTo>
                  <a:lnTo>
                    <a:pt x="445" y="1076"/>
                  </a:lnTo>
                  <a:lnTo>
                    <a:pt x="427" y="1096"/>
                  </a:lnTo>
                  <a:lnTo>
                    <a:pt x="404" y="1113"/>
                  </a:lnTo>
                  <a:lnTo>
                    <a:pt x="349" y="1147"/>
                  </a:lnTo>
                  <a:lnTo>
                    <a:pt x="297" y="1188"/>
                  </a:lnTo>
                  <a:lnTo>
                    <a:pt x="251" y="1233"/>
                  </a:lnTo>
                  <a:lnTo>
                    <a:pt x="210" y="1285"/>
                  </a:lnTo>
                  <a:lnTo>
                    <a:pt x="176" y="1339"/>
                  </a:lnTo>
                  <a:lnTo>
                    <a:pt x="1887" y="1339"/>
                  </a:lnTo>
                  <a:lnTo>
                    <a:pt x="1851" y="1283"/>
                  </a:lnTo>
                  <a:lnTo>
                    <a:pt x="1809" y="1232"/>
                  </a:lnTo>
                  <a:lnTo>
                    <a:pt x="1762" y="1186"/>
                  </a:lnTo>
                  <a:lnTo>
                    <a:pt x="1710" y="1145"/>
                  </a:lnTo>
                  <a:lnTo>
                    <a:pt x="1654" y="1110"/>
                  </a:lnTo>
                  <a:lnTo>
                    <a:pt x="1593" y="1083"/>
                  </a:lnTo>
                  <a:lnTo>
                    <a:pt x="1530" y="1060"/>
                  </a:lnTo>
                  <a:lnTo>
                    <a:pt x="1505" y="1051"/>
                  </a:lnTo>
                  <a:lnTo>
                    <a:pt x="1482" y="1036"/>
                  </a:lnTo>
                  <a:lnTo>
                    <a:pt x="1465" y="1016"/>
                  </a:lnTo>
                  <a:lnTo>
                    <a:pt x="882" y="215"/>
                  </a:lnTo>
                  <a:close/>
                  <a:moveTo>
                    <a:pt x="872" y="0"/>
                  </a:moveTo>
                  <a:lnTo>
                    <a:pt x="1560" y="946"/>
                  </a:lnTo>
                  <a:lnTo>
                    <a:pt x="1626" y="968"/>
                  </a:lnTo>
                  <a:lnTo>
                    <a:pt x="1690" y="995"/>
                  </a:lnTo>
                  <a:lnTo>
                    <a:pt x="1748" y="1028"/>
                  </a:lnTo>
                  <a:lnTo>
                    <a:pt x="1805" y="1067"/>
                  </a:lnTo>
                  <a:lnTo>
                    <a:pt x="1856" y="1110"/>
                  </a:lnTo>
                  <a:lnTo>
                    <a:pt x="1903" y="1159"/>
                  </a:lnTo>
                  <a:lnTo>
                    <a:pt x="1946" y="1211"/>
                  </a:lnTo>
                  <a:lnTo>
                    <a:pt x="1983" y="1268"/>
                  </a:lnTo>
                  <a:lnTo>
                    <a:pt x="2015" y="1328"/>
                  </a:lnTo>
                  <a:lnTo>
                    <a:pt x="2041" y="1392"/>
                  </a:lnTo>
                  <a:lnTo>
                    <a:pt x="2063" y="1458"/>
                  </a:lnTo>
                  <a:lnTo>
                    <a:pt x="0" y="1458"/>
                  </a:lnTo>
                  <a:lnTo>
                    <a:pt x="22" y="1387"/>
                  </a:lnTo>
                  <a:lnTo>
                    <a:pt x="51" y="1319"/>
                  </a:lnTo>
                  <a:lnTo>
                    <a:pt x="86" y="1256"/>
                  </a:lnTo>
                  <a:lnTo>
                    <a:pt x="128" y="1196"/>
                  </a:lnTo>
                  <a:lnTo>
                    <a:pt x="176" y="1141"/>
                  </a:lnTo>
                  <a:lnTo>
                    <a:pt x="228" y="1090"/>
                  </a:lnTo>
                  <a:lnTo>
                    <a:pt x="285" y="1047"/>
                  </a:lnTo>
                  <a:lnTo>
                    <a:pt x="347" y="1008"/>
                  </a:lnTo>
                  <a:lnTo>
                    <a:pt x="129" y="337"/>
                  </a:lnTo>
                  <a:lnTo>
                    <a:pt x="193" y="354"/>
                  </a:lnTo>
                  <a:lnTo>
                    <a:pt x="259" y="366"/>
                  </a:lnTo>
                  <a:lnTo>
                    <a:pt x="326" y="370"/>
                  </a:lnTo>
                  <a:lnTo>
                    <a:pt x="365" y="369"/>
                  </a:lnTo>
                  <a:lnTo>
                    <a:pt x="404" y="365"/>
                  </a:lnTo>
                  <a:lnTo>
                    <a:pt x="468" y="351"/>
                  </a:lnTo>
                  <a:lnTo>
                    <a:pt x="529" y="333"/>
                  </a:lnTo>
                  <a:lnTo>
                    <a:pt x="587" y="308"/>
                  </a:lnTo>
                  <a:lnTo>
                    <a:pt x="640" y="277"/>
                  </a:lnTo>
                  <a:lnTo>
                    <a:pt x="690" y="240"/>
                  </a:lnTo>
                  <a:lnTo>
                    <a:pt x="736" y="201"/>
                  </a:lnTo>
                  <a:lnTo>
                    <a:pt x="777" y="156"/>
                  </a:lnTo>
                  <a:lnTo>
                    <a:pt x="814" y="107"/>
                  </a:lnTo>
                  <a:lnTo>
                    <a:pt x="846" y="55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25"/>
            <p:cNvSpPr>
              <a:spLocks noEditPoints="1"/>
            </p:cNvSpPr>
            <p:nvPr/>
          </p:nvSpPr>
          <p:spPr bwMode="auto">
            <a:xfrm>
              <a:off x="5671973" y="2289217"/>
              <a:ext cx="51631" cy="54042"/>
            </a:xfrm>
            <a:custGeom>
              <a:avLst/>
              <a:gdLst>
                <a:gd name="T0" fmla="*/ 230 w 591"/>
                <a:gd name="T1" fmla="*/ 147 h 402"/>
                <a:gd name="T2" fmla="*/ 148 w 591"/>
                <a:gd name="T3" fmla="*/ 184 h 402"/>
                <a:gd name="T4" fmla="*/ 184 w 591"/>
                <a:gd name="T5" fmla="*/ 283 h 402"/>
                <a:gd name="T6" fmla="*/ 340 w 591"/>
                <a:gd name="T7" fmla="*/ 283 h 402"/>
                <a:gd name="T8" fmla="*/ 230 w 591"/>
                <a:gd name="T9" fmla="*/ 147 h 402"/>
                <a:gd name="T10" fmla="*/ 263 w 591"/>
                <a:gd name="T11" fmla="*/ 0 h 402"/>
                <a:gd name="T12" fmla="*/ 591 w 591"/>
                <a:gd name="T13" fmla="*/ 402 h 402"/>
                <a:gd name="T14" fmla="*/ 138 w 591"/>
                <a:gd name="T15" fmla="*/ 402 h 402"/>
                <a:gd name="T16" fmla="*/ 101 w 591"/>
                <a:gd name="T17" fmla="*/ 402 h 402"/>
                <a:gd name="T18" fmla="*/ 0 w 591"/>
                <a:gd name="T19" fmla="*/ 122 h 402"/>
                <a:gd name="T20" fmla="*/ 263 w 591"/>
                <a:gd name="T2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1" h="402">
                  <a:moveTo>
                    <a:pt x="230" y="147"/>
                  </a:moveTo>
                  <a:lnTo>
                    <a:pt x="148" y="184"/>
                  </a:lnTo>
                  <a:lnTo>
                    <a:pt x="184" y="283"/>
                  </a:lnTo>
                  <a:lnTo>
                    <a:pt x="340" y="283"/>
                  </a:lnTo>
                  <a:lnTo>
                    <a:pt x="230" y="147"/>
                  </a:lnTo>
                  <a:close/>
                  <a:moveTo>
                    <a:pt x="263" y="0"/>
                  </a:moveTo>
                  <a:lnTo>
                    <a:pt x="591" y="402"/>
                  </a:lnTo>
                  <a:lnTo>
                    <a:pt x="138" y="402"/>
                  </a:lnTo>
                  <a:lnTo>
                    <a:pt x="101" y="402"/>
                  </a:lnTo>
                  <a:lnTo>
                    <a:pt x="0" y="122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5612648" y="2129780"/>
              <a:ext cx="76310" cy="117491"/>
            </a:xfrm>
            <a:custGeom>
              <a:avLst/>
              <a:gdLst>
                <a:gd name="T0" fmla="*/ 391 w 873"/>
                <a:gd name="T1" fmla="*/ 123 h 874"/>
                <a:gd name="T2" fmla="*/ 303 w 873"/>
                <a:gd name="T3" fmla="*/ 149 h 874"/>
                <a:gd name="T4" fmla="*/ 227 w 873"/>
                <a:gd name="T5" fmla="*/ 198 h 874"/>
                <a:gd name="T6" fmla="*/ 171 w 873"/>
                <a:gd name="T7" fmla="*/ 264 h 874"/>
                <a:gd name="T8" fmla="*/ 132 w 873"/>
                <a:gd name="T9" fmla="*/ 345 h 874"/>
                <a:gd name="T10" fmla="*/ 119 w 873"/>
                <a:gd name="T11" fmla="*/ 435 h 874"/>
                <a:gd name="T12" fmla="*/ 132 w 873"/>
                <a:gd name="T13" fmla="*/ 526 h 874"/>
                <a:gd name="T14" fmla="*/ 171 w 873"/>
                <a:gd name="T15" fmla="*/ 609 h 874"/>
                <a:gd name="T16" fmla="*/ 229 w 873"/>
                <a:gd name="T17" fmla="*/ 675 h 874"/>
                <a:gd name="T18" fmla="*/ 303 w 873"/>
                <a:gd name="T19" fmla="*/ 724 h 874"/>
                <a:gd name="T20" fmla="*/ 390 w 873"/>
                <a:gd name="T21" fmla="*/ 751 h 874"/>
                <a:gd name="T22" fmla="*/ 481 w 873"/>
                <a:gd name="T23" fmla="*/ 751 h 874"/>
                <a:gd name="T24" fmla="*/ 570 w 873"/>
                <a:gd name="T25" fmla="*/ 724 h 874"/>
                <a:gd name="T26" fmla="*/ 645 w 873"/>
                <a:gd name="T27" fmla="*/ 675 h 874"/>
                <a:gd name="T28" fmla="*/ 702 w 873"/>
                <a:gd name="T29" fmla="*/ 609 h 874"/>
                <a:gd name="T30" fmla="*/ 741 w 873"/>
                <a:gd name="T31" fmla="*/ 529 h 874"/>
                <a:gd name="T32" fmla="*/ 754 w 873"/>
                <a:gd name="T33" fmla="*/ 439 h 874"/>
                <a:gd name="T34" fmla="*/ 741 w 873"/>
                <a:gd name="T35" fmla="*/ 346 h 874"/>
                <a:gd name="T36" fmla="*/ 702 w 873"/>
                <a:gd name="T37" fmla="*/ 264 h 874"/>
                <a:gd name="T38" fmla="*/ 644 w 873"/>
                <a:gd name="T39" fmla="*/ 197 h 874"/>
                <a:gd name="T40" fmla="*/ 570 w 873"/>
                <a:gd name="T41" fmla="*/ 149 h 874"/>
                <a:gd name="T42" fmla="*/ 483 w 873"/>
                <a:gd name="T43" fmla="*/ 123 h 874"/>
                <a:gd name="T44" fmla="*/ 438 w 873"/>
                <a:gd name="T45" fmla="*/ 0 h 874"/>
                <a:gd name="T46" fmla="*/ 541 w 873"/>
                <a:gd name="T47" fmla="*/ 13 h 874"/>
                <a:gd name="T48" fmla="*/ 637 w 873"/>
                <a:gd name="T49" fmla="*/ 49 h 874"/>
                <a:gd name="T50" fmla="*/ 721 w 873"/>
                <a:gd name="T51" fmla="*/ 105 h 874"/>
                <a:gd name="T52" fmla="*/ 791 w 873"/>
                <a:gd name="T53" fmla="*/ 181 h 874"/>
                <a:gd name="T54" fmla="*/ 841 w 873"/>
                <a:gd name="T55" fmla="*/ 272 h 874"/>
                <a:gd name="T56" fmla="*/ 869 w 873"/>
                <a:gd name="T57" fmla="*/ 375 h 874"/>
                <a:gd name="T58" fmla="*/ 870 w 873"/>
                <a:gd name="T59" fmla="*/ 484 h 874"/>
                <a:gd name="T60" fmla="*/ 846 w 873"/>
                <a:gd name="T61" fmla="*/ 585 h 874"/>
                <a:gd name="T62" fmla="*/ 800 w 873"/>
                <a:gd name="T63" fmla="*/ 678 h 874"/>
                <a:gd name="T64" fmla="*/ 734 w 873"/>
                <a:gd name="T65" fmla="*/ 756 h 874"/>
                <a:gd name="T66" fmla="*/ 649 w 873"/>
                <a:gd name="T67" fmla="*/ 817 h 874"/>
                <a:gd name="T68" fmla="*/ 551 w 873"/>
                <a:gd name="T69" fmla="*/ 858 h 874"/>
                <a:gd name="T70" fmla="*/ 436 w 873"/>
                <a:gd name="T71" fmla="*/ 874 h 874"/>
                <a:gd name="T72" fmla="*/ 332 w 873"/>
                <a:gd name="T73" fmla="*/ 860 h 874"/>
                <a:gd name="T74" fmla="*/ 235 w 873"/>
                <a:gd name="T75" fmla="*/ 825 h 874"/>
                <a:gd name="T76" fmla="*/ 152 w 873"/>
                <a:gd name="T77" fmla="*/ 767 h 874"/>
                <a:gd name="T78" fmla="*/ 82 w 873"/>
                <a:gd name="T79" fmla="*/ 692 h 874"/>
                <a:gd name="T80" fmla="*/ 32 w 873"/>
                <a:gd name="T81" fmla="*/ 601 h 874"/>
                <a:gd name="T82" fmla="*/ 4 w 873"/>
                <a:gd name="T83" fmla="*/ 498 h 874"/>
                <a:gd name="T84" fmla="*/ 3 w 873"/>
                <a:gd name="T85" fmla="*/ 390 h 874"/>
                <a:gd name="T86" fmla="*/ 26 w 873"/>
                <a:gd name="T87" fmla="*/ 288 h 874"/>
                <a:gd name="T88" fmla="*/ 73 w 873"/>
                <a:gd name="T89" fmla="*/ 195 h 874"/>
                <a:gd name="T90" fmla="*/ 139 w 873"/>
                <a:gd name="T91" fmla="*/ 117 h 874"/>
                <a:gd name="T92" fmla="*/ 223 w 873"/>
                <a:gd name="T93" fmla="*/ 57 h 874"/>
                <a:gd name="T94" fmla="*/ 321 w 873"/>
                <a:gd name="T95" fmla="*/ 16 h 874"/>
                <a:gd name="T96" fmla="*/ 438 w 873"/>
                <a:gd name="T97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73" h="874">
                  <a:moveTo>
                    <a:pt x="438" y="119"/>
                  </a:moveTo>
                  <a:lnTo>
                    <a:pt x="391" y="123"/>
                  </a:lnTo>
                  <a:lnTo>
                    <a:pt x="346" y="132"/>
                  </a:lnTo>
                  <a:lnTo>
                    <a:pt x="303" y="149"/>
                  </a:lnTo>
                  <a:lnTo>
                    <a:pt x="263" y="170"/>
                  </a:lnTo>
                  <a:lnTo>
                    <a:pt x="227" y="198"/>
                  </a:lnTo>
                  <a:lnTo>
                    <a:pt x="197" y="228"/>
                  </a:lnTo>
                  <a:lnTo>
                    <a:pt x="171" y="264"/>
                  </a:lnTo>
                  <a:lnTo>
                    <a:pt x="148" y="302"/>
                  </a:lnTo>
                  <a:lnTo>
                    <a:pt x="132" y="345"/>
                  </a:lnTo>
                  <a:lnTo>
                    <a:pt x="123" y="388"/>
                  </a:lnTo>
                  <a:lnTo>
                    <a:pt x="119" y="435"/>
                  </a:lnTo>
                  <a:lnTo>
                    <a:pt x="122" y="481"/>
                  </a:lnTo>
                  <a:lnTo>
                    <a:pt x="132" y="526"/>
                  </a:lnTo>
                  <a:lnTo>
                    <a:pt x="148" y="570"/>
                  </a:lnTo>
                  <a:lnTo>
                    <a:pt x="171" y="609"/>
                  </a:lnTo>
                  <a:lnTo>
                    <a:pt x="197" y="645"/>
                  </a:lnTo>
                  <a:lnTo>
                    <a:pt x="229" y="675"/>
                  </a:lnTo>
                  <a:lnTo>
                    <a:pt x="264" y="703"/>
                  </a:lnTo>
                  <a:lnTo>
                    <a:pt x="303" y="724"/>
                  </a:lnTo>
                  <a:lnTo>
                    <a:pt x="345" y="740"/>
                  </a:lnTo>
                  <a:lnTo>
                    <a:pt x="390" y="751"/>
                  </a:lnTo>
                  <a:lnTo>
                    <a:pt x="436" y="755"/>
                  </a:lnTo>
                  <a:lnTo>
                    <a:pt x="481" y="751"/>
                  </a:lnTo>
                  <a:lnTo>
                    <a:pt x="526" y="741"/>
                  </a:lnTo>
                  <a:lnTo>
                    <a:pt x="570" y="724"/>
                  </a:lnTo>
                  <a:lnTo>
                    <a:pt x="610" y="703"/>
                  </a:lnTo>
                  <a:lnTo>
                    <a:pt x="645" y="675"/>
                  </a:lnTo>
                  <a:lnTo>
                    <a:pt x="676" y="644"/>
                  </a:lnTo>
                  <a:lnTo>
                    <a:pt x="702" y="609"/>
                  </a:lnTo>
                  <a:lnTo>
                    <a:pt x="725" y="570"/>
                  </a:lnTo>
                  <a:lnTo>
                    <a:pt x="741" y="529"/>
                  </a:lnTo>
                  <a:lnTo>
                    <a:pt x="750" y="484"/>
                  </a:lnTo>
                  <a:lnTo>
                    <a:pt x="754" y="439"/>
                  </a:lnTo>
                  <a:lnTo>
                    <a:pt x="751" y="392"/>
                  </a:lnTo>
                  <a:lnTo>
                    <a:pt x="741" y="346"/>
                  </a:lnTo>
                  <a:lnTo>
                    <a:pt x="725" y="304"/>
                  </a:lnTo>
                  <a:lnTo>
                    <a:pt x="702" y="264"/>
                  </a:lnTo>
                  <a:lnTo>
                    <a:pt x="676" y="228"/>
                  </a:lnTo>
                  <a:lnTo>
                    <a:pt x="644" y="197"/>
                  </a:lnTo>
                  <a:lnTo>
                    <a:pt x="608" y="170"/>
                  </a:lnTo>
                  <a:lnTo>
                    <a:pt x="570" y="149"/>
                  </a:lnTo>
                  <a:lnTo>
                    <a:pt x="528" y="133"/>
                  </a:lnTo>
                  <a:lnTo>
                    <a:pt x="483" y="123"/>
                  </a:lnTo>
                  <a:lnTo>
                    <a:pt x="438" y="119"/>
                  </a:lnTo>
                  <a:close/>
                  <a:moveTo>
                    <a:pt x="438" y="0"/>
                  </a:moveTo>
                  <a:lnTo>
                    <a:pt x="489" y="4"/>
                  </a:lnTo>
                  <a:lnTo>
                    <a:pt x="541" y="13"/>
                  </a:lnTo>
                  <a:lnTo>
                    <a:pt x="590" y="29"/>
                  </a:lnTo>
                  <a:lnTo>
                    <a:pt x="637" y="49"/>
                  </a:lnTo>
                  <a:lnTo>
                    <a:pt x="681" y="75"/>
                  </a:lnTo>
                  <a:lnTo>
                    <a:pt x="721" y="105"/>
                  </a:lnTo>
                  <a:lnTo>
                    <a:pt x="758" y="141"/>
                  </a:lnTo>
                  <a:lnTo>
                    <a:pt x="791" y="181"/>
                  </a:lnTo>
                  <a:lnTo>
                    <a:pt x="819" y="224"/>
                  </a:lnTo>
                  <a:lnTo>
                    <a:pt x="841" y="272"/>
                  </a:lnTo>
                  <a:lnTo>
                    <a:pt x="857" y="322"/>
                  </a:lnTo>
                  <a:lnTo>
                    <a:pt x="869" y="375"/>
                  </a:lnTo>
                  <a:lnTo>
                    <a:pt x="873" y="429"/>
                  </a:lnTo>
                  <a:lnTo>
                    <a:pt x="870" y="484"/>
                  </a:lnTo>
                  <a:lnTo>
                    <a:pt x="862" y="535"/>
                  </a:lnTo>
                  <a:lnTo>
                    <a:pt x="846" y="585"/>
                  </a:lnTo>
                  <a:lnTo>
                    <a:pt x="827" y="633"/>
                  </a:lnTo>
                  <a:lnTo>
                    <a:pt x="800" y="678"/>
                  </a:lnTo>
                  <a:lnTo>
                    <a:pt x="770" y="719"/>
                  </a:lnTo>
                  <a:lnTo>
                    <a:pt x="734" y="756"/>
                  </a:lnTo>
                  <a:lnTo>
                    <a:pt x="694" y="789"/>
                  </a:lnTo>
                  <a:lnTo>
                    <a:pt x="649" y="817"/>
                  </a:lnTo>
                  <a:lnTo>
                    <a:pt x="602" y="841"/>
                  </a:lnTo>
                  <a:lnTo>
                    <a:pt x="551" y="858"/>
                  </a:lnTo>
                  <a:lnTo>
                    <a:pt x="497" y="868"/>
                  </a:lnTo>
                  <a:lnTo>
                    <a:pt x="436" y="874"/>
                  </a:lnTo>
                  <a:lnTo>
                    <a:pt x="384" y="870"/>
                  </a:lnTo>
                  <a:lnTo>
                    <a:pt x="332" y="860"/>
                  </a:lnTo>
                  <a:lnTo>
                    <a:pt x="283" y="845"/>
                  </a:lnTo>
                  <a:lnTo>
                    <a:pt x="235" y="825"/>
                  </a:lnTo>
                  <a:lnTo>
                    <a:pt x="192" y="798"/>
                  </a:lnTo>
                  <a:lnTo>
                    <a:pt x="152" y="767"/>
                  </a:lnTo>
                  <a:lnTo>
                    <a:pt x="115" y="732"/>
                  </a:lnTo>
                  <a:lnTo>
                    <a:pt x="82" y="692"/>
                  </a:lnTo>
                  <a:lnTo>
                    <a:pt x="54" y="649"/>
                  </a:lnTo>
                  <a:lnTo>
                    <a:pt x="32" y="601"/>
                  </a:lnTo>
                  <a:lnTo>
                    <a:pt x="16" y="551"/>
                  </a:lnTo>
                  <a:lnTo>
                    <a:pt x="4" y="498"/>
                  </a:lnTo>
                  <a:lnTo>
                    <a:pt x="0" y="443"/>
                  </a:lnTo>
                  <a:lnTo>
                    <a:pt x="3" y="390"/>
                  </a:lnTo>
                  <a:lnTo>
                    <a:pt x="12" y="337"/>
                  </a:lnTo>
                  <a:lnTo>
                    <a:pt x="26" y="288"/>
                  </a:lnTo>
                  <a:lnTo>
                    <a:pt x="46" y="240"/>
                  </a:lnTo>
                  <a:lnTo>
                    <a:pt x="73" y="195"/>
                  </a:lnTo>
                  <a:lnTo>
                    <a:pt x="103" y="154"/>
                  </a:lnTo>
                  <a:lnTo>
                    <a:pt x="139" y="117"/>
                  </a:lnTo>
                  <a:lnTo>
                    <a:pt x="179" y="84"/>
                  </a:lnTo>
                  <a:lnTo>
                    <a:pt x="223" y="57"/>
                  </a:lnTo>
                  <a:lnTo>
                    <a:pt x="271" y="33"/>
                  </a:lnTo>
                  <a:lnTo>
                    <a:pt x="321" y="16"/>
                  </a:lnTo>
                  <a:lnTo>
                    <a:pt x="374" y="5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27"/>
            <p:cNvSpPr>
              <a:spLocks noEditPoints="1"/>
            </p:cNvSpPr>
            <p:nvPr/>
          </p:nvSpPr>
          <p:spPr bwMode="auto">
            <a:xfrm>
              <a:off x="5737789" y="1941843"/>
              <a:ext cx="65633" cy="100821"/>
            </a:xfrm>
            <a:custGeom>
              <a:avLst/>
              <a:gdLst>
                <a:gd name="T0" fmla="*/ 338 w 751"/>
                <a:gd name="T1" fmla="*/ 122 h 751"/>
                <a:gd name="T2" fmla="*/ 260 w 751"/>
                <a:gd name="T3" fmla="*/ 147 h 751"/>
                <a:gd name="T4" fmla="*/ 195 w 751"/>
                <a:gd name="T5" fmla="*/ 192 h 751"/>
                <a:gd name="T6" fmla="*/ 149 w 751"/>
                <a:gd name="T7" fmla="*/ 255 h 751"/>
                <a:gd name="T8" fmla="*/ 123 w 751"/>
                <a:gd name="T9" fmla="*/ 330 h 751"/>
                <a:gd name="T10" fmla="*/ 121 w 751"/>
                <a:gd name="T11" fmla="*/ 412 h 751"/>
                <a:gd name="T12" fmla="*/ 145 w 751"/>
                <a:gd name="T13" fmla="*/ 490 h 751"/>
                <a:gd name="T14" fmla="*/ 193 w 751"/>
                <a:gd name="T15" fmla="*/ 555 h 751"/>
                <a:gd name="T16" fmla="*/ 256 w 751"/>
                <a:gd name="T17" fmla="*/ 603 h 751"/>
                <a:gd name="T18" fmla="*/ 333 w 751"/>
                <a:gd name="T19" fmla="*/ 629 h 751"/>
                <a:gd name="T20" fmla="*/ 411 w 751"/>
                <a:gd name="T21" fmla="*/ 629 h 751"/>
                <a:gd name="T22" fmla="*/ 488 w 751"/>
                <a:gd name="T23" fmla="*/ 605 h 751"/>
                <a:gd name="T24" fmla="*/ 554 w 751"/>
                <a:gd name="T25" fmla="*/ 561 h 751"/>
                <a:gd name="T26" fmla="*/ 601 w 751"/>
                <a:gd name="T27" fmla="*/ 496 h 751"/>
                <a:gd name="T28" fmla="*/ 628 w 751"/>
                <a:gd name="T29" fmla="*/ 420 h 751"/>
                <a:gd name="T30" fmla="*/ 629 w 751"/>
                <a:gd name="T31" fmla="*/ 340 h 751"/>
                <a:gd name="T32" fmla="*/ 604 w 751"/>
                <a:gd name="T33" fmla="*/ 262 h 751"/>
                <a:gd name="T34" fmla="*/ 558 w 751"/>
                <a:gd name="T35" fmla="*/ 196 h 751"/>
                <a:gd name="T36" fmla="*/ 493 w 751"/>
                <a:gd name="T37" fmla="*/ 148 h 751"/>
                <a:gd name="T38" fmla="*/ 416 w 751"/>
                <a:gd name="T39" fmla="*/ 123 h 751"/>
                <a:gd name="T40" fmla="*/ 375 w 751"/>
                <a:gd name="T41" fmla="*/ 0 h 751"/>
                <a:gd name="T42" fmla="*/ 473 w 751"/>
                <a:gd name="T43" fmla="*/ 13 h 751"/>
                <a:gd name="T44" fmla="*/ 562 w 751"/>
                <a:gd name="T45" fmla="*/ 50 h 751"/>
                <a:gd name="T46" fmla="*/ 637 w 751"/>
                <a:gd name="T47" fmla="*/ 107 h 751"/>
                <a:gd name="T48" fmla="*/ 696 w 751"/>
                <a:gd name="T49" fmla="*/ 182 h 751"/>
                <a:gd name="T50" fmla="*/ 736 w 751"/>
                <a:gd name="T51" fmla="*/ 274 h 751"/>
                <a:gd name="T52" fmla="*/ 751 w 751"/>
                <a:gd name="T53" fmla="*/ 374 h 751"/>
                <a:gd name="T54" fmla="*/ 737 w 751"/>
                <a:gd name="T55" fmla="*/ 472 h 751"/>
                <a:gd name="T56" fmla="*/ 702 w 751"/>
                <a:gd name="T57" fmla="*/ 561 h 751"/>
                <a:gd name="T58" fmla="*/ 644 w 751"/>
                <a:gd name="T59" fmla="*/ 637 h 751"/>
                <a:gd name="T60" fmla="*/ 568 w 751"/>
                <a:gd name="T61" fmla="*/ 698 h 751"/>
                <a:gd name="T62" fmla="*/ 477 w 751"/>
                <a:gd name="T63" fmla="*/ 736 h 751"/>
                <a:gd name="T64" fmla="*/ 374 w 751"/>
                <a:gd name="T65" fmla="*/ 751 h 751"/>
                <a:gd name="T66" fmla="*/ 277 w 751"/>
                <a:gd name="T67" fmla="*/ 739 h 751"/>
                <a:gd name="T68" fmla="*/ 189 w 751"/>
                <a:gd name="T69" fmla="*/ 702 h 751"/>
                <a:gd name="T70" fmla="*/ 112 w 751"/>
                <a:gd name="T71" fmla="*/ 644 h 751"/>
                <a:gd name="T72" fmla="*/ 52 w 751"/>
                <a:gd name="T73" fmla="*/ 568 h 751"/>
                <a:gd name="T74" fmla="*/ 13 w 751"/>
                <a:gd name="T75" fmla="*/ 479 h 751"/>
                <a:gd name="T76" fmla="*/ 0 w 751"/>
                <a:gd name="T77" fmla="*/ 378 h 751"/>
                <a:gd name="T78" fmla="*/ 11 w 751"/>
                <a:gd name="T79" fmla="*/ 280 h 751"/>
                <a:gd name="T80" fmla="*/ 48 w 751"/>
                <a:gd name="T81" fmla="*/ 190 h 751"/>
                <a:gd name="T82" fmla="*/ 105 w 751"/>
                <a:gd name="T83" fmla="*/ 114 h 751"/>
                <a:gd name="T84" fmla="*/ 181 w 751"/>
                <a:gd name="T85" fmla="*/ 54 h 751"/>
                <a:gd name="T86" fmla="*/ 272 w 751"/>
                <a:gd name="T87" fmla="*/ 14 h 751"/>
                <a:gd name="T88" fmla="*/ 375 w 751"/>
                <a:gd name="T89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1" h="751">
                  <a:moveTo>
                    <a:pt x="375" y="119"/>
                  </a:moveTo>
                  <a:lnTo>
                    <a:pt x="338" y="122"/>
                  </a:lnTo>
                  <a:lnTo>
                    <a:pt x="297" y="131"/>
                  </a:lnTo>
                  <a:lnTo>
                    <a:pt x="260" y="147"/>
                  </a:lnTo>
                  <a:lnTo>
                    <a:pt x="226" y="167"/>
                  </a:lnTo>
                  <a:lnTo>
                    <a:pt x="195" y="192"/>
                  </a:lnTo>
                  <a:lnTo>
                    <a:pt x="170" y="222"/>
                  </a:lnTo>
                  <a:lnTo>
                    <a:pt x="149" y="255"/>
                  </a:lnTo>
                  <a:lnTo>
                    <a:pt x="133" y="291"/>
                  </a:lnTo>
                  <a:lnTo>
                    <a:pt x="123" y="330"/>
                  </a:lnTo>
                  <a:lnTo>
                    <a:pt x="119" y="370"/>
                  </a:lnTo>
                  <a:lnTo>
                    <a:pt x="121" y="412"/>
                  </a:lnTo>
                  <a:lnTo>
                    <a:pt x="130" y="452"/>
                  </a:lnTo>
                  <a:lnTo>
                    <a:pt x="145" y="490"/>
                  </a:lnTo>
                  <a:lnTo>
                    <a:pt x="166" y="525"/>
                  </a:lnTo>
                  <a:lnTo>
                    <a:pt x="193" y="555"/>
                  </a:lnTo>
                  <a:lnTo>
                    <a:pt x="222" y="582"/>
                  </a:lnTo>
                  <a:lnTo>
                    <a:pt x="256" y="603"/>
                  </a:lnTo>
                  <a:lnTo>
                    <a:pt x="293" y="619"/>
                  </a:lnTo>
                  <a:lnTo>
                    <a:pt x="333" y="629"/>
                  </a:lnTo>
                  <a:lnTo>
                    <a:pt x="374" y="632"/>
                  </a:lnTo>
                  <a:lnTo>
                    <a:pt x="411" y="629"/>
                  </a:lnTo>
                  <a:lnTo>
                    <a:pt x="450" y="621"/>
                  </a:lnTo>
                  <a:lnTo>
                    <a:pt x="488" y="605"/>
                  </a:lnTo>
                  <a:lnTo>
                    <a:pt x="522" y="586"/>
                  </a:lnTo>
                  <a:lnTo>
                    <a:pt x="554" y="561"/>
                  </a:lnTo>
                  <a:lnTo>
                    <a:pt x="580" y="530"/>
                  </a:lnTo>
                  <a:lnTo>
                    <a:pt x="601" y="496"/>
                  </a:lnTo>
                  <a:lnTo>
                    <a:pt x="617" y="459"/>
                  </a:lnTo>
                  <a:lnTo>
                    <a:pt x="628" y="420"/>
                  </a:lnTo>
                  <a:lnTo>
                    <a:pt x="632" y="381"/>
                  </a:lnTo>
                  <a:lnTo>
                    <a:pt x="629" y="340"/>
                  </a:lnTo>
                  <a:lnTo>
                    <a:pt x="620" y="299"/>
                  </a:lnTo>
                  <a:lnTo>
                    <a:pt x="604" y="262"/>
                  </a:lnTo>
                  <a:lnTo>
                    <a:pt x="583" y="226"/>
                  </a:lnTo>
                  <a:lnTo>
                    <a:pt x="558" y="196"/>
                  </a:lnTo>
                  <a:lnTo>
                    <a:pt x="527" y="169"/>
                  </a:lnTo>
                  <a:lnTo>
                    <a:pt x="493" y="148"/>
                  </a:lnTo>
                  <a:lnTo>
                    <a:pt x="456" y="132"/>
                  </a:lnTo>
                  <a:lnTo>
                    <a:pt x="416" y="123"/>
                  </a:lnTo>
                  <a:lnTo>
                    <a:pt x="375" y="119"/>
                  </a:lnTo>
                  <a:close/>
                  <a:moveTo>
                    <a:pt x="375" y="0"/>
                  </a:moveTo>
                  <a:lnTo>
                    <a:pt x="424" y="4"/>
                  </a:lnTo>
                  <a:lnTo>
                    <a:pt x="473" y="13"/>
                  </a:lnTo>
                  <a:lnTo>
                    <a:pt x="518" y="29"/>
                  </a:lnTo>
                  <a:lnTo>
                    <a:pt x="562" y="50"/>
                  </a:lnTo>
                  <a:lnTo>
                    <a:pt x="601" y="77"/>
                  </a:lnTo>
                  <a:lnTo>
                    <a:pt x="637" y="107"/>
                  </a:lnTo>
                  <a:lnTo>
                    <a:pt x="670" y="143"/>
                  </a:lnTo>
                  <a:lnTo>
                    <a:pt x="696" y="182"/>
                  </a:lnTo>
                  <a:lnTo>
                    <a:pt x="719" y="226"/>
                  </a:lnTo>
                  <a:lnTo>
                    <a:pt x="736" y="274"/>
                  </a:lnTo>
                  <a:lnTo>
                    <a:pt x="747" y="323"/>
                  </a:lnTo>
                  <a:lnTo>
                    <a:pt x="751" y="374"/>
                  </a:lnTo>
                  <a:lnTo>
                    <a:pt x="747" y="423"/>
                  </a:lnTo>
                  <a:lnTo>
                    <a:pt x="737" y="472"/>
                  </a:lnTo>
                  <a:lnTo>
                    <a:pt x="723" y="518"/>
                  </a:lnTo>
                  <a:lnTo>
                    <a:pt x="702" y="561"/>
                  </a:lnTo>
                  <a:lnTo>
                    <a:pt x="675" y="601"/>
                  </a:lnTo>
                  <a:lnTo>
                    <a:pt x="644" y="637"/>
                  </a:lnTo>
                  <a:lnTo>
                    <a:pt x="608" y="670"/>
                  </a:lnTo>
                  <a:lnTo>
                    <a:pt x="568" y="698"/>
                  </a:lnTo>
                  <a:lnTo>
                    <a:pt x="525" y="720"/>
                  </a:lnTo>
                  <a:lnTo>
                    <a:pt x="477" y="736"/>
                  </a:lnTo>
                  <a:lnTo>
                    <a:pt x="427" y="747"/>
                  </a:lnTo>
                  <a:lnTo>
                    <a:pt x="374" y="751"/>
                  </a:lnTo>
                  <a:lnTo>
                    <a:pt x="325" y="748"/>
                  </a:lnTo>
                  <a:lnTo>
                    <a:pt x="277" y="739"/>
                  </a:lnTo>
                  <a:lnTo>
                    <a:pt x="231" y="723"/>
                  </a:lnTo>
                  <a:lnTo>
                    <a:pt x="189" y="702"/>
                  </a:lnTo>
                  <a:lnTo>
                    <a:pt x="148" y="676"/>
                  </a:lnTo>
                  <a:lnTo>
                    <a:pt x="112" y="644"/>
                  </a:lnTo>
                  <a:lnTo>
                    <a:pt x="80" y="608"/>
                  </a:lnTo>
                  <a:lnTo>
                    <a:pt x="52" y="568"/>
                  </a:lnTo>
                  <a:lnTo>
                    <a:pt x="30" y="525"/>
                  </a:lnTo>
                  <a:lnTo>
                    <a:pt x="13" y="479"/>
                  </a:lnTo>
                  <a:lnTo>
                    <a:pt x="2" y="428"/>
                  </a:lnTo>
                  <a:lnTo>
                    <a:pt x="0" y="378"/>
                  </a:lnTo>
                  <a:lnTo>
                    <a:pt x="2" y="328"/>
                  </a:lnTo>
                  <a:lnTo>
                    <a:pt x="11" y="280"/>
                  </a:lnTo>
                  <a:lnTo>
                    <a:pt x="27" y="234"/>
                  </a:lnTo>
                  <a:lnTo>
                    <a:pt x="48" y="190"/>
                  </a:lnTo>
                  <a:lnTo>
                    <a:pt x="75" y="151"/>
                  </a:lnTo>
                  <a:lnTo>
                    <a:pt x="105" y="114"/>
                  </a:lnTo>
                  <a:lnTo>
                    <a:pt x="141" y="82"/>
                  </a:lnTo>
                  <a:lnTo>
                    <a:pt x="181" y="54"/>
                  </a:lnTo>
                  <a:lnTo>
                    <a:pt x="224" y="32"/>
                  </a:lnTo>
                  <a:lnTo>
                    <a:pt x="272" y="14"/>
                  </a:lnTo>
                  <a:lnTo>
                    <a:pt x="321" y="4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28"/>
            <p:cNvSpPr>
              <a:spLocks noEditPoints="1"/>
            </p:cNvSpPr>
            <p:nvPr/>
          </p:nvSpPr>
          <p:spPr bwMode="auto">
            <a:xfrm>
              <a:off x="5865379" y="2115526"/>
              <a:ext cx="43931" cy="67753"/>
            </a:xfrm>
            <a:custGeom>
              <a:avLst/>
              <a:gdLst>
                <a:gd name="T0" fmla="*/ 222 w 503"/>
                <a:gd name="T1" fmla="*/ 122 h 502"/>
                <a:gd name="T2" fmla="*/ 171 w 503"/>
                <a:gd name="T3" fmla="*/ 145 h 502"/>
                <a:gd name="T4" fmla="*/ 135 w 503"/>
                <a:gd name="T5" fmla="*/ 188 h 502"/>
                <a:gd name="T6" fmla="*/ 119 w 503"/>
                <a:gd name="T7" fmla="*/ 241 h 502"/>
                <a:gd name="T8" fmla="*/ 124 w 503"/>
                <a:gd name="T9" fmla="*/ 292 h 502"/>
                <a:gd name="T10" fmla="*/ 151 w 503"/>
                <a:gd name="T11" fmla="*/ 337 h 502"/>
                <a:gd name="T12" fmla="*/ 191 w 503"/>
                <a:gd name="T13" fmla="*/ 369 h 502"/>
                <a:gd name="T14" fmla="*/ 233 w 503"/>
                <a:gd name="T15" fmla="*/ 382 h 502"/>
                <a:gd name="T16" fmla="*/ 281 w 503"/>
                <a:gd name="T17" fmla="*/ 379 h 502"/>
                <a:gd name="T18" fmla="*/ 331 w 503"/>
                <a:gd name="T19" fmla="*/ 357 h 502"/>
                <a:gd name="T20" fmla="*/ 368 w 503"/>
                <a:gd name="T21" fmla="*/ 313 h 502"/>
                <a:gd name="T22" fmla="*/ 384 w 503"/>
                <a:gd name="T23" fmla="*/ 256 h 502"/>
                <a:gd name="T24" fmla="*/ 373 w 503"/>
                <a:gd name="T25" fmla="*/ 200 h 502"/>
                <a:gd name="T26" fmla="*/ 339 w 503"/>
                <a:gd name="T27" fmla="*/ 152 h 502"/>
                <a:gd name="T28" fmla="*/ 287 w 503"/>
                <a:gd name="T29" fmla="*/ 123 h 502"/>
                <a:gd name="T30" fmla="*/ 251 w 503"/>
                <a:gd name="T31" fmla="*/ 119 h 502"/>
                <a:gd name="T32" fmla="*/ 286 w 503"/>
                <a:gd name="T33" fmla="*/ 1 h 502"/>
                <a:gd name="T34" fmla="*/ 357 w 503"/>
                <a:gd name="T35" fmla="*/ 24 h 502"/>
                <a:gd name="T36" fmla="*/ 423 w 503"/>
                <a:gd name="T37" fmla="*/ 67 h 502"/>
                <a:gd name="T38" fmla="*/ 471 w 503"/>
                <a:gd name="T39" fmla="*/ 128 h 502"/>
                <a:gd name="T40" fmla="*/ 497 w 503"/>
                <a:gd name="T41" fmla="*/ 201 h 502"/>
                <a:gd name="T42" fmla="*/ 501 w 503"/>
                <a:gd name="T43" fmla="*/ 279 h 502"/>
                <a:gd name="T44" fmla="*/ 478 w 503"/>
                <a:gd name="T45" fmla="*/ 358 h 502"/>
                <a:gd name="T46" fmla="*/ 431 w 503"/>
                <a:gd name="T47" fmla="*/ 426 h 502"/>
                <a:gd name="T48" fmla="*/ 368 w 503"/>
                <a:gd name="T49" fmla="*/ 473 h 502"/>
                <a:gd name="T50" fmla="*/ 292 w 503"/>
                <a:gd name="T51" fmla="*/ 498 h 502"/>
                <a:gd name="T52" fmla="*/ 217 w 503"/>
                <a:gd name="T53" fmla="*/ 500 h 502"/>
                <a:gd name="T54" fmla="*/ 144 w 503"/>
                <a:gd name="T55" fmla="*/ 479 h 502"/>
                <a:gd name="T56" fmla="*/ 80 w 503"/>
                <a:gd name="T57" fmla="*/ 434 h 502"/>
                <a:gd name="T58" fmla="*/ 32 w 503"/>
                <a:gd name="T59" fmla="*/ 374 h 502"/>
                <a:gd name="T60" fmla="*/ 4 w 503"/>
                <a:gd name="T61" fmla="*/ 301 h 502"/>
                <a:gd name="T62" fmla="*/ 1 w 503"/>
                <a:gd name="T63" fmla="*/ 222 h 502"/>
                <a:gd name="T64" fmla="*/ 24 w 503"/>
                <a:gd name="T65" fmla="*/ 143 h 502"/>
                <a:gd name="T66" fmla="*/ 70 w 503"/>
                <a:gd name="T67" fmla="*/ 75 h 502"/>
                <a:gd name="T68" fmla="*/ 135 w 503"/>
                <a:gd name="T69" fmla="*/ 28 h 502"/>
                <a:gd name="T70" fmla="*/ 210 w 503"/>
                <a:gd name="T71" fmla="*/ 3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3" h="502">
                  <a:moveTo>
                    <a:pt x="251" y="119"/>
                  </a:moveTo>
                  <a:lnTo>
                    <a:pt x="222" y="122"/>
                  </a:lnTo>
                  <a:lnTo>
                    <a:pt x="196" y="131"/>
                  </a:lnTo>
                  <a:lnTo>
                    <a:pt x="171" y="145"/>
                  </a:lnTo>
                  <a:lnTo>
                    <a:pt x="151" y="165"/>
                  </a:lnTo>
                  <a:lnTo>
                    <a:pt x="135" y="188"/>
                  </a:lnTo>
                  <a:lnTo>
                    <a:pt x="123" y="214"/>
                  </a:lnTo>
                  <a:lnTo>
                    <a:pt x="119" y="241"/>
                  </a:lnTo>
                  <a:lnTo>
                    <a:pt x="119" y="266"/>
                  </a:lnTo>
                  <a:lnTo>
                    <a:pt x="124" y="292"/>
                  </a:lnTo>
                  <a:lnTo>
                    <a:pt x="135" y="316"/>
                  </a:lnTo>
                  <a:lnTo>
                    <a:pt x="151" y="337"/>
                  </a:lnTo>
                  <a:lnTo>
                    <a:pt x="169" y="354"/>
                  </a:lnTo>
                  <a:lnTo>
                    <a:pt x="191" y="369"/>
                  </a:lnTo>
                  <a:lnTo>
                    <a:pt x="214" y="378"/>
                  </a:lnTo>
                  <a:lnTo>
                    <a:pt x="233" y="382"/>
                  </a:lnTo>
                  <a:lnTo>
                    <a:pt x="251" y="383"/>
                  </a:lnTo>
                  <a:lnTo>
                    <a:pt x="281" y="379"/>
                  </a:lnTo>
                  <a:lnTo>
                    <a:pt x="307" y="370"/>
                  </a:lnTo>
                  <a:lnTo>
                    <a:pt x="331" y="357"/>
                  </a:lnTo>
                  <a:lnTo>
                    <a:pt x="352" y="337"/>
                  </a:lnTo>
                  <a:lnTo>
                    <a:pt x="368" y="313"/>
                  </a:lnTo>
                  <a:lnTo>
                    <a:pt x="378" y="287"/>
                  </a:lnTo>
                  <a:lnTo>
                    <a:pt x="384" y="256"/>
                  </a:lnTo>
                  <a:lnTo>
                    <a:pt x="381" y="227"/>
                  </a:lnTo>
                  <a:lnTo>
                    <a:pt x="373" y="200"/>
                  </a:lnTo>
                  <a:lnTo>
                    <a:pt x="359" y="174"/>
                  </a:lnTo>
                  <a:lnTo>
                    <a:pt x="339" y="152"/>
                  </a:lnTo>
                  <a:lnTo>
                    <a:pt x="315" y="135"/>
                  </a:lnTo>
                  <a:lnTo>
                    <a:pt x="287" y="123"/>
                  </a:lnTo>
                  <a:lnTo>
                    <a:pt x="269" y="120"/>
                  </a:lnTo>
                  <a:lnTo>
                    <a:pt x="251" y="119"/>
                  </a:lnTo>
                  <a:close/>
                  <a:moveTo>
                    <a:pt x="251" y="0"/>
                  </a:moveTo>
                  <a:lnTo>
                    <a:pt x="286" y="1"/>
                  </a:lnTo>
                  <a:lnTo>
                    <a:pt x="320" y="9"/>
                  </a:lnTo>
                  <a:lnTo>
                    <a:pt x="357" y="24"/>
                  </a:lnTo>
                  <a:lnTo>
                    <a:pt x="393" y="44"/>
                  </a:lnTo>
                  <a:lnTo>
                    <a:pt x="423" y="67"/>
                  </a:lnTo>
                  <a:lnTo>
                    <a:pt x="450" y="96"/>
                  </a:lnTo>
                  <a:lnTo>
                    <a:pt x="471" y="128"/>
                  </a:lnTo>
                  <a:lnTo>
                    <a:pt x="487" y="163"/>
                  </a:lnTo>
                  <a:lnTo>
                    <a:pt x="497" y="201"/>
                  </a:lnTo>
                  <a:lnTo>
                    <a:pt x="503" y="239"/>
                  </a:lnTo>
                  <a:lnTo>
                    <a:pt x="501" y="279"/>
                  </a:lnTo>
                  <a:lnTo>
                    <a:pt x="493" y="319"/>
                  </a:lnTo>
                  <a:lnTo>
                    <a:pt x="478" y="358"/>
                  </a:lnTo>
                  <a:lnTo>
                    <a:pt x="458" y="394"/>
                  </a:lnTo>
                  <a:lnTo>
                    <a:pt x="431" y="426"/>
                  </a:lnTo>
                  <a:lnTo>
                    <a:pt x="402" y="452"/>
                  </a:lnTo>
                  <a:lnTo>
                    <a:pt x="368" y="473"/>
                  </a:lnTo>
                  <a:lnTo>
                    <a:pt x="331" y="489"/>
                  </a:lnTo>
                  <a:lnTo>
                    <a:pt x="292" y="498"/>
                  </a:lnTo>
                  <a:lnTo>
                    <a:pt x="251" y="502"/>
                  </a:lnTo>
                  <a:lnTo>
                    <a:pt x="217" y="500"/>
                  </a:lnTo>
                  <a:lnTo>
                    <a:pt x="183" y="493"/>
                  </a:lnTo>
                  <a:lnTo>
                    <a:pt x="144" y="479"/>
                  </a:lnTo>
                  <a:lnTo>
                    <a:pt x="110" y="459"/>
                  </a:lnTo>
                  <a:lnTo>
                    <a:pt x="80" y="434"/>
                  </a:lnTo>
                  <a:lnTo>
                    <a:pt x="53" y="406"/>
                  </a:lnTo>
                  <a:lnTo>
                    <a:pt x="32" y="374"/>
                  </a:lnTo>
                  <a:lnTo>
                    <a:pt x="15" y="338"/>
                  </a:lnTo>
                  <a:lnTo>
                    <a:pt x="4" y="301"/>
                  </a:lnTo>
                  <a:lnTo>
                    <a:pt x="0" y="262"/>
                  </a:lnTo>
                  <a:lnTo>
                    <a:pt x="1" y="222"/>
                  </a:lnTo>
                  <a:lnTo>
                    <a:pt x="9" y="182"/>
                  </a:lnTo>
                  <a:lnTo>
                    <a:pt x="24" y="143"/>
                  </a:lnTo>
                  <a:lnTo>
                    <a:pt x="45" y="107"/>
                  </a:lnTo>
                  <a:lnTo>
                    <a:pt x="70" y="75"/>
                  </a:lnTo>
                  <a:lnTo>
                    <a:pt x="101" y="49"/>
                  </a:lnTo>
                  <a:lnTo>
                    <a:pt x="135" y="28"/>
                  </a:lnTo>
                  <a:lnTo>
                    <a:pt x="171" y="12"/>
                  </a:lnTo>
                  <a:lnTo>
                    <a:pt x="210" y="3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29"/>
            <p:cNvSpPr>
              <a:spLocks/>
            </p:cNvSpPr>
            <p:nvPr/>
          </p:nvSpPr>
          <p:spPr bwMode="auto">
            <a:xfrm>
              <a:off x="5952365" y="2215270"/>
              <a:ext cx="23978" cy="158895"/>
            </a:xfrm>
            <a:custGeom>
              <a:avLst/>
              <a:gdLst>
                <a:gd name="T0" fmla="*/ 25 w 275"/>
                <a:gd name="T1" fmla="*/ 0 h 1182"/>
                <a:gd name="T2" fmla="*/ 275 w 275"/>
                <a:gd name="T3" fmla="*/ 14 h 1182"/>
                <a:gd name="T4" fmla="*/ 0 w 275"/>
                <a:gd name="T5" fmla="*/ 1182 h 1182"/>
                <a:gd name="T6" fmla="*/ 25 w 275"/>
                <a:gd name="T7" fmla="*/ 0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1182">
                  <a:moveTo>
                    <a:pt x="25" y="0"/>
                  </a:moveTo>
                  <a:lnTo>
                    <a:pt x="275" y="14"/>
                  </a:lnTo>
                  <a:lnTo>
                    <a:pt x="0" y="118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30"/>
            <p:cNvSpPr>
              <a:spLocks/>
            </p:cNvSpPr>
            <p:nvPr/>
          </p:nvSpPr>
          <p:spPr bwMode="auto">
            <a:xfrm>
              <a:off x="5650110" y="2003137"/>
              <a:ext cx="82786" cy="118029"/>
            </a:xfrm>
            <a:custGeom>
              <a:avLst/>
              <a:gdLst>
                <a:gd name="T0" fmla="*/ 839 w 947"/>
                <a:gd name="T1" fmla="*/ 0 h 878"/>
                <a:gd name="T2" fmla="*/ 839 w 947"/>
                <a:gd name="T3" fmla="*/ 5 h 878"/>
                <a:gd name="T4" fmla="*/ 839 w 947"/>
                <a:gd name="T5" fmla="*/ 11 h 878"/>
                <a:gd name="T6" fmla="*/ 849 w 947"/>
                <a:gd name="T7" fmla="*/ 67 h 878"/>
                <a:gd name="T8" fmla="*/ 866 w 947"/>
                <a:gd name="T9" fmla="*/ 120 h 878"/>
                <a:gd name="T10" fmla="*/ 889 w 947"/>
                <a:gd name="T11" fmla="*/ 169 h 878"/>
                <a:gd name="T12" fmla="*/ 915 w 947"/>
                <a:gd name="T13" fmla="*/ 217 h 878"/>
                <a:gd name="T14" fmla="*/ 947 w 947"/>
                <a:gd name="T15" fmla="*/ 261 h 878"/>
                <a:gd name="T16" fmla="*/ 345 w 947"/>
                <a:gd name="T17" fmla="*/ 878 h 878"/>
                <a:gd name="T18" fmla="*/ 296 w 947"/>
                <a:gd name="T19" fmla="*/ 849 h 878"/>
                <a:gd name="T20" fmla="*/ 245 w 947"/>
                <a:gd name="T21" fmla="*/ 825 h 878"/>
                <a:gd name="T22" fmla="*/ 192 w 947"/>
                <a:gd name="T23" fmla="*/ 807 h 878"/>
                <a:gd name="T24" fmla="*/ 136 w 947"/>
                <a:gd name="T25" fmla="*/ 792 h 878"/>
                <a:gd name="T26" fmla="*/ 78 w 947"/>
                <a:gd name="T27" fmla="*/ 784 h 878"/>
                <a:gd name="T28" fmla="*/ 20 w 947"/>
                <a:gd name="T29" fmla="*/ 781 h 878"/>
                <a:gd name="T30" fmla="*/ 0 w 947"/>
                <a:gd name="T31" fmla="*/ 781 h 878"/>
                <a:gd name="T32" fmla="*/ 839 w 947"/>
                <a:gd name="T33" fmla="*/ 0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7" h="878">
                  <a:moveTo>
                    <a:pt x="839" y="0"/>
                  </a:moveTo>
                  <a:lnTo>
                    <a:pt x="839" y="5"/>
                  </a:lnTo>
                  <a:lnTo>
                    <a:pt x="839" y="11"/>
                  </a:lnTo>
                  <a:lnTo>
                    <a:pt x="849" y="67"/>
                  </a:lnTo>
                  <a:lnTo>
                    <a:pt x="866" y="120"/>
                  </a:lnTo>
                  <a:lnTo>
                    <a:pt x="889" y="169"/>
                  </a:lnTo>
                  <a:lnTo>
                    <a:pt x="915" y="217"/>
                  </a:lnTo>
                  <a:lnTo>
                    <a:pt x="947" y="261"/>
                  </a:lnTo>
                  <a:lnTo>
                    <a:pt x="345" y="878"/>
                  </a:lnTo>
                  <a:lnTo>
                    <a:pt x="296" y="849"/>
                  </a:lnTo>
                  <a:lnTo>
                    <a:pt x="245" y="825"/>
                  </a:lnTo>
                  <a:lnTo>
                    <a:pt x="192" y="807"/>
                  </a:lnTo>
                  <a:lnTo>
                    <a:pt x="136" y="792"/>
                  </a:lnTo>
                  <a:lnTo>
                    <a:pt x="78" y="784"/>
                  </a:lnTo>
                  <a:lnTo>
                    <a:pt x="20" y="781"/>
                  </a:lnTo>
                  <a:lnTo>
                    <a:pt x="0" y="781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31"/>
            <p:cNvSpPr>
              <a:spLocks/>
            </p:cNvSpPr>
            <p:nvPr/>
          </p:nvSpPr>
          <p:spPr bwMode="auto">
            <a:xfrm>
              <a:off x="5694570" y="2051534"/>
              <a:ext cx="71585" cy="131742"/>
            </a:xfrm>
            <a:custGeom>
              <a:avLst/>
              <a:gdLst>
                <a:gd name="T0" fmla="*/ 535 w 819"/>
                <a:gd name="T1" fmla="*/ 0 h 981"/>
                <a:gd name="T2" fmla="*/ 585 w 819"/>
                <a:gd name="T3" fmla="*/ 33 h 981"/>
                <a:gd name="T4" fmla="*/ 639 w 819"/>
                <a:gd name="T5" fmla="*/ 62 h 981"/>
                <a:gd name="T6" fmla="*/ 696 w 819"/>
                <a:gd name="T7" fmla="*/ 83 h 981"/>
                <a:gd name="T8" fmla="*/ 757 w 819"/>
                <a:gd name="T9" fmla="*/ 99 h 981"/>
                <a:gd name="T10" fmla="*/ 819 w 819"/>
                <a:gd name="T11" fmla="*/ 107 h 981"/>
                <a:gd name="T12" fmla="*/ 107 w 819"/>
                <a:gd name="T13" fmla="*/ 981 h 981"/>
                <a:gd name="T14" fmla="*/ 106 w 819"/>
                <a:gd name="T15" fmla="*/ 957 h 981"/>
                <a:gd name="T16" fmla="*/ 103 w 819"/>
                <a:gd name="T17" fmla="*/ 933 h 981"/>
                <a:gd name="T18" fmla="*/ 93 w 819"/>
                <a:gd name="T19" fmla="*/ 878 h 981"/>
                <a:gd name="T20" fmla="*/ 77 w 819"/>
                <a:gd name="T21" fmla="*/ 823 h 981"/>
                <a:gd name="T22" fmla="*/ 56 w 819"/>
                <a:gd name="T23" fmla="*/ 772 h 981"/>
                <a:gd name="T24" fmla="*/ 31 w 819"/>
                <a:gd name="T25" fmla="*/ 723 h 981"/>
                <a:gd name="T26" fmla="*/ 0 w 819"/>
                <a:gd name="T27" fmla="*/ 677 h 981"/>
                <a:gd name="T28" fmla="*/ 535 w 819"/>
                <a:gd name="T29" fmla="*/ 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9" h="981">
                  <a:moveTo>
                    <a:pt x="535" y="0"/>
                  </a:moveTo>
                  <a:lnTo>
                    <a:pt x="585" y="33"/>
                  </a:lnTo>
                  <a:lnTo>
                    <a:pt x="639" y="62"/>
                  </a:lnTo>
                  <a:lnTo>
                    <a:pt x="696" y="83"/>
                  </a:lnTo>
                  <a:lnTo>
                    <a:pt x="757" y="99"/>
                  </a:lnTo>
                  <a:lnTo>
                    <a:pt x="819" y="107"/>
                  </a:lnTo>
                  <a:lnTo>
                    <a:pt x="107" y="981"/>
                  </a:lnTo>
                  <a:lnTo>
                    <a:pt x="106" y="957"/>
                  </a:lnTo>
                  <a:lnTo>
                    <a:pt x="103" y="933"/>
                  </a:lnTo>
                  <a:lnTo>
                    <a:pt x="93" y="878"/>
                  </a:lnTo>
                  <a:lnTo>
                    <a:pt x="77" y="823"/>
                  </a:lnTo>
                  <a:lnTo>
                    <a:pt x="56" y="772"/>
                  </a:lnTo>
                  <a:lnTo>
                    <a:pt x="31" y="723"/>
                  </a:lnTo>
                  <a:lnTo>
                    <a:pt x="0" y="677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32"/>
            <p:cNvSpPr>
              <a:spLocks/>
            </p:cNvSpPr>
            <p:nvPr/>
          </p:nvSpPr>
          <p:spPr bwMode="auto">
            <a:xfrm>
              <a:off x="5781391" y="2055566"/>
              <a:ext cx="75785" cy="100821"/>
            </a:xfrm>
            <a:custGeom>
              <a:avLst/>
              <a:gdLst>
                <a:gd name="T0" fmla="*/ 224 w 866"/>
                <a:gd name="T1" fmla="*/ 0 h 750"/>
                <a:gd name="T2" fmla="*/ 866 w 866"/>
                <a:gd name="T3" fmla="*/ 516 h 750"/>
                <a:gd name="T4" fmla="*/ 845 w 866"/>
                <a:gd name="T5" fmla="*/ 557 h 750"/>
                <a:gd name="T6" fmla="*/ 829 w 866"/>
                <a:gd name="T7" fmla="*/ 602 h 750"/>
                <a:gd name="T8" fmla="*/ 819 w 866"/>
                <a:gd name="T9" fmla="*/ 651 h 750"/>
                <a:gd name="T10" fmla="*/ 815 w 866"/>
                <a:gd name="T11" fmla="*/ 701 h 750"/>
                <a:gd name="T12" fmla="*/ 817 w 866"/>
                <a:gd name="T13" fmla="*/ 750 h 750"/>
                <a:gd name="T14" fmla="*/ 0 w 866"/>
                <a:gd name="T15" fmla="*/ 103 h 750"/>
                <a:gd name="T16" fmla="*/ 49 w 866"/>
                <a:gd name="T17" fmla="*/ 91 h 750"/>
                <a:gd name="T18" fmla="*/ 95 w 866"/>
                <a:gd name="T19" fmla="*/ 74 h 750"/>
                <a:gd name="T20" fmla="*/ 140 w 866"/>
                <a:gd name="T21" fmla="*/ 54 h 750"/>
                <a:gd name="T22" fmla="*/ 184 w 866"/>
                <a:gd name="T23" fmla="*/ 29 h 750"/>
                <a:gd name="T24" fmla="*/ 224 w 866"/>
                <a:gd name="T25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6" h="750">
                  <a:moveTo>
                    <a:pt x="224" y="0"/>
                  </a:moveTo>
                  <a:lnTo>
                    <a:pt x="866" y="516"/>
                  </a:lnTo>
                  <a:lnTo>
                    <a:pt x="845" y="557"/>
                  </a:lnTo>
                  <a:lnTo>
                    <a:pt x="829" y="602"/>
                  </a:lnTo>
                  <a:lnTo>
                    <a:pt x="819" y="651"/>
                  </a:lnTo>
                  <a:lnTo>
                    <a:pt x="815" y="701"/>
                  </a:lnTo>
                  <a:lnTo>
                    <a:pt x="817" y="750"/>
                  </a:lnTo>
                  <a:lnTo>
                    <a:pt x="0" y="103"/>
                  </a:lnTo>
                  <a:lnTo>
                    <a:pt x="49" y="91"/>
                  </a:lnTo>
                  <a:lnTo>
                    <a:pt x="95" y="74"/>
                  </a:lnTo>
                  <a:lnTo>
                    <a:pt x="140" y="54"/>
                  </a:lnTo>
                  <a:lnTo>
                    <a:pt x="184" y="2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33"/>
            <p:cNvSpPr>
              <a:spLocks/>
            </p:cNvSpPr>
            <p:nvPr/>
          </p:nvSpPr>
          <p:spPr bwMode="auto">
            <a:xfrm>
              <a:off x="5813419" y="1988082"/>
              <a:ext cx="73685" cy="122869"/>
            </a:xfrm>
            <a:custGeom>
              <a:avLst/>
              <a:gdLst>
                <a:gd name="T0" fmla="*/ 49 w 842"/>
                <a:gd name="T1" fmla="*/ 0 h 915"/>
                <a:gd name="T2" fmla="*/ 842 w 842"/>
                <a:gd name="T3" fmla="*/ 826 h 915"/>
                <a:gd name="T4" fmla="*/ 833 w 842"/>
                <a:gd name="T5" fmla="*/ 826 h 915"/>
                <a:gd name="T6" fmla="*/ 779 w 842"/>
                <a:gd name="T7" fmla="*/ 830 h 915"/>
                <a:gd name="T8" fmla="*/ 726 w 842"/>
                <a:gd name="T9" fmla="*/ 841 h 915"/>
                <a:gd name="T10" fmla="*/ 676 w 842"/>
                <a:gd name="T11" fmla="*/ 859 h 915"/>
                <a:gd name="T12" fmla="*/ 630 w 842"/>
                <a:gd name="T13" fmla="*/ 883 h 915"/>
                <a:gd name="T14" fmla="*/ 586 w 842"/>
                <a:gd name="T15" fmla="*/ 915 h 915"/>
                <a:gd name="T16" fmla="*/ 0 w 842"/>
                <a:gd name="T17" fmla="*/ 325 h 915"/>
                <a:gd name="T18" fmla="*/ 19 w 842"/>
                <a:gd name="T19" fmla="*/ 287 h 915"/>
                <a:gd name="T20" fmla="*/ 34 w 842"/>
                <a:gd name="T21" fmla="*/ 247 h 915"/>
                <a:gd name="T22" fmla="*/ 50 w 842"/>
                <a:gd name="T23" fmla="*/ 185 h 915"/>
                <a:gd name="T24" fmla="*/ 57 w 842"/>
                <a:gd name="T25" fmla="*/ 121 h 915"/>
                <a:gd name="T26" fmla="*/ 57 w 842"/>
                <a:gd name="T27" fmla="*/ 60 h 915"/>
                <a:gd name="T28" fmla="*/ 49 w 842"/>
                <a:gd name="T29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2" h="915">
                  <a:moveTo>
                    <a:pt x="49" y="0"/>
                  </a:moveTo>
                  <a:lnTo>
                    <a:pt x="842" y="826"/>
                  </a:lnTo>
                  <a:lnTo>
                    <a:pt x="833" y="826"/>
                  </a:lnTo>
                  <a:lnTo>
                    <a:pt x="779" y="830"/>
                  </a:lnTo>
                  <a:lnTo>
                    <a:pt x="726" y="841"/>
                  </a:lnTo>
                  <a:lnTo>
                    <a:pt x="676" y="859"/>
                  </a:lnTo>
                  <a:lnTo>
                    <a:pt x="630" y="883"/>
                  </a:lnTo>
                  <a:lnTo>
                    <a:pt x="586" y="915"/>
                  </a:lnTo>
                  <a:lnTo>
                    <a:pt x="0" y="325"/>
                  </a:lnTo>
                  <a:lnTo>
                    <a:pt x="19" y="287"/>
                  </a:lnTo>
                  <a:lnTo>
                    <a:pt x="34" y="247"/>
                  </a:lnTo>
                  <a:lnTo>
                    <a:pt x="50" y="185"/>
                  </a:lnTo>
                  <a:lnTo>
                    <a:pt x="57" y="121"/>
                  </a:lnTo>
                  <a:lnTo>
                    <a:pt x="57" y="6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34"/>
            <p:cNvSpPr>
              <a:spLocks noEditPoints="1"/>
            </p:cNvSpPr>
            <p:nvPr/>
          </p:nvSpPr>
          <p:spPr bwMode="auto">
            <a:xfrm>
              <a:off x="5893941" y="2051529"/>
              <a:ext cx="100462" cy="155401"/>
            </a:xfrm>
            <a:custGeom>
              <a:avLst/>
              <a:gdLst>
                <a:gd name="T0" fmla="*/ 466 w 1150"/>
                <a:gd name="T1" fmla="*/ 554 h 1157"/>
                <a:gd name="T2" fmla="*/ 422 w 1150"/>
                <a:gd name="T3" fmla="*/ 589 h 1157"/>
                <a:gd name="T4" fmla="*/ 408 w 1150"/>
                <a:gd name="T5" fmla="*/ 651 h 1157"/>
                <a:gd name="T6" fmla="*/ 414 w 1150"/>
                <a:gd name="T7" fmla="*/ 761 h 1157"/>
                <a:gd name="T8" fmla="*/ 396 w 1150"/>
                <a:gd name="T9" fmla="*/ 872 h 1157"/>
                <a:gd name="T10" fmla="*/ 360 w 1150"/>
                <a:gd name="T11" fmla="*/ 965 h 1157"/>
                <a:gd name="T12" fmla="*/ 918 w 1150"/>
                <a:gd name="T13" fmla="*/ 1038 h 1157"/>
                <a:gd name="T14" fmla="*/ 949 w 1150"/>
                <a:gd name="T15" fmla="*/ 1035 h 1157"/>
                <a:gd name="T16" fmla="*/ 990 w 1150"/>
                <a:gd name="T17" fmla="*/ 1011 h 1157"/>
                <a:gd name="T18" fmla="*/ 1015 w 1150"/>
                <a:gd name="T19" fmla="*/ 970 h 1157"/>
                <a:gd name="T20" fmla="*/ 1032 w 1150"/>
                <a:gd name="T21" fmla="*/ 732 h 1157"/>
                <a:gd name="T22" fmla="*/ 1021 w 1150"/>
                <a:gd name="T23" fmla="*/ 685 h 1157"/>
                <a:gd name="T24" fmla="*/ 988 w 1150"/>
                <a:gd name="T25" fmla="*/ 647 h 1157"/>
                <a:gd name="T26" fmla="*/ 942 w 1150"/>
                <a:gd name="T27" fmla="*/ 632 h 1157"/>
                <a:gd name="T28" fmla="*/ 892 w 1150"/>
                <a:gd name="T29" fmla="*/ 616 h 1157"/>
                <a:gd name="T30" fmla="*/ 852 w 1150"/>
                <a:gd name="T31" fmla="*/ 581 h 1157"/>
                <a:gd name="T32" fmla="*/ 836 w 1150"/>
                <a:gd name="T33" fmla="*/ 547 h 1157"/>
                <a:gd name="T34" fmla="*/ 803 w 1150"/>
                <a:gd name="T35" fmla="*/ 592 h 1157"/>
                <a:gd name="T36" fmla="*/ 756 w 1150"/>
                <a:gd name="T37" fmla="*/ 616 h 1157"/>
                <a:gd name="T38" fmla="*/ 721 w 1150"/>
                <a:gd name="T39" fmla="*/ 620 h 1157"/>
                <a:gd name="T40" fmla="*/ 563 w 1150"/>
                <a:gd name="T41" fmla="*/ 608 h 1157"/>
                <a:gd name="T42" fmla="*/ 516 w 1150"/>
                <a:gd name="T43" fmla="*/ 583 h 1157"/>
                <a:gd name="T44" fmla="*/ 488 w 1150"/>
                <a:gd name="T45" fmla="*/ 546 h 1157"/>
                <a:gd name="T46" fmla="*/ 508 w 1150"/>
                <a:gd name="T47" fmla="*/ 0 h 1157"/>
                <a:gd name="T48" fmla="*/ 594 w 1150"/>
                <a:gd name="T49" fmla="*/ 493 h 1157"/>
                <a:gd name="T50" fmla="*/ 851 w 1150"/>
                <a:gd name="T51" fmla="*/ 66 h 1157"/>
                <a:gd name="T52" fmla="*/ 950 w 1150"/>
                <a:gd name="T53" fmla="*/ 513 h 1157"/>
                <a:gd name="T54" fmla="*/ 1023 w 1150"/>
                <a:gd name="T55" fmla="*/ 531 h 1157"/>
                <a:gd name="T56" fmla="*/ 1084 w 1150"/>
                <a:gd name="T57" fmla="*/ 572 h 1157"/>
                <a:gd name="T58" fmla="*/ 1127 w 1150"/>
                <a:gd name="T59" fmla="*/ 630 h 1157"/>
                <a:gd name="T60" fmla="*/ 1148 w 1150"/>
                <a:gd name="T61" fmla="*/ 700 h 1157"/>
                <a:gd name="T62" fmla="*/ 1139 w 1150"/>
                <a:gd name="T63" fmla="*/ 952 h 1157"/>
                <a:gd name="T64" fmla="*/ 1122 w 1150"/>
                <a:gd name="T65" fmla="*/ 1024 h 1157"/>
                <a:gd name="T66" fmla="*/ 1084 w 1150"/>
                <a:gd name="T67" fmla="*/ 1085 h 1157"/>
                <a:gd name="T68" fmla="*/ 1028 w 1150"/>
                <a:gd name="T69" fmla="*/ 1129 h 1157"/>
                <a:gd name="T70" fmla="*/ 961 w 1150"/>
                <a:gd name="T71" fmla="*/ 1154 h 1157"/>
                <a:gd name="T72" fmla="*/ 912 w 1150"/>
                <a:gd name="T73" fmla="*/ 1157 h 1157"/>
                <a:gd name="T74" fmla="*/ 7 w 1150"/>
                <a:gd name="T75" fmla="*/ 1108 h 1157"/>
                <a:gd name="T76" fmla="*/ 43 w 1150"/>
                <a:gd name="T77" fmla="*/ 1093 h 1157"/>
                <a:gd name="T78" fmla="*/ 122 w 1150"/>
                <a:gd name="T79" fmla="*/ 1055 h 1157"/>
                <a:gd name="T80" fmla="*/ 191 w 1150"/>
                <a:gd name="T81" fmla="*/ 998 h 1157"/>
                <a:gd name="T82" fmla="*/ 245 w 1150"/>
                <a:gd name="T83" fmla="*/ 925 h 1157"/>
                <a:gd name="T84" fmla="*/ 281 w 1150"/>
                <a:gd name="T85" fmla="*/ 839 h 1157"/>
                <a:gd name="T86" fmla="*/ 295 w 1150"/>
                <a:gd name="T87" fmla="*/ 739 h 1157"/>
                <a:gd name="T88" fmla="*/ 283 w 1150"/>
                <a:gd name="T89" fmla="*/ 641 h 1157"/>
                <a:gd name="T90" fmla="*/ 248 w 1150"/>
                <a:gd name="T91" fmla="*/ 551 h 1157"/>
                <a:gd name="T92" fmla="*/ 190 w 1150"/>
                <a:gd name="T93" fmla="*/ 472 h 1157"/>
                <a:gd name="T94" fmla="*/ 508 w 1150"/>
                <a:gd name="T95" fmla="*/ 0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50" h="1157">
                  <a:moveTo>
                    <a:pt x="482" y="529"/>
                  </a:moveTo>
                  <a:lnTo>
                    <a:pt x="466" y="554"/>
                  </a:lnTo>
                  <a:lnTo>
                    <a:pt x="446" y="575"/>
                  </a:lnTo>
                  <a:lnTo>
                    <a:pt x="422" y="589"/>
                  </a:lnTo>
                  <a:lnTo>
                    <a:pt x="396" y="599"/>
                  </a:lnTo>
                  <a:lnTo>
                    <a:pt x="408" y="651"/>
                  </a:lnTo>
                  <a:lnTo>
                    <a:pt x="414" y="706"/>
                  </a:lnTo>
                  <a:lnTo>
                    <a:pt x="414" y="761"/>
                  </a:lnTo>
                  <a:lnTo>
                    <a:pt x="408" y="817"/>
                  </a:lnTo>
                  <a:lnTo>
                    <a:pt x="396" y="872"/>
                  </a:lnTo>
                  <a:lnTo>
                    <a:pt x="380" y="920"/>
                  </a:lnTo>
                  <a:lnTo>
                    <a:pt x="360" y="965"/>
                  </a:lnTo>
                  <a:lnTo>
                    <a:pt x="335" y="1007"/>
                  </a:lnTo>
                  <a:lnTo>
                    <a:pt x="918" y="1038"/>
                  </a:lnTo>
                  <a:lnTo>
                    <a:pt x="924" y="1038"/>
                  </a:lnTo>
                  <a:lnTo>
                    <a:pt x="949" y="1035"/>
                  </a:lnTo>
                  <a:lnTo>
                    <a:pt x="971" y="1026"/>
                  </a:lnTo>
                  <a:lnTo>
                    <a:pt x="990" y="1011"/>
                  </a:lnTo>
                  <a:lnTo>
                    <a:pt x="1006" y="993"/>
                  </a:lnTo>
                  <a:lnTo>
                    <a:pt x="1015" y="970"/>
                  </a:lnTo>
                  <a:lnTo>
                    <a:pt x="1020" y="945"/>
                  </a:lnTo>
                  <a:lnTo>
                    <a:pt x="1032" y="732"/>
                  </a:lnTo>
                  <a:lnTo>
                    <a:pt x="1029" y="707"/>
                  </a:lnTo>
                  <a:lnTo>
                    <a:pt x="1021" y="685"/>
                  </a:lnTo>
                  <a:lnTo>
                    <a:pt x="1007" y="663"/>
                  </a:lnTo>
                  <a:lnTo>
                    <a:pt x="988" y="647"/>
                  </a:lnTo>
                  <a:lnTo>
                    <a:pt x="967" y="637"/>
                  </a:lnTo>
                  <a:lnTo>
                    <a:pt x="942" y="632"/>
                  </a:lnTo>
                  <a:lnTo>
                    <a:pt x="916" y="626"/>
                  </a:lnTo>
                  <a:lnTo>
                    <a:pt x="892" y="616"/>
                  </a:lnTo>
                  <a:lnTo>
                    <a:pt x="871" y="601"/>
                  </a:lnTo>
                  <a:lnTo>
                    <a:pt x="852" y="581"/>
                  </a:lnTo>
                  <a:lnTo>
                    <a:pt x="843" y="564"/>
                  </a:lnTo>
                  <a:lnTo>
                    <a:pt x="836" y="547"/>
                  </a:lnTo>
                  <a:lnTo>
                    <a:pt x="823" y="571"/>
                  </a:lnTo>
                  <a:lnTo>
                    <a:pt x="803" y="592"/>
                  </a:lnTo>
                  <a:lnTo>
                    <a:pt x="781" y="607"/>
                  </a:lnTo>
                  <a:lnTo>
                    <a:pt x="756" y="616"/>
                  </a:lnTo>
                  <a:lnTo>
                    <a:pt x="727" y="620"/>
                  </a:lnTo>
                  <a:lnTo>
                    <a:pt x="721" y="620"/>
                  </a:lnTo>
                  <a:lnTo>
                    <a:pt x="589" y="612"/>
                  </a:lnTo>
                  <a:lnTo>
                    <a:pt x="563" y="608"/>
                  </a:lnTo>
                  <a:lnTo>
                    <a:pt x="537" y="597"/>
                  </a:lnTo>
                  <a:lnTo>
                    <a:pt x="516" y="583"/>
                  </a:lnTo>
                  <a:lnTo>
                    <a:pt x="498" y="563"/>
                  </a:lnTo>
                  <a:lnTo>
                    <a:pt x="488" y="546"/>
                  </a:lnTo>
                  <a:lnTo>
                    <a:pt x="482" y="529"/>
                  </a:lnTo>
                  <a:close/>
                  <a:moveTo>
                    <a:pt x="508" y="0"/>
                  </a:moveTo>
                  <a:lnTo>
                    <a:pt x="717" y="59"/>
                  </a:lnTo>
                  <a:lnTo>
                    <a:pt x="594" y="493"/>
                  </a:lnTo>
                  <a:lnTo>
                    <a:pt x="727" y="501"/>
                  </a:lnTo>
                  <a:lnTo>
                    <a:pt x="851" y="66"/>
                  </a:lnTo>
                  <a:lnTo>
                    <a:pt x="1060" y="125"/>
                  </a:lnTo>
                  <a:lnTo>
                    <a:pt x="950" y="513"/>
                  </a:lnTo>
                  <a:lnTo>
                    <a:pt x="988" y="519"/>
                  </a:lnTo>
                  <a:lnTo>
                    <a:pt x="1023" y="531"/>
                  </a:lnTo>
                  <a:lnTo>
                    <a:pt x="1056" y="550"/>
                  </a:lnTo>
                  <a:lnTo>
                    <a:pt x="1084" y="572"/>
                  </a:lnTo>
                  <a:lnTo>
                    <a:pt x="1107" y="599"/>
                  </a:lnTo>
                  <a:lnTo>
                    <a:pt x="1127" y="630"/>
                  </a:lnTo>
                  <a:lnTo>
                    <a:pt x="1142" y="665"/>
                  </a:lnTo>
                  <a:lnTo>
                    <a:pt x="1148" y="700"/>
                  </a:lnTo>
                  <a:lnTo>
                    <a:pt x="1150" y="739"/>
                  </a:lnTo>
                  <a:lnTo>
                    <a:pt x="1139" y="952"/>
                  </a:lnTo>
                  <a:lnTo>
                    <a:pt x="1134" y="990"/>
                  </a:lnTo>
                  <a:lnTo>
                    <a:pt x="1122" y="1024"/>
                  </a:lnTo>
                  <a:lnTo>
                    <a:pt x="1106" y="1056"/>
                  </a:lnTo>
                  <a:lnTo>
                    <a:pt x="1084" y="1085"/>
                  </a:lnTo>
                  <a:lnTo>
                    <a:pt x="1058" y="1109"/>
                  </a:lnTo>
                  <a:lnTo>
                    <a:pt x="1028" y="1129"/>
                  </a:lnTo>
                  <a:lnTo>
                    <a:pt x="996" y="1145"/>
                  </a:lnTo>
                  <a:lnTo>
                    <a:pt x="961" y="1154"/>
                  </a:lnTo>
                  <a:lnTo>
                    <a:pt x="924" y="1157"/>
                  </a:lnTo>
                  <a:lnTo>
                    <a:pt x="912" y="1157"/>
                  </a:lnTo>
                  <a:lnTo>
                    <a:pt x="14" y="1109"/>
                  </a:lnTo>
                  <a:lnTo>
                    <a:pt x="7" y="1108"/>
                  </a:lnTo>
                  <a:lnTo>
                    <a:pt x="0" y="1106"/>
                  </a:lnTo>
                  <a:lnTo>
                    <a:pt x="43" y="1093"/>
                  </a:lnTo>
                  <a:lnTo>
                    <a:pt x="84" y="1076"/>
                  </a:lnTo>
                  <a:lnTo>
                    <a:pt x="122" y="1055"/>
                  </a:lnTo>
                  <a:lnTo>
                    <a:pt x="158" y="1028"/>
                  </a:lnTo>
                  <a:lnTo>
                    <a:pt x="191" y="998"/>
                  </a:lnTo>
                  <a:lnTo>
                    <a:pt x="220" y="963"/>
                  </a:lnTo>
                  <a:lnTo>
                    <a:pt x="245" y="925"/>
                  </a:lnTo>
                  <a:lnTo>
                    <a:pt x="266" y="884"/>
                  </a:lnTo>
                  <a:lnTo>
                    <a:pt x="281" y="839"/>
                  </a:lnTo>
                  <a:lnTo>
                    <a:pt x="293" y="789"/>
                  </a:lnTo>
                  <a:lnTo>
                    <a:pt x="295" y="739"/>
                  </a:lnTo>
                  <a:lnTo>
                    <a:pt x="293" y="688"/>
                  </a:lnTo>
                  <a:lnTo>
                    <a:pt x="283" y="641"/>
                  </a:lnTo>
                  <a:lnTo>
                    <a:pt x="268" y="595"/>
                  </a:lnTo>
                  <a:lnTo>
                    <a:pt x="248" y="551"/>
                  </a:lnTo>
                  <a:lnTo>
                    <a:pt x="221" y="510"/>
                  </a:lnTo>
                  <a:lnTo>
                    <a:pt x="190" y="472"/>
                  </a:lnTo>
                  <a:lnTo>
                    <a:pt x="372" y="482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8" name="Gráfico 25">
            <a:extLst>
              <a:ext uri="{FF2B5EF4-FFF2-40B4-BE49-F238E27FC236}">
                <a16:creationId xmlns:a16="http://schemas.microsoft.com/office/drawing/2014/main" xmlns="" id="{41B030F2-098C-4500-9B9F-A3F1580F6222}"/>
              </a:ext>
            </a:extLst>
          </p:cNvPr>
          <p:cNvSpPr/>
          <p:nvPr/>
        </p:nvSpPr>
        <p:spPr>
          <a:xfrm>
            <a:off x="8014487" y="4657367"/>
            <a:ext cx="477753" cy="477753"/>
          </a:xfrm>
          <a:custGeom>
            <a:avLst/>
            <a:gdLst>
              <a:gd name="connsiteX0" fmla="*/ 236125 w 472249"/>
              <a:gd name="connsiteY0" fmla="*/ 0 h 472249"/>
              <a:gd name="connsiteX1" fmla="*/ 0 w 472249"/>
              <a:gd name="connsiteY1" fmla="*/ 236125 h 472249"/>
              <a:gd name="connsiteX2" fmla="*/ 236125 w 472249"/>
              <a:gd name="connsiteY2" fmla="*/ 472250 h 472249"/>
              <a:gd name="connsiteX3" fmla="*/ 472250 w 472249"/>
              <a:gd name="connsiteY3" fmla="*/ 236125 h 472249"/>
              <a:gd name="connsiteX4" fmla="*/ 236125 w 472249"/>
              <a:gd name="connsiteY4" fmla="*/ 0 h 472249"/>
              <a:gd name="connsiteX5" fmla="*/ 303086 w 472249"/>
              <a:gd name="connsiteY5" fmla="*/ 305562 h 472249"/>
              <a:gd name="connsiteX6" fmla="*/ 256223 w 472249"/>
              <a:gd name="connsiteY6" fmla="*/ 279178 h 472249"/>
              <a:gd name="connsiteX7" fmla="*/ 246888 w 472249"/>
              <a:gd name="connsiteY7" fmla="*/ 281750 h 472249"/>
              <a:gd name="connsiteX8" fmla="*/ 253746 w 472249"/>
              <a:gd name="connsiteY8" fmla="*/ 361379 h 472249"/>
              <a:gd name="connsiteX9" fmla="*/ 220028 w 472249"/>
              <a:gd name="connsiteY9" fmla="*/ 361379 h 472249"/>
              <a:gd name="connsiteX10" fmla="*/ 226886 w 472249"/>
              <a:gd name="connsiteY10" fmla="*/ 281369 h 472249"/>
              <a:gd name="connsiteX11" fmla="*/ 216218 w 472249"/>
              <a:gd name="connsiteY11" fmla="*/ 278797 h 472249"/>
              <a:gd name="connsiteX12" fmla="*/ 169164 w 472249"/>
              <a:gd name="connsiteY12" fmla="*/ 305562 h 472249"/>
              <a:gd name="connsiteX13" fmla="*/ 115253 w 472249"/>
              <a:gd name="connsiteY13" fmla="*/ 275177 h 472249"/>
              <a:gd name="connsiteX14" fmla="*/ 169926 w 472249"/>
              <a:gd name="connsiteY14" fmla="*/ 246221 h 472249"/>
              <a:gd name="connsiteX15" fmla="*/ 214979 w 472249"/>
              <a:gd name="connsiteY15" fmla="*/ 271367 h 472249"/>
              <a:gd name="connsiteX16" fmla="*/ 227457 w 472249"/>
              <a:gd name="connsiteY16" fmla="*/ 274320 h 472249"/>
              <a:gd name="connsiteX17" fmla="*/ 228695 w 472249"/>
              <a:gd name="connsiteY17" fmla="*/ 259366 h 472249"/>
              <a:gd name="connsiteX18" fmla="*/ 207931 w 472249"/>
              <a:gd name="connsiteY18" fmla="*/ 238601 h 472249"/>
              <a:gd name="connsiteX19" fmla="*/ 156210 w 472249"/>
              <a:gd name="connsiteY19" fmla="*/ 224695 h 472249"/>
              <a:gd name="connsiteX20" fmla="*/ 138779 w 472249"/>
              <a:gd name="connsiteY20" fmla="*/ 165354 h 472249"/>
              <a:gd name="connsiteX21" fmla="*/ 198120 w 472249"/>
              <a:gd name="connsiteY21" fmla="*/ 182785 h 472249"/>
              <a:gd name="connsiteX22" fmla="*/ 212408 w 472249"/>
              <a:gd name="connsiteY22" fmla="*/ 233363 h 472249"/>
              <a:gd name="connsiteX23" fmla="*/ 229457 w 472249"/>
              <a:gd name="connsiteY23" fmla="*/ 250412 h 472249"/>
              <a:gd name="connsiteX24" fmla="*/ 232791 w 472249"/>
              <a:gd name="connsiteY24" fmla="*/ 211265 h 472249"/>
              <a:gd name="connsiteX25" fmla="*/ 206312 w 472249"/>
              <a:gd name="connsiteY25" fmla="*/ 164973 h 472249"/>
              <a:gd name="connsiteX26" fmla="*/ 235934 w 472249"/>
              <a:gd name="connsiteY26" fmla="*/ 110681 h 472249"/>
              <a:gd name="connsiteX27" fmla="*/ 265557 w 472249"/>
              <a:gd name="connsiteY27" fmla="*/ 164973 h 472249"/>
              <a:gd name="connsiteX28" fmla="*/ 240602 w 472249"/>
              <a:gd name="connsiteY28" fmla="*/ 210598 h 472249"/>
              <a:gd name="connsiteX29" fmla="*/ 244031 w 472249"/>
              <a:gd name="connsiteY29" fmla="*/ 250698 h 472249"/>
              <a:gd name="connsiteX30" fmla="*/ 261461 w 472249"/>
              <a:gd name="connsiteY30" fmla="*/ 233267 h 472249"/>
              <a:gd name="connsiteX31" fmla="*/ 275844 w 472249"/>
              <a:gd name="connsiteY31" fmla="*/ 182880 h 472249"/>
              <a:gd name="connsiteX32" fmla="*/ 335185 w 472249"/>
              <a:gd name="connsiteY32" fmla="*/ 165449 h 472249"/>
              <a:gd name="connsiteX33" fmla="*/ 317754 w 472249"/>
              <a:gd name="connsiteY33" fmla="*/ 224790 h 472249"/>
              <a:gd name="connsiteX34" fmla="*/ 265843 w 472249"/>
              <a:gd name="connsiteY34" fmla="*/ 238601 h 472249"/>
              <a:gd name="connsiteX35" fmla="*/ 244793 w 472249"/>
              <a:gd name="connsiteY35" fmla="*/ 259652 h 472249"/>
              <a:gd name="connsiteX36" fmla="*/ 246126 w 472249"/>
              <a:gd name="connsiteY36" fmla="*/ 274701 h 472249"/>
              <a:gd name="connsiteX37" fmla="*/ 256985 w 472249"/>
              <a:gd name="connsiteY37" fmla="*/ 271653 h 472249"/>
              <a:gd name="connsiteX38" fmla="*/ 302228 w 472249"/>
              <a:gd name="connsiteY38" fmla="*/ 246126 h 472249"/>
              <a:gd name="connsiteX39" fmla="*/ 356902 w 472249"/>
              <a:gd name="connsiteY39" fmla="*/ 275082 h 472249"/>
              <a:gd name="connsiteX40" fmla="*/ 303086 w 472249"/>
              <a:gd name="connsiteY40" fmla="*/ 305562 h 4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72249" h="472249">
                <a:moveTo>
                  <a:pt x="236125" y="0"/>
                </a:moveTo>
                <a:cubicBezTo>
                  <a:pt x="105728" y="0"/>
                  <a:pt x="0" y="105728"/>
                  <a:pt x="0" y="236125"/>
                </a:cubicBezTo>
                <a:cubicBezTo>
                  <a:pt x="0" y="366522"/>
                  <a:pt x="105728" y="472250"/>
                  <a:pt x="236125" y="472250"/>
                </a:cubicBezTo>
                <a:cubicBezTo>
                  <a:pt x="366522" y="472250"/>
                  <a:pt x="472250" y="366522"/>
                  <a:pt x="472250" y="236125"/>
                </a:cubicBezTo>
                <a:cubicBezTo>
                  <a:pt x="472345" y="105728"/>
                  <a:pt x="366617" y="0"/>
                  <a:pt x="236125" y="0"/>
                </a:cubicBezTo>
                <a:close/>
                <a:moveTo>
                  <a:pt x="303086" y="305562"/>
                </a:moveTo>
                <a:cubicBezTo>
                  <a:pt x="270891" y="305943"/>
                  <a:pt x="260414" y="288417"/>
                  <a:pt x="256223" y="279178"/>
                </a:cubicBezTo>
                <a:lnTo>
                  <a:pt x="246888" y="281750"/>
                </a:lnTo>
                <a:lnTo>
                  <a:pt x="253746" y="361379"/>
                </a:lnTo>
                <a:lnTo>
                  <a:pt x="220028" y="361379"/>
                </a:lnTo>
                <a:lnTo>
                  <a:pt x="226886" y="281369"/>
                </a:lnTo>
                <a:lnTo>
                  <a:pt x="216218" y="278797"/>
                </a:lnTo>
                <a:cubicBezTo>
                  <a:pt x="212122" y="287941"/>
                  <a:pt x="201740" y="305943"/>
                  <a:pt x="169164" y="305562"/>
                </a:cubicBezTo>
                <a:cubicBezTo>
                  <a:pt x="149447" y="305276"/>
                  <a:pt x="123063" y="283369"/>
                  <a:pt x="115253" y="275177"/>
                </a:cubicBezTo>
                <a:cubicBezTo>
                  <a:pt x="123253" y="267272"/>
                  <a:pt x="150209" y="246031"/>
                  <a:pt x="169926" y="246221"/>
                </a:cubicBezTo>
                <a:cubicBezTo>
                  <a:pt x="199454" y="246602"/>
                  <a:pt x="210312" y="261652"/>
                  <a:pt x="214979" y="271367"/>
                </a:cubicBezTo>
                <a:lnTo>
                  <a:pt x="227457" y="274320"/>
                </a:lnTo>
                <a:lnTo>
                  <a:pt x="228695" y="259366"/>
                </a:lnTo>
                <a:lnTo>
                  <a:pt x="207931" y="238601"/>
                </a:lnTo>
                <a:cubicBezTo>
                  <a:pt x="198311" y="242221"/>
                  <a:pt x="178689" y="247269"/>
                  <a:pt x="156210" y="224695"/>
                </a:cubicBezTo>
                <a:cubicBezTo>
                  <a:pt x="142208" y="210693"/>
                  <a:pt x="138684" y="176594"/>
                  <a:pt x="138779" y="165354"/>
                </a:cubicBezTo>
                <a:cubicBezTo>
                  <a:pt x="150019" y="165259"/>
                  <a:pt x="184214" y="168878"/>
                  <a:pt x="198120" y="182785"/>
                </a:cubicBezTo>
                <a:cubicBezTo>
                  <a:pt x="219742" y="204406"/>
                  <a:pt x="216027" y="223456"/>
                  <a:pt x="212408" y="233363"/>
                </a:cubicBezTo>
                <a:lnTo>
                  <a:pt x="229457" y="250412"/>
                </a:lnTo>
                <a:lnTo>
                  <a:pt x="232791" y="211265"/>
                </a:lnTo>
                <a:cubicBezTo>
                  <a:pt x="223361" y="206978"/>
                  <a:pt x="206312" y="196501"/>
                  <a:pt x="206312" y="164973"/>
                </a:cubicBezTo>
                <a:cubicBezTo>
                  <a:pt x="206312" y="145161"/>
                  <a:pt x="227933" y="118586"/>
                  <a:pt x="235934" y="110681"/>
                </a:cubicBezTo>
                <a:cubicBezTo>
                  <a:pt x="243935" y="118586"/>
                  <a:pt x="265557" y="145256"/>
                  <a:pt x="265557" y="164973"/>
                </a:cubicBezTo>
                <a:cubicBezTo>
                  <a:pt x="265557" y="194977"/>
                  <a:pt x="250222" y="205835"/>
                  <a:pt x="240602" y="210598"/>
                </a:cubicBezTo>
                <a:lnTo>
                  <a:pt x="244031" y="250698"/>
                </a:lnTo>
                <a:lnTo>
                  <a:pt x="261461" y="233267"/>
                </a:lnTo>
                <a:cubicBezTo>
                  <a:pt x="257937" y="223266"/>
                  <a:pt x="254318" y="204406"/>
                  <a:pt x="275844" y="182880"/>
                </a:cubicBezTo>
                <a:cubicBezTo>
                  <a:pt x="289846" y="168878"/>
                  <a:pt x="323945" y="165354"/>
                  <a:pt x="335185" y="165449"/>
                </a:cubicBezTo>
                <a:cubicBezTo>
                  <a:pt x="335280" y="176689"/>
                  <a:pt x="331661" y="210884"/>
                  <a:pt x="317754" y="224790"/>
                </a:cubicBezTo>
                <a:cubicBezTo>
                  <a:pt x="295085" y="247460"/>
                  <a:pt x="275368" y="242316"/>
                  <a:pt x="265843" y="238601"/>
                </a:cubicBezTo>
                <a:lnTo>
                  <a:pt x="244793" y="259652"/>
                </a:lnTo>
                <a:lnTo>
                  <a:pt x="246126" y="274701"/>
                </a:lnTo>
                <a:lnTo>
                  <a:pt x="256985" y="271653"/>
                </a:lnTo>
                <a:cubicBezTo>
                  <a:pt x="261556" y="261938"/>
                  <a:pt x="272320" y="246507"/>
                  <a:pt x="302228" y="246126"/>
                </a:cubicBezTo>
                <a:cubicBezTo>
                  <a:pt x="321945" y="245840"/>
                  <a:pt x="348901" y="267176"/>
                  <a:pt x="356902" y="275082"/>
                </a:cubicBezTo>
                <a:cubicBezTo>
                  <a:pt x="349187" y="283369"/>
                  <a:pt x="322802" y="305372"/>
                  <a:pt x="303086" y="305562"/>
                </a:cubicBezTo>
                <a:close/>
              </a:path>
            </a:pathLst>
          </a:custGeom>
          <a:noFill/>
          <a:ln w="190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pt-BR">
              <a:solidFill>
                <a:srgbClr val="7B7B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Freeform 5"/>
          <p:cNvSpPr>
            <a:spLocks noChangeAspect="1" noEditPoints="1"/>
          </p:cNvSpPr>
          <p:nvPr/>
        </p:nvSpPr>
        <p:spPr bwMode="auto">
          <a:xfrm>
            <a:off x="4025732" y="2866813"/>
            <a:ext cx="593395" cy="414941"/>
          </a:xfrm>
          <a:custGeom>
            <a:avLst/>
            <a:gdLst>
              <a:gd name="T0" fmla="*/ 680 w 2231"/>
              <a:gd name="T1" fmla="*/ 68 h 1607"/>
              <a:gd name="T2" fmla="*/ 359 w 2231"/>
              <a:gd name="T3" fmla="*/ 822 h 1607"/>
              <a:gd name="T4" fmla="*/ 0 w 2231"/>
              <a:gd name="T5" fmla="*/ 794 h 1607"/>
              <a:gd name="T6" fmla="*/ 139 w 2231"/>
              <a:gd name="T7" fmla="*/ 798 h 1607"/>
              <a:gd name="T8" fmla="*/ 655 w 2231"/>
              <a:gd name="T9" fmla="*/ 288 h 1607"/>
              <a:gd name="T10" fmla="*/ 541 w 2231"/>
              <a:gd name="T11" fmla="*/ 64 h 1607"/>
              <a:gd name="T12" fmla="*/ 1689 w 2231"/>
              <a:gd name="T13" fmla="*/ 72 h 1607"/>
              <a:gd name="T14" fmla="*/ 1575 w 2231"/>
              <a:gd name="T15" fmla="*/ 296 h 1607"/>
              <a:gd name="T16" fmla="*/ 2092 w 2231"/>
              <a:gd name="T17" fmla="*/ 806 h 1607"/>
              <a:gd name="T18" fmla="*/ 2231 w 2231"/>
              <a:gd name="T19" fmla="*/ 802 h 1607"/>
              <a:gd name="T20" fmla="*/ 1872 w 2231"/>
              <a:gd name="T21" fmla="*/ 830 h 1607"/>
              <a:gd name="T22" fmla="*/ 1551 w 2231"/>
              <a:gd name="T23" fmla="*/ 76 h 1607"/>
              <a:gd name="T24" fmla="*/ 1689 w 2231"/>
              <a:gd name="T25" fmla="*/ 72 h 1607"/>
              <a:gd name="T26" fmla="*/ 499 w 2231"/>
              <a:gd name="T27" fmla="*/ 964 h 1607"/>
              <a:gd name="T28" fmla="*/ 418 w 2231"/>
              <a:gd name="T29" fmla="*/ 876 h 1607"/>
              <a:gd name="T30" fmla="*/ 558 w 2231"/>
              <a:gd name="T31" fmla="*/ 886 h 1607"/>
              <a:gd name="T32" fmla="*/ 720 w 2231"/>
              <a:gd name="T33" fmla="*/ 1117 h 1607"/>
              <a:gd name="T34" fmla="*/ 1075 w 2231"/>
              <a:gd name="T35" fmla="*/ 1484 h 1607"/>
              <a:gd name="T36" fmla="*/ 1328 w 2231"/>
              <a:gd name="T37" fmla="*/ 1492 h 1607"/>
              <a:gd name="T38" fmla="*/ 1674 w 2231"/>
              <a:gd name="T39" fmla="*/ 1207 h 1607"/>
              <a:gd name="T40" fmla="*/ 1401 w 2231"/>
              <a:gd name="T41" fmla="*/ 888 h 1607"/>
              <a:gd name="T42" fmla="*/ 1107 w 2231"/>
              <a:gd name="T43" fmla="*/ 779 h 1607"/>
              <a:gd name="T44" fmla="*/ 863 w 2231"/>
              <a:gd name="T45" fmla="*/ 882 h 1607"/>
              <a:gd name="T46" fmla="*/ 692 w 2231"/>
              <a:gd name="T47" fmla="*/ 622 h 1607"/>
              <a:gd name="T48" fmla="*/ 833 w 2231"/>
              <a:gd name="T49" fmla="*/ 450 h 1607"/>
              <a:gd name="T50" fmla="*/ 812 w 2231"/>
              <a:gd name="T51" fmla="*/ 336 h 1607"/>
              <a:gd name="T52" fmla="*/ 977 w 2231"/>
              <a:gd name="T53" fmla="*/ 401 h 1607"/>
              <a:gd name="T54" fmla="*/ 1358 w 2231"/>
              <a:gd name="T55" fmla="*/ 409 h 1607"/>
              <a:gd name="T56" fmla="*/ 1432 w 2231"/>
              <a:gd name="T57" fmla="*/ 369 h 1607"/>
              <a:gd name="T58" fmla="*/ 1451 w 2231"/>
              <a:gd name="T59" fmla="*/ 453 h 1607"/>
              <a:gd name="T60" fmla="*/ 1059 w 2231"/>
              <a:gd name="T61" fmla="*/ 468 h 1607"/>
              <a:gd name="T62" fmla="*/ 939 w 2231"/>
              <a:gd name="T63" fmla="*/ 516 h 1607"/>
              <a:gd name="T64" fmla="*/ 733 w 2231"/>
              <a:gd name="T65" fmla="*/ 728 h 1607"/>
              <a:gd name="T66" fmla="*/ 1001 w 2231"/>
              <a:gd name="T67" fmla="*/ 764 h 1607"/>
              <a:gd name="T68" fmla="*/ 1140 w 2231"/>
              <a:gd name="T69" fmla="*/ 700 h 1607"/>
              <a:gd name="T70" fmla="*/ 1384 w 2231"/>
              <a:gd name="T71" fmla="*/ 756 h 1607"/>
              <a:gd name="T72" fmla="*/ 1657 w 2231"/>
              <a:gd name="T73" fmla="*/ 983 h 1607"/>
              <a:gd name="T74" fmla="*/ 1763 w 2231"/>
              <a:gd name="T75" fmla="*/ 817 h 1607"/>
              <a:gd name="T76" fmla="*/ 1738 w 2231"/>
              <a:gd name="T77" fmla="*/ 942 h 1607"/>
              <a:gd name="T78" fmla="*/ 1736 w 2231"/>
              <a:gd name="T79" fmla="*/ 1002 h 1607"/>
              <a:gd name="T80" fmla="*/ 1715 w 2231"/>
              <a:gd name="T81" fmla="*/ 1278 h 1607"/>
              <a:gd name="T82" fmla="*/ 1196 w 2231"/>
              <a:gd name="T83" fmla="*/ 1604 h 1607"/>
              <a:gd name="T84" fmla="*/ 761 w 2231"/>
              <a:gd name="T85" fmla="*/ 1521 h 1607"/>
              <a:gd name="T86" fmla="*/ 556 w 2231"/>
              <a:gd name="T87" fmla="*/ 1205 h 1607"/>
              <a:gd name="T88" fmla="*/ 975 w 2231"/>
              <a:gd name="T89" fmla="*/ 1498 h 1607"/>
              <a:gd name="T90" fmla="*/ 646 w 2231"/>
              <a:gd name="T91" fmla="*/ 1147 h 1607"/>
              <a:gd name="T92" fmla="*/ 572 w 2231"/>
              <a:gd name="T93" fmla="*/ 1004 h 1607"/>
              <a:gd name="T94" fmla="*/ 556 w 2231"/>
              <a:gd name="T95" fmla="*/ 1205 h 1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31" h="1607">
                <a:moveTo>
                  <a:pt x="589" y="0"/>
                </a:moveTo>
                <a:cubicBezTo>
                  <a:pt x="680" y="68"/>
                  <a:pt x="680" y="68"/>
                  <a:pt x="680" y="68"/>
                </a:cubicBezTo>
                <a:cubicBezTo>
                  <a:pt x="765" y="130"/>
                  <a:pt x="783" y="250"/>
                  <a:pt x="720" y="335"/>
                </a:cubicBezTo>
                <a:cubicBezTo>
                  <a:pt x="359" y="822"/>
                  <a:pt x="359" y="822"/>
                  <a:pt x="359" y="822"/>
                </a:cubicBezTo>
                <a:cubicBezTo>
                  <a:pt x="296" y="907"/>
                  <a:pt x="176" y="925"/>
                  <a:pt x="91" y="862"/>
                </a:cubicBezTo>
                <a:cubicBezTo>
                  <a:pt x="0" y="794"/>
                  <a:pt x="0" y="794"/>
                  <a:pt x="0" y="794"/>
                </a:cubicBezTo>
                <a:cubicBezTo>
                  <a:pt x="47" y="730"/>
                  <a:pt x="47" y="730"/>
                  <a:pt x="47" y="730"/>
                </a:cubicBezTo>
                <a:cubicBezTo>
                  <a:pt x="139" y="798"/>
                  <a:pt x="139" y="798"/>
                  <a:pt x="139" y="798"/>
                </a:cubicBezTo>
                <a:cubicBezTo>
                  <a:pt x="188" y="834"/>
                  <a:pt x="258" y="824"/>
                  <a:pt x="295" y="775"/>
                </a:cubicBezTo>
                <a:cubicBezTo>
                  <a:pt x="655" y="288"/>
                  <a:pt x="655" y="288"/>
                  <a:pt x="655" y="288"/>
                </a:cubicBezTo>
                <a:cubicBezTo>
                  <a:pt x="692" y="238"/>
                  <a:pt x="681" y="168"/>
                  <a:pt x="632" y="132"/>
                </a:cubicBezTo>
                <a:cubicBezTo>
                  <a:pt x="541" y="64"/>
                  <a:pt x="541" y="64"/>
                  <a:pt x="541" y="64"/>
                </a:cubicBezTo>
                <a:lnTo>
                  <a:pt x="589" y="0"/>
                </a:lnTo>
                <a:close/>
                <a:moveTo>
                  <a:pt x="1689" y="72"/>
                </a:moveTo>
                <a:cubicBezTo>
                  <a:pt x="1598" y="140"/>
                  <a:pt x="1598" y="140"/>
                  <a:pt x="1598" y="140"/>
                </a:cubicBezTo>
                <a:cubicBezTo>
                  <a:pt x="1549" y="176"/>
                  <a:pt x="1539" y="247"/>
                  <a:pt x="1575" y="296"/>
                </a:cubicBezTo>
                <a:cubicBezTo>
                  <a:pt x="1936" y="783"/>
                  <a:pt x="1936" y="783"/>
                  <a:pt x="1936" y="783"/>
                </a:cubicBezTo>
                <a:cubicBezTo>
                  <a:pt x="1972" y="832"/>
                  <a:pt x="2043" y="842"/>
                  <a:pt x="2092" y="806"/>
                </a:cubicBezTo>
                <a:cubicBezTo>
                  <a:pt x="2183" y="738"/>
                  <a:pt x="2183" y="738"/>
                  <a:pt x="2183" y="738"/>
                </a:cubicBezTo>
                <a:cubicBezTo>
                  <a:pt x="2231" y="802"/>
                  <a:pt x="2231" y="802"/>
                  <a:pt x="2231" y="802"/>
                </a:cubicBezTo>
                <a:cubicBezTo>
                  <a:pt x="2139" y="870"/>
                  <a:pt x="2139" y="870"/>
                  <a:pt x="2139" y="870"/>
                </a:cubicBezTo>
                <a:cubicBezTo>
                  <a:pt x="2055" y="933"/>
                  <a:pt x="1935" y="915"/>
                  <a:pt x="1872" y="830"/>
                </a:cubicBezTo>
                <a:cubicBezTo>
                  <a:pt x="1511" y="344"/>
                  <a:pt x="1511" y="344"/>
                  <a:pt x="1511" y="344"/>
                </a:cubicBezTo>
                <a:cubicBezTo>
                  <a:pt x="1448" y="259"/>
                  <a:pt x="1466" y="139"/>
                  <a:pt x="1551" y="76"/>
                </a:cubicBezTo>
                <a:cubicBezTo>
                  <a:pt x="1642" y="8"/>
                  <a:pt x="1642" y="8"/>
                  <a:pt x="1642" y="8"/>
                </a:cubicBezTo>
                <a:lnTo>
                  <a:pt x="1689" y="72"/>
                </a:lnTo>
                <a:close/>
                <a:moveTo>
                  <a:pt x="500" y="1261"/>
                </a:moveTo>
                <a:cubicBezTo>
                  <a:pt x="404" y="1166"/>
                  <a:pt x="402" y="1060"/>
                  <a:pt x="499" y="964"/>
                </a:cubicBezTo>
                <a:cubicBezTo>
                  <a:pt x="512" y="951"/>
                  <a:pt x="512" y="951"/>
                  <a:pt x="512" y="951"/>
                </a:cubicBezTo>
                <a:cubicBezTo>
                  <a:pt x="481" y="926"/>
                  <a:pt x="449" y="901"/>
                  <a:pt x="418" y="876"/>
                </a:cubicBezTo>
                <a:cubicBezTo>
                  <a:pt x="434" y="855"/>
                  <a:pt x="450" y="833"/>
                  <a:pt x="466" y="812"/>
                </a:cubicBezTo>
                <a:cubicBezTo>
                  <a:pt x="496" y="836"/>
                  <a:pt x="527" y="861"/>
                  <a:pt x="558" y="886"/>
                </a:cubicBezTo>
                <a:cubicBezTo>
                  <a:pt x="612" y="929"/>
                  <a:pt x="659" y="966"/>
                  <a:pt x="686" y="1033"/>
                </a:cubicBezTo>
                <a:cubicBezTo>
                  <a:pt x="720" y="1117"/>
                  <a:pt x="720" y="1117"/>
                  <a:pt x="720" y="1117"/>
                </a:cubicBezTo>
                <a:cubicBezTo>
                  <a:pt x="741" y="1168"/>
                  <a:pt x="789" y="1207"/>
                  <a:pt x="828" y="1244"/>
                </a:cubicBezTo>
                <a:cubicBezTo>
                  <a:pt x="1075" y="1484"/>
                  <a:pt x="1075" y="1484"/>
                  <a:pt x="1075" y="1484"/>
                </a:cubicBezTo>
                <a:cubicBezTo>
                  <a:pt x="1101" y="1509"/>
                  <a:pt x="1149" y="1523"/>
                  <a:pt x="1199" y="1525"/>
                </a:cubicBezTo>
                <a:cubicBezTo>
                  <a:pt x="1249" y="1526"/>
                  <a:pt x="1299" y="1516"/>
                  <a:pt x="1328" y="1492"/>
                </a:cubicBezTo>
                <a:cubicBezTo>
                  <a:pt x="1664" y="1217"/>
                  <a:pt x="1664" y="1217"/>
                  <a:pt x="1664" y="1217"/>
                </a:cubicBezTo>
                <a:cubicBezTo>
                  <a:pt x="1667" y="1213"/>
                  <a:pt x="1671" y="1211"/>
                  <a:pt x="1674" y="1207"/>
                </a:cubicBezTo>
                <a:cubicBezTo>
                  <a:pt x="1704" y="1172"/>
                  <a:pt x="1704" y="1099"/>
                  <a:pt x="1680" y="1061"/>
                </a:cubicBezTo>
                <a:cubicBezTo>
                  <a:pt x="1551" y="1087"/>
                  <a:pt x="1465" y="972"/>
                  <a:pt x="1401" y="888"/>
                </a:cubicBezTo>
                <a:cubicBezTo>
                  <a:pt x="1384" y="865"/>
                  <a:pt x="1369" y="845"/>
                  <a:pt x="1358" y="835"/>
                </a:cubicBezTo>
                <a:cubicBezTo>
                  <a:pt x="1271" y="851"/>
                  <a:pt x="1177" y="837"/>
                  <a:pt x="1107" y="779"/>
                </a:cubicBezTo>
                <a:cubicBezTo>
                  <a:pt x="1053" y="825"/>
                  <a:pt x="1053" y="825"/>
                  <a:pt x="1053" y="825"/>
                </a:cubicBezTo>
                <a:cubicBezTo>
                  <a:pt x="999" y="870"/>
                  <a:pt x="933" y="890"/>
                  <a:pt x="863" y="882"/>
                </a:cubicBezTo>
                <a:cubicBezTo>
                  <a:pt x="800" y="874"/>
                  <a:pt x="735" y="843"/>
                  <a:pt x="676" y="784"/>
                </a:cubicBezTo>
                <a:cubicBezTo>
                  <a:pt x="631" y="739"/>
                  <a:pt x="647" y="660"/>
                  <a:pt x="692" y="622"/>
                </a:cubicBezTo>
                <a:cubicBezTo>
                  <a:pt x="873" y="468"/>
                  <a:pt x="873" y="468"/>
                  <a:pt x="873" y="468"/>
                </a:cubicBezTo>
                <a:cubicBezTo>
                  <a:pt x="857" y="464"/>
                  <a:pt x="843" y="458"/>
                  <a:pt x="833" y="450"/>
                </a:cubicBezTo>
                <a:cubicBezTo>
                  <a:pt x="769" y="403"/>
                  <a:pt x="769" y="403"/>
                  <a:pt x="769" y="403"/>
                </a:cubicBezTo>
                <a:cubicBezTo>
                  <a:pt x="785" y="381"/>
                  <a:pt x="800" y="362"/>
                  <a:pt x="812" y="336"/>
                </a:cubicBezTo>
                <a:cubicBezTo>
                  <a:pt x="880" y="386"/>
                  <a:pt x="880" y="386"/>
                  <a:pt x="880" y="386"/>
                </a:cubicBezTo>
                <a:cubicBezTo>
                  <a:pt x="893" y="396"/>
                  <a:pt x="959" y="401"/>
                  <a:pt x="977" y="401"/>
                </a:cubicBezTo>
                <a:cubicBezTo>
                  <a:pt x="1005" y="390"/>
                  <a:pt x="1033" y="386"/>
                  <a:pt x="1064" y="388"/>
                </a:cubicBezTo>
                <a:cubicBezTo>
                  <a:pt x="1358" y="409"/>
                  <a:pt x="1358" y="409"/>
                  <a:pt x="1358" y="409"/>
                </a:cubicBezTo>
                <a:cubicBezTo>
                  <a:pt x="1374" y="410"/>
                  <a:pt x="1393" y="396"/>
                  <a:pt x="1406" y="387"/>
                </a:cubicBezTo>
                <a:cubicBezTo>
                  <a:pt x="1432" y="369"/>
                  <a:pt x="1432" y="369"/>
                  <a:pt x="1432" y="369"/>
                </a:cubicBezTo>
                <a:cubicBezTo>
                  <a:pt x="1446" y="391"/>
                  <a:pt x="1463" y="413"/>
                  <a:pt x="1479" y="434"/>
                </a:cubicBezTo>
                <a:cubicBezTo>
                  <a:pt x="1451" y="453"/>
                  <a:pt x="1451" y="453"/>
                  <a:pt x="1451" y="453"/>
                </a:cubicBezTo>
                <a:cubicBezTo>
                  <a:pt x="1421" y="474"/>
                  <a:pt x="1391" y="492"/>
                  <a:pt x="1352" y="489"/>
                </a:cubicBezTo>
                <a:cubicBezTo>
                  <a:pt x="1059" y="468"/>
                  <a:pt x="1059" y="468"/>
                  <a:pt x="1059" y="468"/>
                </a:cubicBezTo>
                <a:cubicBezTo>
                  <a:pt x="1038" y="466"/>
                  <a:pt x="1018" y="470"/>
                  <a:pt x="999" y="478"/>
                </a:cubicBezTo>
                <a:cubicBezTo>
                  <a:pt x="979" y="486"/>
                  <a:pt x="959" y="500"/>
                  <a:pt x="939" y="516"/>
                </a:cubicBezTo>
                <a:cubicBezTo>
                  <a:pt x="744" y="682"/>
                  <a:pt x="744" y="682"/>
                  <a:pt x="744" y="682"/>
                </a:cubicBezTo>
                <a:cubicBezTo>
                  <a:pt x="734" y="692"/>
                  <a:pt x="722" y="715"/>
                  <a:pt x="733" y="728"/>
                </a:cubicBezTo>
                <a:cubicBezTo>
                  <a:pt x="777" y="773"/>
                  <a:pt x="826" y="797"/>
                  <a:pt x="873" y="802"/>
                </a:cubicBezTo>
                <a:cubicBezTo>
                  <a:pt x="920" y="808"/>
                  <a:pt x="965" y="794"/>
                  <a:pt x="1001" y="764"/>
                </a:cubicBezTo>
                <a:cubicBezTo>
                  <a:pt x="1083" y="694"/>
                  <a:pt x="1083" y="694"/>
                  <a:pt x="1083" y="694"/>
                </a:cubicBezTo>
                <a:cubicBezTo>
                  <a:pt x="1100" y="680"/>
                  <a:pt x="1125" y="683"/>
                  <a:pt x="1140" y="700"/>
                </a:cubicBezTo>
                <a:cubicBezTo>
                  <a:pt x="1194" y="761"/>
                  <a:pt x="1282" y="771"/>
                  <a:pt x="1358" y="753"/>
                </a:cubicBezTo>
                <a:cubicBezTo>
                  <a:pt x="1367" y="751"/>
                  <a:pt x="1376" y="752"/>
                  <a:pt x="1384" y="756"/>
                </a:cubicBezTo>
                <a:cubicBezTo>
                  <a:pt x="1411" y="768"/>
                  <a:pt x="1435" y="801"/>
                  <a:pt x="1465" y="840"/>
                </a:cubicBezTo>
                <a:cubicBezTo>
                  <a:pt x="1513" y="904"/>
                  <a:pt x="1579" y="991"/>
                  <a:pt x="1657" y="983"/>
                </a:cubicBezTo>
                <a:cubicBezTo>
                  <a:pt x="1657" y="954"/>
                  <a:pt x="1663" y="900"/>
                  <a:pt x="1687" y="881"/>
                </a:cubicBezTo>
                <a:cubicBezTo>
                  <a:pt x="1763" y="817"/>
                  <a:pt x="1763" y="817"/>
                  <a:pt x="1763" y="817"/>
                </a:cubicBezTo>
                <a:cubicBezTo>
                  <a:pt x="1779" y="838"/>
                  <a:pt x="1794" y="860"/>
                  <a:pt x="1810" y="881"/>
                </a:cubicBezTo>
                <a:cubicBezTo>
                  <a:pt x="1738" y="942"/>
                  <a:pt x="1738" y="942"/>
                  <a:pt x="1738" y="942"/>
                </a:cubicBezTo>
                <a:cubicBezTo>
                  <a:pt x="1735" y="945"/>
                  <a:pt x="1739" y="961"/>
                  <a:pt x="1737" y="981"/>
                </a:cubicBezTo>
                <a:cubicBezTo>
                  <a:pt x="1737" y="988"/>
                  <a:pt x="1737" y="995"/>
                  <a:pt x="1736" y="1002"/>
                </a:cubicBezTo>
                <a:cubicBezTo>
                  <a:pt x="1791" y="1068"/>
                  <a:pt x="1791" y="1192"/>
                  <a:pt x="1735" y="1258"/>
                </a:cubicBezTo>
                <a:cubicBezTo>
                  <a:pt x="1730" y="1265"/>
                  <a:pt x="1722" y="1273"/>
                  <a:pt x="1715" y="1278"/>
                </a:cubicBezTo>
                <a:cubicBezTo>
                  <a:pt x="1379" y="1553"/>
                  <a:pt x="1379" y="1553"/>
                  <a:pt x="1379" y="1553"/>
                </a:cubicBezTo>
                <a:cubicBezTo>
                  <a:pt x="1334" y="1590"/>
                  <a:pt x="1264" y="1607"/>
                  <a:pt x="1196" y="1604"/>
                </a:cubicBezTo>
                <a:cubicBezTo>
                  <a:pt x="1138" y="1602"/>
                  <a:pt x="1080" y="1586"/>
                  <a:pt x="1038" y="1556"/>
                </a:cubicBezTo>
                <a:cubicBezTo>
                  <a:pt x="952" y="1605"/>
                  <a:pt x="832" y="1591"/>
                  <a:pt x="761" y="1521"/>
                </a:cubicBezTo>
                <a:lnTo>
                  <a:pt x="500" y="1261"/>
                </a:lnTo>
                <a:close/>
                <a:moveTo>
                  <a:pt x="556" y="1205"/>
                </a:moveTo>
                <a:cubicBezTo>
                  <a:pt x="817" y="1464"/>
                  <a:pt x="817" y="1464"/>
                  <a:pt x="817" y="1464"/>
                </a:cubicBezTo>
                <a:cubicBezTo>
                  <a:pt x="857" y="1504"/>
                  <a:pt x="923" y="1515"/>
                  <a:pt x="975" y="1498"/>
                </a:cubicBezTo>
                <a:cubicBezTo>
                  <a:pt x="772" y="1302"/>
                  <a:pt x="772" y="1302"/>
                  <a:pt x="772" y="1302"/>
                </a:cubicBezTo>
                <a:cubicBezTo>
                  <a:pt x="722" y="1253"/>
                  <a:pt x="673" y="1214"/>
                  <a:pt x="646" y="1147"/>
                </a:cubicBezTo>
                <a:cubicBezTo>
                  <a:pt x="612" y="1063"/>
                  <a:pt x="612" y="1063"/>
                  <a:pt x="612" y="1063"/>
                </a:cubicBezTo>
                <a:cubicBezTo>
                  <a:pt x="603" y="1040"/>
                  <a:pt x="589" y="1021"/>
                  <a:pt x="572" y="1004"/>
                </a:cubicBezTo>
                <a:cubicBezTo>
                  <a:pt x="555" y="1020"/>
                  <a:pt x="555" y="1020"/>
                  <a:pt x="555" y="1020"/>
                </a:cubicBezTo>
                <a:cubicBezTo>
                  <a:pt x="490" y="1085"/>
                  <a:pt x="492" y="1140"/>
                  <a:pt x="556" y="12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00" name="Elipse 99"/>
          <p:cNvSpPr/>
          <p:nvPr/>
        </p:nvSpPr>
        <p:spPr>
          <a:xfrm>
            <a:off x="3472965" y="4214026"/>
            <a:ext cx="900000" cy="900000"/>
          </a:xfrm>
          <a:prstGeom prst="ellipse">
            <a:avLst/>
          </a:prstGeom>
          <a:noFill/>
          <a:ln>
            <a:solidFill>
              <a:srgbClr val="7F7F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1" name="Elipse 100"/>
          <p:cNvSpPr/>
          <p:nvPr/>
        </p:nvSpPr>
        <p:spPr>
          <a:xfrm>
            <a:off x="5600693" y="1766922"/>
            <a:ext cx="900000" cy="900000"/>
          </a:xfrm>
          <a:prstGeom prst="ellipse">
            <a:avLst/>
          </a:prstGeom>
          <a:noFill/>
          <a:ln>
            <a:solidFill>
              <a:srgbClr val="7F7F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" name="Elipse 101"/>
          <p:cNvSpPr/>
          <p:nvPr/>
        </p:nvSpPr>
        <p:spPr>
          <a:xfrm>
            <a:off x="3822602" y="5680508"/>
            <a:ext cx="900000" cy="900000"/>
          </a:xfrm>
          <a:prstGeom prst="ellipse">
            <a:avLst/>
          </a:prstGeom>
          <a:noFill/>
          <a:ln>
            <a:solidFill>
              <a:srgbClr val="7F7F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" name="Elipse 102"/>
          <p:cNvSpPr/>
          <p:nvPr/>
        </p:nvSpPr>
        <p:spPr>
          <a:xfrm>
            <a:off x="7566413" y="2709740"/>
            <a:ext cx="900000" cy="900000"/>
          </a:xfrm>
          <a:prstGeom prst="ellipse">
            <a:avLst/>
          </a:prstGeom>
          <a:noFill/>
          <a:ln>
            <a:solidFill>
              <a:srgbClr val="7F7F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Elipse 103"/>
          <p:cNvSpPr/>
          <p:nvPr/>
        </p:nvSpPr>
        <p:spPr>
          <a:xfrm>
            <a:off x="7811014" y="4445685"/>
            <a:ext cx="900000" cy="900000"/>
          </a:xfrm>
          <a:prstGeom prst="ellipse">
            <a:avLst/>
          </a:prstGeom>
          <a:noFill/>
          <a:ln>
            <a:solidFill>
              <a:srgbClr val="7F7F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5" name="Elipse 104"/>
          <p:cNvSpPr/>
          <p:nvPr/>
        </p:nvSpPr>
        <p:spPr>
          <a:xfrm>
            <a:off x="3885589" y="2614265"/>
            <a:ext cx="900000" cy="900000"/>
          </a:xfrm>
          <a:prstGeom prst="ellipse">
            <a:avLst/>
          </a:prstGeom>
          <a:noFill/>
          <a:ln>
            <a:solidFill>
              <a:srgbClr val="7F7F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6" name="Conector reto 105"/>
          <p:cNvCxnSpPr/>
          <p:nvPr/>
        </p:nvCxnSpPr>
        <p:spPr>
          <a:xfrm flipH="1">
            <a:off x="8048739" y="5900292"/>
            <a:ext cx="301416" cy="159983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to 106"/>
          <p:cNvCxnSpPr/>
          <p:nvPr/>
        </p:nvCxnSpPr>
        <p:spPr>
          <a:xfrm>
            <a:off x="2392096" y="5602375"/>
            <a:ext cx="1270038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to 107"/>
          <p:cNvCxnSpPr/>
          <p:nvPr/>
        </p:nvCxnSpPr>
        <p:spPr>
          <a:xfrm>
            <a:off x="3661128" y="5604678"/>
            <a:ext cx="301416" cy="159983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to 108"/>
          <p:cNvCxnSpPr/>
          <p:nvPr/>
        </p:nvCxnSpPr>
        <p:spPr>
          <a:xfrm>
            <a:off x="1442301" y="4199768"/>
            <a:ext cx="1696127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reto 109"/>
          <p:cNvCxnSpPr>
            <a:cxnSpLocks/>
          </p:cNvCxnSpPr>
          <p:nvPr/>
        </p:nvCxnSpPr>
        <p:spPr>
          <a:xfrm>
            <a:off x="3137422" y="4192644"/>
            <a:ext cx="364396" cy="253041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reto 110"/>
          <p:cNvCxnSpPr/>
          <p:nvPr/>
        </p:nvCxnSpPr>
        <p:spPr>
          <a:xfrm>
            <a:off x="2078535" y="2610668"/>
            <a:ext cx="1564756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reto 111"/>
          <p:cNvCxnSpPr/>
          <p:nvPr/>
        </p:nvCxnSpPr>
        <p:spPr>
          <a:xfrm>
            <a:off x="3642285" y="2607710"/>
            <a:ext cx="301416" cy="159983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reto 112"/>
          <p:cNvCxnSpPr>
            <a:cxnSpLocks/>
            <a:stCxn id="101" idx="4"/>
          </p:cNvCxnSpPr>
          <p:nvPr/>
        </p:nvCxnSpPr>
        <p:spPr>
          <a:xfrm flipH="1">
            <a:off x="6049897" y="2666922"/>
            <a:ext cx="796" cy="267909"/>
          </a:xfrm>
          <a:prstGeom prst="line">
            <a:avLst/>
          </a:prstGeom>
          <a:ln w="9525">
            <a:solidFill>
              <a:srgbClr val="7F7F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to 113"/>
          <p:cNvCxnSpPr>
            <a:cxnSpLocks/>
          </p:cNvCxnSpPr>
          <p:nvPr/>
        </p:nvCxnSpPr>
        <p:spPr>
          <a:xfrm flipH="1">
            <a:off x="7411896" y="3514119"/>
            <a:ext cx="280218" cy="240196"/>
          </a:xfrm>
          <a:prstGeom prst="line">
            <a:avLst/>
          </a:prstGeom>
          <a:ln w="9525">
            <a:solidFill>
              <a:srgbClr val="7F7F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to 114"/>
          <p:cNvCxnSpPr>
            <a:cxnSpLocks/>
          </p:cNvCxnSpPr>
          <p:nvPr/>
        </p:nvCxnSpPr>
        <p:spPr>
          <a:xfrm flipH="1">
            <a:off x="7411896" y="4843302"/>
            <a:ext cx="391523" cy="104987"/>
          </a:xfrm>
          <a:prstGeom prst="line">
            <a:avLst/>
          </a:prstGeom>
          <a:ln w="9525">
            <a:solidFill>
              <a:srgbClr val="7F7F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to 115"/>
          <p:cNvCxnSpPr>
            <a:cxnSpLocks/>
          </p:cNvCxnSpPr>
          <p:nvPr/>
        </p:nvCxnSpPr>
        <p:spPr>
          <a:xfrm flipH="1" flipV="1">
            <a:off x="6879261" y="5581539"/>
            <a:ext cx="321618" cy="260208"/>
          </a:xfrm>
          <a:prstGeom prst="line">
            <a:avLst/>
          </a:prstGeom>
          <a:ln w="9525">
            <a:solidFill>
              <a:srgbClr val="7F7F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reto 116"/>
          <p:cNvCxnSpPr>
            <a:cxnSpLocks/>
          </p:cNvCxnSpPr>
          <p:nvPr/>
        </p:nvCxnSpPr>
        <p:spPr>
          <a:xfrm flipV="1">
            <a:off x="4713301" y="5618069"/>
            <a:ext cx="326856" cy="343961"/>
          </a:xfrm>
          <a:prstGeom prst="line">
            <a:avLst/>
          </a:prstGeom>
          <a:ln w="9525">
            <a:solidFill>
              <a:srgbClr val="7F7F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reto 117"/>
          <p:cNvCxnSpPr>
            <a:cxnSpLocks/>
          </p:cNvCxnSpPr>
          <p:nvPr/>
        </p:nvCxnSpPr>
        <p:spPr>
          <a:xfrm>
            <a:off x="4366167" y="4752112"/>
            <a:ext cx="199736" cy="84797"/>
          </a:xfrm>
          <a:prstGeom prst="line">
            <a:avLst/>
          </a:prstGeom>
          <a:ln w="9525">
            <a:solidFill>
              <a:srgbClr val="7F7F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ector reto 118"/>
          <p:cNvCxnSpPr/>
          <p:nvPr/>
        </p:nvCxnSpPr>
        <p:spPr>
          <a:xfrm rot="18360000" flipH="1">
            <a:off x="4716659" y="3343328"/>
            <a:ext cx="796" cy="267909"/>
          </a:xfrm>
          <a:prstGeom prst="line">
            <a:avLst/>
          </a:prstGeom>
          <a:ln w="9525">
            <a:solidFill>
              <a:srgbClr val="7F7F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Forma livre 119"/>
          <p:cNvSpPr/>
          <p:nvPr/>
        </p:nvSpPr>
        <p:spPr>
          <a:xfrm>
            <a:off x="5658838" y="1820759"/>
            <a:ext cx="791992" cy="791992"/>
          </a:xfrm>
          <a:custGeom>
            <a:avLst/>
            <a:gdLst>
              <a:gd name="connsiteX0" fmla="*/ 0 w 791992"/>
              <a:gd name="connsiteY0" fmla="*/ 395996 h 791992"/>
              <a:gd name="connsiteX1" fmla="*/ 395996 w 791992"/>
              <a:gd name="connsiteY1" fmla="*/ 0 h 791992"/>
              <a:gd name="connsiteX2" fmla="*/ 791992 w 791992"/>
              <a:gd name="connsiteY2" fmla="*/ 395996 h 791992"/>
              <a:gd name="connsiteX3" fmla="*/ 395996 w 791992"/>
              <a:gd name="connsiteY3" fmla="*/ 791992 h 791992"/>
              <a:gd name="connsiteX4" fmla="*/ 0 w 791992"/>
              <a:gd name="connsiteY4" fmla="*/ 395996 h 79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92" h="791992">
                <a:moveTo>
                  <a:pt x="0" y="395996"/>
                </a:moveTo>
                <a:cubicBezTo>
                  <a:pt x="0" y="177293"/>
                  <a:pt x="177293" y="0"/>
                  <a:pt x="395996" y="0"/>
                </a:cubicBezTo>
                <a:cubicBezTo>
                  <a:pt x="614699" y="0"/>
                  <a:pt x="791992" y="177293"/>
                  <a:pt x="791992" y="395996"/>
                </a:cubicBezTo>
                <a:cubicBezTo>
                  <a:pt x="791992" y="614699"/>
                  <a:pt x="614699" y="791992"/>
                  <a:pt x="395996" y="791992"/>
                </a:cubicBezTo>
                <a:cubicBezTo>
                  <a:pt x="177293" y="791992"/>
                  <a:pt x="0" y="614699"/>
                  <a:pt x="0" y="395996"/>
                </a:cubicBezTo>
                <a:close/>
              </a:path>
            </a:pathLst>
          </a:custGeom>
          <a:solidFill>
            <a:srgbClr val="006FB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1" name="Freeform 5"/>
          <p:cNvSpPr>
            <a:spLocks noChangeAspect="1" noEditPoints="1"/>
          </p:cNvSpPr>
          <p:nvPr/>
        </p:nvSpPr>
        <p:spPr bwMode="auto">
          <a:xfrm flipH="1">
            <a:off x="5836074" y="1993398"/>
            <a:ext cx="437521" cy="446715"/>
          </a:xfrm>
          <a:custGeom>
            <a:avLst/>
            <a:gdLst>
              <a:gd name="T0" fmla="*/ 147 w 2044"/>
              <a:gd name="T1" fmla="*/ 1562 h 2042"/>
              <a:gd name="T2" fmla="*/ 124 w 2044"/>
              <a:gd name="T3" fmla="*/ 1365 h 2042"/>
              <a:gd name="T4" fmla="*/ 67 w 2044"/>
              <a:gd name="T5" fmla="*/ 1330 h 2042"/>
              <a:gd name="T6" fmla="*/ 105 w 2044"/>
              <a:gd name="T7" fmla="*/ 1196 h 2042"/>
              <a:gd name="T8" fmla="*/ 124 w 2044"/>
              <a:gd name="T9" fmla="*/ 682 h 2042"/>
              <a:gd name="T10" fmla="*/ 4 w 2044"/>
              <a:gd name="T11" fmla="*/ 595 h 2042"/>
              <a:gd name="T12" fmla="*/ 66 w 2044"/>
              <a:gd name="T13" fmla="*/ 494 h 2042"/>
              <a:gd name="T14" fmla="*/ 236 w 2044"/>
              <a:gd name="T15" fmla="*/ 442 h 2042"/>
              <a:gd name="T16" fmla="*/ 1268 w 2044"/>
              <a:gd name="T17" fmla="*/ 10 h 2042"/>
              <a:gd name="T18" fmla="*/ 2044 w 2044"/>
              <a:gd name="T19" fmla="*/ 442 h 2042"/>
              <a:gd name="T20" fmla="*/ 1644 w 2044"/>
              <a:gd name="T21" fmla="*/ 922 h 2042"/>
              <a:gd name="T22" fmla="*/ 1484 w 2044"/>
              <a:gd name="T23" fmla="*/ 682 h 2042"/>
              <a:gd name="T24" fmla="*/ 1404 w 2044"/>
              <a:gd name="T25" fmla="*/ 1042 h 2042"/>
              <a:gd name="T26" fmla="*/ 1722 w 2044"/>
              <a:gd name="T27" fmla="*/ 1962 h 2042"/>
              <a:gd name="T28" fmla="*/ 764 w 2044"/>
              <a:gd name="T29" fmla="*/ 2042 h 2042"/>
              <a:gd name="T30" fmla="*/ 1084 w 2044"/>
              <a:gd name="T31" fmla="*/ 1962 h 2042"/>
              <a:gd name="T32" fmla="*/ 924 w 2044"/>
              <a:gd name="T33" fmla="*/ 1042 h 2042"/>
              <a:gd name="T34" fmla="*/ 204 w 2044"/>
              <a:gd name="T35" fmla="*/ 682 h 2042"/>
              <a:gd name="T36" fmla="*/ 223 w 2044"/>
              <a:gd name="T37" fmla="*/ 1196 h 2042"/>
              <a:gd name="T38" fmla="*/ 261 w 2044"/>
              <a:gd name="T39" fmla="*/ 1330 h 2042"/>
              <a:gd name="T40" fmla="*/ 204 w 2044"/>
              <a:gd name="T41" fmla="*/ 1402 h 2042"/>
              <a:gd name="T42" fmla="*/ 164 w 2044"/>
              <a:gd name="T43" fmla="*/ 1442 h 2042"/>
              <a:gd name="T44" fmla="*/ 127 w 2044"/>
              <a:gd name="T45" fmla="*/ 1462 h 2042"/>
              <a:gd name="T46" fmla="*/ 167 w 2044"/>
              <a:gd name="T47" fmla="*/ 1462 h 2042"/>
              <a:gd name="T48" fmla="*/ 1484 w 2044"/>
              <a:gd name="T49" fmla="*/ 602 h 2042"/>
              <a:gd name="T50" fmla="*/ 1644 w 2044"/>
              <a:gd name="T51" fmla="*/ 522 h 2042"/>
              <a:gd name="T52" fmla="*/ 1484 w 2044"/>
              <a:gd name="T53" fmla="*/ 602 h 2042"/>
              <a:gd name="T54" fmla="*/ 164 w 2044"/>
              <a:gd name="T55" fmla="*/ 522 h 2042"/>
              <a:gd name="T56" fmla="*/ 84 w 2044"/>
              <a:gd name="T57" fmla="*/ 602 h 2042"/>
              <a:gd name="T58" fmla="*/ 964 w 2044"/>
              <a:gd name="T59" fmla="*/ 522 h 2042"/>
              <a:gd name="T60" fmla="*/ 1338 w 2044"/>
              <a:gd name="T61" fmla="*/ 150 h 2042"/>
              <a:gd name="T62" fmla="*/ 1404 w 2044"/>
              <a:gd name="T63" fmla="*/ 442 h 2042"/>
              <a:gd name="T64" fmla="*/ 1164 w 2044"/>
              <a:gd name="T65" fmla="*/ 1042 h 2042"/>
              <a:gd name="T66" fmla="*/ 1324 w 2044"/>
              <a:gd name="T67" fmla="*/ 1962 h 2042"/>
              <a:gd name="T68" fmla="*/ 1164 w 2044"/>
              <a:gd name="T69" fmla="*/ 1042 h 2042"/>
              <a:gd name="T70" fmla="*/ 434 w 2044"/>
              <a:gd name="T71" fmla="*/ 442 h 2042"/>
              <a:gd name="T72" fmla="*/ 1084 w 2044"/>
              <a:gd name="T73" fmla="*/ 438 h 2042"/>
              <a:gd name="T74" fmla="*/ 1323 w 2044"/>
              <a:gd name="T75" fmla="*/ 442 h 2042"/>
              <a:gd name="T76" fmla="*/ 1165 w 2044"/>
              <a:gd name="T77" fmla="*/ 442 h 2042"/>
              <a:gd name="T78" fmla="*/ 1404 w 2044"/>
              <a:gd name="T79" fmla="*/ 522 h 2042"/>
              <a:gd name="T80" fmla="*/ 1004 w 2044"/>
              <a:gd name="T81" fmla="*/ 642 h 2042"/>
              <a:gd name="T82" fmla="*/ 1404 w 2044"/>
              <a:gd name="T83" fmla="*/ 962 h 2042"/>
              <a:gd name="T84" fmla="*/ 1964 w 2044"/>
              <a:gd name="T85" fmla="*/ 522 h 2042"/>
              <a:gd name="T86" fmla="*/ 1724 w 2044"/>
              <a:gd name="T87" fmla="*/ 842 h 2042"/>
              <a:gd name="T88" fmla="*/ 1964 w 2044"/>
              <a:gd name="T89" fmla="*/ 522 h 2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044" h="2042">
                <a:moveTo>
                  <a:pt x="247" y="1462"/>
                </a:moveTo>
                <a:cubicBezTo>
                  <a:pt x="247" y="1517"/>
                  <a:pt x="202" y="1562"/>
                  <a:pt x="147" y="1562"/>
                </a:cubicBezTo>
                <a:cubicBezTo>
                  <a:pt x="92" y="1562"/>
                  <a:pt x="47" y="1517"/>
                  <a:pt x="47" y="1462"/>
                </a:cubicBezTo>
                <a:cubicBezTo>
                  <a:pt x="47" y="1416"/>
                  <a:pt x="79" y="1375"/>
                  <a:pt x="124" y="1365"/>
                </a:cubicBezTo>
                <a:cubicBezTo>
                  <a:pt x="124" y="1364"/>
                  <a:pt x="124" y="1364"/>
                  <a:pt x="124" y="1364"/>
                </a:cubicBezTo>
                <a:cubicBezTo>
                  <a:pt x="100" y="1363"/>
                  <a:pt x="79" y="1350"/>
                  <a:pt x="67" y="1330"/>
                </a:cubicBezTo>
                <a:cubicBezTo>
                  <a:pt x="55" y="1308"/>
                  <a:pt x="55" y="1284"/>
                  <a:pt x="67" y="1262"/>
                </a:cubicBezTo>
                <a:cubicBezTo>
                  <a:pt x="105" y="1196"/>
                  <a:pt x="105" y="1196"/>
                  <a:pt x="105" y="1196"/>
                </a:cubicBezTo>
                <a:cubicBezTo>
                  <a:pt x="110" y="1188"/>
                  <a:pt x="116" y="1181"/>
                  <a:pt x="124" y="1175"/>
                </a:cubicBezTo>
                <a:cubicBezTo>
                  <a:pt x="124" y="682"/>
                  <a:pt x="124" y="682"/>
                  <a:pt x="124" y="682"/>
                </a:cubicBezTo>
                <a:cubicBezTo>
                  <a:pt x="84" y="682"/>
                  <a:pt x="84" y="682"/>
                  <a:pt x="84" y="682"/>
                </a:cubicBezTo>
                <a:cubicBezTo>
                  <a:pt x="37" y="682"/>
                  <a:pt x="0" y="642"/>
                  <a:pt x="4" y="595"/>
                </a:cubicBezTo>
                <a:cubicBezTo>
                  <a:pt x="6" y="580"/>
                  <a:pt x="11" y="566"/>
                  <a:pt x="20" y="554"/>
                </a:cubicBezTo>
                <a:cubicBezTo>
                  <a:pt x="66" y="494"/>
                  <a:pt x="66" y="494"/>
                  <a:pt x="66" y="494"/>
                </a:cubicBezTo>
                <a:cubicBezTo>
                  <a:pt x="90" y="462"/>
                  <a:pt x="124" y="442"/>
                  <a:pt x="164" y="442"/>
                </a:cubicBezTo>
                <a:cubicBezTo>
                  <a:pt x="236" y="442"/>
                  <a:pt x="236" y="442"/>
                  <a:pt x="236" y="442"/>
                </a:cubicBezTo>
                <a:cubicBezTo>
                  <a:pt x="1228" y="6"/>
                  <a:pt x="1228" y="6"/>
                  <a:pt x="1228" y="6"/>
                </a:cubicBezTo>
                <a:cubicBezTo>
                  <a:pt x="1242" y="0"/>
                  <a:pt x="1257" y="2"/>
                  <a:pt x="1268" y="10"/>
                </a:cubicBezTo>
                <a:cubicBezTo>
                  <a:pt x="1936" y="442"/>
                  <a:pt x="1936" y="442"/>
                  <a:pt x="1936" y="442"/>
                </a:cubicBezTo>
                <a:cubicBezTo>
                  <a:pt x="2044" y="442"/>
                  <a:pt x="2044" y="442"/>
                  <a:pt x="2044" y="442"/>
                </a:cubicBezTo>
                <a:cubicBezTo>
                  <a:pt x="2044" y="922"/>
                  <a:pt x="2044" y="922"/>
                  <a:pt x="2044" y="922"/>
                </a:cubicBezTo>
                <a:cubicBezTo>
                  <a:pt x="1644" y="922"/>
                  <a:pt x="1644" y="922"/>
                  <a:pt x="1644" y="922"/>
                </a:cubicBezTo>
                <a:cubicBezTo>
                  <a:pt x="1644" y="682"/>
                  <a:pt x="1644" y="682"/>
                  <a:pt x="1644" y="682"/>
                </a:cubicBezTo>
                <a:cubicBezTo>
                  <a:pt x="1484" y="682"/>
                  <a:pt x="1484" y="682"/>
                  <a:pt x="1484" y="682"/>
                </a:cubicBezTo>
                <a:cubicBezTo>
                  <a:pt x="1484" y="1042"/>
                  <a:pt x="1484" y="1042"/>
                  <a:pt x="1484" y="1042"/>
                </a:cubicBezTo>
                <a:cubicBezTo>
                  <a:pt x="1404" y="1042"/>
                  <a:pt x="1404" y="1042"/>
                  <a:pt x="1404" y="1042"/>
                </a:cubicBezTo>
                <a:cubicBezTo>
                  <a:pt x="1404" y="1962"/>
                  <a:pt x="1404" y="1962"/>
                  <a:pt x="1404" y="1962"/>
                </a:cubicBezTo>
                <a:cubicBezTo>
                  <a:pt x="1722" y="1962"/>
                  <a:pt x="1722" y="1962"/>
                  <a:pt x="1722" y="1962"/>
                </a:cubicBezTo>
                <a:cubicBezTo>
                  <a:pt x="1722" y="2042"/>
                  <a:pt x="1722" y="2042"/>
                  <a:pt x="1722" y="2042"/>
                </a:cubicBezTo>
                <a:cubicBezTo>
                  <a:pt x="1403" y="2042"/>
                  <a:pt x="1084" y="2042"/>
                  <a:pt x="764" y="2042"/>
                </a:cubicBezTo>
                <a:cubicBezTo>
                  <a:pt x="764" y="1962"/>
                  <a:pt x="764" y="1962"/>
                  <a:pt x="764" y="1962"/>
                </a:cubicBezTo>
                <a:cubicBezTo>
                  <a:pt x="1084" y="1962"/>
                  <a:pt x="1084" y="1962"/>
                  <a:pt x="1084" y="1962"/>
                </a:cubicBezTo>
                <a:cubicBezTo>
                  <a:pt x="1084" y="1042"/>
                  <a:pt x="1084" y="1042"/>
                  <a:pt x="1084" y="1042"/>
                </a:cubicBezTo>
                <a:cubicBezTo>
                  <a:pt x="924" y="1042"/>
                  <a:pt x="924" y="1042"/>
                  <a:pt x="924" y="1042"/>
                </a:cubicBezTo>
                <a:cubicBezTo>
                  <a:pt x="924" y="682"/>
                  <a:pt x="924" y="682"/>
                  <a:pt x="924" y="682"/>
                </a:cubicBezTo>
                <a:cubicBezTo>
                  <a:pt x="204" y="682"/>
                  <a:pt x="204" y="682"/>
                  <a:pt x="204" y="682"/>
                </a:cubicBezTo>
                <a:cubicBezTo>
                  <a:pt x="204" y="1175"/>
                  <a:pt x="204" y="1175"/>
                  <a:pt x="204" y="1175"/>
                </a:cubicBezTo>
                <a:cubicBezTo>
                  <a:pt x="212" y="1180"/>
                  <a:pt x="218" y="1188"/>
                  <a:pt x="223" y="1196"/>
                </a:cubicBezTo>
                <a:cubicBezTo>
                  <a:pt x="261" y="1262"/>
                  <a:pt x="261" y="1262"/>
                  <a:pt x="261" y="1262"/>
                </a:cubicBezTo>
                <a:cubicBezTo>
                  <a:pt x="273" y="1284"/>
                  <a:pt x="273" y="1308"/>
                  <a:pt x="261" y="1330"/>
                </a:cubicBezTo>
                <a:cubicBezTo>
                  <a:pt x="249" y="1350"/>
                  <a:pt x="228" y="1363"/>
                  <a:pt x="204" y="1364"/>
                </a:cubicBezTo>
                <a:cubicBezTo>
                  <a:pt x="204" y="1402"/>
                  <a:pt x="204" y="1402"/>
                  <a:pt x="204" y="1402"/>
                </a:cubicBezTo>
                <a:cubicBezTo>
                  <a:pt x="204" y="1442"/>
                  <a:pt x="204" y="1442"/>
                  <a:pt x="204" y="1442"/>
                </a:cubicBezTo>
                <a:cubicBezTo>
                  <a:pt x="164" y="1442"/>
                  <a:pt x="164" y="1442"/>
                  <a:pt x="164" y="1442"/>
                </a:cubicBezTo>
                <a:cubicBezTo>
                  <a:pt x="147" y="1442"/>
                  <a:pt x="147" y="1442"/>
                  <a:pt x="147" y="1442"/>
                </a:cubicBezTo>
                <a:cubicBezTo>
                  <a:pt x="136" y="1442"/>
                  <a:pt x="127" y="1451"/>
                  <a:pt x="127" y="1462"/>
                </a:cubicBezTo>
                <a:cubicBezTo>
                  <a:pt x="127" y="1473"/>
                  <a:pt x="136" y="1482"/>
                  <a:pt x="147" y="1482"/>
                </a:cubicBezTo>
                <a:cubicBezTo>
                  <a:pt x="158" y="1482"/>
                  <a:pt x="167" y="1473"/>
                  <a:pt x="167" y="1462"/>
                </a:cubicBezTo>
                <a:lnTo>
                  <a:pt x="247" y="1462"/>
                </a:lnTo>
                <a:close/>
                <a:moveTo>
                  <a:pt x="1484" y="602"/>
                </a:moveTo>
                <a:cubicBezTo>
                  <a:pt x="1644" y="602"/>
                  <a:pt x="1644" y="602"/>
                  <a:pt x="1644" y="602"/>
                </a:cubicBezTo>
                <a:cubicBezTo>
                  <a:pt x="1644" y="522"/>
                  <a:pt x="1644" y="522"/>
                  <a:pt x="1644" y="522"/>
                </a:cubicBezTo>
                <a:cubicBezTo>
                  <a:pt x="1484" y="522"/>
                  <a:pt x="1484" y="522"/>
                  <a:pt x="1484" y="522"/>
                </a:cubicBezTo>
                <a:lnTo>
                  <a:pt x="1484" y="602"/>
                </a:lnTo>
                <a:close/>
                <a:moveTo>
                  <a:pt x="964" y="522"/>
                </a:moveTo>
                <a:cubicBezTo>
                  <a:pt x="164" y="522"/>
                  <a:pt x="164" y="522"/>
                  <a:pt x="164" y="522"/>
                </a:cubicBezTo>
                <a:cubicBezTo>
                  <a:pt x="149" y="522"/>
                  <a:pt x="138" y="530"/>
                  <a:pt x="129" y="542"/>
                </a:cubicBezTo>
                <a:cubicBezTo>
                  <a:pt x="84" y="602"/>
                  <a:pt x="84" y="602"/>
                  <a:pt x="84" y="602"/>
                </a:cubicBezTo>
                <a:cubicBezTo>
                  <a:pt x="84" y="602"/>
                  <a:pt x="515" y="602"/>
                  <a:pt x="928" y="602"/>
                </a:cubicBezTo>
                <a:cubicBezTo>
                  <a:pt x="934" y="572"/>
                  <a:pt x="947" y="545"/>
                  <a:pt x="964" y="522"/>
                </a:cubicBezTo>
                <a:close/>
                <a:moveTo>
                  <a:pt x="1789" y="442"/>
                </a:moveTo>
                <a:cubicBezTo>
                  <a:pt x="1338" y="150"/>
                  <a:pt x="1338" y="150"/>
                  <a:pt x="1338" y="150"/>
                </a:cubicBezTo>
                <a:cubicBezTo>
                  <a:pt x="1404" y="438"/>
                  <a:pt x="1404" y="438"/>
                  <a:pt x="1404" y="438"/>
                </a:cubicBezTo>
                <a:cubicBezTo>
                  <a:pt x="1404" y="442"/>
                  <a:pt x="1404" y="442"/>
                  <a:pt x="1404" y="442"/>
                </a:cubicBezTo>
                <a:cubicBezTo>
                  <a:pt x="1532" y="442"/>
                  <a:pt x="1660" y="442"/>
                  <a:pt x="1789" y="442"/>
                </a:cubicBezTo>
                <a:close/>
                <a:moveTo>
                  <a:pt x="1164" y="1042"/>
                </a:moveTo>
                <a:cubicBezTo>
                  <a:pt x="1164" y="1962"/>
                  <a:pt x="1164" y="1962"/>
                  <a:pt x="1164" y="1962"/>
                </a:cubicBezTo>
                <a:cubicBezTo>
                  <a:pt x="1324" y="1962"/>
                  <a:pt x="1324" y="1962"/>
                  <a:pt x="1324" y="1962"/>
                </a:cubicBezTo>
                <a:cubicBezTo>
                  <a:pt x="1324" y="1042"/>
                  <a:pt x="1324" y="1042"/>
                  <a:pt x="1324" y="1042"/>
                </a:cubicBezTo>
                <a:lnTo>
                  <a:pt x="1164" y="1042"/>
                </a:lnTo>
                <a:close/>
                <a:moveTo>
                  <a:pt x="1156" y="124"/>
                </a:moveTo>
                <a:cubicBezTo>
                  <a:pt x="434" y="442"/>
                  <a:pt x="434" y="442"/>
                  <a:pt x="434" y="442"/>
                </a:cubicBezTo>
                <a:cubicBezTo>
                  <a:pt x="1084" y="442"/>
                  <a:pt x="1084" y="442"/>
                  <a:pt x="1084" y="442"/>
                </a:cubicBezTo>
                <a:cubicBezTo>
                  <a:pt x="1084" y="438"/>
                  <a:pt x="1084" y="438"/>
                  <a:pt x="1084" y="438"/>
                </a:cubicBezTo>
                <a:lnTo>
                  <a:pt x="1156" y="124"/>
                </a:lnTo>
                <a:close/>
                <a:moveTo>
                  <a:pt x="1323" y="442"/>
                </a:moveTo>
                <a:cubicBezTo>
                  <a:pt x="1312" y="395"/>
                  <a:pt x="1244" y="100"/>
                  <a:pt x="1244" y="100"/>
                </a:cubicBezTo>
                <a:cubicBezTo>
                  <a:pt x="1244" y="100"/>
                  <a:pt x="1176" y="395"/>
                  <a:pt x="1165" y="442"/>
                </a:cubicBezTo>
                <a:lnTo>
                  <a:pt x="1323" y="442"/>
                </a:lnTo>
                <a:close/>
                <a:moveTo>
                  <a:pt x="1404" y="522"/>
                </a:moveTo>
                <a:cubicBezTo>
                  <a:pt x="1124" y="522"/>
                  <a:pt x="1124" y="522"/>
                  <a:pt x="1124" y="522"/>
                </a:cubicBezTo>
                <a:cubicBezTo>
                  <a:pt x="1058" y="522"/>
                  <a:pt x="1004" y="576"/>
                  <a:pt x="1004" y="642"/>
                </a:cubicBezTo>
                <a:cubicBezTo>
                  <a:pt x="1004" y="962"/>
                  <a:pt x="1004" y="962"/>
                  <a:pt x="1004" y="962"/>
                </a:cubicBezTo>
                <a:cubicBezTo>
                  <a:pt x="1404" y="962"/>
                  <a:pt x="1404" y="962"/>
                  <a:pt x="1404" y="962"/>
                </a:cubicBezTo>
                <a:lnTo>
                  <a:pt x="1404" y="522"/>
                </a:lnTo>
                <a:close/>
                <a:moveTo>
                  <a:pt x="1964" y="522"/>
                </a:moveTo>
                <a:cubicBezTo>
                  <a:pt x="1724" y="522"/>
                  <a:pt x="1724" y="522"/>
                  <a:pt x="1724" y="522"/>
                </a:cubicBezTo>
                <a:cubicBezTo>
                  <a:pt x="1724" y="842"/>
                  <a:pt x="1724" y="842"/>
                  <a:pt x="1724" y="842"/>
                </a:cubicBezTo>
                <a:cubicBezTo>
                  <a:pt x="1964" y="842"/>
                  <a:pt x="1964" y="842"/>
                  <a:pt x="1964" y="842"/>
                </a:cubicBezTo>
                <a:lnTo>
                  <a:pt x="1964" y="5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22" name="Forma livre 121"/>
          <p:cNvSpPr/>
          <p:nvPr/>
        </p:nvSpPr>
        <p:spPr>
          <a:xfrm>
            <a:off x="7629588" y="2771275"/>
            <a:ext cx="791992" cy="791992"/>
          </a:xfrm>
          <a:custGeom>
            <a:avLst/>
            <a:gdLst>
              <a:gd name="connsiteX0" fmla="*/ 0 w 791992"/>
              <a:gd name="connsiteY0" fmla="*/ 395996 h 791992"/>
              <a:gd name="connsiteX1" fmla="*/ 395996 w 791992"/>
              <a:gd name="connsiteY1" fmla="*/ 0 h 791992"/>
              <a:gd name="connsiteX2" fmla="*/ 791992 w 791992"/>
              <a:gd name="connsiteY2" fmla="*/ 395996 h 791992"/>
              <a:gd name="connsiteX3" fmla="*/ 395996 w 791992"/>
              <a:gd name="connsiteY3" fmla="*/ 791992 h 791992"/>
              <a:gd name="connsiteX4" fmla="*/ 0 w 791992"/>
              <a:gd name="connsiteY4" fmla="*/ 395996 h 79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92" h="791992">
                <a:moveTo>
                  <a:pt x="0" y="395996"/>
                </a:moveTo>
                <a:cubicBezTo>
                  <a:pt x="0" y="177293"/>
                  <a:pt x="177293" y="0"/>
                  <a:pt x="395996" y="0"/>
                </a:cubicBezTo>
                <a:cubicBezTo>
                  <a:pt x="614699" y="0"/>
                  <a:pt x="791992" y="177293"/>
                  <a:pt x="791992" y="395996"/>
                </a:cubicBezTo>
                <a:cubicBezTo>
                  <a:pt x="791992" y="614699"/>
                  <a:pt x="614699" y="791992"/>
                  <a:pt x="395996" y="791992"/>
                </a:cubicBezTo>
                <a:cubicBezTo>
                  <a:pt x="177293" y="791992"/>
                  <a:pt x="0" y="614699"/>
                  <a:pt x="0" y="395996"/>
                </a:cubicBezTo>
                <a:close/>
              </a:path>
            </a:pathLst>
          </a:custGeom>
          <a:solidFill>
            <a:srgbClr val="008D7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lt1"/>
                </a:solidFill>
              </a:rPr>
              <a:t> </a:t>
            </a:r>
          </a:p>
        </p:txBody>
      </p:sp>
      <p:pic>
        <p:nvPicPr>
          <p:cNvPr id="123" name="Imagem 1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936" y="2936788"/>
            <a:ext cx="445903" cy="445903"/>
          </a:xfrm>
          <a:prstGeom prst="rect">
            <a:avLst/>
          </a:prstGeom>
        </p:spPr>
      </p:pic>
      <p:pic>
        <p:nvPicPr>
          <p:cNvPr id="124" name="Imagem 123">
            <a:extLst>
              <a:ext uri="{FF2B5EF4-FFF2-40B4-BE49-F238E27FC236}">
                <a16:creationId xmlns:a16="http://schemas.microsoft.com/office/drawing/2014/main" xmlns="" id="{FCCD2454-AC47-0E69-3025-FAE9270F84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085" y="4521624"/>
            <a:ext cx="527095" cy="382685"/>
          </a:xfrm>
          <a:prstGeom prst="rect">
            <a:avLst/>
          </a:prstGeom>
        </p:spPr>
      </p:pic>
      <p:pic>
        <p:nvPicPr>
          <p:cNvPr id="125" name="Imagem 124">
            <a:extLst>
              <a:ext uri="{FF2B5EF4-FFF2-40B4-BE49-F238E27FC236}">
                <a16:creationId xmlns:a16="http://schemas.microsoft.com/office/drawing/2014/main" xmlns="" id="{2F5AC782-BDE2-D1F9-223A-4C7798A60D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657" y="5839128"/>
            <a:ext cx="338710" cy="470106"/>
          </a:xfrm>
          <a:prstGeom prst="rect">
            <a:avLst/>
          </a:prstGeom>
        </p:spPr>
      </p:pic>
      <p:pic>
        <p:nvPicPr>
          <p:cNvPr id="126" name="Imagem 125" descr="Homem e mulher sentados à mesa&#10;&#10;Descrição gerada automaticamente">
            <a:extLst>
              <a:ext uri="{FF2B5EF4-FFF2-40B4-BE49-F238E27FC236}">
                <a16:creationId xmlns:a16="http://schemas.microsoft.com/office/drawing/2014/main" xmlns="" id="{9563D760-F23C-F576-4A61-BC517068D4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6" t="13378" r="19657" b="9224"/>
          <a:stretch/>
        </p:blipFill>
        <p:spPr>
          <a:xfrm>
            <a:off x="4637535" y="2941689"/>
            <a:ext cx="2819610" cy="2871436"/>
          </a:xfrm>
          <a:prstGeom prst="ellipse">
            <a:avLst/>
          </a:prstGeom>
        </p:spPr>
      </p:pic>
      <p:sp>
        <p:nvSpPr>
          <p:cNvPr id="127" name="Elipse 126">
            <a:extLst>
              <a:ext uri="{FF2B5EF4-FFF2-40B4-BE49-F238E27FC236}">
                <a16:creationId xmlns:a16="http://schemas.microsoft.com/office/drawing/2014/main" xmlns="" id="{1E01CBF7-3533-483A-1C95-B275902C3633}"/>
              </a:ext>
            </a:extLst>
          </p:cNvPr>
          <p:cNvSpPr/>
          <p:nvPr/>
        </p:nvSpPr>
        <p:spPr>
          <a:xfrm>
            <a:off x="4588981" y="2937133"/>
            <a:ext cx="2880000" cy="2880000"/>
          </a:xfrm>
          <a:prstGeom prst="ellipse">
            <a:avLst/>
          </a:prstGeom>
          <a:noFill/>
          <a:ln w="76200">
            <a:solidFill>
              <a:srgbClr val="00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8" name="Elipse 127">
            <a:extLst>
              <a:ext uri="{FF2B5EF4-FFF2-40B4-BE49-F238E27FC236}">
                <a16:creationId xmlns:a16="http://schemas.microsoft.com/office/drawing/2014/main" xmlns="" id="{115777CA-816E-3192-2F6D-7869C07E4072}"/>
              </a:ext>
            </a:extLst>
          </p:cNvPr>
          <p:cNvSpPr/>
          <p:nvPr/>
        </p:nvSpPr>
        <p:spPr>
          <a:xfrm>
            <a:off x="4650696" y="2982978"/>
            <a:ext cx="2761200" cy="2761391"/>
          </a:xfrm>
          <a:prstGeom prst="ellipse">
            <a:avLst/>
          </a:prstGeom>
          <a:noFill/>
          <a:ln w="76200">
            <a:solidFill>
              <a:srgbClr val="0043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9" name="Imagem 128" descr="Uma imagem contendo desenho, relógio&#10;&#10;Descrição gerada automaticamente">
            <a:extLst>
              <a:ext uri="{FF2B5EF4-FFF2-40B4-BE49-F238E27FC236}">
                <a16:creationId xmlns:a16="http://schemas.microsoft.com/office/drawing/2014/main" xmlns="" id="{1EF23AF2-F76E-4B05-A531-BA176439FCF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4919" y="5929639"/>
            <a:ext cx="1705824" cy="351924"/>
          </a:xfrm>
          <a:prstGeom prst="rect">
            <a:avLst/>
          </a:prstGeom>
        </p:spPr>
      </p:pic>
      <p:sp>
        <p:nvSpPr>
          <p:cNvPr id="130" name="Retângulo 129">
            <a:extLst>
              <a:ext uri="{FF2B5EF4-FFF2-40B4-BE49-F238E27FC236}">
                <a16:creationId xmlns:a16="http://schemas.microsoft.com/office/drawing/2014/main" xmlns="" id="{C2869354-5CCE-46B6-9E6F-034CDC363B76}"/>
              </a:ext>
            </a:extLst>
          </p:cNvPr>
          <p:cNvSpPr/>
          <p:nvPr/>
        </p:nvSpPr>
        <p:spPr>
          <a:xfrm>
            <a:off x="8834381" y="4164970"/>
            <a:ext cx="3158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solidFill>
                  <a:srgbClr val="0099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Socioambiental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00993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Número de Slide 9">
            <a:extLst>
              <a:ext uri="{FF2B5EF4-FFF2-40B4-BE49-F238E27FC236}">
                <a16:creationId xmlns:a16="http://schemas.microsoft.com/office/drawing/2014/main" xmlns="" id="{F18C5BFC-7AEA-1BA9-5F0D-DF1FD8056DBC}"/>
              </a:ext>
            </a:extLst>
          </p:cNvPr>
          <p:cNvSpPr txBox="1">
            <a:spLocks/>
          </p:cNvSpPr>
          <p:nvPr/>
        </p:nvSpPr>
        <p:spPr>
          <a:xfrm>
            <a:off x="11796000" y="6614805"/>
            <a:ext cx="3960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28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pt-BR" smtClean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pt-BR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8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Nome do tema">
            <a:extLst>
              <a:ext uri="{FF2B5EF4-FFF2-40B4-BE49-F238E27FC236}">
                <a16:creationId xmlns:a16="http://schemas.microsoft.com/office/drawing/2014/main" xmlns="" id="{857797FC-60A0-4011-9D14-225A097D72DE}"/>
              </a:ext>
            </a:extLst>
          </p:cNvPr>
          <p:cNvSpPr txBox="1"/>
          <p:nvPr/>
        </p:nvSpPr>
        <p:spPr>
          <a:xfrm>
            <a:off x="493195" y="272574"/>
            <a:ext cx="10881542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0000">
                <a:solidFill>
                  <a:srgbClr val="FFDD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lvl="0" defTabSz="828675" hangingPunct="0">
              <a:spcAft>
                <a:spcPts val="200"/>
              </a:spcAft>
              <a:defRPr/>
            </a:pPr>
            <a:r>
              <a:rPr lang="pt-PT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Projetos em estruturação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EBBF5D1C-D717-B6A3-AD87-4094DFA3AEA5}"/>
              </a:ext>
            </a:extLst>
          </p:cNvPr>
          <p:cNvGrpSpPr/>
          <p:nvPr/>
        </p:nvGrpSpPr>
        <p:grpSpPr>
          <a:xfrm>
            <a:off x="493195" y="1696412"/>
            <a:ext cx="11532468" cy="4821633"/>
            <a:chOff x="183224" y="1239212"/>
            <a:chExt cx="11532468" cy="4821633"/>
          </a:xfrm>
        </p:grpSpPr>
        <p:sp>
          <p:nvSpPr>
            <p:cNvPr id="203" name="Retângulo 202"/>
            <p:cNvSpPr/>
            <p:nvPr/>
          </p:nvSpPr>
          <p:spPr>
            <a:xfrm>
              <a:off x="186065" y="2159967"/>
              <a:ext cx="11357800" cy="806460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351">
                <a:solidFill>
                  <a:schemeClr val="tx1"/>
                </a:solidFill>
              </a:endParaRPr>
            </a:p>
          </p:txBody>
        </p:sp>
        <p:sp>
          <p:nvSpPr>
            <p:cNvPr id="204" name="Retângulo 203"/>
            <p:cNvSpPr/>
            <p:nvPr/>
          </p:nvSpPr>
          <p:spPr>
            <a:xfrm>
              <a:off x="186065" y="1259971"/>
              <a:ext cx="11357800" cy="805861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1351">
                <a:solidFill>
                  <a:schemeClr val="tx1"/>
                </a:solidFill>
              </a:endParaRPr>
            </a:p>
          </p:txBody>
        </p:sp>
        <p:sp>
          <p:nvSpPr>
            <p:cNvPr id="205" name="CaixaDeTexto 218">
              <a:extLst>
                <a:ext uri="{FF2B5EF4-FFF2-40B4-BE49-F238E27FC236}">
                  <a16:creationId xmlns:a16="http://schemas.microsoft.com/office/drawing/2014/main" xmlns="" id="{B358AF49-B803-498E-BE9F-809ED4C354CC}"/>
                </a:ext>
              </a:extLst>
            </p:cNvPr>
            <p:cNvSpPr txBox="1"/>
            <p:nvPr/>
          </p:nvSpPr>
          <p:spPr>
            <a:xfrm>
              <a:off x="9751284" y="1377712"/>
              <a:ext cx="1496323" cy="553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76200" rtlCol="0" anchor="ctr">
              <a:spAutoFit/>
            </a:bodyPr>
            <a:lstStyle/>
            <a:p>
              <a:pPr defTabSz="412750" hangingPunct="0">
                <a:buClr>
                  <a:srgbClr val="004389"/>
                </a:buClr>
                <a:defRPr/>
              </a:pPr>
              <a:r>
                <a:rPr lang="pt-BR" kern="0" dirty="0">
                  <a:solidFill>
                    <a:srgbClr val="3E3E3E"/>
                  </a:solidFill>
                  <a:latin typeface="Arial" panose="020B0604020202020204" pitchFamily="34" charset="0"/>
                  <a:ea typeface="Batang" pitchFamily="18" charset="-127"/>
                  <a:cs typeface="Arial" panose="020B0604020202020204" pitchFamily="34" charset="0"/>
                  <a:sym typeface="Calibri"/>
                </a:rPr>
                <a:t>capital </a:t>
              </a:r>
            </a:p>
            <a:p>
              <a:pPr defTabSz="412750" hangingPunct="0">
                <a:buClr>
                  <a:srgbClr val="004389"/>
                </a:buClr>
                <a:defRPr/>
              </a:pPr>
              <a:r>
                <a:rPr lang="pt-BR" kern="0" dirty="0">
                  <a:solidFill>
                    <a:srgbClr val="3E3E3E"/>
                  </a:solidFill>
                  <a:latin typeface="Arial" panose="020B0604020202020204" pitchFamily="34" charset="0"/>
                  <a:ea typeface="Batang" pitchFamily="18" charset="-127"/>
                  <a:cs typeface="Arial" panose="020B0604020202020204" pitchFamily="34" charset="0"/>
                  <a:sym typeface="Calibri"/>
                </a:rPr>
                <a:t>mobilizado</a:t>
              </a:r>
              <a:endParaRPr lang="en" sz="1400" kern="0" baseline="50000" dirty="0">
                <a:solidFill>
                  <a:srgbClr val="3E3E3E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06" name="CaixaDeTexto 218">
              <a:extLst>
                <a:ext uri="{FF2B5EF4-FFF2-40B4-BE49-F238E27FC236}">
                  <a16:creationId xmlns:a16="http://schemas.microsoft.com/office/drawing/2014/main" xmlns="" id="{5C8934FE-3516-4FF7-8CB0-422E15D2AC7C}"/>
                </a:ext>
              </a:extLst>
            </p:cNvPr>
            <p:cNvSpPr txBox="1"/>
            <p:nvPr/>
          </p:nvSpPr>
          <p:spPr>
            <a:xfrm>
              <a:off x="5075324" y="1373848"/>
              <a:ext cx="1712488" cy="5617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76200" rtlCol="0" anchor="ctr">
              <a:spAutoFit/>
            </a:bodyPr>
            <a:lstStyle/>
            <a:p>
              <a:pPr defTabSz="412750" hangingPunct="0">
                <a:buClr>
                  <a:srgbClr val="004389"/>
                </a:buClr>
                <a:defRPr/>
              </a:pPr>
              <a:r>
                <a:rPr lang="pt-BR" kern="0" dirty="0">
                  <a:solidFill>
                    <a:srgbClr val="3E3E3E"/>
                  </a:solidFill>
                  <a:latin typeface="Arial" panose="020B0604020202020204" pitchFamily="34" charset="0"/>
                  <a:ea typeface="Batang" pitchFamily="18" charset="-127"/>
                  <a:cs typeface="Arial" panose="020B0604020202020204" pitchFamily="34" charset="0"/>
                  <a:sym typeface="Calibri"/>
                </a:rPr>
                <a:t>p</a:t>
              </a:r>
              <a:r>
                <a:rPr lang="en" kern="0" dirty="0">
                  <a:solidFill>
                    <a:srgbClr val="3E3E3E"/>
                  </a:solidFill>
                  <a:latin typeface="Arial" panose="020B0604020202020204" pitchFamily="34" charset="0"/>
                  <a:ea typeface="Batang" pitchFamily="18" charset="-127"/>
                  <a:cs typeface="Arial" panose="020B0604020202020204" pitchFamily="34" charset="0"/>
                  <a:sym typeface="Calibri"/>
                </a:rPr>
                <a:t>rojetos leiloados</a:t>
              </a:r>
              <a:endParaRPr lang="en" sz="1400" kern="0" baseline="50000" dirty="0">
                <a:solidFill>
                  <a:srgbClr val="3E3E3E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07" name="CaixaDeTexto 218">
              <a:extLst>
                <a:ext uri="{FF2B5EF4-FFF2-40B4-BE49-F238E27FC236}">
                  <a16:creationId xmlns:a16="http://schemas.microsoft.com/office/drawing/2014/main" xmlns="" id="{0FAF8E43-6BB5-4037-9C8A-6C6DA495B5B9}"/>
                </a:ext>
              </a:extLst>
            </p:cNvPr>
            <p:cNvSpPr txBox="1"/>
            <p:nvPr/>
          </p:nvSpPr>
          <p:spPr>
            <a:xfrm>
              <a:off x="3133209" y="1239212"/>
              <a:ext cx="1771340" cy="830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76200" rtlCol="0" anchor="ctr">
              <a:spAutoFit/>
            </a:bodyPr>
            <a:lstStyle/>
            <a:p>
              <a:pPr algn="r" defTabSz="914400" hangingPunct="0">
                <a:defRPr/>
              </a:pPr>
              <a:r>
                <a:rPr lang="en" sz="5400" b="1" kern="0" dirty="0">
                  <a:solidFill>
                    <a:srgbClr val="56C02B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42</a:t>
              </a:r>
              <a:endParaRPr lang="en" sz="5400" kern="0" dirty="0">
                <a:solidFill>
                  <a:srgbClr val="56C02B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  <p:grpSp>
          <p:nvGrpSpPr>
            <p:cNvPr id="208" name="Agrupar 3">
              <a:extLst>
                <a:ext uri="{FF2B5EF4-FFF2-40B4-BE49-F238E27FC236}">
                  <a16:creationId xmlns:a16="http://schemas.microsoft.com/office/drawing/2014/main" xmlns="" id="{18F289D3-D0AA-46ED-9B62-08DB7509BDFE}"/>
                </a:ext>
              </a:extLst>
            </p:cNvPr>
            <p:cNvGrpSpPr/>
            <p:nvPr/>
          </p:nvGrpSpPr>
          <p:grpSpPr>
            <a:xfrm>
              <a:off x="6915482" y="1239212"/>
              <a:ext cx="3329054" cy="830997"/>
              <a:chOff x="8657543" y="3947376"/>
              <a:chExt cx="3329054" cy="830997"/>
            </a:xfrm>
          </p:grpSpPr>
          <p:sp>
            <p:nvSpPr>
              <p:cNvPr id="209" name="CaixaDeTexto 218">
                <a:extLst>
                  <a:ext uri="{FF2B5EF4-FFF2-40B4-BE49-F238E27FC236}">
                    <a16:creationId xmlns:a16="http://schemas.microsoft.com/office/drawing/2014/main" xmlns="" id="{E5214215-0351-4DFD-8151-E38C60B4F5C3}"/>
                  </a:ext>
                </a:extLst>
              </p:cNvPr>
              <p:cNvSpPr txBox="1"/>
              <p:nvPr/>
            </p:nvSpPr>
            <p:spPr>
              <a:xfrm>
                <a:off x="8889585" y="3947376"/>
                <a:ext cx="2903177" cy="8309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0" tIns="0" rIns="0" bIns="0" numCol="1" spcCol="76200" rtlCol="0" anchor="ctr">
                <a:spAutoFit/>
              </a:bodyPr>
              <a:lstStyle/>
              <a:p>
                <a:pPr algn="ctr" defTabSz="914400" hangingPunct="0">
                  <a:defRPr/>
                </a:pPr>
                <a:r>
                  <a:rPr lang="en" sz="5400" b="1" kern="0" dirty="0">
                    <a:solidFill>
                      <a:srgbClr val="56C02B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268</a:t>
                </a:r>
              </a:p>
            </p:txBody>
          </p:sp>
          <p:sp>
            <p:nvSpPr>
              <p:cNvPr id="210" name="CaixaDeTexto 209">
                <a:extLst>
                  <a:ext uri="{FF2B5EF4-FFF2-40B4-BE49-F238E27FC236}">
                    <a16:creationId xmlns:a16="http://schemas.microsoft.com/office/drawing/2014/main" xmlns="" id="{1C7C045A-33BF-4B72-9183-330F77D4DBA7}"/>
                  </a:ext>
                </a:extLst>
              </p:cNvPr>
              <p:cNvSpPr txBox="1"/>
              <p:nvPr/>
            </p:nvSpPr>
            <p:spPr>
              <a:xfrm>
                <a:off x="8657543" y="4029201"/>
                <a:ext cx="1659430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0" tIns="0" rIns="0" bIns="0" numCol="1" spcCol="76200" rtlCol="0" anchor="ctr">
                <a:spAutoFit/>
              </a:bodyPr>
              <a:lstStyle>
                <a:defPPr>
                  <a:defRPr lang="pt-BR"/>
                </a:defPPr>
                <a:lvl1pPr algn="ctr" defTabSz="914400">
                  <a:defRPr sz="9000" b="1" kern="0">
                    <a:solidFill>
                      <a:srgbClr val="1E428B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hangingPunct="0"/>
                <a:r>
                  <a:rPr lang="pt-BR" sz="1600" dirty="0">
                    <a:solidFill>
                      <a:srgbClr val="56C02B"/>
                    </a:solidFill>
                    <a:sym typeface="Calibri"/>
                  </a:rPr>
                  <a:t>R$</a:t>
                </a:r>
              </a:p>
            </p:txBody>
          </p:sp>
          <p:sp>
            <p:nvSpPr>
              <p:cNvPr id="211" name="CaixaDeTexto 210">
                <a:extLst>
                  <a:ext uri="{FF2B5EF4-FFF2-40B4-BE49-F238E27FC236}">
                    <a16:creationId xmlns:a16="http://schemas.microsoft.com/office/drawing/2014/main" xmlns="" id="{266B1519-937D-4F01-9B68-8061CAFF7BEB}"/>
                  </a:ext>
                </a:extLst>
              </p:cNvPr>
              <p:cNvSpPr txBox="1"/>
              <p:nvPr/>
            </p:nvSpPr>
            <p:spPr>
              <a:xfrm>
                <a:off x="10327167" y="4486044"/>
                <a:ext cx="1659430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0" tIns="0" rIns="0" bIns="0" numCol="1" spcCol="76200" rtlCol="0" anchor="ctr">
                <a:spAutoFit/>
              </a:bodyPr>
              <a:lstStyle>
                <a:defPPr>
                  <a:defRPr lang="pt-BR"/>
                </a:defPPr>
                <a:lvl1pPr algn="ctr" defTabSz="914400">
                  <a:defRPr sz="9000" b="1" kern="0">
                    <a:solidFill>
                      <a:srgbClr val="1E428B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hangingPunct="0"/>
                <a:r>
                  <a:rPr lang="pt-BR" sz="1600" dirty="0">
                    <a:solidFill>
                      <a:srgbClr val="56C02B"/>
                    </a:solidFill>
                    <a:sym typeface="Calibri"/>
                  </a:rPr>
                  <a:t>bi</a:t>
                </a:r>
              </a:p>
            </p:txBody>
          </p:sp>
        </p:grpSp>
        <p:sp>
          <p:nvSpPr>
            <p:cNvPr id="213" name="CaixaDeTexto 218">
              <a:extLst>
                <a:ext uri="{FF2B5EF4-FFF2-40B4-BE49-F238E27FC236}">
                  <a16:creationId xmlns:a16="http://schemas.microsoft.com/office/drawing/2014/main" xmlns="" id="{5C8934FE-3516-4FF7-8CB0-422E15D2AC7C}"/>
                </a:ext>
              </a:extLst>
            </p:cNvPr>
            <p:cNvSpPr txBox="1"/>
            <p:nvPr/>
          </p:nvSpPr>
          <p:spPr>
            <a:xfrm>
              <a:off x="561463" y="1376166"/>
              <a:ext cx="3103115" cy="523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76200" rtlCol="0" anchor="ctr">
              <a:spAutoFit/>
            </a:bodyPr>
            <a:lstStyle/>
            <a:p>
              <a:pPr defTabSz="412750" hangingPunct="0">
                <a:buClr>
                  <a:srgbClr val="004389"/>
                </a:buClr>
                <a:defRPr/>
              </a:pPr>
              <a:r>
                <a:rPr lang="pt-BR" sz="2000" b="1" kern="0" dirty="0">
                  <a:solidFill>
                    <a:srgbClr val="1E428B"/>
                  </a:solidFill>
                  <a:latin typeface="Arial" panose="020B0604020202020204" pitchFamily="34" charset="0"/>
                  <a:ea typeface="Batang" pitchFamily="18" charset="-127"/>
                  <a:cs typeface="Arial" panose="020B0604020202020204" pitchFamily="34" charset="0"/>
                  <a:sym typeface="Calibri"/>
                </a:rPr>
                <a:t>Leilões já realizados </a:t>
              </a:r>
              <a:r>
                <a:rPr lang="pt-BR" sz="1400" b="1" kern="0" dirty="0">
                  <a:solidFill>
                    <a:srgbClr val="1E428B"/>
                  </a:solidFill>
                  <a:latin typeface="Arial" panose="020B0604020202020204" pitchFamily="34" charset="0"/>
                  <a:ea typeface="Batang" pitchFamily="18" charset="-127"/>
                  <a:cs typeface="Arial" panose="020B0604020202020204" pitchFamily="34" charset="0"/>
                  <a:sym typeface="Calibri"/>
                </a:rPr>
                <a:t>(desde 2019)</a:t>
              </a:r>
              <a:endParaRPr lang="en" sz="1400" b="1" kern="0" baseline="50000" dirty="0">
                <a:solidFill>
                  <a:srgbClr val="1E428B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14" name="CaixaDeTexto 218">
              <a:extLst>
                <a:ext uri="{FF2B5EF4-FFF2-40B4-BE49-F238E27FC236}">
                  <a16:creationId xmlns:a16="http://schemas.microsoft.com/office/drawing/2014/main" xmlns="" id="{0FAF8E43-6BB5-4037-9C8A-6C6DA495B5B9}"/>
                </a:ext>
              </a:extLst>
            </p:cNvPr>
            <p:cNvSpPr txBox="1"/>
            <p:nvPr/>
          </p:nvSpPr>
          <p:spPr>
            <a:xfrm>
              <a:off x="3133209" y="2161848"/>
              <a:ext cx="1771340" cy="830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76200" rtlCol="0" anchor="t">
              <a:spAutoFit/>
            </a:bodyPr>
            <a:lstStyle/>
            <a:p>
              <a:pPr algn="r" defTabSz="914400" hangingPunct="0">
                <a:defRPr/>
              </a:pPr>
              <a:r>
                <a:rPr lang="en" sz="5400" b="1" kern="0" dirty="0">
                  <a:solidFill>
                    <a:srgbClr val="56C02B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134</a:t>
              </a:r>
            </a:p>
          </p:txBody>
        </p:sp>
        <p:grpSp>
          <p:nvGrpSpPr>
            <p:cNvPr id="215" name="Agrupar 3">
              <a:extLst>
                <a:ext uri="{FF2B5EF4-FFF2-40B4-BE49-F238E27FC236}">
                  <a16:creationId xmlns:a16="http://schemas.microsoft.com/office/drawing/2014/main" xmlns="" id="{18F289D3-D0AA-46ED-9B62-08DB7509BDFE}"/>
                </a:ext>
              </a:extLst>
            </p:cNvPr>
            <p:cNvGrpSpPr/>
            <p:nvPr/>
          </p:nvGrpSpPr>
          <p:grpSpPr>
            <a:xfrm>
              <a:off x="6915482" y="2132957"/>
              <a:ext cx="3329054" cy="830997"/>
              <a:chOff x="8657543" y="3855044"/>
              <a:chExt cx="3329054" cy="830997"/>
            </a:xfrm>
          </p:grpSpPr>
          <p:sp>
            <p:nvSpPr>
              <p:cNvPr id="216" name="CaixaDeTexto 218">
                <a:extLst>
                  <a:ext uri="{FF2B5EF4-FFF2-40B4-BE49-F238E27FC236}">
                    <a16:creationId xmlns:a16="http://schemas.microsoft.com/office/drawing/2014/main" xmlns="" id="{E5214215-0351-4DFD-8151-E38C60B4F5C3}"/>
                  </a:ext>
                </a:extLst>
              </p:cNvPr>
              <p:cNvSpPr txBox="1"/>
              <p:nvPr/>
            </p:nvSpPr>
            <p:spPr>
              <a:xfrm>
                <a:off x="8889585" y="3855044"/>
                <a:ext cx="2903177" cy="8309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0" tIns="0" rIns="0" bIns="0" numCol="1" spcCol="76200" rtlCol="0" anchor="t">
                <a:spAutoFit/>
              </a:bodyPr>
              <a:lstStyle/>
              <a:p>
                <a:pPr algn="ctr" defTabSz="914400" hangingPunct="0">
                  <a:defRPr/>
                </a:pPr>
                <a:r>
                  <a:rPr lang="en" sz="5400" b="1" kern="0" dirty="0">
                    <a:solidFill>
                      <a:srgbClr val="56C02B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245</a:t>
                </a:r>
              </a:p>
            </p:txBody>
          </p:sp>
          <p:sp>
            <p:nvSpPr>
              <p:cNvPr id="217" name="CaixaDeTexto 216">
                <a:extLst>
                  <a:ext uri="{FF2B5EF4-FFF2-40B4-BE49-F238E27FC236}">
                    <a16:creationId xmlns:a16="http://schemas.microsoft.com/office/drawing/2014/main" xmlns="" id="{1C7C045A-33BF-4B72-9183-330F77D4DBA7}"/>
                  </a:ext>
                </a:extLst>
              </p:cNvPr>
              <p:cNvSpPr txBox="1"/>
              <p:nvPr/>
            </p:nvSpPr>
            <p:spPr>
              <a:xfrm>
                <a:off x="8657543" y="3998423"/>
                <a:ext cx="1659430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0" tIns="0" rIns="0" bIns="0" numCol="1" spcCol="76200" rtlCol="0" anchor="t">
                <a:spAutoFit/>
              </a:bodyPr>
              <a:lstStyle>
                <a:defPPr>
                  <a:defRPr lang="pt-BR"/>
                </a:defPPr>
                <a:lvl1pPr algn="ctr" defTabSz="914400">
                  <a:defRPr sz="9000" b="1" kern="0">
                    <a:solidFill>
                      <a:srgbClr val="1E428B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hangingPunct="0"/>
                <a:r>
                  <a:rPr lang="pt-BR" sz="1600" dirty="0">
                    <a:solidFill>
                      <a:srgbClr val="56C02B"/>
                    </a:solidFill>
                    <a:sym typeface="Calibri"/>
                  </a:rPr>
                  <a:t>R$</a:t>
                </a:r>
              </a:p>
            </p:txBody>
          </p:sp>
          <p:sp>
            <p:nvSpPr>
              <p:cNvPr id="218" name="CaixaDeTexto 217">
                <a:extLst>
                  <a:ext uri="{FF2B5EF4-FFF2-40B4-BE49-F238E27FC236}">
                    <a16:creationId xmlns:a16="http://schemas.microsoft.com/office/drawing/2014/main" xmlns="" id="{266B1519-937D-4F01-9B68-8061CAFF7BEB}"/>
                  </a:ext>
                </a:extLst>
              </p:cNvPr>
              <p:cNvSpPr txBox="1"/>
              <p:nvPr/>
            </p:nvSpPr>
            <p:spPr>
              <a:xfrm>
                <a:off x="10327167" y="4412931"/>
                <a:ext cx="1659430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0" tIns="0" rIns="0" bIns="0" numCol="1" spcCol="76200" rtlCol="0" anchor="t">
                <a:spAutoFit/>
              </a:bodyPr>
              <a:lstStyle>
                <a:defPPr>
                  <a:defRPr lang="pt-BR"/>
                </a:defPPr>
                <a:lvl1pPr algn="ctr" defTabSz="914400">
                  <a:defRPr sz="9000" b="1" kern="0">
                    <a:solidFill>
                      <a:srgbClr val="1E428B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hangingPunct="0"/>
                <a:r>
                  <a:rPr lang="pt-BR" sz="1600" dirty="0">
                    <a:solidFill>
                      <a:srgbClr val="56C02B"/>
                    </a:solidFill>
                    <a:sym typeface="Calibri"/>
                  </a:rPr>
                  <a:t>bi</a:t>
                </a:r>
              </a:p>
            </p:txBody>
          </p:sp>
        </p:grpSp>
        <p:sp>
          <p:nvSpPr>
            <p:cNvPr id="219" name="CaixaDeTexto 218">
              <a:extLst>
                <a:ext uri="{FF2B5EF4-FFF2-40B4-BE49-F238E27FC236}">
                  <a16:creationId xmlns:a16="http://schemas.microsoft.com/office/drawing/2014/main" xmlns="" id="{5C8934FE-3516-4FF7-8CB0-422E15D2AC7C}"/>
                </a:ext>
              </a:extLst>
            </p:cNvPr>
            <p:cNvSpPr txBox="1"/>
            <p:nvPr/>
          </p:nvSpPr>
          <p:spPr>
            <a:xfrm>
              <a:off x="561464" y="2262585"/>
              <a:ext cx="1824445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76200" rtlCol="0" anchor="t">
              <a:spAutoFit/>
            </a:bodyPr>
            <a:lstStyle/>
            <a:p>
              <a:pPr defTabSz="412750" hangingPunct="0">
                <a:buClr>
                  <a:srgbClr val="004389"/>
                </a:buClr>
                <a:defRPr/>
              </a:pPr>
              <a:r>
                <a:rPr lang="pt-BR" sz="2000" b="1" kern="0" dirty="0">
                  <a:solidFill>
                    <a:srgbClr val="1E428B"/>
                  </a:solidFill>
                  <a:latin typeface="Arial" panose="020B0604020202020204" pitchFamily="34" charset="0"/>
                  <a:ea typeface="Batang" pitchFamily="18" charset="-127"/>
                  <a:cs typeface="Arial" panose="020B0604020202020204" pitchFamily="34" charset="0"/>
                  <a:sym typeface="Calibri"/>
                </a:rPr>
                <a:t>Carteira ativa</a:t>
              </a:r>
              <a:endParaRPr lang="en" sz="1600" b="1" kern="0" baseline="50000" dirty="0">
                <a:solidFill>
                  <a:srgbClr val="004389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20" name="CaixaDeTexto 218">
              <a:extLst>
                <a:ext uri="{FF2B5EF4-FFF2-40B4-BE49-F238E27FC236}">
                  <a16:creationId xmlns:a16="http://schemas.microsoft.com/office/drawing/2014/main" xmlns="" id="{5C8934FE-3516-4FF7-8CB0-422E15D2AC7C}"/>
                </a:ext>
              </a:extLst>
            </p:cNvPr>
            <p:cNvSpPr txBox="1"/>
            <p:nvPr/>
          </p:nvSpPr>
          <p:spPr>
            <a:xfrm>
              <a:off x="5075324" y="2300347"/>
              <a:ext cx="1712488" cy="553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76200" rtlCol="0" anchor="t">
              <a:spAutoFit/>
            </a:bodyPr>
            <a:lstStyle/>
            <a:p>
              <a:pPr defTabSz="412750" hangingPunct="0">
                <a:buClr>
                  <a:srgbClr val="004389"/>
                </a:buClr>
                <a:defRPr/>
              </a:pPr>
              <a:r>
                <a:rPr lang="pt-BR" kern="0" dirty="0">
                  <a:solidFill>
                    <a:srgbClr val="3E3E3E"/>
                  </a:solidFill>
                  <a:latin typeface="Arial" panose="020B0604020202020204" pitchFamily="34" charset="0"/>
                  <a:ea typeface="Batang" pitchFamily="18" charset="-127"/>
                  <a:cs typeface="Arial" panose="020B0604020202020204" pitchFamily="34" charset="0"/>
                  <a:sym typeface="Calibri"/>
                </a:rPr>
                <a:t>p</a:t>
              </a:r>
              <a:r>
                <a:rPr lang="en" kern="0" dirty="0">
                  <a:solidFill>
                    <a:srgbClr val="3E3E3E"/>
                  </a:solidFill>
                  <a:latin typeface="Arial" panose="020B0604020202020204" pitchFamily="34" charset="0"/>
                  <a:ea typeface="Batang" pitchFamily="18" charset="-127"/>
                  <a:cs typeface="Arial" panose="020B0604020202020204" pitchFamily="34" charset="0"/>
                  <a:sym typeface="Calibri"/>
                </a:rPr>
                <a:t>rojetos mandatados</a:t>
              </a:r>
              <a:endParaRPr lang="en" sz="1400" kern="0" baseline="50000" dirty="0">
                <a:solidFill>
                  <a:srgbClr val="3E3E3E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21" name="CaixaDeTexto 218">
              <a:extLst>
                <a:ext uri="{FF2B5EF4-FFF2-40B4-BE49-F238E27FC236}">
                  <a16:creationId xmlns:a16="http://schemas.microsoft.com/office/drawing/2014/main" xmlns="" id="{B358AF49-B803-498E-BE9F-809ED4C354CC}"/>
                </a:ext>
              </a:extLst>
            </p:cNvPr>
            <p:cNvSpPr txBox="1"/>
            <p:nvPr/>
          </p:nvSpPr>
          <p:spPr>
            <a:xfrm>
              <a:off x="9878414" y="2300347"/>
              <a:ext cx="1496323" cy="553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76200" rtlCol="0" anchor="t">
              <a:spAutoFit/>
            </a:bodyPr>
            <a:lstStyle/>
            <a:p>
              <a:pPr defTabSz="412750" hangingPunct="0">
                <a:buClr>
                  <a:srgbClr val="004389"/>
                </a:buClr>
                <a:defRPr/>
              </a:pPr>
              <a:r>
                <a:rPr lang="pt-BR" kern="0" dirty="0">
                  <a:solidFill>
                    <a:srgbClr val="3E3E3E"/>
                  </a:solidFill>
                  <a:latin typeface="Arial" panose="020B0604020202020204" pitchFamily="34" charset="0"/>
                  <a:ea typeface="Batang" pitchFamily="18" charset="-127"/>
                  <a:cs typeface="Arial" panose="020B0604020202020204" pitchFamily="34" charset="0"/>
                  <a:sym typeface="Calibri"/>
                </a:rPr>
                <a:t>capital a</a:t>
              </a:r>
            </a:p>
            <a:p>
              <a:pPr defTabSz="412750" hangingPunct="0">
                <a:buClr>
                  <a:srgbClr val="004389"/>
                </a:buClr>
                <a:defRPr/>
              </a:pPr>
              <a:r>
                <a:rPr lang="pt-BR" kern="0" dirty="0">
                  <a:solidFill>
                    <a:srgbClr val="3E3E3E"/>
                  </a:solidFill>
                  <a:latin typeface="Arial" panose="020B0604020202020204" pitchFamily="34" charset="0"/>
                  <a:ea typeface="Batang" pitchFamily="18" charset="-127"/>
                  <a:cs typeface="Arial" panose="020B0604020202020204" pitchFamily="34" charset="0"/>
                  <a:sym typeface="Calibri"/>
                </a:rPr>
                <a:t>mobilizar</a:t>
              </a:r>
              <a:endParaRPr lang="en" sz="1400" kern="0" baseline="50000" dirty="0">
                <a:solidFill>
                  <a:srgbClr val="3E3E3E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Calibri"/>
              </a:endParaRPr>
            </a:p>
          </p:txBody>
        </p:sp>
        <p:grpSp>
          <p:nvGrpSpPr>
            <p:cNvPr id="222" name="Grupo 221"/>
            <p:cNvGrpSpPr/>
            <p:nvPr/>
          </p:nvGrpSpPr>
          <p:grpSpPr>
            <a:xfrm>
              <a:off x="186065" y="3069844"/>
              <a:ext cx="2690431" cy="1477792"/>
              <a:chOff x="490371" y="3257481"/>
              <a:chExt cx="2440891" cy="1477792"/>
            </a:xfrm>
          </p:grpSpPr>
          <p:sp>
            <p:nvSpPr>
              <p:cNvPr id="223" name="Retângulo 222"/>
              <p:cNvSpPr/>
              <p:nvPr/>
            </p:nvSpPr>
            <p:spPr>
              <a:xfrm>
                <a:off x="490371" y="3260820"/>
                <a:ext cx="2440891" cy="1474453"/>
              </a:xfrm>
              <a:prstGeom prst="rect">
                <a:avLst/>
              </a:prstGeom>
              <a:solidFill>
                <a:srgbClr val="00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4" name="Retângulo 223"/>
              <p:cNvSpPr/>
              <p:nvPr/>
            </p:nvSpPr>
            <p:spPr>
              <a:xfrm>
                <a:off x="527721" y="3257481"/>
                <a:ext cx="2160000" cy="698405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defTabSz="914400" hangingPunct="0"/>
                <a:r>
                  <a:rPr lang="pt-BR" sz="16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Ativos </a:t>
                </a:r>
              </a:p>
              <a:p>
                <a:pPr defTabSz="914400" hangingPunct="0"/>
                <a:r>
                  <a:rPr lang="pt-BR" sz="16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ambientais (57)</a:t>
                </a:r>
              </a:p>
            </p:txBody>
          </p:sp>
          <p:sp>
            <p:nvSpPr>
              <p:cNvPr id="225" name="CaixaDeTexto 196">
                <a:extLst>
                  <a:ext uri="{FF2B5EF4-FFF2-40B4-BE49-F238E27FC236}">
                    <a16:creationId xmlns:a16="http://schemas.microsoft.com/office/drawing/2014/main" xmlns="" id="{CFE88E7A-A324-4423-B8AE-4DAF8B2D5DEB}"/>
                  </a:ext>
                </a:extLst>
              </p:cNvPr>
              <p:cNvSpPr txBox="1"/>
              <p:nvPr/>
            </p:nvSpPr>
            <p:spPr>
              <a:xfrm>
                <a:off x="895978" y="3936148"/>
                <a:ext cx="799256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45719" tIns="45719" rIns="45719" bIns="45719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hangingPunct="1">
                  <a:defRPr sz="2400" b="0">
                    <a:solidFill>
                      <a:srgbClr val="3E3E3E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412750">
                  <a:defRPr/>
                </a:pPr>
                <a:r>
                  <a:rPr lang="en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Calibri"/>
                  </a:rPr>
                  <a:t>Parques</a:t>
                </a:r>
                <a:endParaRPr lang="pt-BR" sz="1400" b="1" kern="0" dirty="0">
                  <a:solidFill>
                    <a:schemeClr val="bg1"/>
                  </a:solidFill>
                  <a:latin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226" name="CaixaDeTexto 162">
                <a:extLst>
                  <a:ext uri="{FF2B5EF4-FFF2-40B4-BE49-F238E27FC236}">
                    <a16:creationId xmlns:a16="http://schemas.microsoft.com/office/drawing/2014/main" xmlns="" id="{65973E46-DAEA-4C2D-8660-7703D0F592AD}"/>
                  </a:ext>
                </a:extLst>
              </p:cNvPr>
              <p:cNvSpPr txBox="1"/>
              <p:nvPr/>
            </p:nvSpPr>
            <p:spPr>
              <a:xfrm>
                <a:off x="2083343" y="3936148"/>
                <a:ext cx="264104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45719" tIns="45719" rIns="45719" bIns="45719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hangingPunct="1">
                  <a:defRPr sz="2800">
                    <a:solidFill>
                      <a:srgbClr val="3E3E3E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r" defTabSz="412750">
                  <a:defRPr/>
                </a:pPr>
                <a:r>
                  <a:rPr lang="en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Calibri"/>
                  </a:rPr>
                  <a:t>40</a:t>
                </a:r>
              </a:p>
            </p:txBody>
          </p:sp>
          <p:sp>
            <p:nvSpPr>
              <p:cNvPr id="227" name="CaixaDeTexto 196">
                <a:extLst>
                  <a:ext uri="{FF2B5EF4-FFF2-40B4-BE49-F238E27FC236}">
                    <a16:creationId xmlns:a16="http://schemas.microsoft.com/office/drawing/2014/main" xmlns="" id="{CFE88E7A-A324-4423-B8AE-4DAF8B2D5DEB}"/>
                  </a:ext>
                </a:extLst>
              </p:cNvPr>
              <p:cNvSpPr txBox="1"/>
              <p:nvPr/>
            </p:nvSpPr>
            <p:spPr>
              <a:xfrm>
                <a:off x="895978" y="4188668"/>
                <a:ext cx="887420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45719" tIns="45719" rIns="45719" bIns="45719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hangingPunct="1">
                  <a:defRPr sz="2400" b="0">
                    <a:solidFill>
                      <a:srgbClr val="3E3E3E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412750">
                  <a:defRPr/>
                </a:pPr>
                <a:r>
                  <a:rPr lang="en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Calibri"/>
                  </a:rPr>
                  <a:t>Florestas</a:t>
                </a:r>
                <a:endParaRPr lang="pt-BR" sz="1400" b="1" kern="0" dirty="0">
                  <a:solidFill>
                    <a:schemeClr val="bg1"/>
                  </a:solidFill>
                  <a:latin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228" name="CaixaDeTexto 162">
                <a:extLst>
                  <a:ext uri="{FF2B5EF4-FFF2-40B4-BE49-F238E27FC236}">
                    <a16:creationId xmlns:a16="http://schemas.microsoft.com/office/drawing/2014/main" xmlns="" id="{65973E46-DAEA-4C2D-8660-7703D0F592AD}"/>
                  </a:ext>
                </a:extLst>
              </p:cNvPr>
              <p:cNvSpPr txBox="1"/>
              <p:nvPr/>
            </p:nvSpPr>
            <p:spPr>
              <a:xfrm>
                <a:off x="2083343" y="4188668"/>
                <a:ext cx="264104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45719" tIns="45719" rIns="45719" bIns="45719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hangingPunct="1">
                  <a:defRPr sz="2800">
                    <a:solidFill>
                      <a:srgbClr val="3E3E3E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r" defTabSz="412750">
                  <a:defRPr/>
                </a:pPr>
                <a:r>
                  <a:rPr lang="en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Calibri"/>
                  </a:rPr>
                  <a:t>17</a:t>
                </a:r>
              </a:p>
            </p:txBody>
          </p:sp>
          <p:cxnSp>
            <p:nvCxnSpPr>
              <p:cNvPr id="229" name="Conector reto 228"/>
              <p:cNvCxnSpPr/>
              <p:nvPr/>
            </p:nvCxnSpPr>
            <p:spPr>
              <a:xfrm>
                <a:off x="769614" y="3937745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0" name="Grupo 229"/>
            <p:cNvGrpSpPr/>
            <p:nvPr/>
          </p:nvGrpSpPr>
          <p:grpSpPr>
            <a:xfrm>
              <a:off x="2964362" y="3069844"/>
              <a:ext cx="2690431" cy="1477792"/>
              <a:chOff x="6069500" y="3257481"/>
              <a:chExt cx="2160000" cy="1477792"/>
            </a:xfrm>
          </p:grpSpPr>
          <p:sp>
            <p:nvSpPr>
              <p:cNvPr id="231" name="Retângulo 230"/>
              <p:cNvSpPr/>
              <p:nvPr/>
            </p:nvSpPr>
            <p:spPr>
              <a:xfrm>
                <a:off x="6069500" y="3260821"/>
                <a:ext cx="2160000" cy="1474452"/>
              </a:xfrm>
              <a:prstGeom prst="rect">
                <a:avLst/>
              </a:prstGeom>
              <a:solidFill>
                <a:srgbClr val="0089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2" name="Retângulo 231"/>
              <p:cNvSpPr/>
              <p:nvPr/>
            </p:nvSpPr>
            <p:spPr>
              <a:xfrm>
                <a:off x="6115972" y="3257481"/>
                <a:ext cx="1965007" cy="527535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defTabSz="914400" hangingPunct="0"/>
                <a:r>
                  <a:rPr lang="pt-BR" sz="16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Infraestrutura</a:t>
                </a:r>
                <a:br>
                  <a:rPr lang="pt-BR" sz="16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lang="pt-BR" sz="16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Logística (30)</a:t>
                </a:r>
              </a:p>
            </p:txBody>
          </p:sp>
          <p:sp>
            <p:nvSpPr>
              <p:cNvPr id="233" name="CaixaDeTexto 149">
                <a:extLst>
                  <a:ext uri="{FF2B5EF4-FFF2-40B4-BE49-F238E27FC236}">
                    <a16:creationId xmlns:a16="http://schemas.microsoft.com/office/drawing/2014/main" xmlns="" id="{CC2FC63B-9791-4914-9CB9-61772F27A54C}"/>
                  </a:ext>
                </a:extLst>
              </p:cNvPr>
              <p:cNvSpPr txBox="1"/>
              <p:nvPr/>
            </p:nvSpPr>
            <p:spPr>
              <a:xfrm>
                <a:off x="7651188" y="3945113"/>
                <a:ext cx="320772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hangingPunct="1">
                  <a:defRPr sz="2800">
                    <a:solidFill>
                      <a:srgbClr val="3E3E3E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r" defTabSz="412750">
                  <a:defRPr/>
                </a:pPr>
                <a:r>
                  <a:rPr lang="en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Calibri"/>
                  </a:rPr>
                  <a:t>27</a:t>
                </a:r>
              </a:p>
            </p:txBody>
          </p:sp>
          <p:sp>
            <p:nvSpPr>
              <p:cNvPr id="234" name="CaixaDeTexto 150">
                <a:extLst>
                  <a:ext uri="{FF2B5EF4-FFF2-40B4-BE49-F238E27FC236}">
                    <a16:creationId xmlns:a16="http://schemas.microsoft.com/office/drawing/2014/main" xmlns="" id="{BB21E7D1-D2F9-4FFF-B5EC-4AC2D605DC4D}"/>
                  </a:ext>
                </a:extLst>
              </p:cNvPr>
              <p:cNvSpPr txBox="1"/>
              <p:nvPr/>
            </p:nvSpPr>
            <p:spPr>
              <a:xfrm>
                <a:off x="6390336" y="3945113"/>
                <a:ext cx="1007207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hangingPunct="1">
                  <a:defRPr sz="2400" b="0">
                    <a:solidFill>
                      <a:srgbClr val="3E3E3E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412750">
                  <a:defRPr/>
                </a:pPr>
                <a:r>
                  <a:rPr lang="en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Calibri"/>
                  </a:rPr>
                  <a:t>Rodovias</a:t>
                </a:r>
              </a:p>
            </p:txBody>
          </p:sp>
          <p:sp>
            <p:nvSpPr>
              <p:cNvPr id="235" name="CaixaDeTexto 157">
                <a:extLst>
                  <a:ext uri="{FF2B5EF4-FFF2-40B4-BE49-F238E27FC236}">
                    <a16:creationId xmlns:a16="http://schemas.microsoft.com/office/drawing/2014/main" xmlns="" id="{B5015E49-3F44-4447-898A-4D8E9E2EF1F9}"/>
                  </a:ext>
                </a:extLst>
              </p:cNvPr>
              <p:cNvSpPr txBox="1"/>
              <p:nvPr/>
            </p:nvSpPr>
            <p:spPr>
              <a:xfrm>
                <a:off x="7818041" y="4197633"/>
                <a:ext cx="153919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45719" tIns="45719" rIns="45719" bIns="45719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hangingPunct="1">
                  <a:defRPr sz="2800">
                    <a:solidFill>
                      <a:srgbClr val="3E3E3E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r" defTabSz="412750">
                  <a:defRPr/>
                </a:pPr>
                <a:r>
                  <a:rPr lang="en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Calibri"/>
                  </a:rPr>
                  <a:t>3</a:t>
                </a:r>
              </a:p>
            </p:txBody>
          </p:sp>
          <p:sp>
            <p:nvSpPr>
              <p:cNvPr id="236" name="CaixaDeTexto 158">
                <a:extLst>
                  <a:ext uri="{FF2B5EF4-FFF2-40B4-BE49-F238E27FC236}">
                    <a16:creationId xmlns:a16="http://schemas.microsoft.com/office/drawing/2014/main" xmlns="" id="{44E5E806-E8E9-443C-B579-67B3B26DA3C3}"/>
                  </a:ext>
                </a:extLst>
              </p:cNvPr>
              <p:cNvSpPr txBox="1"/>
              <p:nvPr/>
            </p:nvSpPr>
            <p:spPr>
              <a:xfrm>
                <a:off x="6416712" y="4220715"/>
                <a:ext cx="613630" cy="2616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22860" tIns="22860" rIns="22860" bIns="22860" numCol="1" spcCol="38100" rtlCol="0" anchor="ctr">
                <a:spAutoFit/>
              </a:bodyPr>
              <a:lstStyle/>
              <a:p>
                <a:pPr defTabSz="914400" hangingPunct="0">
                  <a:defRPr/>
                </a:pPr>
                <a:r>
                  <a:rPr lang="en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Portos</a:t>
                </a:r>
                <a:endParaRPr lang="pt-BR" sz="14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cxnSp>
            <p:nvCxnSpPr>
              <p:cNvPr id="237" name="Conector reto 236"/>
              <p:cNvCxnSpPr/>
              <p:nvPr/>
            </p:nvCxnSpPr>
            <p:spPr>
              <a:xfrm>
                <a:off x="6276036" y="3946710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" name="Grupo 237"/>
            <p:cNvGrpSpPr/>
            <p:nvPr/>
          </p:nvGrpSpPr>
          <p:grpSpPr>
            <a:xfrm>
              <a:off x="5742659" y="3069844"/>
              <a:ext cx="3038452" cy="1470209"/>
              <a:chOff x="8229748" y="3265064"/>
              <a:chExt cx="3464773" cy="1470209"/>
            </a:xfrm>
          </p:grpSpPr>
          <p:sp>
            <p:nvSpPr>
              <p:cNvPr id="239" name="Retângulo 238"/>
              <p:cNvSpPr/>
              <p:nvPr/>
            </p:nvSpPr>
            <p:spPr>
              <a:xfrm>
                <a:off x="8229748" y="3265064"/>
                <a:ext cx="3376993" cy="1470209"/>
              </a:xfrm>
              <a:prstGeom prst="rect">
                <a:avLst/>
              </a:prstGeom>
              <a:solidFill>
                <a:srgbClr val="006F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0" name="Retângulo 239"/>
              <p:cNvSpPr/>
              <p:nvPr/>
            </p:nvSpPr>
            <p:spPr>
              <a:xfrm>
                <a:off x="8274521" y="3273485"/>
                <a:ext cx="3420000" cy="445662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defTabSz="914400" hangingPunct="0"/>
                <a:r>
                  <a:rPr lang="pt-BR" sz="16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Infraestrutura </a:t>
                </a:r>
              </a:p>
              <a:p>
                <a:pPr defTabSz="914400" hangingPunct="0"/>
                <a:r>
                  <a:rPr lang="pt-BR" sz="16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Social (10)</a:t>
                </a:r>
              </a:p>
            </p:txBody>
          </p:sp>
          <p:sp>
            <p:nvSpPr>
              <p:cNvPr id="241" name="CaixaDeTexto 153">
                <a:extLst>
                  <a:ext uri="{FF2B5EF4-FFF2-40B4-BE49-F238E27FC236}">
                    <a16:creationId xmlns:a16="http://schemas.microsoft.com/office/drawing/2014/main" xmlns="" id="{F61A01D0-A8ED-43D1-ADD7-08D0BBCBC35F}"/>
                  </a:ext>
                </a:extLst>
              </p:cNvPr>
              <p:cNvSpPr txBox="1"/>
              <p:nvPr/>
            </p:nvSpPr>
            <p:spPr>
              <a:xfrm>
                <a:off x="11067274" y="3830051"/>
                <a:ext cx="218617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45719" tIns="45719" rIns="45719" bIns="45719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hangingPunct="1">
                  <a:defRPr sz="2800">
                    <a:solidFill>
                      <a:srgbClr val="3E3E3E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r" defTabSz="412750">
                  <a:defRPr/>
                </a:pPr>
                <a:r>
                  <a:rPr lang="en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Calibri"/>
                  </a:rPr>
                  <a:t>4</a:t>
                </a:r>
              </a:p>
            </p:txBody>
          </p:sp>
          <p:sp>
            <p:nvSpPr>
              <p:cNvPr id="242" name="CaixaDeTexto 154">
                <a:extLst>
                  <a:ext uri="{FF2B5EF4-FFF2-40B4-BE49-F238E27FC236}">
                    <a16:creationId xmlns:a16="http://schemas.microsoft.com/office/drawing/2014/main" xmlns="" id="{F43B9F9E-F430-480A-B08F-C3EB9EB7BEF4}"/>
                  </a:ext>
                </a:extLst>
              </p:cNvPr>
              <p:cNvSpPr txBox="1"/>
              <p:nvPr/>
            </p:nvSpPr>
            <p:spPr>
              <a:xfrm>
                <a:off x="8634617" y="3853133"/>
                <a:ext cx="793331" cy="2616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22860" tIns="22860" rIns="22860" bIns="2286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lvl="0" defTabSz="1828800" eaLnBrk="1" hangingPunct="1">
                  <a:defRPr sz="2400" b="0">
                    <a:solidFill>
                      <a:srgbClr val="3E3E3E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914400">
                  <a:defRPr/>
                </a:pPr>
                <a:r>
                  <a:rPr lang="en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Calibri"/>
                  </a:rPr>
                  <a:t>Saúde</a:t>
                </a:r>
                <a:endParaRPr lang="pt-BR" sz="1400" b="1" kern="0" dirty="0">
                  <a:solidFill>
                    <a:schemeClr val="bg1"/>
                  </a:solidFill>
                  <a:latin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243" name="CaixaDeTexto 140">
                <a:extLst>
                  <a:ext uri="{FF2B5EF4-FFF2-40B4-BE49-F238E27FC236}">
                    <a16:creationId xmlns:a16="http://schemas.microsoft.com/office/drawing/2014/main" xmlns="" id="{6AF67C93-0AF9-413E-950C-64D0A431972E}"/>
                  </a:ext>
                </a:extLst>
              </p:cNvPr>
              <p:cNvSpPr txBox="1"/>
              <p:nvPr/>
            </p:nvSpPr>
            <p:spPr>
              <a:xfrm>
                <a:off x="11067274" y="4064544"/>
                <a:ext cx="218617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45719" tIns="45719" rIns="45719" bIns="45719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hangingPunct="1">
                  <a:defRPr sz="2800">
                    <a:solidFill>
                      <a:srgbClr val="3E3E3E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r" defTabSz="412750">
                  <a:defRPr/>
                </a:pPr>
                <a:r>
                  <a:rPr lang="en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Calibri"/>
                  </a:rPr>
                  <a:t>4</a:t>
                </a:r>
              </a:p>
            </p:txBody>
          </p:sp>
          <p:sp>
            <p:nvSpPr>
              <p:cNvPr id="244" name="CaixaDeTexto 166">
                <a:extLst>
                  <a:ext uri="{FF2B5EF4-FFF2-40B4-BE49-F238E27FC236}">
                    <a16:creationId xmlns:a16="http://schemas.microsoft.com/office/drawing/2014/main" xmlns="" id="{9A303693-CAA3-4D72-A8B2-3F781980EDED}"/>
                  </a:ext>
                </a:extLst>
              </p:cNvPr>
              <p:cNvSpPr txBox="1"/>
              <p:nvPr/>
            </p:nvSpPr>
            <p:spPr>
              <a:xfrm>
                <a:off x="8634617" y="4087626"/>
                <a:ext cx="890950" cy="2616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22860" tIns="22860" rIns="22860" bIns="22860" numCol="1" spcCol="38100" rtlCol="0" anchor="ctr">
                <a:spAutoFit/>
              </a:bodyPr>
              <a:lstStyle/>
              <a:p>
                <a:pPr defTabSz="914400" hangingPunct="0">
                  <a:defRPr/>
                </a:pPr>
                <a:r>
                  <a:rPr lang="pt-BR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Educação</a:t>
                </a:r>
              </a:p>
            </p:txBody>
          </p:sp>
          <p:sp>
            <p:nvSpPr>
              <p:cNvPr id="245" name="CaixaDeTexto 191">
                <a:extLst>
                  <a:ext uri="{FF2B5EF4-FFF2-40B4-BE49-F238E27FC236}">
                    <a16:creationId xmlns:a16="http://schemas.microsoft.com/office/drawing/2014/main" xmlns="" id="{CC3BFA64-AB2E-427F-8431-84460E8FE83E}"/>
                  </a:ext>
                </a:extLst>
              </p:cNvPr>
              <p:cNvSpPr txBox="1"/>
              <p:nvPr/>
            </p:nvSpPr>
            <p:spPr>
              <a:xfrm>
                <a:off x="11067274" y="4282834"/>
                <a:ext cx="218617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45719" tIns="45719" rIns="45719" bIns="45719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hangingPunct="1">
                  <a:defRPr sz="2800">
                    <a:solidFill>
                      <a:srgbClr val="3E3E3E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r" defTabSz="412750">
                  <a:defRPr/>
                </a:pPr>
                <a:r>
                  <a:rPr lang="en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Calibri"/>
                  </a:rPr>
                  <a:t>2</a:t>
                </a:r>
              </a:p>
            </p:txBody>
          </p:sp>
          <p:sp>
            <p:nvSpPr>
              <p:cNvPr id="246" name="CaixaDeTexto 192">
                <a:extLst>
                  <a:ext uri="{FF2B5EF4-FFF2-40B4-BE49-F238E27FC236}">
                    <a16:creationId xmlns:a16="http://schemas.microsoft.com/office/drawing/2014/main" xmlns="" id="{4FA827BE-BE85-4268-A96E-A1DF0C49F14E}"/>
                  </a:ext>
                </a:extLst>
              </p:cNvPr>
              <p:cNvSpPr txBox="1"/>
              <p:nvPr/>
            </p:nvSpPr>
            <p:spPr>
              <a:xfrm>
                <a:off x="8634617" y="4305916"/>
                <a:ext cx="1110560" cy="2616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22860" tIns="22860" rIns="22860" bIns="2286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lang="pt-BR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lvl="0" defTabSz="914400">
                  <a:defRPr sz="1400" b="1" ker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" dirty="0">
                    <a:sym typeface="Calibri"/>
                  </a:rPr>
                  <a:t>Segurança </a:t>
                </a:r>
                <a:endParaRPr lang="pt-BR" dirty="0">
                  <a:sym typeface="Calibri"/>
                </a:endParaRPr>
              </a:p>
            </p:txBody>
          </p:sp>
          <p:cxnSp>
            <p:nvCxnSpPr>
              <p:cNvPr id="247" name="Conector reto 246"/>
              <p:cNvCxnSpPr/>
              <p:nvPr/>
            </p:nvCxnSpPr>
            <p:spPr>
              <a:xfrm>
                <a:off x="8508254" y="3877793"/>
                <a:ext cx="0" cy="683875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xmlns="" id="{BF96B7E6-165C-309B-203B-9AD0DE5B6BF8}"/>
                </a:ext>
              </a:extLst>
            </p:cNvPr>
            <p:cNvGrpSpPr/>
            <p:nvPr/>
          </p:nvGrpSpPr>
          <p:grpSpPr>
            <a:xfrm>
              <a:off x="8782355" y="3059005"/>
              <a:ext cx="2848679" cy="1417914"/>
              <a:chOff x="9162858" y="3009309"/>
              <a:chExt cx="2848679" cy="1417914"/>
            </a:xfrm>
          </p:grpSpPr>
          <p:sp>
            <p:nvSpPr>
              <p:cNvPr id="249" name="Retângulo 248"/>
              <p:cNvSpPr/>
              <p:nvPr/>
            </p:nvSpPr>
            <p:spPr>
              <a:xfrm>
                <a:off x="9162858" y="3009309"/>
                <a:ext cx="2756033" cy="1417914"/>
              </a:xfrm>
              <a:prstGeom prst="rect">
                <a:avLst/>
              </a:prstGeom>
              <a:solidFill>
                <a:srgbClr val="CD86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0" name="CaixaDeTexto 187">
                <a:extLst>
                  <a:ext uri="{FF2B5EF4-FFF2-40B4-BE49-F238E27FC236}">
                    <a16:creationId xmlns:a16="http://schemas.microsoft.com/office/drawing/2014/main" xmlns="" id="{EB4F7637-898D-4DEB-8261-87B942A325C4}"/>
                  </a:ext>
                </a:extLst>
              </p:cNvPr>
              <p:cNvSpPr txBox="1"/>
              <p:nvPr/>
            </p:nvSpPr>
            <p:spPr>
              <a:xfrm>
                <a:off x="9676184" y="3982093"/>
                <a:ext cx="1309406" cy="2616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22860" tIns="22860" rIns="22860" bIns="2286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lvl="0" defTabSz="1828800" eaLnBrk="1" hangingPunct="1">
                  <a:defRPr sz="2400" b="0">
                    <a:solidFill>
                      <a:srgbClr val="3E3E3E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914400">
                  <a:defRPr/>
                </a:pPr>
                <a:r>
                  <a:rPr lang="en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Calibri"/>
                  </a:rPr>
                  <a:t>Gás Natural</a:t>
                </a:r>
                <a:endParaRPr lang="pt-BR" sz="1400" b="1" kern="0" dirty="0">
                  <a:solidFill>
                    <a:schemeClr val="bg1"/>
                  </a:solidFill>
                  <a:latin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251" name="CaixaDeTexto 145">
                <a:extLst>
                  <a:ext uri="{FF2B5EF4-FFF2-40B4-BE49-F238E27FC236}">
                    <a16:creationId xmlns:a16="http://schemas.microsoft.com/office/drawing/2014/main" xmlns="" id="{B8045742-F5F0-45F2-AD76-E1AC65AC2E64}"/>
                  </a:ext>
                </a:extLst>
              </p:cNvPr>
              <p:cNvSpPr txBox="1"/>
              <p:nvPr/>
            </p:nvSpPr>
            <p:spPr>
              <a:xfrm>
                <a:off x="9676184" y="3768148"/>
                <a:ext cx="1837734" cy="2616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22860" tIns="22860" rIns="22860" bIns="22860" numCol="1" spcCol="38100" rtlCol="0" anchor="ctr">
                <a:spAutoFit/>
              </a:bodyPr>
              <a:lstStyle/>
              <a:p>
                <a:pPr defTabSz="914400" hangingPunct="0">
                  <a:defRPr/>
                </a:pPr>
                <a:r>
                  <a:rPr lang="en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Energia elétrica</a:t>
                </a:r>
                <a:endParaRPr lang="pt-BR" sz="14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252" name="Retângulo 251"/>
              <p:cNvSpPr/>
              <p:nvPr/>
            </p:nvSpPr>
            <p:spPr>
              <a:xfrm>
                <a:off x="9321105" y="3187972"/>
                <a:ext cx="2690432" cy="445662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400" hangingPunct="0"/>
                <a:r>
                  <a:rPr lang="pt-BR" sz="16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Infraestrutura</a:t>
                </a:r>
                <a:br>
                  <a:rPr lang="pt-BR" sz="16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lang="pt-BR" sz="16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Energética (3)</a:t>
                </a:r>
              </a:p>
            </p:txBody>
          </p:sp>
          <p:sp>
            <p:nvSpPr>
              <p:cNvPr id="253" name="CaixaDeTexto 144">
                <a:extLst>
                  <a:ext uri="{FF2B5EF4-FFF2-40B4-BE49-F238E27FC236}">
                    <a16:creationId xmlns:a16="http://schemas.microsoft.com/office/drawing/2014/main" xmlns="" id="{6BF36540-5F11-4CB1-8A36-D0D5D4AA93EF}"/>
                  </a:ext>
                </a:extLst>
              </p:cNvPr>
              <p:cNvSpPr txBox="1"/>
              <p:nvPr/>
            </p:nvSpPr>
            <p:spPr>
              <a:xfrm>
                <a:off x="11506535" y="3745066"/>
                <a:ext cx="191717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45719" tIns="45719" rIns="45719" bIns="45719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hangingPunct="1">
                  <a:defRPr sz="2800">
                    <a:solidFill>
                      <a:srgbClr val="3E3E3E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r" defTabSz="412750">
                  <a:defRPr/>
                </a:pPr>
                <a:r>
                  <a:rPr lang="en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Calibri"/>
                  </a:rPr>
                  <a:t>3</a:t>
                </a:r>
              </a:p>
            </p:txBody>
          </p:sp>
          <p:sp>
            <p:nvSpPr>
              <p:cNvPr id="254" name="CaixaDeTexto 186">
                <a:extLst>
                  <a:ext uri="{FF2B5EF4-FFF2-40B4-BE49-F238E27FC236}">
                    <a16:creationId xmlns:a16="http://schemas.microsoft.com/office/drawing/2014/main" xmlns="" id="{F5DE8E06-B50B-4F2B-8BC0-8F34383F8CD8}"/>
                  </a:ext>
                </a:extLst>
              </p:cNvPr>
              <p:cNvSpPr txBox="1"/>
              <p:nvPr/>
            </p:nvSpPr>
            <p:spPr>
              <a:xfrm>
                <a:off x="11506535" y="3959011"/>
                <a:ext cx="191717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45719" tIns="45719" rIns="45719" bIns="45719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hangingPunct="1">
                  <a:defRPr sz="2800">
                    <a:solidFill>
                      <a:srgbClr val="3E3E3E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r" defTabSz="412750">
                  <a:defRPr/>
                </a:pPr>
                <a:r>
                  <a:rPr lang="en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Calibri"/>
                  </a:rPr>
                  <a:t>0</a:t>
                </a:r>
              </a:p>
            </p:txBody>
          </p:sp>
          <p:cxnSp>
            <p:nvCxnSpPr>
              <p:cNvPr id="256" name="Conector reto 255"/>
              <p:cNvCxnSpPr/>
              <p:nvPr/>
            </p:nvCxnSpPr>
            <p:spPr>
              <a:xfrm>
                <a:off x="9519097" y="3739018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" name="Grupo 256"/>
            <p:cNvGrpSpPr/>
            <p:nvPr/>
          </p:nvGrpSpPr>
          <p:grpSpPr>
            <a:xfrm>
              <a:off x="183224" y="4618613"/>
              <a:ext cx="5510117" cy="1411143"/>
              <a:chOff x="487529" y="4734825"/>
              <a:chExt cx="6849726" cy="1411143"/>
            </a:xfrm>
          </p:grpSpPr>
          <p:sp>
            <p:nvSpPr>
              <p:cNvPr id="258" name="Retângulo 257"/>
              <p:cNvSpPr/>
              <p:nvPr/>
            </p:nvSpPr>
            <p:spPr>
              <a:xfrm>
                <a:off x="487529" y="4734825"/>
                <a:ext cx="6849726" cy="1411143"/>
              </a:xfrm>
              <a:prstGeom prst="rect">
                <a:avLst/>
              </a:prstGeom>
              <a:solidFill>
                <a:srgbClr val="1E42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9" name="Retângulo 258"/>
              <p:cNvSpPr/>
              <p:nvPr/>
            </p:nvSpPr>
            <p:spPr>
              <a:xfrm>
                <a:off x="569326" y="4765914"/>
                <a:ext cx="6580174" cy="445662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400" hangingPunct="0"/>
                <a:r>
                  <a:rPr lang="pt-BR" sz="16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Infraestrutura Urbana (19)</a:t>
                </a:r>
              </a:p>
            </p:txBody>
          </p:sp>
          <p:sp>
            <p:nvSpPr>
              <p:cNvPr id="260" name="CaixaDeTexto 162">
                <a:extLst>
                  <a:ext uri="{FF2B5EF4-FFF2-40B4-BE49-F238E27FC236}">
                    <a16:creationId xmlns:a16="http://schemas.microsoft.com/office/drawing/2014/main" xmlns="" id="{6CEBF6EE-7E08-4405-954D-54379853EDD0}"/>
                  </a:ext>
                </a:extLst>
              </p:cNvPr>
              <p:cNvSpPr txBox="1"/>
              <p:nvPr/>
            </p:nvSpPr>
            <p:spPr>
              <a:xfrm>
                <a:off x="3162840" y="5272869"/>
                <a:ext cx="238327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45719" tIns="45719" rIns="45719" bIns="45719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hangingPunct="1">
                  <a:defRPr sz="2800">
                    <a:solidFill>
                      <a:srgbClr val="3E3E3E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r" defTabSz="412750">
                  <a:defRPr/>
                </a:pPr>
                <a:r>
                  <a:rPr lang="en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Calibri"/>
                  </a:rPr>
                  <a:t>8</a:t>
                </a:r>
              </a:p>
            </p:txBody>
          </p:sp>
          <p:sp>
            <p:nvSpPr>
              <p:cNvPr id="261" name="CaixaDeTexto 163">
                <a:extLst>
                  <a:ext uri="{FF2B5EF4-FFF2-40B4-BE49-F238E27FC236}">
                    <a16:creationId xmlns:a16="http://schemas.microsoft.com/office/drawing/2014/main" xmlns="" id="{3A355AB7-F086-4842-8BF1-7BFBE719E2A9}"/>
                  </a:ext>
                </a:extLst>
              </p:cNvPr>
              <p:cNvSpPr txBox="1"/>
              <p:nvPr/>
            </p:nvSpPr>
            <p:spPr>
              <a:xfrm>
                <a:off x="900131" y="5272869"/>
                <a:ext cx="1156725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45719" tIns="45719" rIns="45719" bIns="45719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hangingPunct="1">
                  <a:defRPr sz="2400" b="0">
                    <a:solidFill>
                      <a:srgbClr val="3E3E3E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412750">
                  <a:defRPr/>
                </a:pPr>
                <a:r>
                  <a:rPr lang="en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Calibri"/>
                  </a:rPr>
                  <a:t>Saneamento</a:t>
                </a:r>
                <a:endParaRPr lang="pt-BR" sz="1400" b="1" kern="0" dirty="0">
                  <a:solidFill>
                    <a:schemeClr val="bg1"/>
                  </a:solidFill>
                  <a:latin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262" name="CaixaDeTexto 141">
                <a:extLst>
                  <a:ext uri="{FF2B5EF4-FFF2-40B4-BE49-F238E27FC236}">
                    <a16:creationId xmlns:a16="http://schemas.microsoft.com/office/drawing/2014/main" xmlns="" id="{1559A48D-B2DD-404C-87E7-3F27BFB50F05}"/>
                  </a:ext>
                </a:extLst>
              </p:cNvPr>
              <p:cNvSpPr txBox="1"/>
              <p:nvPr/>
            </p:nvSpPr>
            <p:spPr>
              <a:xfrm>
                <a:off x="3157619" y="5520502"/>
                <a:ext cx="132576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hangingPunct="1">
                  <a:defRPr sz="2800">
                    <a:solidFill>
                      <a:srgbClr val="3E3E3E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412750">
                  <a:defRPr/>
                </a:pPr>
                <a:r>
                  <a:rPr lang="en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Calibri"/>
                  </a:rPr>
                  <a:t>6</a:t>
                </a:r>
              </a:p>
            </p:txBody>
          </p:sp>
          <p:sp>
            <p:nvSpPr>
              <p:cNvPr id="263" name="CaixaDeTexto 167">
                <a:extLst>
                  <a:ext uri="{FF2B5EF4-FFF2-40B4-BE49-F238E27FC236}">
                    <a16:creationId xmlns:a16="http://schemas.microsoft.com/office/drawing/2014/main" xmlns="" id="{080C0BA0-710C-4ABF-B6CF-824ABB48D49E}"/>
                  </a:ext>
                </a:extLst>
              </p:cNvPr>
              <p:cNvSpPr txBox="1"/>
              <p:nvPr/>
            </p:nvSpPr>
            <p:spPr>
              <a:xfrm>
                <a:off x="938446" y="5543584"/>
                <a:ext cx="1713273" cy="2616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22860" tIns="22860" rIns="22860" bIns="22860" numCol="1" spcCol="38100" rtlCol="0" anchor="ctr">
                <a:spAutoFit/>
              </a:bodyPr>
              <a:lstStyle/>
              <a:p>
                <a:pPr defTabSz="914400">
                  <a:defRPr/>
                </a:pPr>
                <a:r>
                  <a:rPr lang="en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Calibri"/>
                  </a:rPr>
                  <a:t>Mobilidade</a:t>
                </a:r>
                <a:endParaRPr lang="pt-BR" sz="1400" b="1" kern="0" dirty="0">
                  <a:solidFill>
                    <a:schemeClr val="bg1"/>
                  </a:solidFill>
                  <a:latin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264" name="CaixaDeTexto 206">
                <a:extLst>
                  <a:ext uri="{FF2B5EF4-FFF2-40B4-BE49-F238E27FC236}">
                    <a16:creationId xmlns:a16="http://schemas.microsoft.com/office/drawing/2014/main" xmlns="" id="{FC3A637F-FE20-4033-8AAA-FFB3A298C080}"/>
                  </a:ext>
                </a:extLst>
              </p:cNvPr>
              <p:cNvSpPr txBox="1"/>
              <p:nvPr/>
            </p:nvSpPr>
            <p:spPr>
              <a:xfrm>
                <a:off x="6909862" y="5272869"/>
                <a:ext cx="238327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45719" tIns="45719" rIns="45719" bIns="45719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hangingPunct="1">
                  <a:defRPr sz="2800">
                    <a:solidFill>
                      <a:srgbClr val="3E3E3E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r" defTabSz="412750">
                  <a:defRPr/>
                </a:pPr>
                <a:r>
                  <a:rPr lang="en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Calibri"/>
                  </a:rPr>
                  <a:t>4</a:t>
                </a:r>
              </a:p>
            </p:txBody>
          </p:sp>
          <p:sp>
            <p:nvSpPr>
              <p:cNvPr id="265" name="CaixaDeTexto 207">
                <a:extLst>
                  <a:ext uri="{FF2B5EF4-FFF2-40B4-BE49-F238E27FC236}">
                    <a16:creationId xmlns:a16="http://schemas.microsoft.com/office/drawing/2014/main" xmlns="" id="{15E730CC-1A34-4E16-B447-CC2B60115B86}"/>
                  </a:ext>
                </a:extLst>
              </p:cNvPr>
              <p:cNvSpPr txBox="1"/>
              <p:nvPr/>
            </p:nvSpPr>
            <p:spPr>
              <a:xfrm>
                <a:off x="4203625" y="5295951"/>
                <a:ext cx="1705275" cy="2616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22860" tIns="22860" rIns="22860" bIns="22860" numCol="1" spcCol="38100" rtlCol="0" anchor="ctr">
                <a:spAutoFit/>
              </a:bodyPr>
              <a:lstStyle/>
              <a:p>
                <a:pPr defTabSz="412750">
                  <a:defRPr/>
                </a:pPr>
                <a:r>
                  <a:rPr lang="pt-BR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Calibri"/>
                  </a:rPr>
                  <a:t>Iluminação  pública</a:t>
                </a:r>
              </a:p>
            </p:txBody>
          </p:sp>
          <p:sp>
            <p:nvSpPr>
              <p:cNvPr id="266" name="CaixaDeTexto 191">
                <a:extLst>
                  <a:ext uri="{FF2B5EF4-FFF2-40B4-BE49-F238E27FC236}">
                    <a16:creationId xmlns:a16="http://schemas.microsoft.com/office/drawing/2014/main" xmlns="" id="{7C5F7CF4-EE19-4F0F-B006-91E9A4672864}"/>
                  </a:ext>
                </a:extLst>
              </p:cNvPr>
              <p:cNvSpPr txBox="1"/>
              <p:nvPr/>
            </p:nvSpPr>
            <p:spPr>
              <a:xfrm>
                <a:off x="6909864" y="5520502"/>
                <a:ext cx="238327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45719" tIns="45719" rIns="45719" bIns="45719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hangingPunct="1">
                  <a:defRPr sz="2800">
                    <a:solidFill>
                      <a:srgbClr val="3E3E3E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r" defTabSz="412750">
                  <a:defRPr/>
                </a:pPr>
                <a:r>
                  <a:rPr lang="en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Calibri"/>
                  </a:rPr>
                  <a:t>1</a:t>
                </a:r>
              </a:p>
            </p:txBody>
          </p:sp>
          <p:sp>
            <p:nvSpPr>
              <p:cNvPr id="267" name="CaixaDeTexto 192">
                <a:extLst>
                  <a:ext uri="{FF2B5EF4-FFF2-40B4-BE49-F238E27FC236}">
                    <a16:creationId xmlns:a16="http://schemas.microsoft.com/office/drawing/2014/main" xmlns="" id="{C4466D19-549E-494E-A389-CA1D0CC7D2E7}"/>
                  </a:ext>
                </a:extLst>
              </p:cNvPr>
              <p:cNvSpPr txBox="1"/>
              <p:nvPr/>
            </p:nvSpPr>
            <p:spPr>
              <a:xfrm>
                <a:off x="4215291" y="5532043"/>
                <a:ext cx="2571023" cy="2616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22860" tIns="22860" rIns="22860" bIns="2286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lvl="0" defTabSz="1828800" eaLnBrk="1" hangingPunct="1">
                  <a:defRPr sz="2400" b="0">
                    <a:solidFill>
                      <a:srgbClr val="3E3E3E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914400">
                  <a:defRPr/>
                </a:pPr>
                <a:r>
                  <a:rPr lang="en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Calibri"/>
                  </a:rPr>
                  <a:t>Resíduos Sólidos</a:t>
                </a:r>
                <a:endParaRPr lang="pt-BR" sz="1400" b="1" kern="0" dirty="0">
                  <a:solidFill>
                    <a:schemeClr val="bg1"/>
                  </a:solidFill>
                  <a:latin typeface="Arial" panose="020B0604020202020204" pitchFamily="34" charset="0"/>
                  <a:sym typeface="Calibri"/>
                </a:endParaRPr>
              </a:p>
            </p:txBody>
          </p:sp>
          <p:cxnSp>
            <p:nvCxnSpPr>
              <p:cNvPr id="268" name="Conector reto 267"/>
              <p:cNvCxnSpPr/>
              <p:nvPr/>
            </p:nvCxnSpPr>
            <p:spPr>
              <a:xfrm>
                <a:off x="812082" y="5310644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Conector reto 268"/>
              <p:cNvCxnSpPr/>
              <p:nvPr/>
            </p:nvCxnSpPr>
            <p:spPr>
              <a:xfrm>
                <a:off x="4085680" y="5319133"/>
                <a:ext cx="0" cy="54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0" name="Grupo 269"/>
            <p:cNvGrpSpPr/>
            <p:nvPr/>
          </p:nvGrpSpPr>
          <p:grpSpPr>
            <a:xfrm>
              <a:off x="5747476" y="4622495"/>
              <a:ext cx="3069570" cy="1417914"/>
              <a:chOff x="9494324" y="4728055"/>
              <a:chExt cx="2242488" cy="1417914"/>
            </a:xfrm>
          </p:grpSpPr>
          <p:sp>
            <p:nvSpPr>
              <p:cNvPr id="271" name="Retângulo 270"/>
              <p:cNvSpPr/>
              <p:nvPr/>
            </p:nvSpPr>
            <p:spPr>
              <a:xfrm>
                <a:off x="9494324" y="4728055"/>
                <a:ext cx="2159998" cy="1417914"/>
              </a:xfrm>
              <a:prstGeom prst="rect">
                <a:avLst/>
              </a:prstGeom>
              <a:solidFill>
                <a:srgbClr val="56C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2" name="Retângulo 271"/>
              <p:cNvSpPr/>
              <p:nvPr/>
            </p:nvSpPr>
            <p:spPr>
              <a:xfrm>
                <a:off x="9576812" y="4891943"/>
                <a:ext cx="2160000" cy="445662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400" hangingPunct="0"/>
                <a:r>
                  <a:rPr lang="pt-BR" sz="1600" b="1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Imobiliário (14)</a:t>
                </a:r>
              </a:p>
            </p:txBody>
          </p:sp>
          <p:sp>
            <p:nvSpPr>
              <p:cNvPr id="273" name="CaixaDeTexto 183">
                <a:extLst>
                  <a:ext uri="{FF2B5EF4-FFF2-40B4-BE49-F238E27FC236}">
                    <a16:creationId xmlns:a16="http://schemas.microsoft.com/office/drawing/2014/main" xmlns="" id="{B447D832-6D3C-49D3-BA74-432EE3064D85}"/>
                  </a:ext>
                </a:extLst>
              </p:cNvPr>
              <p:cNvSpPr txBox="1"/>
              <p:nvPr/>
            </p:nvSpPr>
            <p:spPr>
              <a:xfrm>
                <a:off x="9823653" y="5388550"/>
                <a:ext cx="1565948" cy="2616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22860" tIns="22860" rIns="22860" bIns="22860" numCol="1" spcCol="38100" rtlCol="0" anchor="ctr">
                <a:spAutoFit/>
              </a:bodyPr>
              <a:lstStyle/>
              <a:p>
                <a:pPr defTabSz="914400" hangingPunct="0">
                  <a:defRPr/>
                </a:pPr>
                <a:r>
                  <a:rPr lang="en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Imobiliário</a:t>
                </a:r>
                <a:endParaRPr lang="pt-BR" sz="14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274" name="CaixaDeTexto 182">
                <a:extLst>
                  <a:ext uri="{FF2B5EF4-FFF2-40B4-BE49-F238E27FC236}">
                    <a16:creationId xmlns:a16="http://schemas.microsoft.com/office/drawing/2014/main" xmlns="" id="{0FC708A9-2116-4B92-8202-75F984932132}"/>
                  </a:ext>
                </a:extLst>
              </p:cNvPr>
              <p:cNvSpPr txBox="1"/>
              <p:nvPr/>
            </p:nvSpPr>
            <p:spPr>
              <a:xfrm>
                <a:off x="11252897" y="5365468"/>
                <a:ext cx="212667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45719" tIns="45719" rIns="45719" bIns="45719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hangingPunct="1">
                  <a:defRPr sz="2800">
                    <a:solidFill>
                      <a:srgbClr val="3E3E3E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r" defTabSz="412750">
                  <a:defRPr/>
                </a:pPr>
                <a:r>
                  <a:rPr lang="en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Calibri"/>
                  </a:rPr>
                  <a:t>14</a:t>
                </a:r>
              </a:p>
            </p:txBody>
          </p:sp>
          <p:cxnSp>
            <p:nvCxnSpPr>
              <p:cNvPr id="277" name="Conector reto 276"/>
              <p:cNvCxnSpPr/>
              <p:nvPr/>
            </p:nvCxnSpPr>
            <p:spPr>
              <a:xfrm>
                <a:off x="9709353" y="5377079"/>
                <a:ext cx="0" cy="31660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" name="Grupo 277"/>
            <p:cNvGrpSpPr/>
            <p:nvPr/>
          </p:nvGrpSpPr>
          <p:grpSpPr>
            <a:xfrm>
              <a:off x="8803375" y="4649702"/>
              <a:ext cx="2912317" cy="1411143"/>
              <a:chOff x="9731902" y="4765914"/>
              <a:chExt cx="2241796" cy="1411143"/>
            </a:xfrm>
          </p:grpSpPr>
          <p:sp>
            <p:nvSpPr>
              <p:cNvPr id="279" name="Retângulo 278"/>
              <p:cNvSpPr/>
              <p:nvPr/>
            </p:nvSpPr>
            <p:spPr>
              <a:xfrm>
                <a:off x="9731902" y="4765914"/>
                <a:ext cx="2118350" cy="1411143"/>
              </a:xfrm>
              <a:prstGeom prst="rect">
                <a:avLst/>
              </a:prstGeom>
              <a:solidFill>
                <a:srgbClr val="52BB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80" name="Retângulo 279"/>
              <p:cNvSpPr/>
              <p:nvPr/>
            </p:nvSpPr>
            <p:spPr>
              <a:xfrm>
                <a:off x="9813698" y="4797003"/>
                <a:ext cx="2160000" cy="445662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400" hangingPunct="0"/>
                <a:r>
                  <a:rPr lang="pt-BR" sz="1600" b="1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Outros (1)</a:t>
                </a:r>
              </a:p>
            </p:txBody>
          </p:sp>
          <p:sp>
            <p:nvSpPr>
              <p:cNvPr id="281" name="CaixaDeTexto 162">
                <a:extLst>
                  <a:ext uri="{FF2B5EF4-FFF2-40B4-BE49-F238E27FC236}">
                    <a16:creationId xmlns:a16="http://schemas.microsoft.com/office/drawing/2014/main" xmlns="" id="{6CEBF6EE-7E08-4405-954D-54379853EDD0}"/>
                  </a:ext>
                </a:extLst>
              </p:cNvPr>
              <p:cNvSpPr txBox="1"/>
              <p:nvPr/>
            </p:nvSpPr>
            <p:spPr>
              <a:xfrm>
                <a:off x="11525512" y="5142588"/>
                <a:ext cx="147577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45719" tIns="45719" rIns="45719" bIns="45719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hangingPunct="1">
                  <a:defRPr sz="2800">
                    <a:solidFill>
                      <a:srgbClr val="3E3E3E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r" defTabSz="412750">
                  <a:defRPr/>
                </a:pPr>
                <a:r>
                  <a:rPr lang="en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Calibri"/>
                  </a:rPr>
                  <a:t>0</a:t>
                </a:r>
              </a:p>
            </p:txBody>
          </p:sp>
          <p:sp>
            <p:nvSpPr>
              <p:cNvPr id="282" name="CaixaDeTexto 163">
                <a:extLst>
                  <a:ext uri="{FF2B5EF4-FFF2-40B4-BE49-F238E27FC236}">
                    <a16:creationId xmlns:a16="http://schemas.microsoft.com/office/drawing/2014/main" xmlns="" id="{3A355AB7-F086-4842-8BF1-7BFBE719E2A9}"/>
                  </a:ext>
                </a:extLst>
              </p:cNvPr>
              <p:cNvSpPr txBox="1"/>
              <p:nvPr/>
            </p:nvSpPr>
            <p:spPr>
              <a:xfrm>
                <a:off x="10101793" y="5142588"/>
                <a:ext cx="974312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45719" tIns="45719" rIns="45719" bIns="45719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hangingPunct="1">
                  <a:defRPr sz="2400" b="0">
                    <a:solidFill>
                      <a:srgbClr val="3E3E3E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412750">
                  <a:defRPr/>
                </a:pPr>
                <a:r>
                  <a:rPr lang="en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Calibri"/>
                  </a:rPr>
                  <a:t>Comunicação</a:t>
                </a:r>
                <a:endParaRPr lang="pt-BR" sz="1400" b="1" kern="0" dirty="0">
                  <a:solidFill>
                    <a:schemeClr val="bg1"/>
                  </a:solidFill>
                  <a:latin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283" name="CaixaDeTexto 141">
                <a:extLst>
                  <a:ext uri="{FF2B5EF4-FFF2-40B4-BE49-F238E27FC236}">
                    <a16:creationId xmlns:a16="http://schemas.microsoft.com/office/drawing/2014/main" xmlns="" id="{1559A48D-B2DD-404C-87E7-3F27BFB50F05}"/>
                  </a:ext>
                </a:extLst>
              </p:cNvPr>
              <p:cNvSpPr txBox="1"/>
              <p:nvPr/>
            </p:nvSpPr>
            <p:spPr>
              <a:xfrm>
                <a:off x="11521628" y="5372291"/>
                <a:ext cx="133902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hangingPunct="1">
                  <a:defRPr sz="2800">
                    <a:solidFill>
                      <a:srgbClr val="3E3E3E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412750">
                  <a:defRPr/>
                </a:pPr>
                <a:r>
                  <a:rPr lang="en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Calibri"/>
                  </a:rPr>
                  <a:t>1</a:t>
                </a:r>
              </a:p>
            </p:txBody>
          </p:sp>
          <p:sp>
            <p:nvSpPr>
              <p:cNvPr id="284" name="CaixaDeTexto 167">
                <a:extLst>
                  <a:ext uri="{FF2B5EF4-FFF2-40B4-BE49-F238E27FC236}">
                    <a16:creationId xmlns:a16="http://schemas.microsoft.com/office/drawing/2014/main" xmlns="" id="{080C0BA0-710C-4ABF-B6CF-824ABB48D49E}"/>
                  </a:ext>
                </a:extLst>
              </p:cNvPr>
              <p:cNvSpPr txBox="1"/>
              <p:nvPr/>
            </p:nvSpPr>
            <p:spPr>
              <a:xfrm>
                <a:off x="10101793" y="5395373"/>
                <a:ext cx="1317688" cy="2616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22860" tIns="22860" rIns="22860" bIns="22860" numCol="1" spcCol="38100" rtlCol="0" anchor="ctr">
                <a:spAutoFit/>
              </a:bodyPr>
              <a:lstStyle/>
              <a:p>
                <a:pPr defTabSz="914400" hangingPunct="0">
                  <a:defRPr/>
                </a:pPr>
                <a:r>
                  <a:rPr lang="en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Abastecimento</a:t>
                </a:r>
                <a:endParaRPr lang="pt-BR" sz="14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285" name="CaixaDeTexto 207">
                <a:extLst>
                  <a:ext uri="{FF2B5EF4-FFF2-40B4-BE49-F238E27FC236}">
                    <a16:creationId xmlns:a16="http://schemas.microsoft.com/office/drawing/2014/main" xmlns="" id="{15E730CC-1A34-4E16-B447-CC2B60115B86}"/>
                  </a:ext>
                </a:extLst>
              </p:cNvPr>
              <p:cNvSpPr txBox="1"/>
              <p:nvPr/>
            </p:nvSpPr>
            <p:spPr>
              <a:xfrm>
                <a:off x="10101793" y="5632643"/>
                <a:ext cx="801181" cy="2616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22860" tIns="22860" rIns="22860" bIns="22860" numCol="1" spcCol="38100" rtlCol="0" anchor="ctr">
                <a:spAutoFit/>
              </a:bodyPr>
              <a:lstStyle/>
              <a:p>
                <a:pPr defTabSz="914400" hangingPunct="0">
                  <a:defRPr/>
                </a:pPr>
                <a:r>
                  <a:rPr lang="pt-BR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Indústria</a:t>
                </a:r>
              </a:p>
            </p:txBody>
          </p:sp>
          <p:cxnSp>
            <p:nvCxnSpPr>
              <p:cNvPr id="286" name="Conector reto 285"/>
              <p:cNvCxnSpPr/>
              <p:nvPr/>
            </p:nvCxnSpPr>
            <p:spPr>
              <a:xfrm>
                <a:off x="9975429" y="5223618"/>
                <a:ext cx="0" cy="85030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7" name="CaixaDeTexto 141">
                <a:extLst>
                  <a:ext uri="{FF2B5EF4-FFF2-40B4-BE49-F238E27FC236}">
                    <a16:creationId xmlns:a16="http://schemas.microsoft.com/office/drawing/2014/main" xmlns="" id="{1559A48D-B2DD-404C-87E7-3F27BFB50F05}"/>
                  </a:ext>
                </a:extLst>
              </p:cNvPr>
              <p:cNvSpPr txBox="1"/>
              <p:nvPr/>
            </p:nvSpPr>
            <p:spPr>
              <a:xfrm>
                <a:off x="11523553" y="5578241"/>
                <a:ext cx="133902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hangingPunct="1">
                  <a:defRPr sz="2800">
                    <a:solidFill>
                      <a:srgbClr val="3E3E3E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412750">
                  <a:defRPr/>
                </a:pPr>
                <a:r>
                  <a:rPr lang="en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Calibri"/>
                  </a:rPr>
                  <a:t>0</a:t>
                </a:r>
              </a:p>
            </p:txBody>
          </p:sp>
          <p:sp>
            <p:nvSpPr>
              <p:cNvPr id="87" name="CaixaDeTexto 207">
                <a:extLst>
                  <a:ext uri="{FF2B5EF4-FFF2-40B4-BE49-F238E27FC236}">
                    <a16:creationId xmlns:a16="http://schemas.microsoft.com/office/drawing/2014/main" xmlns="" id="{15E730CC-1A34-4E16-B447-CC2B60115B86}"/>
                  </a:ext>
                </a:extLst>
              </p:cNvPr>
              <p:cNvSpPr txBox="1"/>
              <p:nvPr/>
            </p:nvSpPr>
            <p:spPr>
              <a:xfrm>
                <a:off x="10101793" y="5856408"/>
                <a:ext cx="1352145" cy="2616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22860" tIns="22860" rIns="22860" bIns="22860" numCol="1" spcCol="38100" rtlCol="0" anchor="ctr">
                <a:spAutoFit/>
              </a:bodyPr>
              <a:lstStyle/>
              <a:p>
                <a:pPr defTabSz="914400" hangingPunct="0">
                  <a:defRPr/>
                </a:pPr>
                <a:r>
                  <a:rPr lang="pt-BR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Serv. não financeiro</a:t>
                </a:r>
              </a:p>
            </p:txBody>
          </p:sp>
          <p:sp>
            <p:nvSpPr>
              <p:cNvPr id="88" name="CaixaDeTexto 141">
                <a:extLst>
                  <a:ext uri="{FF2B5EF4-FFF2-40B4-BE49-F238E27FC236}">
                    <a16:creationId xmlns:a16="http://schemas.microsoft.com/office/drawing/2014/main" xmlns="" id="{1559A48D-B2DD-404C-87E7-3F27BFB50F05}"/>
                  </a:ext>
                </a:extLst>
              </p:cNvPr>
              <p:cNvSpPr txBox="1"/>
              <p:nvPr/>
            </p:nvSpPr>
            <p:spPr>
              <a:xfrm>
                <a:off x="11523553" y="5802006"/>
                <a:ext cx="133902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hangingPunct="1">
                  <a:defRPr sz="2800">
                    <a:solidFill>
                      <a:srgbClr val="3E3E3E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412750">
                  <a:defRPr/>
                </a:pPr>
                <a:r>
                  <a:rPr lang="en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sym typeface="Calibri"/>
                  </a:rPr>
                  <a:t>0</a:t>
                </a:r>
              </a:p>
            </p:txBody>
          </p:sp>
        </p:grpSp>
      </p:grpSp>
      <p:sp>
        <p:nvSpPr>
          <p:cNvPr id="5" name="Nome do tema">
            <a:extLst>
              <a:ext uri="{FF2B5EF4-FFF2-40B4-BE49-F238E27FC236}">
                <a16:creationId xmlns:a16="http://schemas.microsoft.com/office/drawing/2014/main" xmlns="" id="{165191F1-BA7D-2AC8-9ECC-F19BAB91AE9E}"/>
              </a:ext>
            </a:extLst>
          </p:cNvPr>
          <p:cNvSpPr txBox="1"/>
          <p:nvPr/>
        </p:nvSpPr>
        <p:spPr>
          <a:xfrm>
            <a:off x="825104" y="1144607"/>
            <a:ext cx="10881542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0000">
                <a:solidFill>
                  <a:srgbClr val="FFDD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lvl="0" defTabSz="828675" hangingPunct="0">
              <a:spcAft>
                <a:spcPts val="200"/>
              </a:spcAft>
              <a:defRPr/>
            </a:pPr>
            <a:r>
              <a:rPr lang="pt-PT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Diversos setores, destacando-se a retomada dos projetos de infraestrutura social.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117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me do tema">
            <a:extLst>
              <a:ext uri="{FF2B5EF4-FFF2-40B4-BE49-F238E27FC236}">
                <a16:creationId xmlns:a16="http://schemas.microsoft.com/office/drawing/2014/main" xmlns="" id="{8ED3E1BE-06A7-069D-A079-3BFCCA61DD60}"/>
              </a:ext>
            </a:extLst>
          </p:cNvPr>
          <p:cNvSpPr txBox="1"/>
          <p:nvPr/>
        </p:nvSpPr>
        <p:spPr>
          <a:xfrm>
            <a:off x="1" y="290239"/>
            <a:ext cx="12187762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0000">
                <a:solidFill>
                  <a:srgbClr val="FFDD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marL="449263" defTabSz="828675" hangingPunct="0">
              <a:spcAft>
                <a:spcPts val="200"/>
              </a:spcAft>
              <a:defRPr/>
            </a:pPr>
            <a:r>
              <a:rPr lang="pt-BR" sz="2800" b="1" kern="0" dirty="0">
                <a:solidFill>
                  <a:srgbClr val="1E428B"/>
                </a:solidFill>
                <a:latin typeface="Arial" pitchFamily="34" charset="0"/>
                <a:cs typeface="Arial" pitchFamily="34" charset="0"/>
              </a:rPr>
              <a:t>BNDES e Política Econômica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602D872-D574-FF8F-F3A1-0142B1B0A1B6}"/>
              </a:ext>
            </a:extLst>
          </p:cNvPr>
          <p:cNvSpPr txBox="1"/>
          <p:nvPr/>
        </p:nvSpPr>
        <p:spPr>
          <a:xfrm>
            <a:off x="175423" y="1327229"/>
            <a:ext cx="9619026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lvl="1" indent="-269875" algn="just" defTabSz="914286">
              <a:spcAft>
                <a:spcPts val="1800"/>
              </a:spcAft>
              <a:buFont typeface="Arial" panose="020B0604020202020204" pitchFamily="34" charset="0"/>
              <a:buChar char="−"/>
            </a:pPr>
            <a:r>
              <a:rPr lang="pt-BR" sz="2400" b="1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estratégia de política econômica do atual governo para recuperar o crescimento econômico do Brasil está baseada em três eixos:</a:t>
            </a:r>
          </a:p>
          <a:p>
            <a:pPr marL="1371600" lvl="2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pt-BR" sz="24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 tributária</a:t>
            </a:r>
          </a:p>
          <a:p>
            <a:pPr marL="1371600" lvl="2" indent="-457200" algn="just" defTabSz="914286">
              <a:spcAft>
                <a:spcPts val="600"/>
              </a:spcAft>
              <a:buFont typeface="+mj-lt"/>
              <a:buAutoNum type="arabicPeriod"/>
            </a:pPr>
            <a:endParaRPr lang="pt-BR" sz="2400" dirty="0">
              <a:solidFill>
                <a:srgbClr val="0052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pt-BR" sz="24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Equilíbrio fiscal (Novo Arcabouço Fiscal)</a:t>
            </a:r>
          </a:p>
          <a:p>
            <a:pPr marL="1371600" lvl="2" indent="-457200" algn="just">
              <a:spcAft>
                <a:spcPts val="600"/>
              </a:spcAft>
              <a:buFont typeface="+mj-lt"/>
              <a:buAutoNum type="arabicPeriod"/>
            </a:pPr>
            <a:endParaRPr lang="pt-BR" sz="2400" dirty="0">
              <a:solidFill>
                <a:srgbClr val="0052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pt-BR" sz="24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 plano de investimentos e diversificação produtiva</a:t>
            </a:r>
            <a:endParaRPr lang="pt-BR" sz="2400" b="1" dirty="0">
              <a:solidFill>
                <a:srgbClr val="0052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A621F577-1246-DBA1-6095-36A093F78749}"/>
              </a:ext>
            </a:extLst>
          </p:cNvPr>
          <p:cNvSpPr txBox="1"/>
          <p:nvPr/>
        </p:nvSpPr>
        <p:spPr>
          <a:xfrm>
            <a:off x="260713" y="5236856"/>
            <a:ext cx="104067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lvl="1" indent="-269875" algn="just" defTabSz="914286">
              <a:spcAft>
                <a:spcPts val="1800"/>
              </a:spcAft>
              <a:buFont typeface="Arial" panose="020B0604020202020204" pitchFamily="34" charset="0"/>
              <a:buChar char="−"/>
            </a:pPr>
            <a:r>
              <a:rPr lang="pt-BR" sz="2400" b="1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Papel do BNDES é participar do planejamento, contribuir no processo de financiamento e de estruturação dos projetos.</a:t>
            </a:r>
          </a:p>
        </p:txBody>
      </p:sp>
      <p:pic>
        <p:nvPicPr>
          <p:cNvPr id="1026" name="Picture 2" descr="Lula se encontra com Haddad e Mercadante na terça para traçar planos para  Educação - Brasil 247">
            <a:extLst>
              <a:ext uri="{FF2B5EF4-FFF2-40B4-BE49-F238E27FC236}">
                <a16:creationId xmlns:a16="http://schemas.microsoft.com/office/drawing/2014/main" xmlns="" id="{36DF551E-7925-EC7B-ACBD-86765FF5E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209" y="2389154"/>
            <a:ext cx="3932290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635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5">
            <a:extLst>
              <a:ext uri="{FF2B5EF4-FFF2-40B4-BE49-F238E27FC236}">
                <a16:creationId xmlns:a16="http://schemas.microsoft.com/office/drawing/2014/main" xmlns="" id="{6C0A2B77-A805-C973-1F48-28559EF798AA}"/>
              </a:ext>
            </a:extLst>
          </p:cNvPr>
          <p:cNvSpPr/>
          <p:nvPr/>
        </p:nvSpPr>
        <p:spPr>
          <a:xfrm>
            <a:off x="8628833" y="3667292"/>
            <a:ext cx="2989131" cy="2833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facebook.com/</a:t>
            </a:r>
            <a:r>
              <a:rPr dirty="0" err="1"/>
              <a:t>bndes.imprensa</a:t>
            </a:r>
            <a:endParaRPr dirty="0"/>
          </a:p>
          <a:p>
            <a:pPr>
              <a:lnSpc>
                <a:spcPct val="200000"/>
              </a:lnSpc>
              <a:spcBef>
                <a:spcPts val="4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twitter.com/</a:t>
            </a:r>
            <a:r>
              <a:rPr dirty="0" err="1"/>
              <a:t>bndes</a:t>
            </a:r>
            <a:endParaRPr dirty="0"/>
          </a:p>
          <a:p>
            <a:pPr>
              <a:lnSpc>
                <a:spcPct val="200000"/>
              </a:lnSpc>
              <a:spcBef>
                <a:spcPts val="4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youtube.com/</a:t>
            </a:r>
            <a:r>
              <a:rPr dirty="0" err="1"/>
              <a:t>bndesgovbr</a:t>
            </a:r>
            <a:r>
              <a:rPr lang="pt-BR" dirty="0"/>
              <a:t> linkedin.com/</a:t>
            </a:r>
            <a:r>
              <a:rPr lang="pt-BR" dirty="0" err="1"/>
              <a:t>company</a:t>
            </a:r>
            <a:r>
              <a:rPr lang="pt-BR" dirty="0"/>
              <a:t>/</a:t>
            </a:r>
            <a:r>
              <a:rPr lang="pt-BR" dirty="0" err="1"/>
              <a:t>bndes</a:t>
            </a:r>
            <a:endParaRPr lang="pt-BR" dirty="0"/>
          </a:p>
          <a:p>
            <a:pPr>
              <a:lnSpc>
                <a:spcPct val="200000"/>
              </a:lnSpc>
              <a:spcBef>
                <a:spcPts val="4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1600" dirty="0">
                <a:solidFill>
                  <a:srgbClr val="FFFFFF"/>
                </a:solidFill>
                <a:latin typeface="Arial"/>
                <a:cs typeface="Arial"/>
              </a:rPr>
              <a:t>Instagram.com/</a:t>
            </a:r>
            <a:r>
              <a:rPr lang="pt-BR" sz="1600" dirty="0" err="1">
                <a:solidFill>
                  <a:srgbClr val="FFFFFF"/>
                </a:solidFill>
                <a:latin typeface="Arial"/>
                <a:cs typeface="Arial"/>
              </a:rPr>
              <a:t>bndesgovbr</a:t>
            </a:r>
            <a:endParaRPr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CaixaDeTexto 18">
            <a:extLst>
              <a:ext uri="{FF2B5EF4-FFF2-40B4-BE49-F238E27FC236}">
                <a16:creationId xmlns:a16="http://schemas.microsoft.com/office/drawing/2014/main" xmlns="" id="{F4FC900F-6D37-ABC4-4C73-29B6ED5E988F}"/>
              </a:ext>
            </a:extLst>
          </p:cNvPr>
          <p:cNvSpPr/>
          <p:nvPr/>
        </p:nvSpPr>
        <p:spPr>
          <a:xfrm>
            <a:off x="8608703" y="458149"/>
            <a:ext cx="3163431" cy="328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/>
          <a:p>
            <a:pPr>
              <a:spcBef>
                <a:spcPts val="100"/>
              </a:spcBef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dirty="0"/>
              <a:t>Portal BNDES</a:t>
            </a:r>
          </a:p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dirty="0"/>
              <a:t>www.bndes.gov.br</a:t>
            </a:r>
          </a:p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 dirty="0"/>
          </a:p>
          <a:p>
            <a:pPr>
              <a:spcBef>
                <a:spcPts val="100"/>
              </a:spcBef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dirty="0" err="1"/>
              <a:t>Atendimento</a:t>
            </a:r>
            <a:r>
              <a:rPr sz="1400" dirty="0"/>
              <a:t> </a:t>
            </a:r>
            <a:r>
              <a:rPr sz="1400" dirty="0" err="1"/>
              <a:t>Empresarial</a:t>
            </a:r>
            <a:endParaRPr sz="1400" dirty="0"/>
          </a:p>
          <a:p>
            <a:pPr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dirty="0"/>
              <a:t>0800 702 6337</a:t>
            </a:r>
          </a:p>
          <a:p>
            <a:pPr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dirty="0" err="1"/>
              <a:t>Chamadas</a:t>
            </a:r>
            <a:r>
              <a:rPr sz="1400" dirty="0"/>
              <a:t> </a:t>
            </a:r>
            <a:r>
              <a:rPr sz="1400" dirty="0" err="1"/>
              <a:t>internacionais</a:t>
            </a:r>
            <a:endParaRPr sz="1400" dirty="0"/>
          </a:p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dirty="0"/>
              <a:t>+55 21 2172 6337 </a:t>
            </a:r>
          </a:p>
          <a:p>
            <a:pPr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 dirty="0"/>
          </a:p>
          <a:p>
            <a:pPr>
              <a:spcBef>
                <a:spcPts val="100"/>
              </a:spcBef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dirty="0" err="1"/>
              <a:t>Ouvidoria</a:t>
            </a:r>
            <a:endParaRPr sz="1400" dirty="0"/>
          </a:p>
          <a:p>
            <a:pPr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dirty="0"/>
              <a:t>0800 702 6307</a:t>
            </a:r>
          </a:p>
          <a:p>
            <a:pPr>
              <a:spcBef>
                <a:spcPts val="1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dirty="0"/>
              <a:t>www.bndes.gov.br/ouvidoria</a:t>
            </a:r>
          </a:p>
          <a:p>
            <a: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 dirty="0"/>
          </a:p>
          <a:p>
            <a: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dirty="0" err="1"/>
              <a:t>Fale</a:t>
            </a:r>
            <a:r>
              <a:rPr sz="1400" dirty="0"/>
              <a:t> </a:t>
            </a:r>
            <a:r>
              <a:rPr sz="1400" dirty="0" err="1"/>
              <a:t>Conosco</a:t>
            </a:r>
            <a:endParaRPr sz="1400" dirty="0"/>
          </a:p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dirty="0"/>
              <a:t>www.bndes.gov.br/faleconosco</a:t>
            </a:r>
          </a:p>
        </p:txBody>
      </p:sp>
      <p:sp>
        <p:nvSpPr>
          <p:cNvPr id="19" name="Gráfico 18">
            <a:extLst>
              <a:ext uri="{FF2B5EF4-FFF2-40B4-BE49-F238E27FC236}">
                <a16:creationId xmlns:a16="http://schemas.microsoft.com/office/drawing/2014/main" xmlns="" id="{239D1421-B558-F10D-2BF6-E1AACC0C8EF0}"/>
              </a:ext>
            </a:extLst>
          </p:cNvPr>
          <p:cNvSpPr/>
          <p:nvPr/>
        </p:nvSpPr>
        <p:spPr>
          <a:xfrm rot="1230521" flipH="1">
            <a:off x="5856092" y="241607"/>
            <a:ext cx="3654525" cy="6374787"/>
          </a:xfrm>
          <a:custGeom>
            <a:avLst/>
            <a:gdLst>
              <a:gd name="connsiteX0" fmla="*/ 0 w 5052916"/>
              <a:gd name="connsiteY0" fmla="*/ 7104862 h 7104861"/>
              <a:gd name="connsiteX1" fmla="*/ 5052917 w 5052916"/>
              <a:gd name="connsiteY1" fmla="*/ 1392714 h 7104861"/>
              <a:gd name="connsiteX2" fmla="*/ 4872743 w 5052916"/>
              <a:gd name="connsiteY2" fmla="*/ 0 h 710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52916" h="7104861">
                <a:moveTo>
                  <a:pt x="0" y="7104862"/>
                </a:moveTo>
                <a:cubicBezTo>
                  <a:pt x="2879043" y="6585349"/>
                  <a:pt x="5052917" y="4225471"/>
                  <a:pt x="5052917" y="1392714"/>
                </a:cubicBezTo>
                <a:cubicBezTo>
                  <a:pt x="5052917" y="912676"/>
                  <a:pt x="4990446" y="446261"/>
                  <a:pt x="4872743" y="0"/>
                </a:cubicBezTo>
              </a:path>
            </a:pathLst>
          </a:custGeom>
          <a:noFill/>
          <a:ln w="28575" cap="flat">
            <a:solidFill>
              <a:srgbClr val="D2870B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xmlns="" id="{4FC8A845-2BFC-D322-D694-3BB4F35E3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79917" y="4354930"/>
            <a:ext cx="342900" cy="342900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xmlns="" id="{023E9E0F-33F4-ADA2-EFCC-A7D65B988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079917" y="3835523"/>
            <a:ext cx="342900" cy="333375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xmlns="" id="{A2198174-D324-ADA7-0711-EC95475183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095985" y="5431845"/>
            <a:ext cx="342900" cy="342900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xmlns="" id="{57BA5F0E-3DD0-BC17-F3EE-641C6F97F0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110679" y="4883863"/>
            <a:ext cx="361950" cy="361950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xmlns="" id="{C260FD8D-155A-B7C4-D244-DBB9C9BAA5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079917" y="5960778"/>
            <a:ext cx="342900" cy="342900"/>
          </a:xfrm>
          <a:prstGeom prst="rect">
            <a:avLst/>
          </a:prstGeom>
        </p:spPr>
      </p:pic>
      <p:pic>
        <p:nvPicPr>
          <p:cNvPr id="30" name="Gráfico 29">
            <a:extLst>
              <a:ext uri="{FF2B5EF4-FFF2-40B4-BE49-F238E27FC236}">
                <a16:creationId xmlns:a16="http://schemas.microsoft.com/office/drawing/2014/main" xmlns="" id="{C5A65168-0F70-8384-1413-087E719214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079917" y="2261124"/>
            <a:ext cx="342900" cy="342900"/>
          </a:xfrm>
          <a:prstGeom prst="rect">
            <a:avLst/>
          </a:prstGeom>
        </p:spPr>
      </p:pic>
      <p:pic>
        <p:nvPicPr>
          <p:cNvPr id="36" name="Gráfico 35">
            <a:extLst>
              <a:ext uri="{FF2B5EF4-FFF2-40B4-BE49-F238E27FC236}">
                <a16:creationId xmlns:a16="http://schemas.microsoft.com/office/drawing/2014/main" xmlns="" id="{A6CA276E-9955-1941-F893-8F3D60CEFB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8079917" y="3121963"/>
            <a:ext cx="342900" cy="342900"/>
          </a:xfrm>
          <a:prstGeom prst="rect">
            <a:avLst/>
          </a:prstGeom>
        </p:spPr>
      </p:pic>
      <p:pic>
        <p:nvPicPr>
          <p:cNvPr id="38" name="Gráfico 37">
            <a:extLst>
              <a:ext uri="{FF2B5EF4-FFF2-40B4-BE49-F238E27FC236}">
                <a16:creationId xmlns:a16="http://schemas.microsoft.com/office/drawing/2014/main" xmlns="" id="{82B90300-6D05-DED9-AC8C-8F3EED5C7EB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8084680" y="1196553"/>
            <a:ext cx="333375" cy="333375"/>
          </a:xfrm>
          <a:prstGeom prst="rect">
            <a:avLst/>
          </a:prstGeom>
        </p:spPr>
      </p:pic>
      <p:pic>
        <p:nvPicPr>
          <p:cNvPr id="40" name="Gráfico 39">
            <a:extLst>
              <a:ext uri="{FF2B5EF4-FFF2-40B4-BE49-F238E27FC236}">
                <a16:creationId xmlns:a16="http://schemas.microsoft.com/office/drawing/2014/main" xmlns="" id="{049B096C-770B-DB84-3FBB-9E1CC65ACF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8079917" y="506062"/>
            <a:ext cx="342900" cy="3429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47D73710-28EC-8D8E-BA08-A197C4F1223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902" y="5361272"/>
            <a:ext cx="3674436" cy="75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57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me do tema">
            <a:extLst>
              <a:ext uri="{FF2B5EF4-FFF2-40B4-BE49-F238E27FC236}">
                <a16:creationId xmlns:a16="http://schemas.microsoft.com/office/drawing/2014/main" xmlns="" id="{4AD20576-C19D-4C2B-BFAB-ACC89EFFA98B}"/>
              </a:ext>
            </a:extLst>
          </p:cNvPr>
          <p:cNvSpPr txBox="1"/>
          <p:nvPr/>
        </p:nvSpPr>
        <p:spPr>
          <a:xfrm>
            <a:off x="552170" y="2682620"/>
            <a:ext cx="925305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0000">
                <a:solidFill>
                  <a:srgbClr val="FFDD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lvl="0" defTabSz="825500" hangingPunct="0">
              <a:defRPr/>
            </a:pPr>
            <a:r>
              <a:rPr lang="pt-BR" sz="3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Anexos</a:t>
            </a:r>
            <a:endParaRPr lang="pt-BR" sz="36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159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9C0F417B-170C-B220-FD89-94AD993A496C}"/>
              </a:ext>
            </a:extLst>
          </p:cNvPr>
          <p:cNvSpPr/>
          <p:nvPr/>
        </p:nvSpPr>
        <p:spPr>
          <a:xfrm>
            <a:off x="800099" y="3859519"/>
            <a:ext cx="10912018" cy="177817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08A75">
                  <a:alpha val="2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D9E99FBA-394E-887A-C0F3-547FA25A15E5}"/>
              </a:ext>
            </a:extLst>
          </p:cNvPr>
          <p:cNvSpPr/>
          <p:nvPr/>
        </p:nvSpPr>
        <p:spPr>
          <a:xfrm>
            <a:off x="800099" y="2194561"/>
            <a:ext cx="10912018" cy="1664958"/>
          </a:xfrm>
          <a:prstGeom prst="rect">
            <a:avLst/>
          </a:prstGeom>
          <a:gradFill>
            <a:gsLst>
              <a:gs pos="0">
                <a:schemeClr val="accent6">
                  <a:alpha val="2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4">
            <a:extLst>
              <a:ext uri="{FF2B5EF4-FFF2-40B4-BE49-F238E27FC236}">
                <a16:creationId xmlns:a16="http://schemas.microsoft.com/office/drawing/2014/main" xmlns="" id="{78C69C45-4035-BBBE-51C6-9C5959951ACE}"/>
              </a:ext>
            </a:extLst>
          </p:cNvPr>
          <p:cNvSpPr txBox="1"/>
          <p:nvPr/>
        </p:nvSpPr>
        <p:spPr>
          <a:xfrm>
            <a:off x="10888718" y="2214310"/>
            <a:ext cx="823399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00" hangingPunct="0">
              <a:defRPr/>
            </a:pPr>
            <a:r>
              <a:rPr lang="pt-BR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R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$ bilhões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xmlns="" id="{3EDE3C39-5F92-EC37-D2AB-76A3A57F5A79}"/>
              </a:ext>
            </a:extLst>
          </p:cNvPr>
          <p:cNvGraphicFramePr>
            <a:graphicFrameLocks/>
          </p:cNvGraphicFramePr>
          <p:nvPr/>
        </p:nvGraphicFramePr>
        <p:xfrm>
          <a:off x="606762" y="751919"/>
          <a:ext cx="11105355" cy="525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28">
            <a:extLst>
              <a:ext uri="{FF2B5EF4-FFF2-40B4-BE49-F238E27FC236}">
                <a16:creationId xmlns:a16="http://schemas.microsoft.com/office/drawing/2014/main" xmlns="" id="{DD03E93B-A36B-9D06-0BF0-C71D617586D6}"/>
              </a:ext>
            </a:extLst>
          </p:cNvPr>
          <p:cNvCxnSpPr>
            <a:cxnSpLocks/>
          </p:cNvCxnSpPr>
          <p:nvPr/>
        </p:nvCxnSpPr>
        <p:spPr>
          <a:xfrm>
            <a:off x="800099" y="3859520"/>
            <a:ext cx="10912018" cy="0"/>
          </a:xfrm>
          <a:prstGeom prst="line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CaixaDeTexto 20">
            <a:extLst>
              <a:ext uri="{FF2B5EF4-FFF2-40B4-BE49-F238E27FC236}">
                <a16:creationId xmlns:a16="http://schemas.microsoft.com/office/drawing/2014/main" xmlns="" id="{839D4333-04D6-4235-4C99-CAAA83267C28}"/>
              </a:ext>
            </a:extLst>
          </p:cNvPr>
          <p:cNvSpPr txBox="1"/>
          <p:nvPr/>
        </p:nvSpPr>
        <p:spPr>
          <a:xfrm>
            <a:off x="925829" y="4440272"/>
            <a:ext cx="556641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28B"/>
              </a:buClr>
              <a:buSzTx/>
              <a:buFontTx/>
              <a:buNone/>
              <a:tabLst/>
              <a:defRPr/>
            </a:pPr>
            <a:r>
              <a:rPr kumimoji="0" lang="pt-BR" sz="2000" i="0" u="none" strike="noStrike" kern="0" cap="none" spc="0" normalizeH="0" baseline="0" noProof="0" dirty="0">
                <a:ln>
                  <a:noFill/>
                </a:ln>
                <a:solidFill>
                  <a:srgbClr val="008A7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R$ </a:t>
            </a:r>
            <a:r>
              <a:rPr lang="pt-BR" sz="4800" kern="0" dirty="0">
                <a:solidFill>
                  <a:srgbClr val="008A75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689</a:t>
            </a:r>
            <a:r>
              <a:rPr lang="pt-BR" sz="2800" kern="0" dirty="0">
                <a:solidFill>
                  <a:srgbClr val="008A75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bi devolvidos </a:t>
            </a:r>
            <a:r>
              <a:rPr lang="pt-BR" sz="1600" kern="0" dirty="0">
                <a:solidFill>
                  <a:srgbClr val="008A75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(2009 | 2022)</a:t>
            </a:r>
            <a:endParaRPr lang="pt-BR" sz="3200" kern="0" dirty="0">
              <a:solidFill>
                <a:srgbClr val="008A75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" name="CaixaDeTexto 20">
            <a:extLst>
              <a:ext uri="{FF2B5EF4-FFF2-40B4-BE49-F238E27FC236}">
                <a16:creationId xmlns:a16="http://schemas.microsoft.com/office/drawing/2014/main" xmlns="" id="{5D451E1E-A74D-C907-CDAB-18FB8EEBEF79}"/>
              </a:ext>
            </a:extLst>
          </p:cNvPr>
          <p:cNvSpPr txBox="1"/>
          <p:nvPr/>
        </p:nvSpPr>
        <p:spPr>
          <a:xfrm>
            <a:off x="6017079" y="2698268"/>
            <a:ext cx="5369852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28B"/>
              </a:buClr>
              <a:buSzTx/>
              <a:buFontTx/>
              <a:buNone/>
              <a:tabLst/>
              <a:defRPr/>
            </a:pPr>
            <a:r>
              <a:rPr kumimoji="0" lang="pt-BR" sz="200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R$ </a:t>
            </a:r>
            <a:r>
              <a:rPr lang="pt-BR" sz="4800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441</a:t>
            </a:r>
            <a:r>
              <a:rPr lang="pt-BR" sz="2800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bi captados </a:t>
            </a:r>
            <a:r>
              <a:rPr lang="pt-BR" sz="1600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(2008 | 2014)</a:t>
            </a:r>
          </a:p>
        </p:txBody>
      </p:sp>
      <p:sp>
        <p:nvSpPr>
          <p:cNvPr id="15" name="CaixaDeTexto 1">
            <a:extLst>
              <a:ext uri="{FF2B5EF4-FFF2-40B4-BE49-F238E27FC236}">
                <a16:creationId xmlns:a16="http://schemas.microsoft.com/office/drawing/2014/main" xmlns="" id="{C4B51813-0460-5E73-98BB-F50BA892109B}"/>
              </a:ext>
            </a:extLst>
          </p:cNvPr>
          <p:cNvSpPr txBox="1"/>
          <p:nvPr/>
        </p:nvSpPr>
        <p:spPr>
          <a:xfrm>
            <a:off x="2440485" y="2434920"/>
            <a:ext cx="321611" cy="2877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aseline="30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</a:t>
            </a:r>
          </a:p>
        </p:txBody>
      </p:sp>
      <p:sp>
        <p:nvSpPr>
          <p:cNvPr id="10" name="Nome do tema">
            <a:extLst>
              <a:ext uri="{FF2B5EF4-FFF2-40B4-BE49-F238E27FC236}">
                <a16:creationId xmlns:a16="http://schemas.microsoft.com/office/drawing/2014/main" xmlns="" id="{3A132246-9D27-7633-742B-9836F8E11202}"/>
              </a:ext>
            </a:extLst>
          </p:cNvPr>
          <p:cNvSpPr txBox="1"/>
          <p:nvPr/>
        </p:nvSpPr>
        <p:spPr>
          <a:xfrm>
            <a:off x="336596" y="571650"/>
            <a:ext cx="11375521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>
              <a:spcAft>
                <a:spcPts val="200"/>
              </a:spcAft>
              <a:defRPr sz="2400" b="1">
                <a:solidFill>
                  <a:srgbClr val="034EA2"/>
                </a:solidFill>
                <a:uLn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r>
              <a:rPr lang="pt-BR" sz="2800" dirty="0">
                <a:solidFill>
                  <a:schemeClr val="accent1"/>
                </a:solidFill>
              </a:rPr>
              <a:t>Devoluções ao Tesouro excederam as captações em R$ 248 bi</a:t>
            </a:r>
          </a:p>
        </p:txBody>
      </p:sp>
      <p:sp>
        <p:nvSpPr>
          <p:cNvPr id="13" name="CaixaDeTexto 14">
            <a:extLst>
              <a:ext uri="{FF2B5EF4-FFF2-40B4-BE49-F238E27FC236}">
                <a16:creationId xmlns:a16="http://schemas.microsoft.com/office/drawing/2014/main" xmlns="" id="{B4812EC0-A25B-EC4B-AB24-1B1BFBC995D6}"/>
              </a:ext>
            </a:extLst>
          </p:cNvPr>
          <p:cNvSpPr txBox="1"/>
          <p:nvPr/>
        </p:nvSpPr>
        <p:spPr>
          <a:xfrm>
            <a:off x="125583" y="6652816"/>
            <a:ext cx="9969730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2400" b="0">
                <a:solidFill>
                  <a:srgbClr val="3E3E3E"/>
                </a:solidFill>
                <a:latin typeface="Avenir Next LT Pro" panose="020B0504020202020204" pitchFamily="34" charset="0"/>
              </a:defRPr>
            </a:lvl1pPr>
          </a:lstStyle>
          <a:p>
            <a:pPr defTabSz="412750" hangingPunct="0">
              <a:defRPr/>
            </a:pPr>
            <a:r>
              <a:rPr lang="pt-BR" sz="1000" kern="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1/ Inclui R$ 24,7 bi referente à capitalização da Petrobras</a:t>
            </a:r>
          </a:p>
        </p:txBody>
      </p:sp>
      <p:sp>
        <p:nvSpPr>
          <p:cNvPr id="2" name="Espaço Reservado para Número de Slide 9">
            <a:extLst>
              <a:ext uri="{FF2B5EF4-FFF2-40B4-BE49-F238E27FC236}">
                <a16:creationId xmlns:a16="http://schemas.microsoft.com/office/drawing/2014/main" xmlns="" id="{62CF1939-D673-AA68-C7EF-076679F2890B}"/>
              </a:ext>
            </a:extLst>
          </p:cNvPr>
          <p:cNvSpPr txBox="1">
            <a:spLocks/>
          </p:cNvSpPr>
          <p:nvPr/>
        </p:nvSpPr>
        <p:spPr>
          <a:xfrm>
            <a:off x="11796000" y="6614805"/>
            <a:ext cx="3960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28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pt-BR" smtClean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25</a:t>
            </a:fld>
            <a:endParaRPr lang="pt-BR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410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9">
            <a:extLst>
              <a:ext uri="{FF2B5EF4-FFF2-40B4-BE49-F238E27FC236}">
                <a16:creationId xmlns:a16="http://schemas.microsoft.com/office/drawing/2014/main" xmlns="" id="{A0F38276-84BE-7F19-AE99-35CE1E2D2B33}"/>
              </a:ext>
            </a:extLst>
          </p:cNvPr>
          <p:cNvSpPr/>
          <p:nvPr/>
        </p:nvSpPr>
        <p:spPr>
          <a:xfrm>
            <a:off x="152400" y="279400"/>
            <a:ext cx="10737000" cy="500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6" tIns="34286" rIns="34286" bIns="34286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46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1E428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Queda dos investimentos em infraestrutura desde 2014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8C3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FA363105-340A-9ACE-B2F7-019AB41C27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63357"/>
              </p:ext>
            </p:extLst>
          </p:nvPr>
        </p:nvGraphicFramePr>
        <p:xfrm>
          <a:off x="739637" y="996398"/>
          <a:ext cx="10233163" cy="549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AD56F8B-7793-DE4E-7E95-A15FCA96AF55}"/>
              </a:ext>
            </a:extLst>
          </p:cNvPr>
          <p:cNvSpPr txBox="1"/>
          <p:nvPr/>
        </p:nvSpPr>
        <p:spPr>
          <a:xfrm>
            <a:off x="0" y="6566647"/>
            <a:ext cx="360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ABDIB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7B7B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28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9">
            <a:extLst>
              <a:ext uri="{FF2B5EF4-FFF2-40B4-BE49-F238E27FC236}">
                <a16:creationId xmlns:a16="http://schemas.microsoft.com/office/drawing/2014/main" xmlns="" id="{A0F38276-84BE-7F19-AE99-35CE1E2D2B33}"/>
              </a:ext>
            </a:extLst>
          </p:cNvPr>
          <p:cNvSpPr/>
          <p:nvPr/>
        </p:nvSpPr>
        <p:spPr>
          <a:xfrm>
            <a:off x="152400" y="279400"/>
            <a:ext cx="10737000" cy="500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6" tIns="34286" rIns="34286" bIns="34286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46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1E428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Grande hiato de investimentos em infraestrutura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8C3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xmlns="" id="{F7409345-3139-FD24-32CC-DBC826E6D1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904729"/>
              </p:ext>
            </p:extLst>
          </p:nvPr>
        </p:nvGraphicFramePr>
        <p:xfrm>
          <a:off x="298174" y="779529"/>
          <a:ext cx="11062252" cy="5868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6DD3FE2-58F9-44BA-0C0F-372F9755E6B3}"/>
              </a:ext>
            </a:extLst>
          </p:cNvPr>
          <p:cNvSpPr txBox="1"/>
          <p:nvPr/>
        </p:nvSpPr>
        <p:spPr>
          <a:xfrm>
            <a:off x="0" y="6611779"/>
            <a:ext cx="360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ABDIB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7B7B7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67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me do tema">
            <a:extLst>
              <a:ext uri="{FF2B5EF4-FFF2-40B4-BE49-F238E27FC236}">
                <a16:creationId xmlns:a16="http://schemas.microsoft.com/office/drawing/2014/main" xmlns="" id="{2959FBAB-884E-5ACB-A242-8808E93B0301}"/>
              </a:ext>
            </a:extLst>
          </p:cNvPr>
          <p:cNvSpPr txBox="1"/>
          <p:nvPr/>
        </p:nvSpPr>
        <p:spPr>
          <a:xfrm>
            <a:off x="167054" y="356791"/>
            <a:ext cx="11869615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>
              <a:spcAft>
                <a:spcPts val="200"/>
              </a:spcAft>
              <a:defRPr sz="2400" b="1">
                <a:solidFill>
                  <a:srgbClr val="034EA2"/>
                </a:solidFill>
                <a:uLn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r>
              <a:rPr lang="pt-BR" sz="2800" dirty="0">
                <a:solidFill>
                  <a:schemeClr val="accent1"/>
                </a:solidFill>
              </a:rPr>
              <a:t>Desembolsos abaixo da média histórica de participação na economia</a:t>
            </a:r>
          </a:p>
        </p:txBody>
      </p:sp>
      <p:sp>
        <p:nvSpPr>
          <p:cNvPr id="2" name="Espaço Reservado para Número de Slide 9">
            <a:extLst>
              <a:ext uri="{FF2B5EF4-FFF2-40B4-BE49-F238E27FC236}">
                <a16:creationId xmlns:a16="http://schemas.microsoft.com/office/drawing/2014/main" xmlns="" id="{B09A14C1-97E2-5783-CBDF-89B1BD26C2B1}"/>
              </a:ext>
            </a:extLst>
          </p:cNvPr>
          <p:cNvSpPr txBox="1">
            <a:spLocks/>
          </p:cNvSpPr>
          <p:nvPr/>
        </p:nvSpPr>
        <p:spPr>
          <a:xfrm>
            <a:off x="11796000" y="6614805"/>
            <a:ext cx="3960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28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pt-BR" smtClean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pt-BR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xmlns="" id="{6C423262-2DB2-C3F1-04A2-6A2FBE37AE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6370118"/>
              </p:ext>
            </p:extLst>
          </p:nvPr>
        </p:nvGraphicFramePr>
        <p:xfrm>
          <a:off x="1049710" y="1525014"/>
          <a:ext cx="9694489" cy="4976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7">
            <a:extLst>
              <a:ext uri="{FF2B5EF4-FFF2-40B4-BE49-F238E27FC236}">
                <a16:creationId xmlns:a16="http://schemas.microsoft.com/office/drawing/2014/main" xmlns="" id="{9F35723E-CC0A-B10D-5BD4-85D196BD3B87}"/>
              </a:ext>
            </a:extLst>
          </p:cNvPr>
          <p:cNvSpPr txBox="1"/>
          <p:nvPr/>
        </p:nvSpPr>
        <p:spPr>
          <a:xfrm>
            <a:off x="2571607" y="1096298"/>
            <a:ext cx="72648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Desembolsos do BNDES 1995-2022 </a:t>
            </a:r>
            <a:r>
              <a:rPr lang="pt-BR" sz="1800" b="1" dirty="0">
                <a:solidFill>
                  <a:schemeClr val="accent2">
                    <a:lumMod val="75000"/>
                  </a:schemeClr>
                </a:solidFill>
              </a:rPr>
              <a:t>(% PIB)</a:t>
            </a:r>
          </a:p>
        </p:txBody>
      </p:sp>
    </p:spTree>
    <p:extLst>
      <p:ext uri="{BB962C8B-B14F-4D97-AF65-F5344CB8AC3E}">
        <p14:creationId xmlns:p14="http://schemas.microsoft.com/office/powerpoint/2010/main" val="1227171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m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80" y="1380060"/>
            <a:ext cx="11673081" cy="4601980"/>
          </a:xfrm>
          <a:prstGeom prst="rect">
            <a:avLst/>
          </a:prstGeom>
        </p:spPr>
      </p:pic>
      <p:sp>
        <p:nvSpPr>
          <p:cNvPr id="4" name="Nome do tema">
            <a:extLst>
              <a:ext uri="{FF2B5EF4-FFF2-40B4-BE49-F238E27FC236}">
                <a16:creationId xmlns:a16="http://schemas.microsoft.com/office/drawing/2014/main" xmlns="" id="{2959FBAB-884E-5ACB-A242-8808E93B0301}"/>
              </a:ext>
            </a:extLst>
          </p:cNvPr>
          <p:cNvSpPr txBox="1"/>
          <p:nvPr/>
        </p:nvSpPr>
        <p:spPr>
          <a:xfrm>
            <a:off x="573159" y="460116"/>
            <a:ext cx="10849742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>
              <a:spcAft>
                <a:spcPts val="200"/>
              </a:spcAft>
              <a:defRPr sz="2400" b="1">
                <a:solidFill>
                  <a:srgbClr val="034EA2"/>
                </a:solidFill>
                <a:uLn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r>
              <a:rPr lang="pt-BR" sz="2800" dirty="0">
                <a:solidFill>
                  <a:schemeClr val="accent1"/>
                </a:solidFill>
              </a:rPr>
              <a:t>Redução do ativo total desde 2014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xmlns="" id="{9A6BFB3C-652A-4FAE-9E47-2C6221060543}"/>
              </a:ext>
            </a:extLst>
          </p:cNvPr>
          <p:cNvSpPr txBox="1"/>
          <p:nvPr/>
        </p:nvSpPr>
        <p:spPr>
          <a:xfrm>
            <a:off x="11167204" y="1164616"/>
            <a:ext cx="714619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2860" tIns="22860" rIns="22860" bIns="22860" numCol="1" spcCol="38100" rtlCol="0" anchor="t">
            <a:spAutoFit/>
          </a:bodyPr>
          <a:lstStyle/>
          <a:p>
            <a:pPr algn="r" defTabSz="457200" hangingPunct="0">
              <a:defRPr/>
            </a:pPr>
            <a:r>
              <a:rPr lang="pt-BR" sz="1100" kern="0" dirty="0">
                <a:solidFill>
                  <a:srgbClr val="7F7F7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Calibri"/>
              </a:rPr>
              <a:t>R$ bilhões</a:t>
            </a:r>
          </a:p>
        </p:txBody>
      </p:sp>
      <p:grpSp>
        <p:nvGrpSpPr>
          <p:cNvPr id="34" name="Grupo 33"/>
          <p:cNvGrpSpPr/>
          <p:nvPr/>
        </p:nvGrpSpPr>
        <p:grpSpPr>
          <a:xfrm>
            <a:off x="7111783" y="1428317"/>
            <a:ext cx="4474028" cy="205360"/>
            <a:chOff x="7101431" y="1792160"/>
            <a:chExt cx="4557168" cy="268752"/>
          </a:xfrm>
        </p:grpSpPr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xmlns="" id="{0F7B85EF-9693-3D92-A7FA-82C6079B579F}"/>
                </a:ext>
              </a:extLst>
            </p:cNvPr>
            <p:cNvCxnSpPr/>
            <p:nvPr/>
          </p:nvCxnSpPr>
          <p:spPr>
            <a:xfrm>
              <a:off x="7101431" y="1792160"/>
              <a:ext cx="4557168" cy="0"/>
            </a:xfrm>
            <a:prstGeom prst="line">
              <a:avLst/>
            </a:prstGeom>
            <a:ln>
              <a:solidFill>
                <a:srgbClr val="0043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xmlns="" id="{A7B4CF35-C93A-A4B0-F1BE-74BC2D31A525}"/>
                </a:ext>
              </a:extLst>
            </p:cNvPr>
            <p:cNvCxnSpPr>
              <a:cxnSpLocks/>
            </p:cNvCxnSpPr>
            <p:nvPr/>
          </p:nvCxnSpPr>
          <p:spPr>
            <a:xfrm>
              <a:off x="7101431" y="1801491"/>
              <a:ext cx="0" cy="259421"/>
            </a:xfrm>
            <a:prstGeom prst="line">
              <a:avLst/>
            </a:prstGeom>
            <a:ln>
              <a:solidFill>
                <a:srgbClr val="0043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xmlns="" id="{4E885A9B-724F-A859-3266-5A71DEEE1E8F}"/>
              </a:ext>
            </a:extLst>
          </p:cNvPr>
          <p:cNvCxnSpPr>
            <a:cxnSpLocks/>
          </p:cNvCxnSpPr>
          <p:nvPr/>
        </p:nvCxnSpPr>
        <p:spPr>
          <a:xfrm>
            <a:off x="11471837" y="2069401"/>
            <a:ext cx="0" cy="1175139"/>
          </a:xfrm>
          <a:prstGeom prst="line">
            <a:avLst/>
          </a:prstGeom>
          <a:ln>
            <a:solidFill>
              <a:srgbClr val="0043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ipse 65">
            <a:extLst>
              <a:ext uri="{FF2B5EF4-FFF2-40B4-BE49-F238E27FC236}">
                <a16:creationId xmlns:a16="http://schemas.microsoft.com/office/drawing/2014/main" xmlns="" id="{EE8AAF04-E64F-5D12-AE22-43764FC876E4}"/>
              </a:ext>
            </a:extLst>
          </p:cNvPr>
          <p:cNvSpPr/>
          <p:nvPr/>
        </p:nvSpPr>
        <p:spPr>
          <a:xfrm>
            <a:off x="11010105" y="1544172"/>
            <a:ext cx="944503" cy="435631"/>
          </a:xfrm>
          <a:prstGeom prst="ellipse">
            <a:avLst/>
          </a:prstGeom>
          <a:noFill/>
          <a:ln w="28575">
            <a:solidFill>
              <a:srgbClr val="1E42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CaixaDeTexto 11">
            <a:extLst>
              <a:ext uri="{FF2B5EF4-FFF2-40B4-BE49-F238E27FC236}">
                <a16:creationId xmlns:a16="http://schemas.microsoft.com/office/drawing/2014/main" xmlns="" id="{592F62AC-41FD-2039-724A-A86BA485267F}"/>
              </a:ext>
            </a:extLst>
          </p:cNvPr>
          <p:cNvSpPr txBox="1"/>
          <p:nvPr/>
        </p:nvSpPr>
        <p:spPr>
          <a:xfrm>
            <a:off x="10751739" y="1621701"/>
            <a:ext cx="144026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hangingPunct="0">
              <a:buClr>
                <a:srgbClr val="1E428B"/>
              </a:buClr>
              <a:defRPr/>
            </a:pPr>
            <a:r>
              <a:rPr lang="pt-BR" sz="1200" b="1" kern="0" spc="-5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CAGR: -9%</a:t>
            </a:r>
            <a:endParaRPr lang="pt-BR" sz="1200" b="1" kern="0" baseline="30000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algn="ctr" defTabSz="914400" hangingPunct="0">
              <a:buClr>
                <a:srgbClr val="1E428B"/>
              </a:buClr>
              <a:defRPr/>
            </a:pPr>
            <a:endParaRPr lang="pt-BR" sz="1200" b="1" kern="0" baseline="30000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68" name="TextBox 4">
            <a:extLst>
              <a:ext uri="{FF2B5EF4-FFF2-40B4-BE49-F238E27FC236}">
                <a16:creationId xmlns:a16="http://schemas.microsoft.com/office/drawing/2014/main" xmlns="" id="{5D10F0BC-190A-F543-9AB3-04C4D83756EE}"/>
              </a:ext>
            </a:extLst>
          </p:cNvPr>
          <p:cNvSpPr txBox="1"/>
          <p:nvPr/>
        </p:nvSpPr>
        <p:spPr>
          <a:xfrm>
            <a:off x="102721" y="6313297"/>
            <a:ext cx="6998711" cy="5129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2400" b="0">
                <a:solidFill>
                  <a:srgbClr val="3E3E3E"/>
                </a:solidFill>
                <a:latin typeface="Avenir Next LT Pro" panose="020B0504020202020204" pitchFamily="34" charset="0"/>
              </a:defRPr>
            </a:lvl1pPr>
          </a:lstStyle>
          <a:p>
            <a:pPr defTabSz="412750" hangingPunct="0">
              <a:defRPr/>
            </a:pPr>
            <a:r>
              <a:rPr lang="pt-BR" sz="1000" kern="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1/ Valores de 2002 a 2021 corrigidos pelo IPCA (data-base: 31/12/2022)</a:t>
            </a:r>
          </a:p>
          <a:p>
            <a:pPr defTabSz="412750" hangingPunct="0">
              <a:defRPr/>
            </a:pPr>
            <a:r>
              <a:rPr lang="pt-BR" sz="1000" kern="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2/ Carteira de crédito expandida a partir de 2019</a:t>
            </a:r>
          </a:p>
          <a:p>
            <a:pPr defTabSz="412750" hangingPunct="0">
              <a:defRPr/>
            </a:pPr>
            <a:r>
              <a:rPr lang="pt-BR" sz="1000" kern="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Os totalizadores indicados podem não corresponder exatamente à soma de suas parcelas em função de arredondamentos</a:t>
            </a:r>
            <a:endParaRPr lang="x-none" sz="1000" kern="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69" name="Straight Connector 28">
            <a:extLst>
              <a:ext uri="{FF2B5EF4-FFF2-40B4-BE49-F238E27FC236}">
                <a16:creationId xmlns:a16="http://schemas.microsoft.com/office/drawing/2014/main" xmlns="" id="{0249E88D-B518-4D7A-B14B-BCCFF0AD51B5}"/>
              </a:ext>
            </a:extLst>
          </p:cNvPr>
          <p:cNvCxnSpPr>
            <a:cxnSpLocks/>
          </p:cNvCxnSpPr>
          <p:nvPr/>
        </p:nvCxnSpPr>
        <p:spPr>
          <a:xfrm>
            <a:off x="254611" y="5477939"/>
            <a:ext cx="11700000" cy="0"/>
          </a:xfrm>
          <a:prstGeom prst="line">
            <a:avLst/>
          </a:prstGeom>
          <a:noFill/>
          <a:ln w="12700" cap="flat">
            <a:solidFill>
              <a:srgbClr val="3E3E3E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Espaço Reservado para Número de Slide 9">
            <a:extLst>
              <a:ext uri="{FF2B5EF4-FFF2-40B4-BE49-F238E27FC236}">
                <a16:creationId xmlns:a16="http://schemas.microsoft.com/office/drawing/2014/main" xmlns="" id="{BE15EEFB-29A4-6A62-7524-F1F3C005F5C7}"/>
              </a:ext>
            </a:extLst>
          </p:cNvPr>
          <p:cNvSpPr txBox="1">
            <a:spLocks/>
          </p:cNvSpPr>
          <p:nvPr/>
        </p:nvSpPr>
        <p:spPr>
          <a:xfrm>
            <a:off x="11796000" y="6614805"/>
            <a:ext cx="3960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28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pt-BR" smtClean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pt-BR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5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9" y="1579660"/>
            <a:ext cx="11877743" cy="4682666"/>
          </a:xfrm>
          <a:prstGeom prst="rect">
            <a:avLst/>
          </a:prstGeom>
        </p:spPr>
      </p:pic>
      <p:sp>
        <p:nvSpPr>
          <p:cNvPr id="4" name="Nome do tema">
            <a:extLst>
              <a:ext uri="{FF2B5EF4-FFF2-40B4-BE49-F238E27FC236}">
                <a16:creationId xmlns:a16="http://schemas.microsoft.com/office/drawing/2014/main" xmlns="" id="{2959FBAB-884E-5ACB-A242-8808E93B0301}"/>
              </a:ext>
            </a:extLst>
          </p:cNvPr>
          <p:cNvSpPr txBox="1"/>
          <p:nvPr/>
        </p:nvSpPr>
        <p:spPr>
          <a:xfrm>
            <a:off x="579576" y="371490"/>
            <a:ext cx="11032848" cy="913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>
              <a:spcAft>
                <a:spcPts val="200"/>
              </a:spcAft>
              <a:defRPr sz="2400" b="1">
                <a:solidFill>
                  <a:srgbClr val="034EA2"/>
                </a:solidFill>
                <a:uLn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r>
              <a:rPr lang="pt-BR" sz="2800" dirty="0">
                <a:solidFill>
                  <a:schemeClr val="accent1"/>
                </a:solidFill>
              </a:rPr>
              <a:t>Redução das fontes de recursos em virtude de política de pré-pagamentos ao Tesouro Nacional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xmlns="" id="{9A6BFB3C-652A-4FAE-9E47-2C6221060543}"/>
              </a:ext>
            </a:extLst>
          </p:cNvPr>
          <p:cNvSpPr txBox="1"/>
          <p:nvPr/>
        </p:nvSpPr>
        <p:spPr>
          <a:xfrm>
            <a:off x="11213143" y="1346207"/>
            <a:ext cx="714619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2860" tIns="22860" rIns="22860" bIns="22860" numCol="1" spcCol="38100" rtlCol="0" anchor="t">
            <a:spAutoFit/>
          </a:bodyPr>
          <a:lstStyle/>
          <a:p>
            <a:pPr algn="r" defTabSz="457200" hangingPunct="0">
              <a:defRPr/>
            </a:pPr>
            <a:r>
              <a:rPr lang="pt-BR" sz="1100" kern="0" dirty="0">
                <a:solidFill>
                  <a:srgbClr val="7F7F7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Calibri"/>
              </a:rPr>
              <a:t>R$ bilhões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xmlns="" id="{5D10F0BC-190A-F543-9AB3-04C4D83756EE}"/>
              </a:ext>
            </a:extLst>
          </p:cNvPr>
          <p:cNvSpPr txBox="1"/>
          <p:nvPr/>
        </p:nvSpPr>
        <p:spPr>
          <a:xfrm>
            <a:off x="102721" y="6467185"/>
            <a:ext cx="4169411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2400" b="0">
                <a:solidFill>
                  <a:srgbClr val="3E3E3E"/>
                </a:solidFill>
                <a:latin typeface="Avenir Next LT Pro" panose="020B0504020202020204" pitchFamily="34" charset="0"/>
              </a:defRPr>
            </a:lvl1pPr>
          </a:lstStyle>
          <a:p>
            <a:pPr defTabSz="412750" hangingPunct="0">
              <a:defRPr/>
            </a:pPr>
            <a:r>
              <a:rPr lang="pt-BR" sz="1000" kern="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1/ Valores de 2002 a 2021 corrigidos pelo IPCA (data-base: 31/12/2022) </a:t>
            </a:r>
          </a:p>
          <a:p>
            <a:pPr defTabSz="412750" hangingPunct="0">
              <a:defRPr/>
            </a:pPr>
            <a:r>
              <a:rPr lang="pt-BR" sz="1000" kern="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2/ Carteira de crédito expandida a partir de 2019</a:t>
            </a:r>
            <a:endParaRPr lang="x-none" sz="1000" kern="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31" name="Straight Connector 28">
            <a:extLst>
              <a:ext uri="{FF2B5EF4-FFF2-40B4-BE49-F238E27FC236}">
                <a16:creationId xmlns:a16="http://schemas.microsoft.com/office/drawing/2014/main" xmlns="" id="{0249E88D-B518-4D7A-B14B-BCCFF0AD51B5}"/>
              </a:ext>
            </a:extLst>
          </p:cNvPr>
          <p:cNvCxnSpPr>
            <a:cxnSpLocks/>
          </p:cNvCxnSpPr>
          <p:nvPr/>
        </p:nvCxnSpPr>
        <p:spPr>
          <a:xfrm>
            <a:off x="254611" y="5398811"/>
            <a:ext cx="11700000" cy="0"/>
          </a:xfrm>
          <a:prstGeom prst="line">
            <a:avLst/>
          </a:prstGeom>
          <a:noFill/>
          <a:ln w="12700" cap="flat">
            <a:solidFill>
              <a:srgbClr val="3E3E3E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2" name="Grupo 31"/>
          <p:cNvGrpSpPr/>
          <p:nvPr/>
        </p:nvGrpSpPr>
        <p:grpSpPr>
          <a:xfrm>
            <a:off x="7184571" y="1686217"/>
            <a:ext cx="4474028" cy="205360"/>
            <a:chOff x="7101431" y="1792160"/>
            <a:chExt cx="4557168" cy="268752"/>
          </a:xfrm>
        </p:grpSpPr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xmlns="" id="{0F7B85EF-9693-3D92-A7FA-82C6079B579F}"/>
                </a:ext>
              </a:extLst>
            </p:cNvPr>
            <p:cNvCxnSpPr/>
            <p:nvPr/>
          </p:nvCxnSpPr>
          <p:spPr>
            <a:xfrm>
              <a:off x="7101431" y="1792160"/>
              <a:ext cx="4557168" cy="0"/>
            </a:xfrm>
            <a:prstGeom prst="line">
              <a:avLst/>
            </a:prstGeom>
            <a:ln>
              <a:solidFill>
                <a:srgbClr val="0043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xmlns="" id="{A7B4CF35-C93A-A4B0-F1BE-74BC2D31A525}"/>
                </a:ext>
              </a:extLst>
            </p:cNvPr>
            <p:cNvCxnSpPr>
              <a:cxnSpLocks/>
            </p:cNvCxnSpPr>
            <p:nvPr/>
          </p:nvCxnSpPr>
          <p:spPr>
            <a:xfrm>
              <a:off x="7101431" y="1801491"/>
              <a:ext cx="0" cy="259421"/>
            </a:xfrm>
            <a:prstGeom prst="line">
              <a:avLst/>
            </a:prstGeom>
            <a:ln>
              <a:solidFill>
                <a:srgbClr val="0043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xmlns="" id="{4E885A9B-724F-A859-3266-5A71DEEE1E8F}"/>
              </a:ext>
            </a:extLst>
          </p:cNvPr>
          <p:cNvCxnSpPr>
            <a:cxnSpLocks/>
          </p:cNvCxnSpPr>
          <p:nvPr/>
        </p:nvCxnSpPr>
        <p:spPr>
          <a:xfrm>
            <a:off x="11658599" y="2369918"/>
            <a:ext cx="0" cy="1175139"/>
          </a:xfrm>
          <a:prstGeom prst="line">
            <a:avLst/>
          </a:prstGeom>
          <a:ln>
            <a:solidFill>
              <a:srgbClr val="0043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11">
            <a:extLst>
              <a:ext uri="{FF2B5EF4-FFF2-40B4-BE49-F238E27FC236}">
                <a16:creationId xmlns:a16="http://schemas.microsoft.com/office/drawing/2014/main" xmlns="" id="{592F62AC-41FD-2039-724A-A86BA485267F}"/>
              </a:ext>
            </a:extLst>
          </p:cNvPr>
          <p:cNvSpPr txBox="1"/>
          <p:nvPr/>
        </p:nvSpPr>
        <p:spPr>
          <a:xfrm>
            <a:off x="10814462" y="1891577"/>
            <a:ext cx="144026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hangingPunct="0">
              <a:buClr>
                <a:srgbClr val="1E428B"/>
              </a:buClr>
              <a:defRPr/>
            </a:pPr>
            <a:r>
              <a:rPr lang="pt-BR" sz="1200" b="1" kern="0" spc="-5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CAGR: -9%</a:t>
            </a:r>
            <a:endParaRPr lang="pt-BR" sz="1200" b="1" kern="0" baseline="30000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algn="ctr" defTabSz="914400" hangingPunct="0">
              <a:buClr>
                <a:srgbClr val="1E428B"/>
              </a:buClr>
              <a:defRPr/>
            </a:pPr>
            <a:endParaRPr lang="pt-BR" sz="1200" b="1" kern="0" baseline="30000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xmlns="" id="{EE8AAF04-E64F-5D12-AE22-43764FC876E4}"/>
              </a:ext>
            </a:extLst>
          </p:cNvPr>
          <p:cNvSpPr/>
          <p:nvPr/>
        </p:nvSpPr>
        <p:spPr>
          <a:xfrm>
            <a:off x="11114575" y="1806967"/>
            <a:ext cx="840036" cy="435631"/>
          </a:xfrm>
          <a:prstGeom prst="ellipse">
            <a:avLst/>
          </a:prstGeom>
          <a:noFill/>
          <a:ln w="28575">
            <a:solidFill>
              <a:srgbClr val="1E42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9">
            <a:extLst>
              <a:ext uri="{FF2B5EF4-FFF2-40B4-BE49-F238E27FC236}">
                <a16:creationId xmlns:a16="http://schemas.microsoft.com/office/drawing/2014/main" xmlns="" id="{8E3224F1-E7A8-185A-2EF6-65E8DFF071FB}"/>
              </a:ext>
            </a:extLst>
          </p:cNvPr>
          <p:cNvSpPr txBox="1">
            <a:spLocks/>
          </p:cNvSpPr>
          <p:nvPr/>
        </p:nvSpPr>
        <p:spPr>
          <a:xfrm>
            <a:off x="11796000" y="6614805"/>
            <a:ext cx="3960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28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pt-BR" smtClean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pt-BR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451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A2F1B52-E8FD-CBB0-A9D3-13020FA03DE2}"/>
              </a:ext>
            </a:extLst>
          </p:cNvPr>
          <p:cNvSpPr txBox="1"/>
          <p:nvPr/>
        </p:nvSpPr>
        <p:spPr>
          <a:xfrm>
            <a:off x="1734895" y="1311062"/>
            <a:ext cx="947151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Infraestrutura social</a:t>
            </a: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052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400" b="1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MPMEs</a:t>
            </a:r>
            <a:endParaRPr lang="pt-BR" sz="2400" b="1" dirty="0">
              <a:solidFill>
                <a:srgbClr val="0052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052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Inovação e Digitalização</a:t>
            </a: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052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Transição Climática</a:t>
            </a: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052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 Sustentável</a:t>
            </a: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052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Estados e Municípios</a:t>
            </a: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0052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Nome do tema">
            <a:extLst>
              <a:ext uri="{FF2B5EF4-FFF2-40B4-BE49-F238E27FC236}">
                <a16:creationId xmlns:a16="http://schemas.microsoft.com/office/drawing/2014/main" xmlns="" id="{1DBCCCCD-3412-1CC9-3432-83EC8473B2A6}"/>
              </a:ext>
            </a:extLst>
          </p:cNvPr>
          <p:cNvSpPr txBox="1"/>
          <p:nvPr/>
        </p:nvSpPr>
        <p:spPr>
          <a:xfrm>
            <a:off x="471103" y="197099"/>
            <a:ext cx="10849742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>
              <a:spcAft>
                <a:spcPts val="200"/>
              </a:spcAft>
              <a:defRPr sz="2400" b="1">
                <a:solidFill>
                  <a:srgbClr val="034EA2"/>
                </a:solidFill>
                <a:uLn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r>
              <a:rPr lang="pt-BR" sz="2800" dirty="0">
                <a:solidFill>
                  <a:schemeClr val="accent1"/>
                </a:solidFill>
              </a:rPr>
              <a:t>Focos do Aumento dos Desembolsos</a:t>
            </a:r>
          </a:p>
        </p:txBody>
      </p:sp>
      <p:sp>
        <p:nvSpPr>
          <p:cNvPr id="3" name="Espaço Reservado para Número de Slide 9">
            <a:extLst>
              <a:ext uri="{FF2B5EF4-FFF2-40B4-BE49-F238E27FC236}">
                <a16:creationId xmlns:a16="http://schemas.microsoft.com/office/drawing/2014/main" xmlns="" id="{6CA74CD1-67DD-2695-5259-59B355DCB9EB}"/>
              </a:ext>
            </a:extLst>
          </p:cNvPr>
          <p:cNvSpPr txBox="1">
            <a:spLocks/>
          </p:cNvSpPr>
          <p:nvPr/>
        </p:nvSpPr>
        <p:spPr>
          <a:xfrm>
            <a:off x="11796000" y="6614805"/>
            <a:ext cx="3960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28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pt-BR" smtClean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pt-BR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2B3F60A-63AD-44A3-78B1-EED7FF02F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954" y="2133650"/>
            <a:ext cx="3981799" cy="241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881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Nome do tema">
            <a:extLst>
              <a:ext uri="{FF2B5EF4-FFF2-40B4-BE49-F238E27FC236}">
                <a16:creationId xmlns:a16="http://schemas.microsoft.com/office/drawing/2014/main" xmlns="" id="{0244B25A-06AB-A0B6-A535-88D85F790ACF}"/>
              </a:ext>
            </a:extLst>
          </p:cNvPr>
          <p:cNvSpPr txBox="1"/>
          <p:nvPr/>
        </p:nvSpPr>
        <p:spPr>
          <a:xfrm>
            <a:off x="601734" y="390675"/>
            <a:ext cx="10849742" cy="93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>
              <a:spcAft>
                <a:spcPts val="200"/>
              </a:spcAft>
              <a:defRPr sz="2400" b="1">
                <a:solidFill>
                  <a:srgbClr val="034EA2"/>
                </a:solidFill>
                <a:uLn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r>
              <a:rPr lang="pt-BR" sz="2800" dirty="0">
                <a:solidFill>
                  <a:schemeClr val="accent1"/>
                </a:solidFill>
                <a:sym typeface="Avenir Next Regular"/>
              </a:rPr>
              <a:t>Apoio do BNDES às MPMEs</a:t>
            </a:r>
          </a:p>
          <a:p>
            <a:endParaRPr lang="pt-BR" sz="2800" dirty="0">
              <a:solidFill>
                <a:schemeClr val="accent1"/>
              </a:solidFill>
              <a:sym typeface="Avenir Next Regular"/>
            </a:endParaRPr>
          </a:p>
        </p:txBody>
      </p:sp>
      <p:sp>
        <p:nvSpPr>
          <p:cNvPr id="3" name="Espaço Reservado para Número de Slide 9">
            <a:extLst>
              <a:ext uri="{FF2B5EF4-FFF2-40B4-BE49-F238E27FC236}">
                <a16:creationId xmlns:a16="http://schemas.microsoft.com/office/drawing/2014/main" xmlns="" id="{77673F6E-6596-C879-6294-E789416F5117}"/>
              </a:ext>
            </a:extLst>
          </p:cNvPr>
          <p:cNvSpPr txBox="1">
            <a:spLocks/>
          </p:cNvSpPr>
          <p:nvPr/>
        </p:nvSpPr>
        <p:spPr>
          <a:xfrm>
            <a:off x="11796000" y="6614805"/>
            <a:ext cx="3960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28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pt-BR" smtClean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pt-BR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4766185B-27A1-9F83-85BB-7A8AA6269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1" y="961535"/>
            <a:ext cx="9773290" cy="5156462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625B1F99-404C-38D8-F977-E9DDDFB43BA8}"/>
              </a:ext>
            </a:extLst>
          </p:cNvPr>
          <p:cNvSpPr/>
          <p:nvPr/>
        </p:nvSpPr>
        <p:spPr>
          <a:xfrm>
            <a:off x="1433146" y="1239715"/>
            <a:ext cx="720969" cy="468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42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Nome do tema">
            <a:extLst>
              <a:ext uri="{FF2B5EF4-FFF2-40B4-BE49-F238E27FC236}">
                <a16:creationId xmlns:a16="http://schemas.microsoft.com/office/drawing/2014/main" xmlns="" id="{0244B25A-06AB-A0B6-A535-88D85F790ACF}"/>
              </a:ext>
            </a:extLst>
          </p:cNvPr>
          <p:cNvSpPr txBox="1"/>
          <p:nvPr/>
        </p:nvSpPr>
        <p:spPr>
          <a:xfrm>
            <a:off x="601733" y="390675"/>
            <a:ext cx="11434935" cy="93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>
              <a:spcAft>
                <a:spcPts val="200"/>
              </a:spcAft>
              <a:defRPr sz="2400" b="1">
                <a:solidFill>
                  <a:srgbClr val="034EA2"/>
                </a:solidFill>
                <a:uLn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r>
              <a:rPr lang="pt-BR" sz="2800" dirty="0">
                <a:solidFill>
                  <a:schemeClr val="accent1"/>
                </a:solidFill>
                <a:sym typeface="Avenir Next Regular"/>
              </a:rPr>
              <a:t>Cooperativas aumentaram a participação nos repasses do BNDES</a:t>
            </a:r>
          </a:p>
          <a:p>
            <a:endParaRPr lang="pt-BR" sz="2800" dirty="0">
              <a:solidFill>
                <a:schemeClr val="accent1"/>
              </a:solidFill>
              <a:sym typeface="Avenir Next Regular"/>
            </a:endParaRPr>
          </a:p>
        </p:txBody>
      </p:sp>
      <p:sp>
        <p:nvSpPr>
          <p:cNvPr id="3" name="Espaço Reservado para Número de Slide 9">
            <a:extLst>
              <a:ext uri="{FF2B5EF4-FFF2-40B4-BE49-F238E27FC236}">
                <a16:creationId xmlns:a16="http://schemas.microsoft.com/office/drawing/2014/main" xmlns="" id="{77673F6E-6596-C879-6294-E789416F5117}"/>
              </a:ext>
            </a:extLst>
          </p:cNvPr>
          <p:cNvSpPr txBox="1">
            <a:spLocks/>
          </p:cNvSpPr>
          <p:nvPr/>
        </p:nvSpPr>
        <p:spPr>
          <a:xfrm>
            <a:off x="11796000" y="6614805"/>
            <a:ext cx="3960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28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pt-BR" smtClean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pt-BR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3BC2454-6C83-DC3C-34A3-8A65981AB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1206283"/>
            <a:ext cx="9915525" cy="512445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16F807D-EF84-C074-6344-5D399CA48CF3}"/>
              </a:ext>
            </a:extLst>
          </p:cNvPr>
          <p:cNvSpPr txBox="1"/>
          <p:nvPr/>
        </p:nvSpPr>
        <p:spPr>
          <a:xfrm>
            <a:off x="1085849" y="6330733"/>
            <a:ext cx="7248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(*) 5 Maiores Bancos: BB, CEF, Santander, Itaú e Bradesco</a:t>
            </a:r>
          </a:p>
        </p:txBody>
      </p:sp>
    </p:spTree>
    <p:extLst>
      <p:ext uri="{BB962C8B-B14F-4D97-AF65-F5344CB8AC3E}">
        <p14:creationId xmlns:p14="http://schemas.microsoft.com/office/powerpoint/2010/main" val="1954222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Nome do tema">
            <a:extLst>
              <a:ext uri="{FF2B5EF4-FFF2-40B4-BE49-F238E27FC236}">
                <a16:creationId xmlns:a16="http://schemas.microsoft.com/office/drawing/2014/main" xmlns="" id="{0244B25A-06AB-A0B6-A535-88D85F790ACF}"/>
              </a:ext>
            </a:extLst>
          </p:cNvPr>
          <p:cNvSpPr txBox="1"/>
          <p:nvPr/>
        </p:nvSpPr>
        <p:spPr>
          <a:xfrm>
            <a:off x="560880" y="1429907"/>
            <a:ext cx="10849742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>
              <a:spcAft>
                <a:spcPts val="200"/>
              </a:spcAft>
              <a:defRPr sz="2400" b="1">
                <a:solidFill>
                  <a:srgbClr val="034EA2"/>
                </a:solidFill>
                <a:uLn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r>
              <a:rPr lang="pt-BR" sz="2000" dirty="0">
                <a:solidFill>
                  <a:schemeClr val="accent2">
                    <a:lumMod val="75000"/>
                  </a:schemeClr>
                </a:solidFill>
                <a:sym typeface="Avenir Next Regular"/>
              </a:rPr>
              <a:t>Programas Agrícolas do Governo Federal representaram, em média, 18% do total desembolsado do BNDES, e 37% do crédito indireto (repasses)</a:t>
            </a:r>
          </a:p>
        </p:txBody>
      </p:sp>
      <p:sp>
        <p:nvSpPr>
          <p:cNvPr id="3" name="Espaço Reservado para Número de Slide 9">
            <a:extLst>
              <a:ext uri="{FF2B5EF4-FFF2-40B4-BE49-F238E27FC236}">
                <a16:creationId xmlns:a16="http://schemas.microsoft.com/office/drawing/2014/main" xmlns="" id="{77673F6E-6596-C879-6294-E789416F5117}"/>
              </a:ext>
            </a:extLst>
          </p:cNvPr>
          <p:cNvSpPr txBox="1">
            <a:spLocks/>
          </p:cNvSpPr>
          <p:nvPr/>
        </p:nvSpPr>
        <p:spPr>
          <a:xfrm>
            <a:off x="11796000" y="6614805"/>
            <a:ext cx="3960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28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pt-BR" smtClean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pt-BR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C8B1C36C-1555-3496-14AB-22F8E6349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731" y="2096756"/>
            <a:ext cx="8800607" cy="4661638"/>
          </a:xfrm>
          <a:prstGeom prst="rect">
            <a:avLst/>
          </a:prstGeom>
        </p:spPr>
      </p:pic>
      <p:sp>
        <p:nvSpPr>
          <p:cNvPr id="4" name="Nome do tema">
            <a:extLst>
              <a:ext uri="{FF2B5EF4-FFF2-40B4-BE49-F238E27FC236}">
                <a16:creationId xmlns:a16="http://schemas.microsoft.com/office/drawing/2014/main" xmlns="" id="{94FFCC20-1804-6AFB-990B-F8604F4D9220}"/>
              </a:ext>
            </a:extLst>
          </p:cNvPr>
          <p:cNvSpPr txBox="1"/>
          <p:nvPr/>
        </p:nvSpPr>
        <p:spPr>
          <a:xfrm>
            <a:off x="560880" y="351384"/>
            <a:ext cx="10849742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>
              <a:spcAft>
                <a:spcPts val="200"/>
              </a:spcAft>
              <a:defRPr sz="2400" b="1">
                <a:solidFill>
                  <a:srgbClr val="034EA2"/>
                </a:solidFill>
                <a:uLnTx/>
                <a:latin typeface="Arial" panose="020B0604020202020204" pitchFamily="34" charset="0"/>
                <a:ea typeface="Avenir Next Regular"/>
                <a:cs typeface="Arial" panose="020B0604020202020204" pitchFamily="34" charset="0"/>
              </a:defRPr>
            </a:lvl1pPr>
          </a:lstStyle>
          <a:p>
            <a:r>
              <a:rPr lang="pt-BR" sz="2800" dirty="0">
                <a:solidFill>
                  <a:schemeClr val="accent1"/>
                </a:solidFill>
                <a:sym typeface="Avenir Next Regular"/>
              </a:rPr>
              <a:t>Apoio do BNDES ao Agro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D9E062FB-3679-6A42-F6F5-9B900C0B4754}"/>
              </a:ext>
            </a:extLst>
          </p:cNvPr>
          <p:cNvSpPr/>
          <p:nvPr/>
        </p:nvSpPr>
        <p:spPr>
          <a:xfrm>
            <a:off x="1433146" y="2171699"/>
            <a:ext cx="720969" cy="375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78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1_Tema do Office">
  <a:themeElements>
    <a:clrScheme name="BNDES_PPT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1E428B"/>
      </a:accent1>
      <a:accent2>
        <a:srgbClr val="009933"/>
      </a:accent2>
      <a:accent3>
        <a:srgbClr val="E75300"/>
      </a:accent3>
      <a:accent4>
        <a:srgbClr val="52BBB5"/>
      </a:accent4>
      <a:accent5>
        <a:srgbClr val="759CB8"/>
      </a:accent5>
      <a:accent6>
        <a:srgbClr val="65B32E"/>
      </a:accent6>
      <a:hlink>
        <a:srgbClr val="1E428B"/>
      </a:hlink>
      <a:folHlink>
        <a:srgbClr val="759CB8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Metadata/LabelInfo.xml><?xml version="1.0" encoding="utf-8"?>
<clbl:labelList xmlns:clbl="http://schemas.microsoft.com/office/2020/mipLabelMetadata">
  <clbl:label id="{7e2324c6-6925-427e-b56d-4e6eda16752a}" enabled="0" method="" siteId="{7e2324c6-6925-427e-b56d-4e6eda1675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82674</TotalTime>
  <Words>1023</Words>
  <Application>Microsoft Office PowerPoint</Application>
  <PresentationFormat>Widescreen</PresentationFormat>
  <Paragraphs>249</Paragraphs>
  <Slides>27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4" baseType="lpstr">
      <vt:lpstr>Batang</vt:lpstr>
      <vt:lpstr>Arial</vt:lpstr>
      <vt:lpstr>Avenir Next Regular</vt:lpstr>
      <vt:lpstr>Calibri</vt:lpstr>
      <vt:lpstr>Calibri Light</vt:lpstr>
      <vt:lpstr>Helvetica Neue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Rafaela Wiedemann</dc:creator>
  <cp:lastModifiedBy>Raian Matias de Almeida</cp:lastModifiedBy>
  <cp:revision>4737</cp:revision>
  <cp:lastPrinted>2023-04-18T12:10:47Z</cp:lastPrinted>
  <dcterms:created xsi:type="dcterms:W3CDTF">2020-07-30T21:17:44Z</dcterms:created>
  <dcterms:modified xsi:type="dcterms:W3CDTF">2023-04-18T12:17:56Z</dcterms:modified>
</cp:coreProperties>
</file>