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7"/>
  </p:notesMasterIdLst>
  <p:sldIdLst>
    <p:sldId id="256" r:id="rId3"/>
    <p:sldId id="257" r:id="rId4"/>
    <p:sldId id="296" r:id="rId5"/>
    <p:sldId id="308" r:id="rId6"/>
    <p:sldId id="277" r:id="rId7"/>
    <p:sldId id="309" r:id="rId8"/>
    <p:sldId id="297" r:id="rId9"/>
    <p:sldId id="259" r:id="rId10"/>
    <p:sldId id="275" r:id="rId11"/>
    <p:sldId id="276" r:id="rId12"/>
    <p:sldId id="310" r:id="rId13"/>
    <p:sldId id="311" r:id="rId14"/>
    <p:sldId id="280" r:id="rId15"/>
    <p:sldId id="301" r:id="rId16"/>
    <p:sldId id="281" r:id="rId17"/>
    <p:sldId id="283" r:id="rId18"/>
    <p:sldId id="284" r:id="rId19"/>
    <p:sldId id="288" r:id="rId20"/>
    <p:sldId id="304" r:id="rId21"/>
    <p:sldId id="305" r:id="rId22"/>
    <p:sldId id="306" r:id="rId23"/>
    <p:sldId id="307" r:id="rId24"/>
    <p:sldId id="312" r:id="rId25"/>
    <p:sldId id="274" r:id="rId2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Open Sans" panose="020B0604020202020204" charset="0"/>
      <p:regular r:id="rId32"/>
      <p:bold r:id="rId33"/>
      <p:italic r:id="rId34"/>
    </p:embeddedFont>
    <p:embeddedFont>
      <p:font typeface="맑은 고딕" panose="020B0503020000020004" pitchFamily="34" charset="-127"/>
      <p:regular r:id="rId35"/>
      <p:bold r:id="rId36"/>
    </p:embeddedFont>
    <p:embeddedFont>
      <p:font typeface="Arial Rounded MT Bold" panose="020F0704030504030204" pitchFamily="34" charset="0"/>
      <p:regular r:id="rId37"/>
    </p:embeddedFont>
    <p:embeddedFont>
      <p:font typeface="Tahoma" panose="020B0604030504040204" pitchFamily="34" charset="0"/>
      <p:regular r:id="rId38"/>
      <p:bold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D397E68-ACDA-4403-8230-C6019D34CC5C}">
  <a:tblStyle styleId="{CD397E68-ACDA-4403-8230-C6019D34CC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5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966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arbosaray\Desktop\COVID-19\Dados%20SESAI\boletim%207\Planilha%20de%20controle_Coronav&#237;rus%2025_07_2020_OPA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Planilha_do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478756238272763E-2"/>
          <c:y val="4.1431261770244823E-2"/>
          <c:w val="0.92144437359342823"/>
          <c:h val="0.84953007992644991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epic.2!$C$1</c:f>
              <c:strCache>
                <c:ptCount val="1"/>
                <c:pt idx="0">
                  <c:v>Confirmado Lab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epic.2!$A$2:$A$144</c:f>
              <c:numCache>
                <c:formatCode>m/d/yyyy</c:formatCode>
                <c:ptCount val="143"/>
                <c:pt idx="0">
                  <c:v>43886</c:v>
                </c:pt>
                <c:pt idx="1">
                  <c:v>43887</c:v>
                </c:pt>
                <c:pt idx="2">
                  <c:v>43891</c:v>
                </c:pt>
                <c:pt idx="3">
                  <c:v>43893</c:v>
                </c:pt>
                <c:pt idx="4">
                  <c:v>43894</c:v>
                </c:pt>
                <c:pt idx="5">
                  <c:v>43895</c:v>
                </c:pt>
                <c:pt idx="6">
                  <c:v>43898</c:v>
                </c:pt>
                <c:pt idx="7">
                  <c:v>43900</c:v>
                </c:pt>
                <c:pt idx="8">
                  <c:v>43901</c:v>
                </c:pt>
                <c:pt idx="9">
                  <c:v>43902</c:v>
                </c:pt>
                <c:pt idx="10">
                  <c:v>43903</c:v>
                </c:pt>
                <c:pt idx="11">
                  <c:v>43904</c:v>
                </c:pt>
                <c:pt idx="12">
                  <c:v>43905</c:v>
                </c:pt>
                <c:pt idx="13">
                  <c:v>43906</c:v>
                </c:pt>
                <c:pt idx="14">
                  <c:v>43907</c:v>
                </c:pt>
                <c:pt idx="15">
                  <c:v>43908</c:v>
                </c:pt>
                <c:pt idx="16">
                  <c:v>43909</c:v>
                </c:pt>
                <c:pt idx="17">
                  <c:v>43910</c:v>
                </c:pt>
                <c:pt idx="18">
                  <c:v>43911</c:v>
                </c:pt>
                <c:pt idx="19">
                  <c:v>43912</c:v>
                </c:pt>
                <c:pt idx="20">
                  <c:v>43913</c:v>
                </c:pt>
                <c:pt idx="21">
                  <c:v>43914</c:v>
                </c:pt>
                <c:pt idx="22">
                  <c:v>43915</c:v>
                </c:pt>
                <c:pt idx="23">
                  <c:v>43916</c:v>
                </c:pt>
                <c:pt idx="24">
                  <c:v>43917</c:v>
                </c:pt>
                <c:pt idx="25">
                  <c:v>43918</c:v>
                </c:pt>
                <c:pt idx="26">
                  <c:v>43919</c:v>
                </c:pt>
                <c:pt idx="27">
                  <c:v>43920</c:v>
                </c:pt>
                <c:pt idx="28">
                  <c:v>43921</c:v>
                </c:pt>
                <c:pt idx="29">
                  <c:v>43922</c:v>
                </c:pt>
                <c:pt idx="30">
                  <c:v>43923</c:v>
                </c:pt>
                <c:pt idx="31">
                  <c:v>43924</c:v>
                </c:pt>
                <c:pt idx="32">
                  <c:v>43925</c:v>
                </c:pt>
                <c:pt idx="33">
                  <c:v>43926</c:v>
                </c:pt>
                <c:pt idx="34">
                  <c:v>43927</c:v>
                </c:pt>
                <c:pt idx="35">
                  <c:v>43928</c:v>
                </c:pt>
                <c:pt idx="36">
                  <c:v>43929</c:v>
                </c:pt>
                <c:pt idx="37">
                  <c:v>43930</c:v>
                </c:pt>
                <c:pt idx="38">
                  <c:v>43931</c:v>
                </c:pt>
                <c:pt idx="39">
                  <c:v>43932</c:v>
                </c:pt>
                <c:pt idx="40">
                  <c:v>43933</c:v>
                </c:pt>
                <c:pt idx="41">
                  <c:v>43934</c:v>
                </c:pt>
                <c:pt idx="42">
                  <c:v>43935</c:v>
                </c:pt>
                <c:pt idx="43">
                  <c:v>43936</c:v>
                </c:pt>
                <c:pt idx="44">
                  <c:v>43937</c:v>
                </c:pt>
                <c:pt idx="45">
                  <c:v>43938</c:v>
                </c:pt>
                <c:pt idx="46">
                  <c:v>43939</c:v>
                </c:pt>
                <c:pt idx="47">
                  <c:v>43940</c:v>
                </c:pt>
                <c:pt idx="48">
                  <c:v>43941</c:v>
                </c:pt>
                <c:pt idx="49">
                  <c:v>43942</c:v>
                </c:pt>
                <c:pt idx="50">
                  <c:v>43943</c:v>
                </c:pt>
                <c:pt idx="51">
                  <c:v>43944</c:v>
                </c:pt>
                <c:pt idx="52">
                  <c:v>43945</c:v>
                </c:pt>
                <c:pt idx="53">
                  <c:v>43946</c:v>
                </c:pt>
                <c:pt idx="54">
                  <c:v>43947</c:v>
                </c:pt>
                <c:pt idx="55">
                  <c:v>43948</c:v>
                </c:pt>
                <c:pt idx="56">
                  <c:v>43949</c:v>
                </c:pt>
                <c:pt idx="57">
                  <c:v>43950</c:v>
                </c:pt>
                <c:pt idx="58">
                  <c:v>43951</c:v>
                </c:pt>
                <c:pt idx="59">
                  <c:v>43952</c:v>
                </c:pt>
                <c:pt idx="60">
                  <c:v>43953</c:v>
                </c:pt>
                <c:pt idx="61">
                  <c:v>43954</c:v>
                </c:pt>
                <c:pt idx="62">
                  <c:v>43955</c:v>
                </c:pt>
                <c:pt idx="63">
                  <c:v>43956</c:v>
                </c:pt>
                <c:pt idx="64">
                  <c:v>43957</c:v>
                </c:pt>
                <c:pt idx="65">
                  <c:v>43958</c:v>
                </c:pt>
                <c:pt idx="66">
                  <c:v>43959</c:v>
                </c:pt>
                <c:pt idx="67">
                  <c:v>43960</c:v>
                </c:pt>
                <c:pt idx="68">
                  <c:v>43961</c:v>
                </c:pt>
                <c:pt idx="69">
                  <c:v>43962</c:v>
                </c:pt>
                <c:pt idx="70">
                  <c:v>43963</c:v>
                </c:pt>
                <c:pt idx="71">
                  <c:v>43964</c:v>
                </c:pt>
                <c:pt idx="72">
                  <c:v>43965</c:v>
                </c:pt>
                <c:pt idx="73">
                  <c:v>43966</c:v>
                </c:pt>
                <c:pt idx="74">
                  <c:v>43967</c:v>
                </c:pt>
                <c:pt idx="75">
                  <c:v>43968</c:v>
                </c:pt>
                <c:pt idx="76">
                  <c:v>43969</c:v>
                </c:pt>
                <c:pt idx="77">
                  <c:v>43970</c:v>
                </c:pt>
                <c:pt idx="78">
                  <c:v>43971</c:v>
                </c:pt>
                <c:pt idx="79">
                  <c:v>43972</c:v>
                </c:pt>
                <c:pt idx="80">
                  <c:v>43973</c:v>
                </c:pt>
                <c:pt idx="81">
                  <c:v>43974</c:v>
                </c:pt>
                <c:pt idx="82">
                  <c:v>43975</c:v>
                </c:pt>
                <c:pt idx="83">
                  <c:v>43976</c:v>
                </c:pt>
                <c:pt idx="84">
                  <c:v>43977</c:v>
                </c:pt>
                <c:pt idx="85">
                  <c:v>43978</c:v>
                </c:pt>
                <c:pt idx="86">
                  <c:v>43979</c:v>
                </c:pt>
                <c:pt idx="87">
                  <c:v>43980</c:v>
                </c:pt>
                <c:pt idx="88">
                  <c:v>43981</c:v>
                </c:pt>
                <c:pt idx="89">
                  <c:v>43982</c:v>
                </c:pt>
                <c:pt idx="90">
                  <c:v>43983</c:v>
                </c:pt>
                <c:pt idx="91">
                  <c:v>43984</c:v>
                </c:pt>
                <c:pt idx="92">
                  <c:v>43985</c:v>
                </c:pt>
                <c:pt idx="93">
                  <c:v>43986</c:v>
                </c:pt>
                <c:pt idx="94">
                  <c:v>43987</c:v>
                </c:pt>
                <c:pt idx="95">
                  <c:v>43988</c:v>
                </c:pt>
                <c:pt idx="96">
                  <c:v>43989</c:v>
                </c:pt>
                <c:pt idx="97">
                  <c:v>43990</c:v>
                </c:pt>
                <c:pt idx="98">
                  <c:v>43991</c:v>
                </c:pt>
                <c:pt idx="99">
                  <c:v>43992</c:v>
                </c:pt>
                <c:pt idx="100">
                  <c:v>43993</c:v>
                </c:pt>
                <c:pt idx="101">
                  <c:v>43994</c:v>
                </c:pt>
                <c:pt idx="102">
                  <c:v>43995</c:v>
                </c:pt>
                <c:pt idx="103">
                  <c:v>43996</c:v>
                </c:pt>
                <c:pt idx="104">
                  <c:v>43997</c:v>
                </c:pt>
                <c:pt idx="105">
                  <c:v>43998</c:v>
                </c:pt>
                <c:pt idx="106">
                  <c:v>43999</c:v>
                </c:pt>
                <c:pt idx="107">
                  <c:v>44000</c:v>
                </c:pt>
                <c:pt idx="108">
                  <c:v>44001</c:v>
                </c:pt>
                <c:pt idx="109">
                  <c:v>44002</c:v>
                </c:pt>
                <c:pt idx="110">
                  <c:v>44003</c:v>
                </c:pt>
                <c:pt idx="111">
                  <c:v>44004</c:v>
                </c:pt>
                <c:pt idx="112">
                  <c:v>44005</c:v>
                </c:pt>
                <c:pt idx="113">
                  <c:v>44006</c:v>
                </c:pt>
                <c:pt idx="114">
                  <c:v>44007</c:v>
                </c:pt>
                <c:pt idx="115">
                  <c:v>44008</c:v>
                </c:pt>
                <c:pt idx="116">
                  <c:v>44009</c:v>
                </c:pt>
                <c:pt idx="117">
                  <c:v>44010</c:v>
                </c:pt>
                <c:pt idx="118">
                  <c:v>44011</c:v>
                </c:pt>
                <c:pt idx="119">
                  <c:v>44012</c:v>
                </c:pt>
                <c:pt idx="120">
                  <c:v>44013</c:v>
                </c:pt>
                <c:pt idx="121">
                  <c:v>44014</c:v>
                </c:pt>
                <c:pt idx="122">
                  <c:v>44015</c:v>
                </c:pt>
                <c:pt idx="123">
                  <c:v>44016</c:v>
                </c:pt>
                <c:pt idx="124">
                  <c:v>44017</c:v>
                </c:pt>
                <c:pt idx="125">
                  <c:v>44018</c:v>
                </c:pt>
                <c:pt idx="126">
                  <c:v>44019</c:v>
                </c:pt>
                <c:pt idx="127">
                  <c:v>44020</c:v>
                </c:pt>
                <c:pt idx="128">
                  <c:v>44021</c:v>
                </c:pt>
                <c:pt idx="129">
                  <c:v>44022</c:v>
                </c:pt>
                <c:pt idx="130">
                  <c:v>44023</c:v>
                </c:pt>
                <c:pt idx="131">
                  <c:v>44024</c:v>
                </c:pt>
                <c:pt idx="132">
                  <c:v>44025</c:v>
                </c:pt>
                <c:pt idx="133">
                  <c:v>44026</c:v>
                </c:pt>
                <c:pt idx="134">
                  <c:v>44027</c:v>
                </c:pt>
                <c:pt idx="135">
                  <c:v>44028</c:v>
                </c:pt>
                <c:pt idx="136">
                  <c:v>44029</c:v>
                </c:pt>
                <c:pt idx="137">
                  <c:v>44030</c:v>
                </c:pt>
                <c:pt idx="138">
                  <c:v>44031</c:v>
                </c:pt>
                <c:pt idx="139">
                  <c:v>44032</c:v>
                </c:pt>
                <c:pt idx="140">
                  <c:v>44033</c:v>
                </c:pt>
                <c:pt idx="141">
                  <c:v>44034</c:v>
                </c:pt>
                <c:pt idx="142">
                  <c:v>44035</c:v>
                </c:pt>
              </c:numCache>
            </c:numRef>
          </c:cat>
          <c:val>
            <c:numRef>
              <c:f>epic.2!$C$2:$C$144</c:f>
              <c:numCache>
                <c:formatCode>General</c:formatCode>
                <c:ptCount val="143"/>
                <c:pt idx="0">
                  <c:v>1</c:v>
                </c:pt>
                <c:pt idx="3">
                  <c:v>1</c:v>
                </c:pt>
                <c:pt idx="7">
                  <c:v>1</c:v>
                </c:pt>
                <c:pt idx="10">
                  <c:v>1</c:v>
                </c:pt>
                <c:pt idx="13">
                  <c:v>2</c:v>
                </c:pt>
                <c:pt idx="16">
                  <c:v>2</c:v>
                </c:pt>
                <c:pt idx="17">
                  <c:v>2</c:v>
                </c:pt>
                <c:pt idx="21">
                  <c:v>9</c:v>
                </c:pt>
                <c:pt idx="22">
                  <c:v>1</c:v>
                </c:pt>
                <c:pt idx="23">
                  <c:v>2</c:v>
                </c:pt>
                <c:pt idx="24">
                  <c:v>3</c:v>
                </c:pt>
                <c:pt idx="25">
                  <c:v>3</c:v>
                </c:pt>
                <c:pt idx="26">
                  <c:v>2</c:v>
                </c:pt>
                <c:pt idx="27">
                  <c:v>3</c:v>
                </c:pt>
                <c:pt idx="28">
                  <c:v>2</c:v>
                </c:pt>
                <c:pt idx="29">
                  <c:v>2</c:v>
                </c:pt>
                <c:pt idx="30">
                  <c:v>6</c:v>
                </c:pt>
                <c:pt idx="31">
                  <c:v>2</c:v>
                </c:pt>
                <c:pt idx="32">
                  <c:v>6</c:v>
                </c:pt>
                <c:pt idx="33">
                  <c:v>5</c:v>
                </c:pt>
                <c:pt idx="34">
                  <c:v>5</c:v>
                </c:pt>
                <c:pt idx="35">
                  <c:v>6</c:v>
                </c:pt>
                <c:pt idx="36">
                  <c:v>4</c:v>
                </c:pt>
                <c:pt idx="37">
                  <c:v>6</c:v>
                </c:pt>
                <c:pt idx="38">
                  <c:v>11</c:v>
                </c:pt>
                <c:pt idx="39">
                  <c:v>25</c:v>
                </c:pt>
                <c:pt idx="40">
                  <c:v>13</c:v>
                </c:pt>
                <c:pt idx="41">
                  <c:v>12</c:v>
                </c:pt>
                <c:pt idx="42">
                  <c:v>10</c:v>
                </c:pt>
                <c:pt idx="43">
                  <c:v>19</c:v>
                </c:pt>
                <c:pt idx="44">
                  <c:v>8</c:v>
                </c:pt>
                <c:pt idx="45">
                  <c:v>17</c:v>
                </c:pt>
                <c:pt idx="46">
                  <c:v>17</c:v>
                </c:pt>
                <c:pt idx="47">
                  <c:v>5</c:v>
                </c:pt>
                <c:pt idx="48">
                  <c:v>31</c:v>
                </c:pt>
                <c:pt idx="49">
                  <c:v>21</c:v>
                </c:pt>
                <c:pt idx="50">
                  <c:v>22</c:v>
                </c:pt>
                <c:pt idx="51">
                  <c:v>15</c:v>
                </c:pt>
                <c:pt idx="52">
                  <c:v>39</c:v>
                </c:pt>
                <c:pt idx="53">
                  <c:v>28</c:v>
                </c:pt>
                <c:pt idx="54">
                  <c:v>28</c:v>
                </c:pt>
                <c:pt idx="55">
                  <c:v>35</c:v>
                </c:pt>
                <c:pt idx="56">
                  <c:v>30</c:v>
                </c:pt>
                <c:pt idx="57">
                  <c:v>27</c:v>
                </c:pt>
                <c:pt idx="58">
                  <c:v>44</c:v>
                </c:pt>
                <c:pt idx="59">
                  <c:v>77</c:v>
                </c:pt>
                <c:pt idx="60">
                  <c:v>43</c:v>
                </c:pt>
                <c:pt idx="61">
                  <c:v>40</c:v>
                </c:pt>
                <c:pt idx="62">
                  <c:v>45</c:v>
                </c:pt>
                <c:pt idx="63">
                  <c:v>84</c:v>
                </c:pt>
                <c:pt idx="64">
                  <c:v>49</c:v>
                </c:pt>
                <c:pt idx="65">
                  <c:v>52</c:v>
                </c:pt>
                <c:pt idx="66">
                  <c:v>61</c:v>
                </c:pt>
                <c:pt idx="67">
                  <c:v>74</c:v>
                </c:pt>
                <c:pt idx="68">
                  <c:v>211</c:v>
                </c:pt>
                <c:pt idx="69">
                  <c:v>87</c:v>
                </c:pt>
                <c:pt idx="70">
                  <c:v>116</c:v>
                </c:pt>
                <c:pt idx="71">
                  <c:v>158</c:v>
                </c:pt>
                <c:pt idx="72">
                  <c:v>116</c:v>
                </c:pt>
                <c:pt idx="73">
                  <c:v>221</c:v>
                </c:pt>
                <c:pt idx="74">
                  <c:v>119</c:v>
                </c:pt>
                <c:pt idx="75">
                  <c:v>102</c:v>
                </c:pt>
                <c:pt idx="76">
                  <c:v>178</c:v>
                </c:pt>
                <c:pt idx="77">
                  <c:v>105</c:v>
                </c:pt>
                <c:pt idx="78">
                  <c:v>296</c:v>
                </c:pt>
                <c:pt idx="79">
                  <c:v>95</c:v>
                </c:pt>
                <c:pt idx="80">
                  <c:v>136</c:v>
                </c:pt>
                <c:pt idx="81">
                  <c:v>93</c:v>
                </c:pt>
                <c:pt idx="82">
                  <c:v>110</c:v>
                </c:pt>
                <c:pt idx="83">
                  <c:v>239</c:v>
                </c:pt>
                <c:pt idx="84">
                  <c:v>139</c:v>
                </c:pt>
                <c:pt idx="85">
                  <c:v>150</c:v>
                </c:pt>
                <c:pt idx="86">
                  <c:v>219</c:v>
                </c:pt>
                <c:pt idx="87">
                  <c:v>202</c:v>
                </c:pt>
                <c:pt idx="88">
                  <c:v>254</c:v>
                </c:pt>
                <c:pt idx="89">
                  <c:v>125</c:v>
                </c:pt>
                <c:pt idx="90">
                  <c:v>466</c:v>
                </c:pt>
                <c:pt idx="91">
                  <c:v>240</c:v>
                </c:pt>
                <c:pt idx="92">
                  <c:v>200</c:v>
                </c:pt>
                <c:pt idx="93">
                  <c:v>164</c:v>
                </c:pt>
                <c:pt idx="94">
                  <c:v>231</c:v>
                </c:pt>
                <c:pt idx="95">
                  <c:v>236</c:v>
                </c:pt>
                <c:pt idx="96">
                  <c:v>178</c:v>
                </c:pt>
                <c:pt idx="97">
                  <c:v>253</c:v>
                </c:pt>
                <c:pt idx="98">
                  <c:v>204</c:v>
                </c:pt>
                <c:pt idx="99">
                  <c:v>422</c:v>
                </c:pt>
                <c:pt idx="100">
                  <c:v>132</c:v>
                </c:pt>
                <c:pt idx="101">
                  <c:v>170</c:v>
                </c:pt>
                <c:pt idx="102">
                  <c:v>154</c:v>
                </c:pt>
                <c:pt idx="103">
                  <c:v>184</c:v>
                </c:pt>
                <c:pt idx="104">
                  <c:v>247</c:v>
                </c:pt>
                <c:pt idx="105">
                  <c:v>185</c:v>
                </c:pt>
                <c:pt idx="106">
                  <c:v>142</c:v>
                </c:pt>
                <c:pt idx="107">
                  <c:v>204</c:v>
                </c:pt>
                <c:pt idx="108">
                  <c:v>206</c:v>
                </c:pt>
                <c:pt idx="109">
                  <c:v>369</c:v>
                </c:pt>
                <c:pt idx="110">
                  <c:v>167</c:v>
                </c:pt>
                <c:pt idx="111">
                  <c:v>210</c:v>
                </c:pt>
                <c:pt idx="112">
                  <c:v>163</c:v>
                </c:pt>
                <c:pt idx="113">
                  <c:v>143</c:v>
                </c:pt>
                <c:pt idx="114">
                  <c:v>187</c:v>
                </c:pt>
                <c:pt idx="115">
                  <c:v>155</c:v>
                </c:pt>
                <c:pt idx="116">
                  <c:v>116</c:v>
                </c:pt>
                <c:pt idx="117">
                  <c:v>124</c:v>
                </c:pt>
                <c:pt idx="118">
                  <c:v>96</c:v>
                </c:pt>
                <c:pt idx="119">
                  <c:v>135</c:v>
                </c:pt>
                <c:pt idx="120">
                  <c:v>171</c:v>
                </c:pt>
                <c:pt idx="121">
                  <c:v>118</c:v>
                </c:pt>
                <c:pt idx="122">
                  <c:v>97</c:v>
                </c:pt>
                <c:pt idx="123">
                  <c:v>96</c:v>
                </c:pt>
                <c:pt idx="124">
                  <c:v>88</c:v>
                </c:pt>
                <c:pt idx="125">
                  <c:v>108</c:v>
                </c:pt>
                <c:pt idx="126">
                  <c:v>95</c:v>
                </c:pt>
                <c:pt idx="127">
                  <c:v>90</c:v>
                </c:pt>
                <c:pt idx="128">
                  <c:v>47</c:v>
                </c:pt>
                <c:pt idx="129">
                  <c:v>84</c:v>
                </c:pt>
                <c:pt idx="130">
                  <c:v>33</c:v>
                </c:pt>
                <c:pt idx="131">
                  <c:v>40</c:v>
                </c:pt>
                <c:pt idx="132">
                  <c:v>41</c:v>
                </c:pt>
                <c:pt idx="133">
                  <c:v>47</c:v>
                </c:pt>
                <c:pt idx="134">
                  <c:v>40</c:v>
                </c:pt>
                <c:pt idx="135">
                  <c:v>33</c:v>
                </c:pt>
                <c:pt idx="136">
                  <c:v>21</c:v>
                </c:pt>
                <c:pt idx="137">
                  <c:v>18</c:v>
                </c:pt>
                <c:pt idx="138">
                  <c:v>7</c:v>
                </c:pt>
                <c:pt idx="139">
                  <c:v>8</c:v>
                </c:pt>
                <c:pt idx="140">
                  <c:v>4</c:v>
                </c:pt>
                <c:pt idx="14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45-4E55-93A7-D9A707ECF311}"/>
            </c:ext>
          </c:extLst>
        </c:ser>
        <c:ser>
          <c:idx val="0"/>
          <c:order val="1"/>
          <c:tx>
            <c:strRef>
              <c:f>epic.2!$B$1</c:f>
              <c:strCache>
                <c:ptCount val="1"/>
                <c:pt idx="0">
                  <c:v>Confirm Clínico-Epid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epic.2!$A$2:$A$144</c:f>
              <c:numCache>
                <c:formatCode>m/d/yyyy</c:formatCode>
                <c:ptCount val="143"/>
                <c:pt idx="0">
                  <c:v>43886</c:v>
                </c:pt>
                <c:pt idx="1">
                  <c:v>43887</c:v>
                </c:pt>
                <c:pt idx="2">
                  <c:v>43891</c:v>
                </c:pt>
                <c:pt idx="3">
                  <c:v>43893</c:v>
                </c:pt>
                <c:pt idx="4">
                  <c:v>43894</c:v>
                </c:pt>
                <c:pt idx="5">
                  <c:v>43895</c:v>
                </c:pt>
                <c:pt idx="6">
                  <c:v>43898</c:v>
                </c:pt>
                <c:pt idx="7">
                  <c:v>43900</c:v>
                </c:pt>
                <c:pt idx="8">
                  <c:v>43901</c:v>
                </c:pt>
                <c:pt idx="9">
                  <c:v>43902</c:v>
                </c:pt>
                <c:pt idx="10">
                  <c:v>43903</c:v>
                </c:pt>
                <c:pt idx="11">
                  <c:v>43904</c:v>
                </c:pt>
                <c:pt idx="12">
                  <c:v>43905</c:v>
                </c:pt>
                <c:pt idx="13">
                  <c:v>43906</c:v>
                </c:pt>
                <c:pt idx="14">
                  <c:v>43907</c:v>
                </c:pt>
                <c:pt idx="15">
                  <c:v>43908</c:v>
                </c:pt>
                <c:pt idx="16">
                  <c:v>43909</c:v>
                </c:pt>
                <c:pt idx="17">
                  <c:v>43910</c:v>
                </c:pt>
                <c:pt idx="18">
                  <c:v>43911</c:v>
                </c:pt>
                <c:pt idx="19">
                  <c:v>43912</c:v>
                </c:pt>
                <c:pt idx="20">
                  <c:v>43913</c:v>
                </c:pt>
                <c:pt idx="21">
                  <c:v>43914</c:v>
                </c:pt>
                <c:pt idx="22">
                  <c:v>43915</c:v>
                </c:pt>
                <c:pt idx="23">
                  <c:v>43916</c:v>
                </c:pt>
                <c:pt idx="24">
                  <c:v>43917</c:v>
                </c:pt>
                <c:pt idx="25">
                  <c:v>43918</c:v>
                </c:pt>
                <c:pt idx="26">
                  <c:v>43919</c:v>
                </c:pt>
                <c:pt idx="27">
                  <c:v>43920</c:v>
                </c:pt>
                <c:pt idx="28">
                  <c:v>43921</c:v>
                </c:pt>
                <c:pt idx="29">
                  <c:v>43922</c:v>
                </c:pt>
                <c:pt idx="30">
                  <c:v>43923</c:v>
                </c:pt>
                <c:pt idx="31">
                  <c:v>43924</c:v>
                </c:pt>
                <c:pt idx="32">
                  <c:v>43925</c:v>
                </c:pt>
                <c:pt idx="33">
                  <c:v>43926</c:v>
                </c:pt>
                <c:pt idx="34">
                  <c:v>43927</c:v>
                </c:pt>
                <c:pt idx="35">
                  <c:v>43928</c:v>
                </c:pt>
                <c:pt idx="36">
                  <c:v>43929</c:v>
                </c:pt>
                <c:pt idx="37">
                  <c:v>43930</c:v>
                </c:pt>
                <c:pt idx="38">
                  <c:v>43931</c:v>
                </c:pt>
                <c:pt idx="39">
                  <c:v>43932</c:v>
                </c:pt>
                <c:pt idx="40">
                  <c:v>43933</c:v>
                </c:pt>
                <c:pt idx="41">
                  <c:v>43934</c:v>
                </c:pt>
                <c:pt idx="42">
                  <c:v>43935</c:v>
                </c:pt>
                <c:pt idx="43">
                  <c:v>43936</c:v>
                </c:pt>
                <c:pt idx="44">
                  <c:v>43937</c:v>
                </c:pt>
                <c:pt idx="45">
                  <c:v>43938</c:v>
                </c:pt>
                <c:pt idx="46">
                  <c:v>43939</c:v>
                </c:pt>
                <c:pt idx="47">
                  <c:v>43940</c:v>
                </c:pt>
                <c:pt idx="48">
                  <c:v>43941</c:v>
                </c:pt>
                <c:pt idx="49">
                  <c:v>43942</c:v>
                </c:pt>
                <c:pt idx="50">
                  <c:v>43943</c:v>
                </c:pt>
                <c:pt idx="51">
                  <c:v>43944</c:v>
                </c:pt>
                <c:pt idx="52">
                  <c:v>43945</c:v>
                </c:pt>
                <c:pt idx="53">
                  <c:v>43946</c:v>
                </c:pt>
                <c:pt idx="54">
                  <c:v>43947</c:v>
                </c:pt>
                <c:pt idx="55">
                  <c:v>43948</c:v>
                </c:pt>
                <c:pt idx="56">
                  <c:v>43949</c:v>
                </c:pt>
                <c:pt idx="57">
                  <c:v>43950</c:v>
                </c:pt>
                <c:pt idx="58">
                  <c:v>43951</c:v>
                </c:pt>
                <c:pt idx="59">
                  <c:v>43952</c:v>
                </c:pt>
                <c:pt idx="60">
                  <c:v>43953</c:v>
                </c:pt>
                <c:pt idx="61">
                  <c:v>43954</c:v>
                </c:pt>
                <c:pt idx="62">
                  <c:v>43955</c:v>
                </c:pt>
                <c:pt idx="63">
                  <c:v>43956</c:v>
                </c:pt>
                <c:pt idx="64">
                  <c:v>43957</c:v>
                </c:pt>
                <c:pt idx="65">
                  <c:v>43958</c:v>
                </c:pt>
                <c:pt idx="66">
                  <c:v>43959</c:v>
                </c:pt>
                <c:pt idx="67">
                  <c:v>43960</c:v>
                </c:pt>
                <c:pt idx="68">
                  <c:v>43961</c:v>
                </c:pt>
                <c:pt idx="69">
                  <c:v>43962</c:v>
                </c:pt>
                <c:pt idx="70">
                  <c:v>43963</c:v>
                </c:pt>
                <c:pt idx="71">
                  <c:v>43964</c:v>
                </c:pt>
                <c:pt idx="72">
                  <c:v>43965</c:v>
                </c:pt>
                <c:pt idx="73">
                  <c:v>43966</c:v>
                </c:pt>
                <c:pt idx="74">
                  <c:v>43967</c:v>
                </c:pt>
                <c:pt idx="75">
                  <c:v>43968</c:v>
                </c:pt>
                <c:pt idx="76">
                  <c:v>43969</c:v>
                </c:pt>
                <c:pt idx="77">
                  <c:v>43970</c:v>
                </c:pt>
                <c:pt idx="78">
                  <c:v>43971</c:v>
                </c:pt>
                <c:pt idx="79">
                  <c:v>43972</c:v>
                </c:pt>
                <c:pt idx="80">
                  <c:v>43973</c:v>
                </c:pt>
                <c:pt idx="81">
                  <c:v>43974</c:v>
                </c:pt>
                <c:pt idx="82">
                  <c:v>43975</c:v>
                </c:pt>
                <c:pt idx="83">
                  <c:v>43976</c:v>
                </c:pt>
                <c:pt idx="84">
                  <c:v>43977</c:v>
                </c:pt>
                <c:pt idx="85">
                  <c:v>43978</c:v>
                </c:pt>
                <c:pt idx="86">
                  <c:v>43979</c:v>
                </c:pt>
                <c:pt idx="87">
                  <c:v>43980</c:v>
                </c:pt>
                <c:pt idx="88">
                  <c:v>43981</c:v>
                </c:pt>
                <c:pt idx="89">
                  <c:v>43982</c:v>
                </c:pt>
                <c:pt idx="90">
                  <c:v>43983</c:v>
                </c:pt>
                <c:pt idx="91">
                  <c:v>43984</c:v>
                </c:pt>
                <c:pt idx="92">
                  <c:v>43985</c:v>
                </c:pt>
                <c:pt idx="93">
                  <c:v>43986</c:v>
                </c:pt>
                <c:pt idx="94">
                  <c:v>43987</c:v>
                </c:pt>
                <c:pt idx="95">
                  <c:v>43988</c:v>
                </c:pt>
                <c:pt idx="96">
                  <c:v>43989</c:v>
                </c:pt>
                <c:pt idx="97">
                  <c:v>43990</c:v>
                </c:pt>
                <c:pt idx="98">
                  <c:v>43991</c:v>
                </c:pt>
                <c:pt idx="99">
                  <c:v>43992</c:v>
                </c:pt>
                <c:pt idx="100">
                  <c:v>43993</c:v>
                </c:pt>
                <c:pt idx="101">
                  <c:v>43994</c:v>
                </c:pt>
                <c:pt idx="102">
                  <c:v>43995</c:v>
                </c:pt>
                <c:pt idx="103">
                  <c:v>43996</c:v>
                </c:pt>
                <c:pt idx="104">
                  <c:v>43997</c:v>
                </c:pt>
                <c:pt idx="105">
                  <c:v>43998</c:v>
                </c:pt>
                <c:pt idx="106">
                  <c:v>43999</c:v>
                </c:pt>
                <c:pt idx="107">
                  <c:v>44000</c:v>
                </c:pt>
                <c:pt idx="108">
                  <c:v>44001</c:v>
                </c:pt>
                <c:pt idx="109">
                  <c:v>44002</c:v>
                </c:pt>
                <c:pt idx="110">
                  <c:v>44003</c:v>
                </c:pt>
                <c:pt idx="111">
                  <c:v>44004</c:v>
                </c:pt>
                <c:pt idx="112">
                  <c:v>44005</c:v>
                </c:pt>
                <c:pt idx="113">
                  <c:v>44006</c:v>
                </c:pt>
                <c:pt idx="114">
                  <c:v>44007</c:v>
                </c:pt>
                <c:pt idx="115">
                  <c:v>44008</c:v>
                </c:pt>
                <c:pt idx="116">
                  <c:v>44009</c:v>
                </c:pt>
                <c:pt idx="117">
                  <c:v>44010</c:v>
                </c:pt>
                <c:pt idx="118">
                  <c:v>44011</c:v>
                </c:pt>
                <c:pt idx="119">
                  <c:v>44012</c:v>
                </c:pt>
                <c:pt idx="120">
                  <c:v>44013</c:v>
                </c:pt>
                <c:pt idx="121">
                  <c:v>44014</c:v>
                </c:pt>
                <c:pt idx="122">
                  <c:v>44015</c:v>
                </c:pt>
                <c:pt idx="123">
                  <c:v>44016</c:v>
                </c:pt>
                <c:pt idx="124">
                  <c:v>44017</c:v>
                </c:pt>
                <c:pt idx="125">
                  <c:v>44018</c:v>
                </c:pt>
                <c:pt idx="126">
                  <c:v>44019</c:v>
                </c:pt>
                <c:pt idx="127">
                  <c:v>44020</c:v>
                </c:pt>
                <c:pt idx="128">
                  <c:v>44021</c:v>
                </c:pt>
                <c:pt idx="129">
                  <c:v>44022</c:v>
                </c:pt>
                <c:pt idx="130">
                  <c:v>44023</c:v>
                </c:pt>
                <c:pt idx="131">
                  <c:v>44024</c:v>
                </c:pt>
                <c:pt idx="132">
                  <c:v>44025</c:v>
                </c:pt>
                <c:pt idx="133">
                  <c:v>44026</c:v>
                </c:pt>
                <c:pt idx="134">
                  <c:v>44027</c:v>
                </c:pt>
                <c:pt idx="135">
                  <c:v>44028</c:v>
                </c:pt>
                <c:pt idx="136">
                  <c:v>44029</c:v>
                </c:pt>
                <c:pt idx="137">
                  <c:v>44030</c:v>
                </c:pt>
                <c:pt idx="138">
                  <c:v>44031</c:v>
                </c:pt>
                <c:pt idx="139">
                  <c:v>44032</c:v>
                </c:pt>
                <c:pt idx="140">
                  <c:v>44033</c:v>
                </c:pt>
                <c:pt idx="141">
                  <c:v>44034</c:v>
                </c:pt>
                <c:pt idx="142">
                  <c:v>44035</c:v>
                </c:pt>
              </c:numCache>
            </c:numRef>
          </c:cat>
          <c:val>
            <c:numRef>
              <c:f>epic.2!$B$2:$B$144</c:f>
              <c:numCache>
                <c:formatCode>General</c:formatCode>
                <c:ptCount val="143"/>
                <c:pt idx="29">
                  <c:v>1</c:v>
                </c:pt>
                <c:pt idx="49">
                  <c:v>1</c:v>
                </c:pt>
                <c:pt idx="50">
                  <c:v>2</c:v>
                </c:pt>
                <c:pt idx="53">
                  <c:v>1</c:v>
                </c:pt>
                <c:pt idx="54">
                  <c:v>1</c:v>
                </c:pt>
                <c:pt idx="58">
                  <c:v>1</c:v>
                </c:pt>
                <c:pt idx="59">
                  <c:v>2</c:v>
                </c:pt>
                <c:pt idx="62">
                  <c:v>2</c:v>
                </c:pt>
                <c:pt idx="63">
                  <c:v>4</c:v>
                </c:pt>
                <c:pt idx="66">
                  <c:v>6</c:v>
                </c:pt>
                <c:pt idx="68">
                  <c:v>8</c:v>
                </c:pt>
                <c:pt idx="69">
                  <c:v>1</c:v>
                </c:pt>
                <c:pt idx="70">
                  <c:v>12</c:v>
                </c:pt>
                <c:pt idx="71">
                  <c:v>7</c:v>
                </c:pt>
                <c:pt idx="72">
                  <c:v>4</c:v>
                </c:pt>
                <c:pt idx="73">
                  <c:v>12</c:v>
                </c:pt>
                <c:pt idx="74">
                  <c:v>4</c:v>
                </c:pt>
                <c:pt idx="75">
                  <c:v>13</c:v>
                </c:pt>
                <c:pt idx="76">
                  <c:v>9</c:v>
                </c:pt>
                <c:pt idx="77">
                  <c:v>7</c:v>
                </c:pt>
                <c:pt idx="78">
                  <c:v>21</c:v>
                </c:pt>
                <c:pt idx="79">
                  <c:v>6</c:v>
                </c:pt>
                <c:pt idx="80">
                  <c:v>7</c:v>
                </c:pt>
                <c:pt idx="81">
                  <c:v>8</c:v>
                </c:pt>
                <c:pt idx="82">
                  <c:v>6</c:v>
                </c:pt>
                <c:pt idx="83">
                  <c:v>33</c:v>
                </c:pt>
                <c:pt idx="84">
                  <c:v>18</c:v>
                </c:pt>
                <c:pt idx="85">
                  <c:v>22</c:v>
                </c:pt>
                <c:pt idx="86">
                  <c:v>15</c:v>
                </c:pt>
                <c:pt idx="87">
                  <c:v>9</c:v>
                </c:pt>
                <c:pt idx="88">
                  <c:v>22</c:v>
                </c:pt>
                <c:pt idx="89">
                  <c:v>4</c:v>
                </c:pt>
                <c:pt idx="90">
                  <c:v>27</c:v>
                </c:pt>
                <c:pt idx="91">
                  <c:v>23</c:v>
                </c:pt>
                <c:pt idx="92">
                  <c:v>15</c:v>
                </c:pt>
                <c:pt idx="93">
                  <c:v>15</c:v>
                </c:pt>
                <c:pt idx="94">
                  <c:v>40</c:v>
                </c:pt>
                <c:pt idx="95">
                  <c:v>28</c:v>
                </c:pt>
                <c:pt idx="96">
                  <c:v>26</c:v>
                </c:pt>
                <c:pt idx="97">
                  <c:v>22</c:v>
                </c:pt>
                <c:pt idx="98">
                  <c:v>9</c:v>
                </c:pt>
                <c:pt idx="99">
                  <c:v>15</c:v>
                </c:pt>
                <c:pt idx="100">
                  <c:v>13</c:v>
                </c:pt>
                <c:pt idx="101">
                  <c:v>20</c:v>
                </c:pt>
                <c:pt idx="102">
                  <c:v>14</c:v>
                </c:pt>
                <c:pt idx="103">
                  <c:v>17</c:v>
                </c:pt>
                <c:pt idx="104">
                  <c:v>22</c:v>
                </c:pt>
                <c:pt idx="105">
                  <c:v>15</c:v>
                </c:pt>
                <c:pt idx="106">
                  <c:v>18</c:v>
                </c:pt>
                <c:pt idx="107">
                  <c:v>15</c:v>
                </c:pt>
                <c:pt idx="108">
                  <c:v>15</c:v>
                </c:pt>
                <c:pt idx="109">
                  <c:v>18</c:v>
                </c:pt>
                <c:pt idx="110">
                  <c:v>14</c:v>
                </c:pt>
                <c:pt idx="111">
                  <c:v>7</c:v>
                </c:pt>
                <c:pt idx="112">
                  <c:v>6</c:v>
                </c:pt>
                <c:pt idx="113">
                  <c:v>10</c:v>
                </c:pt>
                <c:pt idx="114">
                  <c:v>8</c:v>
                </c:pt>
                <c:pt idx="115">
                  <c:v>6</c:v>
                </c:pt>
                <c:pt idx="116">
                  <c:v>5</c:v>
                </c:pt>
                <c:pt idx="117">
                  <c:v>10</c:v>
                </c:pt>
                <c:pt idx="118">
                  <c:v>5</c:v>
                </c:pt>
                <c:pt idx="119">
                  <c:v>3</c:v>
                </c:pt>
                <c:pt idx="120">
                  <c:v>5</c:v>
                </c:pt>
                <c:pt idx="121">
                  <c:v>2</c:v>
                </c:pt>
                <c:pt idx="122">
                  <c:v>4</c:v>
                </c:pt>
                <c:pt idx="123">
                  <c:v>3</c:v>
                </c:pt>
                <c:pt idx="124">
                  <c:v>3</c:v>
                </c:pt>
                <c:pt idx="126">
                  <c:v>2</c:v>
                </c:pt>
                <c:pt idx="127">
                  <c:v>1</c:v>
                </c:pt>
                <c:pt idx="128">
                  <c:v>3</c:v>
                </c:pt>
                <c:pt idx="129">
                  <c:v>1</c:v>
                </c:pt>
                <c:pt idx="131">
                  <c:v>1</c:v>
                </c:pt>
                <c:pt idx="132">
                  <c:v>3</c:v>
                </c:pt>
                <c:pt idx="13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45-4E55-93A7-D9A707ECF311}"/>
            </c:ext>
          </c:extLst>
        </c:ser>
        <c:ser>
          <c:idx val="2"/>
          <c:order val="2"/>
          <c:tx>
            <c:strRef>
              <c:f>epic.2!$D$1</c:f>
              <c:strCache>
                <c:ptCount val="1"/>
                <c:pt idx="0">
                  <c:v>Suspeito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epic.2!$A$2:$A$144</c:f>
              <c:numCache>
                <c:formatCode>m/d/yyyy</c:formatCode>
                <c:ptCount val="143"/>
                <c:pt idx="0">
                  <c:v>43886</c:v>
                </c:pt>
                <c:pt idx="1">
                  <c:v>43887</c:v>
                </c:pt>
                <c:pt idx="2">
                  <c:v>43891</c:v>
                </c:pt>
                <c:pt idx="3">
                  <c:v>43893</c:v>
                </c:pt>
                <c:pt idx="4">
                  <c:v>43894</c:v>
                </c:pt>
                <c:pt idx="5">
                  <c:v>43895</c:v>
                </c:pt>
                <c:pt idx="6">
                  <c:v>43898</c:v>
                </c:pt>
                <c:pt idx="7">
                  <c:v>43900</c:v>
                </c:pt>
                <c:pt idx="8">
                  <c:v>43901</c:v>
                </c:pt>
                <c:pt idx="9">
                  <c:v>43902</c:v>
                </c:pt>
                <c:pt idx="10">
                  <c:v>43903</c:v>
                </c:pt>
                <c:pt idx="11">
                  <c:v>43904</c:v>
                </c:pt>
                <c:pt idx="12">
                  <c:v>43905</c:v>
                </c:pt>
                <c:pt idx="13">
                  <c:v>43906</c:v>
                </c:pt>
                <c:pt idx="14">
                  <c:v>43907</c:v>
                </c:pt>
                <c:pt idx="15">
                  <c:v>43908</c:v>
                </c:pt>
                <c:pt idx="16">
                  <c:v>43909</c:v>
                </c:pt>
                <c:pt idx="17">
                  <c:v>43910</c:v>
                </c:pt>
                <c:pt idx="18">
                  <c:v>43911</c:v>
                </c:pt>
                <c:pt idx="19">
                  <c:v>43912</c:v>
                </c:pt>
                <c:pt idx="20">
                  <c:v>43913</c:v>
                </c:pt>
                <c:pt idx="21">
                  <c:v>43914</c:v>
                </c:pt>
                <c:pt idx="22">
                  <c:v>43915</c:v>
                </c:pt>
                <c:pt idx="23">
                  <c:v>43916</c:v>
                </c:pt>
                <c:pt idx="24">
                  <c:v>43917</c:v>
                </c:pt>
                <c:pt idx="25">
                  <c:v>43918</c:v>
                </c:pt>
                <c:pt idx="26">
                  <c:v>43919</c:v>
                </c:pt>
                <c:pt idx="27">
                  <c:v>43920</c:v>
                </c:pt>
                <c:pt idx="28">
                  <c:v>43921</c:v>
                </c:pt>
                <c:pt idx="29">
                  <c:v>43922</c:v>
                </c:pt>
                <c:pt idx="30">
                  <c:v>43923</c:v>
                </c:pt>
                <c:pt idx="31">
                  <c:v>43924</c:v>
                </c:pt>
                <c:pt idx="32">
                  <c:v>43925</c:v>
                </c:pt>
                <c:pt idx="33">
                  <c:v>43926</c:v>
                </c:pt>
                <c:pt idx="34">
                  <c:v>43927</c:v>
                </c:pt>
                <c:pt idx="35">
                  <c:v>43928</c:v>
                </c:pt>
                <c:pt idx="36">
                  <c:v>43929</c:v>
                </c:pt>
                <c:pt idx="37">
                  <c:v>43930</c:v>
                </c:pt>
                <c:pt idx="38">
                  <c:v>43931</c:v>
                </c:pt>
                <c:pt idx="39">
                  <c:v>43932</c:v>
                </c:pt>
                <c:pt idx="40">
                  <c:v>43933</c:v>
                </c:pt>
                <c:pt idx="41">
                  <c:v>43934</c:v>
                </c:pt>
                <c:pt idx="42">
                  <c:v>43935</c:v>
                </c:pt>
                <c:pt idx="43">
                  <c:v>43936</c:v>
                </c:pt>
                <c:pt idx="44">
                  <c:v>43937</c:v>
                </c:pt>
                <c:pt idx="45">
                  <c:v>43938</c:v>
                </c:pt>
                <c:pt idx="46">
                  <c:v>43939</c:v>
                </c:pt>
                <c:pt idx="47">
                  <c:v>43940</c:v>
                </c:pt>
                <c:pt idx="48">
                  <c:v>43941</c:v>
                </c:pt>
                <c:pt idx="49">
                  <c:v>43942</c:v>
                </c:pt>
                <c:pt idx="50">
                  <c:v>43943</c:v>
                </c:pt>
                <c:pt idx="51">
                  <c:v>43944</c:v>
                </c:pt>
                <c:pt idx="52">
                  <c:v>43945</c:v>
                </c:pt>
                <c:pt idx="53">
                  <c:v>43946</c:v>
                </c:pt>
                <c:pt idx="54">
                  <c:v>43947</c:v>
                </c:pt>
                <c:pt idx="55">
                  <c:v>43948</c:v>
                </c:pt>
                <c:pt idx="56">
                  <c:v>43949</c:v>
                </c:pt>
                <c:pt idx="57">
                  <c:v>43950</c:v>
                </c:pt>
                <c:pt idx="58">
                  <c:v>43951</c:v>
                </c:pt>
                <c:pt idx="59">
                  <c:v>43952</c:v>
                </c:pt>
                <c:pt idx="60">
                  <c:v>43953</c:v>
                </c:pt>
                <c:pt idx="61">
                  <c:v>43954</c:v>
                </c:pt>
                <c:pt idx="62">
                  <c:v>43955</c:v>
                </c:pt>
                <c:pt idx="63">
                  <c:v>43956</c:v>
                </c:pt>
                <c:pt idx="64">
                  <c:v>43957</c:v>
                </c:pt>
                <c:pt idx="65">
                  <c:v>43958</c:v>
                </c:pt>
                <c:pt idx="66">
                  <c:v>43959</c:v>
                </c:pt>
                <c:pt idx="67">
                  <c:v>43960</c:v>
                </c:pt>
                <c:pt idx="68">
                  <c:v>43961</c:v>
                </c:pt>
                <c:pt idx="69">
                  <c:v>43962</c:v>
                </c:pt>
                <c:pt idx="70">
                  <c:v>43963</c:v>
                </c:pt>
                <c:pt idx="71">
                  <c:v>43964</c:v>
                </c:pt>
                <c:pt idx="72">
                  <c:v>43965</c:v>
                </c:pt>
                <c:pt idx="73">
                  <c:v>43966</c:v>
                </c:pt>
                <c:pt idx="74">
                  <c:v>43967</c:v>
                </c:pt>
                <c:pt idx="75">
                  <c:v>43968</c:v>
                </c:pt>
                <c:pt idx="76">
                  <c:v>43969</c:v>
                </c:pt>
                <c:pt idx="77">
                  <c:v>43970</c:v>
                </c:pt>
                <c:pt idx="78">
                  <c:v>43971</c:v>
                </c:pt>
                <c:pt idx="79">
                  <c:v>43972</c:v>
                </c:pt>
                <c:pt idx="80">
                  <c:v>43973</c:v>
                </c:pt>
                <c:pt idx="81">
                  <c:v>43974</c:v>
                </c:pt>
                <c:pt idx="82">
                  <c:v>43975</c:v>
                </c:pt>
                <c:pt idx="83">
                  <c:v>43976</c:v>
                </c:pt>
                <c:pt idx="84">
                  <c:v>43977</c:v>
                </c:pt>
                <c:pt idx="85">
                  <c:v>43978</c:v>
                </c:pt>
                <c:pt idx="86">
                  <c:v>43979</c:v>
                </c:pt>
                <c:pt idx="87">
                  <c:v>43980</c:v>
                </c:pt>
                <c:pt idx="88">
                  <c:v>43981</c:v>
                </c:pt>
                <c:pt idx="89">
                  <c:v>43982</c:v>
                </c:pt>
                <c:pt idx="90">
                  <c:v>43983</c:v>
                </c:pt>
                <c:pt idx="91">
                  <c:v>43984</c:v>
                </c:pt>
                <c:pt idx="92">
                  <c:v>43985</c:v>
                </c:pt>
                <c:pt idx="93">
                  <c:v>43986</c:v>
                </c:pt>
                <c:pt idx="94">
                  <c:v>43987</c:v>
                </c:pt>
                <c:pt idx="95">
                  <c:v>43988</c:v>
                </c:pt>
                <c:pt idx="96">
                  <c:v>43989</c:v>
                </c:pt>
                <c:pt idx="97">
                  <c:v>43990</c:v>
                </c:pt>
                <c:pt idx="98">
                  <c:v>43991</c:v>
                </c:pt>
                <c:pt idx="99">
                  <c:v>43992</c:v>
                </c:pt>
                <c:pt idx="100">
                  <c:v>43993</c:v>
                </c:pt>
                <c:pt idx="101">
                  <c:v>43994</c:v>
                </c:pt>
                <c:pt idx="102">
                  <c:v>43995</c:v>
                </c:pt>
                <c:pt idx="103">
                  <c:v>43996</c:v>
                </c:pt>
                <c:pt idx="104">
                  <c:v>43997</c:v>
                </c:pt>
                <c:pt idx="105">
                  <c:v>43998</c:v>
                </c:pt>
                <c:pt idx="106">
                  <c:v>43999</c:v>
                </c:pt>
                <c:pt idx="107">
                  <c:v>44000</c:v>
                </c:pt>
                <c:pt idx="108">
                  <c:v>44001</c:v>
                </c:pt>
                <c:pt idx="109">
                  <c:v>44002</c:v>
                </c:pt>
                <c:pt idx="110">
                  <c:v>44003</c:v>
                </c:pt>
                <c:pt idx="111">
                  <c:v>44004</c:v>
                </c:pt>
                <c:pt idx="112">
                  <c:v>44005</c:v>
                </c:pt>
                <c:pt idx="113">
                  <c:v>44006</c:v>
                </c:pt>
                <c:pt idx="114">
                  <c:v>44007</c:v>
                </c:pt>
                <c:pt idx="115">
                  <c:v>44008</c:v>
                </c:pt>
                <c:pt idx="116">
                  <c:v>44009</c:v>
                </c:pt>
                <c:pt idx="117">
                  <c:v>44010</c:v>
                </c:pt>
                <c:pt idx="118">
                  <c:v>44011</c:v>
                </c:pt>
                <c:pt idx="119">
                  <c:v>44012</c:v>
                </c:pt>
                <c:pt idx="120">
                  <c:v>44013</c:v>
                </c:pt>
                <c:pt idx="121">
                  <c:v>44014</c:v>
                </c:pt>
                <c:pt idx="122">
                  <c:v>44015</c:v>
                </c:pt>
                <c:pt idx="123">
                  <c:v>44016</c:v>
                </c:pt>
                <c:pt idx="124">
                  <c:v>44017</c:v>
                </c:pt>
                <c:pt idx="125">
                  <c:v>44018</c:v>
                </c:pt>
                <c:pt idx="126">
                  <c:v>44019</c:v>
                </c:pt>
                <c:pt idx="127">
                  <c:v>44020</c:v>
                </c:pt>
                <c:pt idx="128">
                  <c:v>44021</c:v>
                </c:pt>
                <c:pt idx="129">
                  <c:v>44022</c:v>
                </c:pt>
                <c:pt idx="130">
                  <c:v>44023</c:v>
                </c:pt>
                <c:pt idx="131">
                  <c:v>44024</c:v>
                </c:pt>
                <c:pt idx="132">
                  <c:v>44025</c:v>
                </c:pt>
                <c:pt idx="133">
                  <c:v>44026</c:v>
                </c:pt>
                <c:pt idx="134">
                  <c:v>44027</c:v>
                </c:pt>
                <c:pt idx="135">
                  <c:v>44028</c:v>
                </c:pt>
                <c:pt idx="136">
                  <c:v>44029</c:v>
                </c:pt>
                <c:pt idx="137">
                  <c:v>44030</c:v>
                </c:pt>
                <c:pt idx="138">
                  <c:v>44031</c:v>
                </c:pt>
                <c:pt idx="139">
                  <c:v>44032</c:v>
                </c:pt>
                <c:pt idx="140">
                  <c:v>44033</c:v>
                </c:pt>
                <c:pt idx="141">
                  <c:v>44034</c:v>
                </c:pt>
                <c:pt idx="142">
                  <c:v>44035</c:v>
                </c:pt>
              </c:numCache>
            </c:numRef>
          </c:cat>
          <c:val>
            <c:numRef>
              <c:f>epic.2!$D$2:$D$144</c:f>
              <c:numCache>
                <c:formatCode>General</c:formatCode>
                <c:ptCount val="143"/>
                <c:pt idx="59">
                  <c:v>1</c:v>
                </c:pt>
                <c:pt idx="60">
                  <c:v>1</c:v>
                </c:pt>
                <c:pt idx="61">
                  <c:v>1</c:v>
                </c:pt>
                <c:pt idx="63">
                  <c:v>1</c:v>
                </c:pt>
                <c:pt idx="64">
                  <c:v>2</c:v>
                </c:pt>
                <c:pt idx="68">
                  <c:v>2</c:v>
                </c:pt>
                <c:pt idx="69">
                  <c:v>1</c:v>
                </c:pt>
                <c:pt idx="70">
                  <c:v>1</c:v>
                </c:pt>
                <c:pt idx="72">
                  <c:v>2</c:v>
                </c:pt>
                <c:pt idx="73">
                  <c:v>3</c:v>
                </c:pt>
                <c:pt idx="74">
                  <c:v>2</c:v>
                </c:pt>
                <c:pt idx="75">
                  <c:v>1</c:v>
                </c:pt>
                <c:pt idx="76">
                  <c:v>7</c:v>
                </c:pt>
                <c:pt idx="77">
                  <c:v>5</c:v>
                </c:pt>
                <c:pt idx="78">
                  <c:v>12</c:v>
                </c:pt>
                <c:pt idx="79">
                  <c:v>7</c:v>
                </c:pt>
                <c:pt idx="80">
                  <c:v>4</c:v>
                </c:pt>
                <c:pt idx="82">
                  <c:v>2</c:v>
                </c:pt>
                <c:pt idx="83">
                  <c:v>2</c:v>
                </c:pt>
                <c:pt idx="85">
                  <c:v>1</c:v>
                </c:pt>
                <c:pt idx="88">
                  <c:v>4</c:v>
                </c:pt>
                <c:pt idx="89">
                  <c:v>1</c:v>
                </c:pt>
                <c:pt idx="90">
                  <c:v>3</c:v>
                </c:pt>
                <c:pt idx="91">
                  <c:v>5</c:v>
                </c:pt>
                <c:pt idx="92">
                  <c:v>3</c:v>
                </c:pt>
                <c:pt idx="94">
                  <c:v>4</c:v>
                </c:pt>
                <c:pt idx="95">
                  <c:v>9</c:v>
                </c:pt>
                <c:pt idx="96">
                  <c:v>5</c:v>
                </c:pt>
                <c:pt idx="97">
                  <c:v>6</c:v>
                </c:pt>
                <c:pt idx="98">
                  <c:v>3</c:v>
                </c:pt>
                <c:pt idx="99">
                  <c:v>6</c:v>
                </c:pt>
                <c:pt idx="100">
                  <c:v>11</c:v>
                </c:pt>
                <c:pt idx="101">
                  <c:v>6</c:v>
                </c:pt>
                <c:pt idx="102">
                  <c:v>1</c:v>
                </c:pt>
                <c:pt idx="103">
                  <c:v>24</c:v>
                </c:pt>
                <c:pt idx="104">
                  <c:v>8</c:v>
                </c:pt>
                <c:pt idx="105">
                  <c:v>9</c:v>
                </c:pt>
                <c:pt idx="106">
                  <c:v>10</c:v>
                </c:pt>
                <c:pt idx="107">
                  <c:v>10</c:v>
                </c:pt>
                <c:pt idx="108">
                  <c:v>16</c:v>
                </c:pt>
                <c:pt idx="109">
                  <c:v>22</c:v>
                </c:pt>
                <c:pt idx="110">
                  <c:v>12</c:v>
                </c:pt>
                <c:pt idx="111">
                  <c:v>17</c:v>
                </c:pt>
                <c:pt idx="112">
                  <c:v>16</c:v>
                </c:pt>
                <c:pt idx="113">
                  <c:v>14</c:v>
                </c:pt>
                <c:pt idx="114">
                  <c:v>28</c:v>
                </c:pt>
                <c:pt idx="115">
                  <c:v>14</c:v>
                </c:pt>
                <c:pt idx="116">
                  <c:v>9</c:v>
                </c:pt>
                <c:pt idx="117">
                  <c:v>22</c:v>
                </c:pt>
                <c:pt idx="118">
                  <c:v>18</c:v>
                </c:pt>
                <c:pt idx="119">
                  <c:v>15</c:v>
                </c:pt>
                <c:pt idx="120">
                  <c:v>19</c:v>
                </c:pt>
                <c:pt idx="121">
                  <c:v>12</c:v>
                </c:pt>
                <c:pt idx="122">
                  <c:v>16</c:v>
                </c:pt>
                <c:pt idx="123">
                  <c:v>17</c:v>
                </c:pt>
                <c:pt idx="124">
                  <c:v>17</c:v>
                </c:pt>
                <c:pt idx="125">
                  <c:v>27</c:v>
                </c:pt>
                <c:pt idx="126">
                  <c:v>20</c:v>
                </c:pt>
                <c:pt idx="127">
                  <c:v>19</c:v>
                </c:pt>
                <c:pt idx="128">
                  <c:v>26</c:v>
                </c:pt>
                <c:pt idx="129">
                  <c:v>34</c:v>
                </c:pt>
                <c:pt idx="130">
                  <c:v>19</c:v>
                </c:pt>
                <c:pt idx="131">
                  <c:v>24</c:v>
                </c:pt>
                <c:pt idx="132">
                  <c:v>19</c:v>
                </c:pt>
                <c:pt idx="133">
                  <c:v>14</c:v>
                </c:pt>
                <c:pt idx="134">
                  <c:v>21</c:v>
                </c:pt>
                <c:pt idx="135">
                  <c:v>20</c:v>
                </c:pt>
                <c:pt idx="136">
                  <c:v>23</c:v>
                </c:pt>
                <c:pt idx="137">
                  <c:v>31</c:v>
                </c:pt>
                <c:pt idx="138">
                  <c:v>26</c:v>
                </c:pt>
                <c:pt idx="139">
                  <c:v>29</c:v>
                </c:pt>
                <c:pt idx="140">
                  <c:v>21</c:v>
                </c:pt>
                <c:pt idx="141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45-4E55-93A7-D9A707ECF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996859808"/>
        <c:axId val="2001592528"/>
      </c:barChart>
      <c:catAx>
        <c:axId val="1996859808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880000" spcFirstLastPara="1" vertOverflow="ellipsis" wrap="square" anchor="ctr" anchorCtr="1"/>
          <a:lstStyle/>
          <a:p>
            <a:pPr>
              <a:defRPr sz="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01592528"/>
        <c:crosses val="autoZero"/>
        <c:auto val="0"/>
        <c:lblAlgn val="ctr"/>
        <c:lblOffset val="100"/>
        <c:noMultiLvlLbl val="1"/>
      </c:catAx>
      <c:valAx>
        <c:axId val="2001592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96859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31823251392939E-2"/>
          <c:y val="8.7564096860773738E-2"/>
          <c:w val="0.31297170656215745"/>
          <c:h val="4.99123626495840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600"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Planilha9!$R$3</c:f>
              <c:strCache>
                <c:ptCount val="1"/>
                <c:pt idx="0">
                  <c:v>Total casos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Planilha9!$O$4:$O$13</c:f>
              <c:strCache>
                <c:ptCount val="10"/>
                <c:pt idx="0">
                  <c:v>&lt;1</c:v>
                </c:pt>
                <c:pt idx="1">
                  <c:v> 1-9</c:v>
                </c:pt>
                <c:pt idx="2">
                  <c:v> 10-19</c:v>
                </c:pt>
                <c:pt idx="3">
                  <c:v>20-29</c:v>
                </c:pt>
                <c:pt idx="4">
                  <c:v>30-39</c:v>
                </c:pt>
                <c:pt idx="5">
                  <c:v>40-49</c:v>
                </c:pt>
                <c:pt idx="6">
                  <c:v>50-59</c:v>
                </c:pt>
                <c:pt idx="7">
                  <c:v>60-69</c:v>
                </c:pt>
                <c:pt idx="8">
                  <c:v>70-79</c:v>
                </c:pt>
                <c:pt idx="9">
                  <c:v>≥80</c:v>
                </c:pt>
              </c:strCache>
            </c:strRef>
          </c:cat>
          <c:val>
            <c:numRef>
              <c:f>Planilha9!$R$4:$R$13</c:f>
              <c:numCache>
                <c:formatCode>General</c:formatCode>
                <c:ptCount val="10"/>
                <c:pt idx="0">
                  <c:v>200</c:v>
                </c:pt>
                <c:pt idx="1">
                  <c:v>1234</c:v>
                </c:pt>
                <c:pt idx="2">
                  <c:v>1976</c:v>
                </c:pt>
                <c:pt idx="3">
                  <c:v>2582</c:v>
                </c:pt>
                <c:pt idx="4">
                  <c:v>2532</c:v>
                </c:pt>
                <c:pt idx="5">
                  <c:v>2103</c:v>
                </c:pt>
                <c:pt idx="6">
                  <c:v>1384</c:v>
                </c:pt>
                <c:pt idx="7">
                  <c:v>877</c:v>
                </c:pt>
                <c:pt idx="8">
                  <c:v>682</c:v>
                </c:pt>
                <c:pt idx="9">
                  <c:v>494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02-4B30-9826-67425CE40F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80450848"/>
        <c:axId val="77292704"/>
      </c:barChart>
      <c:lineChart>
        <c:grouping val="standard"/>
        <c:varyColors val="0"/>
        <c:ser>
          <c:idx val="1"/>
          <c:order val="1"/>
          <c:tx>
            <c:strRef>
              <c:f>Planilha9!$U$3</c:f>
              <c:strCache>
                <c:ptCount val="1"/>
                <c:pt idx="0">
                  <c:v>Taxa de incidência (100.000 hab.)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Planilha9!$O$4:$O$13</c:f>
              <c:strCache>
                <c:ptCount val="10"/>
                <c:pt idx="0">
                  <c:v>&lt;1</c:v>
                </c:pt>
                <c:pt idx="1">
                  <c:v> 1-9</c:v>
                </c:pt>
                <c:pt idx="2">
                  <c:v> 10-19</c:v>
                </c:pt>
                <c:pt idx="3">
                  <c:v>20-29</c:v>
                </c:pt>
                <c:pt idx="4">
                  <c:v>30-39</c:v>
                </c:pt>
                <c:pt idx="5">
                  <c:v>40-49</c:v>
                </c:pt>
                <c:pt idx="6">
                  <c:v>50-59</c:v>
                </c:pt>
                <c:pt idx="7">
                  <c:v>60-69</c:v>
                </c:pt>
                <c:pt idx="8">
                  <c:v>70-79</c:v>
                </c:pt>
                <c:pt idx="9">
                  <c:v>≥80</c:v>
                </c:pt>
              </c:strCache>
            </c:strRef>
          </c:cat>
          <c:val>
            <c:numRef>
              <c:f>Planilha9!$U$4:$U$13</c:f>
              <c:numCache>
                <c:formatCode>0.0</c:formatCode>
                <c:ptCount val="10"/>
                <c:pt idx="0">
                  <c:v>1128.3497884344147</c:v>
                </c:pt>
                <c:pt idx="1">
                  <c:v>655.89454661422337</c:v>
                </c:pt>
                <c:pt idx="2">
                  <c:v>1077.3558981964102</c:v>
                </c:pt>
                <c:pt idx="3">
                  <c:v>1978.7715063034066</c:v>
                </c:pt>
                <c:pt idx="4">
                  <c:v>2754.3294752414931</c:v>
                </c:pt>
                <c:pt idx="5">
                  <c:v>3475.0565956673336</c:v>
                </c:pt>
                <c:pt idx="6">
                  <c:v>3680.55740233492</c:v>
                </c:pt>
                <c:pt idx="7">
                  <c:v>3928.1555137507839</c:v>
                </c:pt>
                <c:pt idx="8">
                  <c:v>4854.0925266903914</c:v>
                </c:pt>
                <c:pt idx="9">
                  <c:v>5086.4909390444809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302-4B30-9826-67425CE40F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59681152"/>
        <c:axId val="77302688"/>
      </c:lineChart>
      <c:catAx>
        <c:axId val="80450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7292704"/>
        <c:crosses val="autoZero"/>
        <c:auto val="1"/>
        <c:lblAlgn val="ctr"/>
        <c:lblOffset val="100"/>
        <c:noMultiLvlLbl val="0"/>
      </c:catAx>
      <c:valAx>
        <c:axId val="77292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95000"/>
                </a:sys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800"/>
                  <a:t>Casos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0450848"/>
        <c:crosses val="autoZero"/>
        <c:crossBetween val="between"/>
      </c:valAx>
      <c:valAx>
        <c:axId val="7730268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800"/>
                  <a:t>Incidência (100.000 hab.)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659681152"/>
        <c:crosses val="max"/>
        <c:crossBetween val="between"/>
      </c:valAx>
      <c:catAx>
        <c:axId val="16596811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730268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8601f86a7a_2_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8601f86a7a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8601f86a7a_8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8601f86a7a_8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9010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8601f86a7a_8_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7" name="Google Shape;197;g8601f86a7a_8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7750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8601f86a7a_8_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g8601f86a7a_8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2848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8601f86a7a_8_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g8601f86a7a_8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5650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8601f86a7a_8_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g8601f86a7a_8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20503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8601f86a7a_8_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g8601f86a7a_8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7903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8601f86a7a_8_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g8601f86a7a_8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23991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8601f86a7a_8_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g8601f86a7a_8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54953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8601f86a7a_8_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g8601f86a7a_8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36831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8601f86a7a_8_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g8601f86a7a_8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1149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8601f86a7a_2_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8601f86a7a_2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8601f86a7a_8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8601f86a7a_8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8092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8601f86a7a_8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8601f86a7a_8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32109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8601f86a7a_8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8601f86a7a_8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66810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8601f86a7a_1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g8601f86a7a_1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8601f86a7a_8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8601f86a7a_8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2271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8601f86a7a_8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8601f86a7a_8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3539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8601f86a7a_8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8601f86a7a_8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5397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8601f86a7a_8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8601f86a7a_8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5913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8601f86a7a_8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8601f86a7a_8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9279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8601f86a7a_8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g8601f86a7a_8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8601f86a7a_8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g8601f86a7a_8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3176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5733431-6BD8-42D5-9748-78FA424BEF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5659"/>
            <a:ext cx="1679529" cy="1407841"/>
          </a:xfrm>
          <a:prstGeom prst="rect">
            <a:avLst/>
          </a:prstGeom>
        </p:spPr>
      </p:pic>
      <p:pic>
        <p:nvPicPr>
          <p:cNvPr id="8" name="Google Shape;144;p27">
            <a:extLst>
              <a:ext uri="{FF2B5EF4-FFF2-40B4-BE49-F238E27FC236}">
                <a16:creationId xmlns:a16="http://schemas.microsoft.com/office/drawing/2014/main" id="{81900D4F-64EB-41EB-8B6B-6D834D0D9C5B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350486" y="4758948"/>
            <a:ext cx="1698300" cy="346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A012B13-1E0C-48B6-AAE2-AF0028F5E90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5659"/>
            <a:ext cx="1679529" cy="1407841"/>
          </a:xfrm>
          <a:prstGeom prst="rect">
            <a:avLst/>
          </a:prstGeom>
        </p:spPr>
      </p:pic>
      <p:pic>
        <p:nvPicPr>
          <p:cNvPr id="10" name="Google Shape;144;p27">
            <a:extLst>
              <a:ext uri="{FF2B5EF4-FFF2-40B4-BE49-F238E27FC236}">
                <a16:creationId xmlns:a16="http://schemas.microsoft.com/office/drawing/2014/main" id="{75C73D26-D7C3-495D-8B7B-4A2D2D6922F3}"/>
              </a:ext>
            </a:extLst>
          </p:cNvPr>
          <p:cNvPicPr preferRelativeResize="0"/>
          <p:nvPr userDrawn="1"/>
        </p:nvPicPr>
        <p:blipFill rotWithShape="1">
          <a:blip r:embed="rId14">
            <a:alphaModFix/>
          </a:blip>
          <a:srcRect/>
          <a:stretch/>
        </p:blipFill>
        <p:spPr>
          <a:xfrm>
            <a:off x="7350486" y="4758948"/>
            <a:ext cx="1698300" cy="34667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covid.saude.gov.br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hyperlink" Target="http://www.saudeindigena.net.br/coronavirus/" TargetMode="External"/><Relationship Id="rId4" Type="http://schemas.openxmlformats.org/officeDocument/2006/relationships/hyperlink" Target="https://www.saude.gov.br/saude-indigen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hyperlink" Target="http://www.saudeindigena.net.br/coronavirus/" TargetMode="External"/><Relationship Id="rId4" Type="http://schemas.openxmlformats.org/officeDocument/2006/relationships/hyperlink" Target="http://www.saude.gov.br/saude-indigena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65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73515" y="4620771"/>
            <a:ext cx="2008835" cy="392969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5"/>
          <p:cNvSpPr txBox="1"/>
          <p:nvPr/>
        </p:nvSpPr>
        <p:spPr>
          <a:xfrm>
            <a:off x="2232266" y="1256129"/>
            <a:ext cx="6539533" cy="2653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A020"/>
              </a:buClr>
              <a:buSzPts val="4200"/>
              <a:buFont typeface="Arial"/>
              <a:buNone/>
            </a:pPr>
            <a:r>
              <a:rPr lang="pt-BR" sz="17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Brasília, </a:t>
            </a:r>
            <a:r>
              <a:rPr lang="pt-BR" sz="1700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 </a:t>
            </a:r>
            <a:r>
              <a:rPr lang="pt-BR" sz="17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pt-BR" sz="1700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agosto </a:t>
            </a:r>
            <a:r>
              <a:rPr lang="pt-BR" sz="17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 2020</a:t>
            </a:r>
            <a:br>
              <a:rPr lang="pt-BR" sz="17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3800" b="1" i="0" u="none" strike="noStrike" cap="none" dirty="0" smtClean="0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AUDIÊNCIA PÚBLICA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6A020"/>
              </a:buClr>
              <a:buSzPts val="4200"/>
              <a:buFont typeface="Arial"/>
              <a:buNone/>
            </a:pPr>
            <a:r>
              <a:rPr lang="pt-BR" sz="1600" b="1" dirty="0" err="1" smtClean="0">
                <a:solidFill>
                  <a:schemeClr val="lt1"/>
                </a:solidFill>
                <a:latin typeface="+mj-lt"/>
                <a:ea typeface="Tahoma"/>
                <a:cs typeface="Tahoma"/>
                <a:sym typeface="Tahoma"/>
              </a:rPr>
              <a:t>Req</a:t>
            </a:r>
            <a:r>
              <a:rPr lang="pt-BR" sz="1600" b="1" dirty="0" smtClean="0">
                <a:solidFill>
                  <a:schemeClr val="lt1"/>
                </a:solidFill>
                <a:latin typeface="+mj-lt"/>
                <a:ea typeface="Tahoma"/>
                <a:cs typeface="Tahoma"/>
                <a:sym typeface="Tahoma"/>
              </a:rPr>
              <a:t>. 64/2020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6A020"/>
              </a:buClr>
              <a:buSzPts val="4200"/>
              <a:buFont typeface="Arial"/>
              <a:buNone/>
            </a:pPr>
            <a:r>
              <a:rPr lang="pt-BR" sz="1600" b="1" dirty="0" smtClean="0">
                <a:solidFill>
                  <a:schemeClr val="lt1"/>
                </a:solidFill>
                <a:latin typeface="+mj-lt"/>
                <a:ea typeface="Tahoma"/>
                <a:cs typeface="Tahoma"/>
                <a:sym typeface="Tahoma"/>
              </a:rPr>
              <a:t>Comissão Temporária COVID/19</a:t>
            </a:r>
            <a:endParaRPr sz="16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A020"/>
              </a:buClr>
              <a:buSzPts val="4200"/>
              <a:buFont typeface="Arial"/>
              <a:buNone/>
            </a:pPr>
            <a:endParaRPr sz="2100" b="1" i="1" u="none" strike="noStrike" cap="none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/>
          <p:nvPr/>
        </p:nvSpPr>
        <p:spPr>
          <a:xfrm>
            <a:off x="0" y="47267"/>
            <a:ext cx="9144000" cy="6309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7"/>
          <p:cNvSpPr/>
          <p:nvPr/>
        </p:nvSpPr>
        <p:spPr>
          <a:xfrm>
            <a:off x="0" y="0"/>
            <a:ext cx="9144000" cy="630900"/>
          </a:xfrm>
          <a:prstGeom prst="rect">
            <a:avLst/>
          </a:prstGeom>
          <a:gradFill>
            <a:gsLst>
              <a:gs pos="0">
                <a:srgbClr val="001D52"/>
              </a:gs>
              <a:gs pos="50000">
                <a:srgbClr val="002B78"/>
              </a:gs>
              <a:gs pos="100000">
                <a:srgbClr val="00349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76200" dist="12700" dir="2700000" sy="-23000" kx="-800311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7"/>
          <p:cNvSpPr/>
          <p:nvPr/>
        </p:nvSpPr>
        <p:spPr>
          <a:xfrm>
            <a:off x="38624" y="145500"/>
            <a:ext cx="8946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dirty="0">
                <a:solidFill>
                  <a:schemeClr val="accent4"/>
                </a:solidFill>
                <a:latin typeface="Tahoma"/>
                <a:ea typeface="Tahoma"/>
                <a:cs typeface="Tahoma"/>
                <a:sym typeface="Tahoma"/>
              </a:rPr>
              <a:t>DOCUMENTAÇÃO PARA ENFRENTAMENTO DA COVID-19</a:t>
            </a:r>
            <a:endParaRPr sz="3600" b="1" i="0" u="none" strike="noStrike" cap="none" dirty="0">
              <a:solidFill>
                <a:srgbClr val="FFC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7" name="Google Shape;144;p27">
            <a:extLst>
              <a:ext uri="{FF2B5EF4-FFF2-40B4-BE49-F238E27FC236}">
                <a16:creationId xmlns:a16="http://schemas.microsoft.com/office/drawing/2014/main" id="{65F5EE02-3843-496D-8EFF-CBF835F32AC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50486" y="4758948"/>
            <a:ext cx="1698300" cy="34667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C886302-153A-4467-A9B9-FFBFFAA0C55B}"/>
              </a:ext>
            </a:extLst>
          </p:cNvPr>
          <p:cNvSpPr txBox="1"/>
          <p:nvPr/>
        </p:nvSpPr>
        <p:spPr>
          <a:xfrm>
            <a:off x="240633" y="1046747"/>
            <a:ext cx="576312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/>
              <a:t>Em 28 de janeiro de 2020, mesmo antes da declaração de emergência de saúde pública de importância internacional decorrente do novo </a:t>
            </a:r>
            <a:r>
              <a:rPr lang="pt-BR" dirty="0" err="1"/>
              <a:t>coronavírus</a:t>
            </a:r>
            <a:r>
              <a:rPr lang="pt-BR" dirty="0"/>
              <a:t> e da declaração da OMS, a SESAI vem emitindo </a:t>
            </a:r>
            <a:r>
              <a:rPr lang="pt-BR" b="1" dirty="0"/>
              <a:t>portarias, informes técnicos, relatórios, recomendações, protocolos de manejos clínicos, boletins epidemiológicos, protocolos </a:t>
            </a:r>
            <a:r>
              <a:rPr lang="pt-BR" dirty="0"/>
              <a:t>para ações das equipes multidisciplinares de Saúde Indígena (EMSI) e equipes das CASAI dos Distritos Sanitários Especiais Indígenas, Plano de Contingência Nacional e Distritais para Infecção Humana pelo novo Coronavírus em Povos Indígenas. </a:t>
            </a:r>
          </a:p>
          <a:p>
            <a:pPr algn="just">
              <a:lnSpc>
                <a:spcPct val="150000"/>
              </a:lnSpc>
            </a:pPr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1FD9B7E-2CB8-49EB-8E53-85A09121B1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33" t="27500" r="53138" b="28750"/>
          <a:stretch/>
        </p:blipFill>
        <p:spPr>
          <a:xfrm>
            <a:off x="6235338" y="1168560"/>
            <a:ext cx="2472546" cy="239278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756452" y="4726590"/>
            <a:ext cx="2483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www.saudeindigena.saude.gov.br</a:t>
            </a:r>
          </a:p>
        </p:txBody>
      </p:sp>
    </p:spTree>
    <p:extLst>
      <p:ext uri="{BB962C8B-B14F-4D97-AF65-F5344CB8AC3E}">
        <p14:creationId xmlns:p14="http://schemas.microsoft.com/office/powerpoint/2010/main" val="405301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/>
          <p:nvPr/>
        </p:nvSpPr>
        <p:spPr>
          <a:xfrm>
            <a:off x="0" y="47267"/>
            <a:ext cx="9144000" cy="6309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9"/>
          <p:cNvSpPr/>
          <p:nvPr/>
        </p:nvSpPr>
        <p:spPr>
          <a:xfrm>
            <a:off x="0" y="0"/>
            <a:ext cx="9144000" cy="630900"/>
          </a:xfrm>
          <a:prstGeom prst="rect">
            <a:avLst/>
          </a:prstGeom>
          <a:gradFill>
            <a:gsLst>
              <a:gs pos="0">
                <a:srgbClr val="001D52"/>
              </a:gs>
              <a:gs pos="50000">
                <a:srgbClr val="002B78"/>
              </a:gs>
              <a:gs pos="100000">
                <a:srgbClr val="00349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76200" dist="12700" dir="2700000" sy="-23000" kx="-800311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47;p27">
            <a:extLst>
              <a:ext uri="{FF2B5EF4-FFF2-40B4-BE49-F238E27FC236}">
                <a16:creationId xmlns:a16="http://schemas.microsoft.com/office/drawing/2014/main" id="{EF9EF7C3-9D86-4FB6-B66C-8CC74ACA08E1}"/>
              </a:ext>
            </a:extLst>
          </p:cNvPr>
          <p:cNvSpPr/>
          <p:nvPr/>
        </p:nvSpPr>
        <p:spPr>
          <a:xfrm>
            <a:off x="38624" y="145500"/>
            <a:ext cx="8946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dirty="0" smtClean="0">
                <a:solidFill>
                  <a:schemeClr val="accent4"/>
                </a:solidFill>
                <a:latin typeface="Tahoma"/>
                <a:ea typeface="Tahoma"/>
                <a:cs typeface="Tahoma"/>
                <a:sym typeface="Tahoma"/>
              </a:rPr>
              <a:t>BOLETIM EPIDEMIOLÓGICO</a:t>
            </a:r>
            <a:endParaRPr sz="3600" b="1" i="0" u="none" strike="noStrike" cap="none" dirty="0">
              <a:solidFill>
                <a:srgbClr val="FFC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954157" y="4366591"/>
            <a:ext cx="3624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SESAI - Última atualização: 03 de agosto</a:t>
            </a:r>
            <a:endParaRPr lang="pt-BR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863" y="1042987"/>
            <a:ext cx="92297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7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/>
          <p:nvPr/>
        </p:nvSpPr>
        <p:spPr>
          <a:xfrm>
            <a:off x="0" y="47267"/>
            <a:ext cx="9144000" cy="6309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9"/>
          <p:cNvSpPr/>
          <p:nvPr/>
        </p:nvSpPr>
        <p:spPr>
          <a:xfrm>
            <a:off x="0" y="0"/>
            <a:ext cx="9144000" cy="630900"/>
          </a:xfrm>
          <a:prstGeom prst="rect">
            <a:avLst/>
          </a:prstGeom>
          <a:gradFill>
            <a:gsLst>
              <a:gs pos="0">
                <a:srgbClr val="001D52"/>
              </a:gs>
              <a:gs pos="50000">
                <a:srgbClr val="002B78"/>
              </a:gs>
              <a:gs pos="100000">
                <a:srgbClr val="00349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76200" dist="12700" dir="2700000" sy="-23000" kx="-800311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47;p27">
            <a:extLst>
              <a:ext uri="{FF2B5EF4-FFF2-40B4-BE49-F238E27FC236}">
                <a16:creationId xmlns:a16="http://schemas.microsoft.com/office/drawing/2014/main" id="{EF9EF7C3-9D86-4FB6-B66C-8CC74ACA08E1}"/>
              </a:ext>
            </a:extLst>
          </p:cNvPr>
          <p:cNvSpPr/>
          <p:nvPr/>
        </p:nvSpPr>
        <p:spPr>
          <a:xfrm>
            <a:off x="38624" y="145500"/>
            <a:ext cx="8946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dirty="0" smtClean="0">
                <a:solidFill>
                  <a:schemeClr val="accent4"/>
                </a:solidFill>
                <a:latin typeface="Tahoma"/>
                <a:ea typeface="Tahoma"/>
                <a:cs typeface="Tahoma"/>
                <a:sym typeface="Tahoma"/>
              </a:rPr>
              <a:t>BOLETIM EPIDEMIOLÓGICO</a:t>
            </a:r>
            <a:endParaRPr sz="3600" b="1" i="0" u="none" strike="noStrike" cap="none" dirty="0">
              <a:solidFill>
                <a:srgbClr val="FFC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523" y="725434"/>
            <a:ext cx="3933101" cy="431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4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/>
          <p:nvPr/>
        </p:nvSpPr>
        <p:spPr>
          <a:xfrm>
            <a:off x="0" y="47267"/>
            <a:ext cx="9144000" cy="6309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9"/>
          <p:cNvSpPr/>
          <p:nvPr/>
        </p:nvSpPr>
        <p:spPr>
          <a:xfrm>
            <a:off x="0" y="0"/>
            <a:ext cx="9144000" cy="630900"/>
          </a:xfrm>
          <a:prstGeom prst="rect">
            <a:avLst/>
          </a:prstGeom>
          <a:gradFill>
            <a:gsLst>
              <a:gs pos="0">
                <a:srgbClr val="001D52"/>
              </a:gs>
              <a:gs pos="50000">
                <a:srgbClr val="002B78"/>
              </a:gs>
              <a:gs pos="100000">
                <a:srgbClr val="00349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76200" dist="12700" dir="2700000" sy="-23000" kx="-800311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47;p27">
            <a:extLst>
              <a:ext uri="{FF2B5EF4-FFF2-40B4-BE49-F238E27FC236}">
                <a16:creationId xmlns:a16="http://schemas.microsoft.com/office/drawing/2014/main" id="{EF9EF7C3-9D86-4FB6-B66C-8CC74ACA08E1}"/>
              </a:ext>
            </a:extLst>
          </p:cNvPr>
          <p:cNvSpPr/>
          <p:nvPr/>
        </p:nvSpPr>
        <p:spPr>
          <a:xfrm>
            <a:off x="38624" y="145500"/>
            <a:ext cx="8946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dirty="0">
                <a:solidFill>
                  <a:schemeClr val="accent4"/>
                </a:solidFill>
                <a:latin typeface="Tahoma"/>
                <a:ea typeface="Tahoma"/>
                <a:cs typeface="Tahoma"/>
                <a:sym typeface="Tahoma"/>
              </a:rPr>
              <a:t>INFORME EPIDEMIOLÓGICO</a:t>
            </a:r>
            <a:endParaRPr sz="3600" b="1" i="0" u="none" strike="noStrike" cap="none" dirty="0">
              <a:solidFill>
                <a:srgbClr val="FFC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901148" y="889933"/>
            <a:ext cx="72025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Distribuição de todos os casos </a:t>
            </a:r>
            <a:r>
              <a:rPr lang="pt-BR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segundo </a:t>
            </a:r>
            <a:r>
              <a:rPr lang="pt-BR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data do início dos sintomas, SASISUS, até </a:t>
            </a:r>
            <a:r>
              <a:rPr lang="pt-BR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 SE 30 (25/07/2020).</a:t>
            </a:r>
            <a:endParaRPr lang="pt-BR" dirty="0">
              <a:latin typeface="+mn-lt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B0CE88F4-5526-429E-8715-D4D3FAF687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0714436"/>
              </p:ext>
            </p:extLst>
          </p:nvPr>
        </p:nvGraphicFramePr>
        <p:xfrm>
          <a:off x="901149" y="1413152"/>
          <a:ext cx="7202554" cy="3311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tângulo 2"/>
          <p:cNvSpPr/>
          <p:nvPr/>
        </p:nvSpPr>
        <p:spPr>
          <a:xfrm>
            <a:off x="460881" y="4566214"/>
            <a:ext cx="4572000" cy="3163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90170" marR="147320" indent="450850">
              <a:lnSpc>
                <a:spcPct val="104000"/>
              </a:lnSpc>
              <a:spcAft>
                <a:spcPts val="220"/>
              </a:spcAft>
            </a:pPr>
            <a:r>
              <a:rPr lang="pt-BR" sz="800" dirty="0">
                <a:latin typeface="Calibri" panose="020F0502020204030204" pitchFamily="34" charset="0"/>
                <a:ea typeface="Calibri" panose="020F0502020204030204" pitchFamily="34" charset="0"/>
              </a:rPr>
              <a:t>Fonte: SESAI/MS. Dados atualizados em 27/07/2020, sujeitos a revisões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26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/>
          <p:nvPr/>
        </p:nvSpPr>
        <p:spPr>
          <a:xfrm>
            <a:off x="0" y="47267"/>
            <a:ext cx="9144000" cy="6309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9"/>
          <p:cNvSpPr/>
          <p:nvPr/>
        </p:nvSpPr>
        <p:spPr>
          <a:xfrm>
            <a:off x="0" y="0"/>
            <a:ext cx="9144000" cy="630900"/>
          </a:xfrm>
          <a:prstGeom prst="rect">
            <a:avLst/>
          </a:prstGeom>
          <a:gradFill>
            <a:gsLst>
              <a:gs pos="0">
                <a:srgbClr val="001D52"/>
              </a:gs>
              <a:gs pos="50000">
                <a:srgbClr val="002B78"/>
              </a:gs>
              <a:gs pos="100000">
                <a:srgbClr val="00349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76200" dist="12700" dir="2700000" sy="-23000" kx="-800311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47;p27">
            <a:extLst>
              <a:ext uri="{FF2B5EF4-FFF2-40B4-BE49-F238E27FC236}">
                <a16:creationId xmlns:a16="http://schemas.microsoft.com/office/drawing/2014/main" id="{EF9EF7C3-9D86-4FB6-B66C-8CC74ACA08E1}"/>
              </a:ext>
            </a:extLst>
          </p:cNvPr>
          <p:cNvSpPr/>
          <p:nvPr/>
        </p:nvSpPr>
        <p:spPr>
          <a:xfrm>
            <a:off x="38624" y="145500"/>
            <a:ext cx="8946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dirty="0">
                <a:solidFill>
                  <a:schemeClr val="accent4"/>
                </a:solidFill>
                <a:latin typeface="Tahoma"/>
                <a:ea typeface="Tahoma"/>
                <a:cs typeface="Tahoma"/>
                <a:sym typeface="Tahoma"/>
              </a:rPr>
              <a:t>INFORME EPIDEMIOLÓGICO</a:t>
            </a:r>
            <a:endParaRPr sz="3600" b="1" i="0" u="none" strike="noStrike" cap="none" dirty="0">
              <a:solidFill>
                <a:srgbClr val="FFC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199321" y="791700"/>
            <a:ext cx="66658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Número de casos e óbitos, incidência, mortalidade e letalidade por COVID-19 em indígenas assistidos pelo SASISUS, por DSEI, até a SE </a:t>
            </a:r>
            <a:r>
              <a:rPr lang="pt-BR" dirty="0" smtClean="0"/>
              <a:t>30 (25/07/2020). </a:t>
            </a:r>
            <a:endParaRPr lang="pt-BR" dirty="0">
              <a:latin typeface="+mn-lt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260" y="1308110"/>
            <a:ext cx="6040713" cy="375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2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/>
          <p:nvPr/>
        </p:nvSpPr>
        <p:spPr>
          <a:xfrm>
            <a:off x="0" y="47267"/>
            <a:ext cx="9144000" cy="6309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9"/>
          <p:cNvSpPr/>
          <p:nvPr/>
        </p:nvSpPr>
        <p:spPr>
          <a:xfrm>
            <a:off x="0" y="0"/>
            <a:ext cx="9144000" cy="630900"/>
          </a:xfrm>
          <a:prstGeom prst="rect">
            <a:avLst/>
          </a:prstGeom>
          <a:gradFill>
            <a:gsLst>
              <a:gs pos="0">
                <a:srgbClr val="001D52"/>
              </a:gs>
              <a:gs pos="50000">
                <a:srgbClr val="002B78"/>
              </a:gs>
              <a:gs pos="100000">
                <a:srgbClr val="00349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76200" dist="12700" dir="2700000" sy="-23000" kx="-800311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47;p27">
            <a:extLst>
              <a:ext uri="{FF2B5EF4-FFF2-40B4-BE49-F238E27FC236}">
                <a16:creationId xmlns:a16="http://schemas.microsoft.com/office/drawing/2014/main" id="{EF9EF7C3-9D86-4FB6-B66C-8CC74ACA08E1}"/>
              </a:ext>
            </a:extLst>
          </p:cNvPr>
          <p:cNvSpPr/>
          <p:nvPr/>
        </p:nvSpPr>
        <p:spPr>
          <a:xfrm>
            <a:off x="38624" y="145500"/>
            <a:ext cx="8946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dirty="0">
                <a:solidFill>
                  <a:schemeClr val="accent4"/>
                </a:solidFill>
                <a:latin typeface="Tahoma"/>
                <a:ea typeface="Tahoma"/>
                <a:cs typeface="Tahoma"/>
                <a:sym typeface="Tahoma"/>
              </a:rPr>
              <a:t>INFORME EPIDEMIOLÓGICO</a:t>
            </a:r>
            <a:endParaRPr sz="3600" b="1" i="0" u="none" strike="noStrike" cap="none" dirty="0">
              <a:solidFill>
                <a:srgbClr val="FFC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199321" y="791700"/>
            <a:ext cx="66658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Número de casos e óbitos, incidência, mortalidade e letalidade por COVID-19 em indígenas assistidos pelo SASISUS, por DSEI, até a SE 30 (25/07/2020). Cont.</a:t>
            </a:r>
            <a:endParaRPr lang="pt-BR" dirty="0">
              <a:latin typeface="+mn-lt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662" y="1804416"/>
            <a:ext cx="6170098" cy="319217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662" y="1342156"/>
            <a:ext cx="6170098" cy="682752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643908" y="4762614"/>
            <a:ext cx="4572000" cy="233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1125" marR="46990" indent="450850">
              <a:lnSpc>
                <a:spcPct val="107000"/>
              </a:lnSpc>
              <a:spcAft>
                <a:spcPts val="800"/>
              </a:spcAft>
            </a:pPr>
            <a:r>
              <a:rPr lang="pt-BR" sz="900" dirty="0">
                <a:latin typeface="Calibri" panose="020F0502020204030204" pitchFamily="34" charset="0"/>
                <a:ea typeface="Calibri" panose="020F0502020204030204" pitchFamily="34" charset="0"/>
              </a:rPr>
              <a:t>Fonte: SESAI/MS. Dados atualizados em 27/07/2020, sujeitos a revisões.  </a:t>
            </a:r>
            <a:endParaRPr lang="pt-BR" sz="12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28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/>
          <p:nvPr/>
        </p:nvSpPr>
        <p:spPr>
          <a:xfrm>
            <a:off x="0" y="47267"/>
            <a:ext cx="9144000" cy="6309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9"/>
          <p:cNvSpPr/>
          <p:nvPr/>
        </p:nvSpPr>
        <p:spPr>
          <a:xfrm>
            <a:off x="0" y="0"/>
            <a:ext cx="9144000" cy="630900"/>
          </a:xfrm>
          <a:prstGeom prst="rect">
            <a:avLst/>
          </a:prstGeom>
          <a:gradFill>
            <a:gsLst>
              <a:gs pos="0">
                <a:srgbClr val="001D52"/>
              </a:gs>
              <a:gs pos="50000">
                <a:srgbClr val="002B78"/>
              </a:gs>
              <a:gs pos="100000">
                <a:srgbClr val="00349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76200" dist="12700" dir="2700000" sy="-23000" kx="-800311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47;p27">
            <a:extLst>
              <a:ext uri="{FF2B5EF4-FFF2-40B4-BE49-F238E27FC236}">
                <a16:creationId xmlns:a16="http://schemas.microsoft.com/office/drawing/2014/main" id="{EF9EF7C3-9D86-4FB6-B66C-8CC74ACA08E1}"/>
              </a:ext>
            </a:extLst>
          </p:cNvPr>
          <p:cNvSpPr/>
          <p:nvPr/>
        </p:nvSpPr>
        <p:spPr>
          <a:xfrm>
            <a:off x="38624" y="145500"/>
            <a:ext cx="8946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dirty="0">
                <a:solidFill>
                  <a:schemeClr val="accent4"/>
                </a:solidFill>
                <a:latin typeface="Tahoma"/>
                <a:ea typeface="Tahoma"/>
                <a:cs typeface="Tahoma"/>
                <a:sym typeface="Tahoma"/>
              </a:rPr>
              <a:t>INFORME EPIDEMIOLÓGICO</a:t>
            </a:r>
            <a:endParaRPr sz="3600" b="1" i="0" u="none" strike="noStrike" cap="none" dirty="0">
              <a:solidFill>
                <a:srgbClr val="FFC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126435" y="776400"/>
            <a:ext cx="7275443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Mapa do coeficiente de incidência da COVID-19 em indígenas assistidos pelo SASISUS, por DSEI, até </a:t>
            </a:r>
            <a:r>
              <a:rPr lang="pt-BR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25/07/2020</a:t>
            </a:r>
            <a:r>
              <a:rPr lang="pt-BR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t-BR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267" y="1250960"/>
            <a:ext cx="4573774" cy="3611427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725188" y="4862387"/>
            <a:ext cx="4572000" cy="233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1125" marR="46990" indent="450850">
              <a:lnSpc>
                <a:spcPct val="107000"/>
              </a:lnSpc>
              <a:spcAft>
                <a:spcPts val="800"/>
              </a:spcAft>
            </a:pPr>
            <a:r>
              <a:rPr lang="pt-BR" sz="900" dirty="0">
                <a:latin typeface="Calibri" panose="020F0502020204030204" pitchFamily="34" charset="0"/>
                <a:ea typeface="Calibri" panose="020F0502020204030204" pitchFamily="34" charset="0"/>
              </a:rPr>
              <a:t>Fonte: SESAI/MS. Dados atualizados em 27/07/2020, sujeitos a revisões.  </a:t>
            </a:r>
            <a:endParaRPr lang="pt-BR" sz="12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10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/>
          <p:nvPr/>
        </p:nvSpPr>
        <p:spPr>
          <a:xfrm>
            <a:off x="0" y="47267"/>
            <a:ext cx="9144000" cy="6309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9"/>
          <p:cNvSpPr/>
          <p:nvPr/>
        </p:nvSpPr>
        <p:spPr>
          <a:xfrm>
            <a:off x="0" y="0"/>
            <a:ext cx="9144000" cy="630900"/>
          </a:xfrm>
          <a:prstGeom prst="rect">
            <a:avLst/>
          </a:prstGeom>
          <a:gradFill>
            <a:gsLst>
              <a:gs pos="0">
                <a:srgbClr val="001D52"/>
              </a:gs>
              <a:gs pos="50000">
                <a:srgbClr val="002B78"/>
              </a:gs>
              <a:gs pos="100000">
                <a:srgbClr val="00349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76200" dist="12700" dir="2700000" sy="-23000" kx="-800311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47;p27">
            <a:extLst>
              <a:ext uri="{FF2B5EF4-FFF2-40B4-BE49-F238E27FC236}">
                <a16:creationId xmlns:a16="http://schemas.microsoft.com/office/drawing/2014/main" id="{EF9EF7C3-9D86-4FB6-B66C-8CC74ACA08E1}"/>
              </a:ext>
            </a:extLst>
          </p:cNvPr>
          <p:cNvSpPr/>
          <p:nvPr/>
        </p:nvSpPr>
        <p:spPr>
          <a:xfrm>
            <a:off x="38624" y="145500"/>
            <a:ext cx="8946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dirty="0">
                <a:solidFill>
                  <a:schemeClr val="accent4"/>
                </a:solidFill>
                <a:latin typeface="Tahoma"/>
                <a:ea typeface="Tahoma"/>
                <a:cs typeface="Tahoma"/>
                <a:sym typeface="Tahoma"/>
              </a:rPr>
              <a:t>INFORME EPIDEMIOLÓGICO</a:t>
            </a:r>
            <a:endParaRPr sz="3600" b="1" i="0" u="none" strike="noStrike" cap="none" dirty="0">
              <a:solidFill>
                <a:srgbClr val="FFC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232452" y="812647"/>
            <a:ext cx="73483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Mapa do coeficiente de mortalidade (por 100 mil) por COVID-19 em indígenas assistidos pelo SASISUS, por DSEI, até </a:t>
            </a:r>
            <a:r>
              <a:rPr lang="pt-BR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 SE 30 (25/07/2020).</a:t>
            </a:r>
            <a:endParaRPr lang="pt-BR" dirty="0">
              <a:latin typeface="+mn-lt"/>
            </a:endParaRPr>
          </a:p>
        </p:txBody>
      </p:sp>
      <p:pic>
        <p:nvPicPr>
          <p:cNvPr id="8" name="Imagem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r="21004"/>
          <a:stretch/>
        </p:blipFill>
        <p:spPr bwMode="auto">
          <a:xfrm>
            <a:off x="2368314" y="1356814"/>
            <a:ext cx="4287520" cy="35877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725188" y="4862387"/>
            <a:ext cx="4572000" cy="233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1125" marR="46990" indent="450850">
              <a:lnSpc>
                <a:spcPct val="107000"/>
              </a:lnSpc>
              <a:spcAft>
                <a:spcPts val="800"/>
              </a:spcAft>
            </a:pPr>
            <a:r>
              <a:rPr lang="pt-BR" sz="900" dirty="0">
                <a:latin typeface="Calibri" panose="020F0502020204030204" pitchFamily="34" charset="0"/>
                <a:ea typeface="Calibri" panose="020F0502020204030204" pitchFamily="34" charset="0"/>
              </a:rPr>
              <a:t>Fonte: SESAI/MS. Dados atualizados em 27/07/2020, sujeitos a revisões.  </a:t>
            </a:r>
            <a:endParaRPr lang="pt-BR" sz="12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94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/>
          <p:nvPr/>
        </p:nvSpPr>
        <p:spPr>
          <a:xfrm>
            <a:off x="0" y="47267"/>
            <a:ext cx="9144000" cy="6309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9"/>
          <p:cNvSpPr/>
          <p:nvPr/>
        </p:nvSpPr>
        <p:spPr>
          <a:xfrm>
            <a:off x="0" y="0"/>
            <a:ext cx="9144000" cy="630900"/>
          </a:xfrm>
          <a:prstGeom prst="rect">
            <a:avLst/>
          </a:prstGeom>
          <a:gradFill>
            <a:gsLst>
              <a:gs pos="0">
                <a:srgbClr val="001D52"/>
              </a:gs>
              <a:gs pos="50000">
                <a:srgbClr val="002B78"/>
              </a:gs>
              <a:gs pos="100000">
                <a:srgbClr val="00349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76200" dist="12700" dir="2700000" sy="-23000" kx="-800311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47;p27">
            <a:extLst>
              <a:ext uri="{FF2B5EF4-FFF2-40B4-BE49-F238E27FC236}">
                <a16:creationId xmlns:a16="http://schemas.microsoft.com/office/drawing/2014/main" id="{EF9EF7C3-9D86-4FB6-B66C-8CC74ACA08E1}"/>
              </a:ext>
            </a:extLst>
          </p:cNvPr>
          <p:cNvSpPr/>
          <p:nvPr/>
        </p:nvSpPr>
        <p:spPr>
          <a:xfrm>
            <a:off x="38624" y="145500"/>
            <a:ext cx="8946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dirty="0">
                <a:solidFill>
                  <a:schemeClr val="accent4"/>
                </a:solidFill>
                <a:latin typeface="Tahoma"/>
                <a:ea typeface="Tahoma"/>
                <a:cs typeface="Tahoma"/>
                <a:sym typeface="Tahoma"/>
              </a:rPr>
              <a:t>INFORME EPIDEMIOLÓGICO</a:t>
            </a:r>
            <a:endParaRPr sz="3600" b="1" i="0" u="none" strike="noStrike" cap="none" dirty="0">
              <a:solidFill>
                <a:srgbClr val="FFC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152939" y="789652"/>
            <a:ext cx="69706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Distribuição de casos e taxa de incidência (100.000 hab.) por COVID-19, por grupo etário, da população indígena atendida pelo SASISUS, até SE </a:t>
            </a:r>
            <a:r>
              <a:rPr lang="pt-BR" dirty="0" smtClean="0"/>
              <a:t>30 (25/07/2020). </a:t>
            </a:r>
            <a:endParaRPr lang="pt-BR" dirty="0">
              <a:latin typeface="+mn-lt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80CC8201-6150-4873-8C47-4F9E41F8C7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7101038"/>
              </p:ext>
            </p:extLst>
          </p:nvPr>
        </p:nvGraphicFramePr>
        <p:xfrm>
          <a:off x="1431608" y="1296670"/>
          <a:ext cx="6174846" cy="3397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tângulo 7"/>
          <p:cNvSpPr/>
          <p:nvPr/>
        </p:nvSpPr>
        <p:spPr>
          <a:xfrm>
            <a:off x="677774" y="4693920"/>
            <a:ext cx="4572000" cy="233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1125" marR="46990" indent="450850">
              <a:lnSpc>
                <a:spcPct val="107000"/>
              </a:lnSpc>
              <a:spcAft>
                <a:spcPts val="800"/>
              </a:spcAft>
            </a:pPr>
            <a:r>
              <a:rPr lang="pt-BR" sz="900" dirty="0">
                <a:latin typeface="Calibri" panose="020F0502020204030204" pitchFamily="34" charset="0"/>
                <a:ea typeface="Calibri" panose="020F0502020204030204" pitchFamily="34" charset="0"/>
              </a:rPr>
              <a:t>Fonte: SESAI/MS. Dados atualizados em 27/07/2020, sujeitos a revisões.  </a:t>
            </a:r>
            <a:endParaRPr lang="pt-BR" sz="12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35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/>
          <p:nvPr/>
        </p:nvSpPr>
        <p:spPr>
          <a:xfrm>
            <a:off x="0" y="47267"/>
            <a:ext cx="9144000" cy="6309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9"/>
          <p:cNvSpPr/>
          <p:nvPr/>
        </p:nvSpPr>
        <p:spPr>
          <a:xfrm>
            <a:off x="0" y="0"/>
            <a:ext cx="9144000" cy="630900"/>
          </a:xfrm>
          <a:prstGeom prst="rect">
            <a:avLst/>
          </a:prstGeom>
          <a:gradFill>
            <a:gsLst>
              <a:gs pos="0">
                <a:srgbClr val="001D52"/>
              </a:gs>
              <a:gs pos="50000">
                <a:srgbClr val="002B78"/>
              </a:gs>
              <a:gs pos="100000">
                <a:srgbClr val="00349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76200" dist="12700" dir="2700000" sy="-23000" kx="-800311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47;p27">
            <a:extLst>
              <a:ext uri="{FF2B5EF4-FFF2-40B4-BE49-F238E27FC236}">
                <a16:creationId xmlns:a16="http://schemas.microsoft.com/office/drawing/2014/main" id="{EF9EF7C3-9D86-4FB6-B66C-8CC74ACA08E1}"/>
              </a:ext>
            </a:extLst>
          </p:cNvPr>
          <p:cNvSpPr/>
          <p:nvPr/>
        </p:nvSpPr>
        <p:spPr>
          <a:xfrm>
            <a:off x="38624" y="145500"/>
            <a:ext cx="8946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dirty="0">
                <a:solidFill>
                  <a:schemeClr val="accent4"/>
                </a:solidFill>
                <a:latin typeface="Tahoma"/>
                <a:ea typeface="Tahoma"/>
                <a:cs typeface="Tahoma"/>
                <a:sym typeface="Tahoma"/>
              </a:rPr>
              <a:t>INFORME EPIDEMIOLÓGICO</a:t>
            </a:r>
            <a:endParaRPr sz="3600" b="1" i="0" u="none" strike="noStrike" cap="none" dirty="0">
              <a:solidFill>
                <a:srgbClr val="FFC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7" name="Imagem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1"/>
          <a:stretch/>
        </p:blipFill>
        <p:spPr bwMode="auto">
          <a:xfrm>
            <a:off x="1029229" y="1530032"/>
            <a:ext cx="6841384" cy="32113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209039" y="878952"/>
            <a:ext cx="68309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Distribuição de aldeias e hospitais (A). Distância (km) entre as aldeias e hospitais mais próximos (B). </a:t>
            </a: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Brasil.  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958426" y="4741333"/>
            <a:ext cx="4572000" cy="24224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</a:pPr>
            <a:r>
              <a:rPr lang="pt-BR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Fonte: SESAI/MS e Painel </a:t>
            </a:r>
            <a:r>
              <a:rPr lang="pt-BR" sz="9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Coronavírus</a:t>
            </a:r>
            <a:r>
              <a:rPr lang="pt-BR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t-BR" sz="9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www.covid.saude.gov.br</a:t>
            </a:r>
            <a:r>
              <a:rPr lang="pt-BR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pt-BR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29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0" cy="513593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6"/>
          <p:cNvSpPr txBox="1"/>
          <p:nvPr/>
        </p:nvSpPr>
        <p:spPr>
          <a:xfrm>
            <a:off x="3112106" y="1322675"/>
            <a:ext cx="5908200" cy="26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A020"/>
              </a:buClr>
              <a:buSzPts val="4200"/>
              <a:buFont typeface="Arial"/>
              <a:buNone/>
            </a:pPr>
            <a:r>
              <a:rPr lang="pt-BR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4500" b="1" dirty="0">
                <a:solidFill>
                  <a:srgbClr val="FFC000"/>
                </a:solidFill>
                <a:latin typeface="Tahoma"/>
                <a:ea typeface="Tahoma"/>
                <a:cs typeface="Tahoma"/>
                <a:sym typeface="Tahoma"/>
              </a:rPr>
              <a:t>SAÚDE INDÍGENA</a:t>
            </a:r>
            <a:endParaRPr sz="2100" b="1" i="1" u="none" strike="noStrike" cap="none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38" name="Google Shape;138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73515" y="4620771"/>
            <a:ext cx="2008835" cy="392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751879">
            <a:off x="-1397912" y="1772091"/>
            <a:ext cx="6367609" cy="363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 descr="Uma imagem contendo atletismo, homem, em pé&#10;&#10;Descrição gerada automaticamente">
            <a:extLst>
              <a:ext uri="{FF2B5EF4-FFF2-40B4-BE49-F238E27FC236}">
                <a16:creationId xmlns:a16="http://schemas.microsoft.com/office/drawing/2014/main" id="{7C04FC04-2361-4D43-9EA9-EABD58CE14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50" b="10937"/>
          <a:stretch/>
        </p:blipFill>
        <p:spPr>
          <a:xfrm>
            <a:off x="3298310" y="3116611"/>
            <a:ext cx="5535792" cy="1439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/>
          <p:nvPr/>
        </p:nvSpPr>
        <p:spPr>
          <a:xfrm>
            <a:off x="0" y="47267"/>
            <a:ext cx="9144000" cy="6309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7"/>
          <p:cNvSpPr/>
          <p:nvPr/>
        </p:nvSpPr>
        <p:spPr>
          <a:xfrm>
            <a:off x="0" y="0"/>
            <a:ext cx="9144000" cy="630900"/>
          </a:xfrm>
          <a:prstGeom prst="rect">
            <a:avLst/>
          </a:prstGeom>
          <a:gradFill>
            <a:gsLst>
              <a:gs pos="0">
                <a:srgbClr val="001D52"/>
              </a:gs>
              <a:gs pos="50000">
                <a:srgbClr val="002B78"/>
              </a:gs>
              <a:gs pos="100000">
                <a:srgbClr val="00349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76200" dist="12700" dir="2700000" sy="-23000" kx="-800311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7"/>
          <p:cNvSpPr/>
          <p:nvPr/>
        </p:nvSpPr>
        <p:spPr>
          <a:xfrm>
            <a:off x="38624" y="145500"/>
            <a:ext cx="8946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dirty="0">
                <a:solidFill>
                  <a:schemeClr val="accent4"/>
                </a:solidFill>
                <a:latin typeface="Tahoma"/>
                <a:ea typeface="Tahoma"/>
                <a:cs typeface="Tahoma"/>
                <a:sym typeface="Tahoma"/>
              </a:rPr>
              <a:t>AÇÕES DE ENFRENTAMENTO DA COVID-19</a:t>
            </a:r>
            <a:endParaRPr sz="3600" b="1" i="0" u="none" strike="noStrike" cap="none" dirty="0">
              <a:solidFill>
                <a:srgbClr val="FFC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7" name="Google Shape;144;p27">
            <a:extLst>
              <a:ext uri="{FF2B5EF4-FFF2-40B4-BE49-F238E27FC236}">
                <a16:creationId xmlns:a16="http://schemas.microsoft.com/office/drawing/2014/main" id="{65F5EE02-3843-496D-8EFF-CBF835F32AC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50486" y="4758948"/>
            <a:ext cx="1698300" cy="34667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C886302-153A-4467-A9B9-FFBFFAA0C55B}"/>
              </a:ext>
            </a:extLst>
          </p:cNvPr>
          <p:cNvSpPr txBox="1"/>
          <p:nvPr/>
        </p:nvSpPr>
        <p:spPr>
          <a:xfrm>
            <a:off x="201599" y="935675"/>
            <a:ext cx="6623268" cy="3739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Manutenção das ações das Equipes Multidisciplinares de Saúde Indígena.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Estruturação do Comitê de Crise Nacional, Central e Distritais, valorizando assim o controle social.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Estratégias de Educação, Comunicação e Informação.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Disponibilização de recursos para que os DSEI realizem compras de insumos, equipamentos, testes e EPI, com divulgação no portal SESAI/Transparência.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Interlocução com estados e municípios para aprimoramento e agilização do atendimento de média e alta complexidade.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EDD0C94-0E0A-4E7C-90A5-A5D6627E8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8850" y="967266"/>
            <a:ext cx="1663551" cy="122828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745F34C-7AF6-4511-93FF-A7B7D7493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9674" y="2371112"/>
            <a:ext cx="1485530" cy="208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27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/>
          <p:nvPr/>
        </p:nvSpPr>
        <p:spPr>
          <a:xfrm>
            <a:off x="0" y="47267"/>
            <a:ext cx="9144000" cy="6309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7"/>
          <p:cNvSpPr/>
          <p:nvPr/>
        </p:nvSpPr>
        <p:spPr>
          <a:xfrm>
            <a:off x="0" y="0"/>
            <a:ext cx="9144000" cy="630900"/>
          </a:xfrm>
          <a:prstGeom prst="rect">
            <a:avLst/>
          </a:prstGeom>
          <a:gradFill>
            <a:gsLst>
              <a:gs pos="0">
                <a:srgbClr val="001D52"/>
              </a:gs>
              <a:gs pos="50000">
                <a:srgbClr val="002B78"/>
              </a:gs>
              <a:gs pos="100000">
                <a:srgbClr val="00349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76200" dist="12700" dir="2700000" sy="-23000" kx="-800311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7"/>
          <p:cNvSpPr/>
          <p:nvPr/>
        </p:nvSpPr>
        <p:spPr>
          <a:xfrm>
            <a:off x="38624" y="145500"/>
            <a:ext cx="8946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dirty="0">
                <a:solidFill>
                  <a:schemeClr val="accent4"/>
                </a:solidFill>
                <a:latin typeface="Tahoma"/>
                <a:ea typeface="Tahoma"/>
                <a:cs typeface="Tahoma"/>
                <a:sym typeface="Tahoma"/>
              </a:rPr>
              <a:t>AÇÕES DE ENFRENTAMENTO DA COVID-19</a:t>
            </a:r>
            <a:endParaRPr sz="3600" b="1" i="0" u="none" strike="noStrike" cap="none" dirty="0">
              <a:solidFill>
                <a:srgbClr val="FFC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7" name="Google Shape;144;p27">
            <a:extLst>
              <a:ext uri="{FF2B5EF4-FFF2-40B4-BE49-F238E27FC236}">
                <a16:creationId xmlns:a16="http://schemas.microsoft.com/office/drawing/2014/main" id="{65F5EE02-3843-496D-8EFF-CBF835F32AC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50486" y="4758948"/>
            <a:ext cx="1698300" cy="34667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C886302-153A-4467-A9B9-FFBFFAA0C55B}"/>
              </a:ext>
            </a:extLst>
          </p:cNvPr>
          <p:cNvSpPr txBox="1"/>
          <p:nvPr/>
        </p:nvSpPr>
        <p:spPr>
          <a:xfrm>
            <a:off x="541653" y="888670"/>
            <a:ext cx="7940841" cy="3739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Interlocução com estados e municípios para uso do Incentivo de Atenção Básica à Saúde Indígena (IAB-PI).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Habilitação de estabelecimento de saúde por meio do Incentivo de Atenção Especializada aos Povos Indígenas (IAE-PI) via SAES.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Autorização de contratação de horas voo extras e UTI aérea.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Ações de vigilância alimentar em parceria com outros órgãos.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Interlocução com instituições não governamentais.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Criação das Equipes de Resposta Rápida.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Vacinação contra Influenza para a População Indígena.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Emissão de Boletins e Informes Epidemiológicos.  </a:t>
            </a:r>
          </a:p>
        </p:txBody>
      </p:sp>
      <p:pic>
        <p:nvPicPr>
          <p:cNvPr id="7" name="Imagem 6" descr="Grupo de pessoas posando para foto segurando placa&#10;&#10;Descrição gerada automaticamente">
            <a:extLst>
              <a:ext uri="{FF2B5EF4-FFF2-40B4-BE49-F238E27FC236}">
                <a16:creationId xmlns:a16="http://schemas.microsoft.com/office/drawing/2014/main" id="{CCB4E1A7-8021-480F-B955-46C7D9B24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1213" y="2370221"/>
            <a:ext cx="2056642" cy="205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5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/>
          <p:nvPr/>
        </p:nvSpPr>
        <p:spPr>
          <a:xfrm>
            <a:off x="0" y="47267"/>
            <a:ext cx="9144000" cy="6309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7"/>
          <p:cNvSpPr/>
          <p:nvPr/>
        </p:nvSpPr>
        <p:spPr>
          <a:xfrm>
            <a:off x="0" y="0"/>
            <a:ext cx="9144000" cy="630900"/>
          </a:xfrm>
          <a:prstGeom prst="rect">
            <a:avLst/>
          </a:prstGeom>
          <a:gradFill>
            <a:gsLst>
              <a:gs pos="0">
                <a:srgbClr val="001D52"/>
              </a:gs>
              <a:gs pos="50000">
                <a:srgbClr val="002B78"/>
              </a:gs>
              <a:gs pos="100000">
                <a:srgbClr val="00349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76200" dist="12700" dir="2700000" sy="-23000" kx="-800311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7"/>
          <p:cNvSpPr/>
          <p:nvPr/>
        </p:nvSpPr>
        <p:spPr>
          <a:xfrm>
            <a:off x="38624" y="145500"/>
            <a:ext cx="8946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dirty="0">
                <a:solidFill>
                  <a:schemeClr val="accent4"/>
                </a:solidFill>
                <a:latin typeface="Tahoma"/>
                <a:ea typeface="Tahoma"/>
                <a:cs typeface="Tahoma"/>
                <a:sym typeface="Tahoma"/>
              </a:rPr>
              <a:t>AÇÕES DE ENFRENTAMENTO DA COVID-19</a:t>
            </a:r>
            <a:endParaRPr sz="3600" b="1" i="0" u="none" strike="noStrike" cap="none" dirty="0">
              <a:solidFill>
                <a:srgbClr val="FFC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7" name="Google Shape;144;p27">
            <a:extLst>
              <a:ext uri="{FF2B5EF4-FFF2-40B4-BE49-F238E27FC236}">
                <a16:creationId xmlns:a16="http://schemas.microsoft.com/office/drawing/2014/main" id="{65F5EE02-3843-496D-8EFF-CBF835F32AC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50486" y="4758948"/>
            <a:ext cx="1698300" cy="34667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C886302-153A-4467-A9B9-FFBFFAA0C55B}"/>
              </a:ext>
            </a:extLst>
          </p:cNvPr>
          <p:cNvSpPr txBox="1"/>
          <p:nvPr/>
        </p:nvSpPr>
        <p:spPr>
          <a:xfrm>
            <a:off x="351639" y="1091030"/>
            <a:ext cx="699884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Criação das Unidades de Atenção Primária Indígena (UAPI</a:t>
            </a:r>
            <a:r>
              <a:rPr lang="pt-BR" sz="1600" dirty="0" smtClean="0"/>
              <a:t>)</a:t>
            </a:r>
            <a:endParaRPr lang="pt-B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Alas indígenas em hospitais de </a:t>
            </a:r>
            <a:r>
              <a:rPr lang="pt-BR" sz="1600" dirty="0" smtClean="0"/>
              <a:t>Manaus-AM </a:t>
            </a:r>
            <a:r>
              <a:rPr lang="pt-BR" sz="1600" dirty="0"/>
              <a:t>e </a:t>
            </a:r>
            <a:r>
              <a:rPr lang="pt-BR" sz="1600" dirty="0" smtClean="0"/>
              <a:t>Macapá-AP</a:t>
            </a:r>
            <a:endParaRPr lang="pt-B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Alas indígenas em Hospitais do </a:t>
            </a:r>
            <a:r>
              <a:rPr lang="pt-BR" sz="1600" dirty="0" smtClean="0"/>
              <a:t>Amazonas, </a:t>
            </a:r>
            <a:r>
              <a:rPr lang="pt-BR" sz="1600" dirty="0"/>
              <a:t>do </a:t>
            </a:r>
            <a:r>
              <a:rPr lang="pt-BR" sz="1600" dirty="0" smtClean="0"/>
              <a:t>Pará, Mato Grosso, </a:t>
            </a:r>
            <a:r>
              <a:rPr lang="pt-BR" sz="1600" dirty="0"/>
              <a:t>Mato Grosso do </a:t>
            </a:r>
            <a:r>
              <a:rPr lang="pt-BR" sz="1600" dirty="0" smtClean="0"/>
              <a:t>Sul </a:t>
            </a:r>
            <a:r>
              <a:rPr lang="pt-BR" sz="1600" dirty="0"/>
              <a:t>e </a:t>
            </a:r>
            <a:r>
              <a:rPr lang="pt-BR" sz="1600" dirty="0" smtClean="0"/>
              <a:t>Roraima </a:t>
            </a:r>
            <a:endParaRPr lang="pt-BR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/>
              <a:t>Missões conjuntas com Ministério da Defesa para envio de equipamentos, insumos e apoio de pessoal para </a:t>
            </a:r>
            <a:r>
              <a:rPr lang="pt-BR" sz="1600" dirty="0" smtClean="0"/>
              <a:t>atendimento a comunidades no Amazonas, Amapá, Roraima, Mato Grosso e Mato Grosso do Sul</a:t>
            </a:r>
            <a:endParaRPr lang="pt-BR" sz="1600" dirty="0"/>
          </a:p>
        </p:txBody>
      </p:sp>
      <p:pic>
        <p:nvPicPr>
          <p:cNvPr id="4" name="Imagem 3" descr="Pessoas na frente de avião&#10;&#10;Descrição gerada automaticamente">
            <a:extLst>
              <a:ext uri="{FF2B5EF4-FFF2-40B4-BE49-F238E27FC236}">
                <a16:creationId xmlns:a16="http://schemas.microsoft.com/office/drawing/2014/main" id="{CD5A9150-483D-413F-AFC4-60DA33362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3881" y="720347"/>
            <a:ext cx="1416391" cy="1062293"/>
          </a:xfrm>
          <a:prstGeom prst="rect">
            <a:avLst/>
          </a:prstGeom>
        </p:spPr>
      </p:pic>
      <p:pic>
        <p:nvPicPr>
          <p:cNvPr id="6" name="Imagem 5" descr="Uma imagem contendo no interior, máquina de costura, quarto de hospital, mesa&#10;&#10;Descrição gerada automaticamente">
            <a:extLst>
              <a:ext uri="{FF2B5EF4-FFF2-40B4-BE49-F238E27FC236}">
                <a16:creationId xmlns:a16="http://schemas.microsoft.com/office/drawing/2014/main" id="{18A7E910-FD20-49DD-8357-CB99C45CF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3880" y="2709626"/>
            <a:ext cx="1416391" cy="1888522"/>
          </a:xfrm>
          <a:prstGeom prst="rect">
            <a:avLst/>
          </a:prstGeom>
        </p:spPr>
      </p:pic>
      <p:pic>
        <p:nvPicPr>
          <p:cNvPr id="12" name="Imagem 11" descr="Grupo de pessoas em pé&#10;&#10;Descrição gerada automaticamente">
            <a:extLst>
              <a:ext uri="{FF2B5EF4-FFF2-40B4-BE49-F238E27FC236}">
                <a16:creationId xmlns:a16="http://schemas.microsoft.com/office/drawing/2014/main" id="{3E94B466-6747-471E-9676-597F8E5A13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3880" y="1782640"/>
            <a:ext cx="1416391" cy="122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F962850-38C3-49B3-AB1A-F2952CD686AE}"/>
              </a:ext>
            </a:extLst>
          </p:cNvPr>
          <p:cNvGrpSpPr/>
          <p:nvPr/>
        </p:nvGrpSpPr>
        <p:grpSpPr>
          <a:xfrm>
            <a:off x="4546570" y="1240829"/>
            <a:ext cx="51719" cy="3212381"/>
            <a:chOff x="4283968" y="1628800"/>
            <a:chExt cx="68958" cy="428317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018BF78-DACD-44F2-A4CD-84822AD58AD5}"/>
                </a:ext>
              </a:extLst>
            </p:cNvPr>
            <p:cNvSpPr/>
            <p:nvPr/>
          </p:nvSpPr>
          <p:spPr>
            <a:xfrm>
              <a:off x="4283968" y="1628800"/>
              <a:ext cx="68958" cy="8267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56FC572-614A-4E43-AC0B-45BE7C2B5D6F}"/>
                </a:ext>
              </a:extLst>
            </p:cNvPr>
            <p:cNvSpPr/>
            <p:nvPr/>
          </p:nvSpPr>
          <p:spPr>
            <a:xfrm>
              <a:off x="4283968" y="2492896"/>
              <a:ext cx="68958" cy="8267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77ECFA2-6341-46C5-A088-C6F957DEF429}"/>
                </a:ext>
              </a:extLst>
            </p:cNvPr>
            <p:cNvSpPr/>
            <p:nvPr/>
          </p:nvSpPr>
          <p:spPr>
            <a:xfrm>
              <a:off x="4283968" y="3356992"/>
              <a:ext cx="68958" cy="8267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E647892-12E5-461E-9EAB-3538E76631D8}"/>
                </a:ext>
              </a:extLst>
            </p:cNvPr>
            <p:cNvSpPr/>
            <p:nvPr/>
          </p:nvSpPr>
          <p:spPr>
            <a:xfrm>
              <a:off x="4283968" y="4221088"/>
              <a:ext cx="68958" cy="8267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7BEE928-BA56-49EC-BDA9-DA9586BEDC56}"/>
                </a:ext>
              </a:extLst>
            </p:cNvPr>
            <p:cNvSpPr/>
            <p:nvPr/>
          </p:nvSpPr>
          <p:spPr>
            <a:xfrm>
              <a:off x="4283968" y="5085184"/>
              <a:ext cx="68958" cy="8267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 dirty="0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8DF6916-B8C0-4C7B-8A8A-FFB6F9F32EFE}"/>
              </a:ext>
            </a:extLst>
          </p:cNvPr>
          <p:cNvCxnSpPr/>
          <p:nvPr/>
        </p:nvCxnSpPr>
        <p:spPr>
          <a:xfrm>
            <a:off x="4708587" y="1550876"/>
            <a:ext cx="27003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C30DF46-A4CF-4E8A-89E7-B44AF95912E4}"/>
              </a:ext>
            </a:extLst>
          </p:cNvPr>
          <p:cNvCxnSpPr/>
          <p:nvPr/>
        </p:nvCxnSpPr>
        <p:spPr>
          <a:xfrm>
            <a:off x="4708587" y="2859934"/>
            <a:ext cx="27003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A8634F9-B816-4601-BDA6-BCD72D816237}"/>
              </a:ext>
            </a:extLst>
          </p:cNvPr>
          <p:cNvCxnSpPr/>
          <p:nvPr/>
        </p:nvCxnSpPr>
        <p:spPr>
          <a:xfrm>
            <a:off x="4708587" y="4168992"/>
            <a:ext cx="27003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13DB33-D2FA-4971-8C7D-FE692A3610FD}"/>
              </a:ext>
            </a:extLst>
          </p:cNvPr>
          <p:cNvCxnSpPr/>
          <p:nvPr/>
        </p:nvCxnSpPr>
        <p:spPr>
          <a:xfrm>
            <a:off x="4147096" y="3484823"/>
            <a:ext cx="27003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FEA61029-5DF6-42A1-944E-66112C60F148}"/>
              </a:ext>
            </a:extLst>
          </p:cNvPr>
          <p:cNvSpPr/>
          <p:nvPr/>
        </p:nvSpPr>
        <p:spPr>
          <a:xfrm>
            <a:off x="3409492" y="1891832"/>
            <a:ext cx="635083" cy="635083"/>
          </a:xfrm>
          <a:prstGeom prst="ellipse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865BD32-F592-47C7-B23B-E8880A825141}"/>
              </a:ext>
            </a:extLst>
          </p:cNvPr>
          <p:cNvSpPr/>
          <p:nvPr/>
        </p:nvSpPr>
        <p:spPr>
          <a:xfrm>
            <a:off x="3315577" y="1899327"/>
            <a:ext cx="620093" cy="620093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2338C2-2344-4DC2-A653-6BC0D90625B9}"/>
              </a:ext>
            </a:extLst>
          </p:cNvPr>
          <p:cNvCxnSpPr/>
          <p:nvPr/>
        </p:nvCxnSpPr>
        <p:spPr>
          <a:xfrm>
            <a:off x="4147096" y="2210467"/>
            <a:ext cx="27003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그룹 8">
            <a:extLst>
              <a:ext uri="{FF2B5EF4-FFF2-40B4-BE49-F238E27FC236}">
                <a16:creationId xmlns:a16="http://schemas.microsoft.com/office/drawing/2014/main" id="{6D92CEBF-8599-4D79-A851-1CCBD01875DB}"/>
              </a:ext>
            </a:extLst>
          </p:cNvPr>
          <p:cNvGrpSpPr/>
          <p:nvPr/>
        </p:nvGrpSpPr>
        <p:grpSpPr>
          <a:xfrm>
            <a:off x="53009" y="1780937"/>
            <a:ext cx="3179073" cy="814801"/>
            <a:chOff x="123417" y="2305923"/>
            <a:chExt cx="2663241" cy="141600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6DD5FA2-F965-4D78-9DC3-D85E59D04D2E}"/>
                </a:ext>
              </a:extLst>
            </p:cNvPr>
            <p:cNvSpPr txBox="1"/>
            <p:nvPr/>
          </p:nvSpPr>
          <p:spPr>
            <a:xfrm>
              <a:off x="222945" y="2305923"/>
              <a:ext cx="2563713" cy="410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b="1" dirty="0">
                  <a:solidFill>
                    <a:schemeClr val="accent1">
                      <a:lumMod val="50000"/>
                    </a:schemeClr>
                  </a:solidFill>
                  <a:latin typeface="Arial Rounded MT Bold" panose="020F0704030504030204" pitchFamily="34" charset="0"/>
                  <a:ea typeface="Open Sans" pitchFamily="34" charset="0"/>
                  <a:cs typeface="Open Sans" pitchFamily="34" charset="0"/>
                </a:rPr>
                <a:t>TED Ministério da Defesa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235901C-BB28-45F2-B3F9-D78D10287ABB}"/>
                </a:ext>
              </a:extLst>
            </p:cNvPr>
            <p:cNvSpPr txBox="1"/>
            <p:nvPr/>
          </p:nvSpPr>
          <p:spPr>
            <a:xfrm>
              <a:off x="123417" y="2705673"/>
              <a:ext cx="2663241" cy="1016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r">
                <a:buFont typeface="Arial" pitchFamily="34" charset="0"/>
                <a:buNone/>
              </a:pPr>
              <a:r>
                <a:rPr lang="pt-BR" sz="800" dirty="0">
                  <a:solidFill>
                    <a:schemeClr val="bg1">
                      <a:lumMod val="50000"/>
                    </a:schemeClr>
                  </a:solidFill>
                  <a:latin typeface="Arial Rounded MT Bold" panose="020F0704030504030204" pitchFamily="34" charset="0"/>
                  <a:ea typeface="Open Sans" pitchFamily="34" charset="0"/>
                  <a:cs typeface="Open Sans" pitchFamily="34" charset="0"/>
                </a:rPr>
                <a:t>Apoio logístico e ampliação do atendimento </a:t>
              </a:r>
              <a:endParaRPr lang="pt-BR" sz="800" dirty="0" smtClean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  <a:ea typeface="Open Sans" pitchFamily="34" charset="0"/>
                <a:cs typeface="Open Sans" pitchFamily="34" charset="0"/>
              </a:endParaRPr>
            </a:p>
            <a:p>
              <a:pPr marL="0" indent="0" algn="r">
                <a:buFont typeface="Arial" pitchFamily="34" charset="0"/>
                <a:buNone/>
              </a:pPr>
              <a:r>
                <a:rPr lang="pt-BR" sz="800" dirty="0" smtClean="0">
                  <a:solidFill>
                    <a:schemeClr val="bg1">
                      <a:lumMod val="50000"/>
                    </a:schemeClr>
                  </a:solidFill>
                  <a:latin typeface="Arial Rounded MT Bold" panose="020F0704030504030204" pitchFamily="34" charset="0"/>
                  <a:ea typeface="Open Sans" pitchFamily="34" charset="0"/>
                  <a:cs typeface="Open Sans" pitchFamily="34" charset="0"/>
                </a:rPr>
                <a:t>aos </a:t>
              </a:r>
              <a:r>
                <a:rPr lang="pt-BR" sz="800" dirty="0">
                  <a:solidFill>
                    <a:schemeClr val="bg1">
                      <a:lumMod val="50000"/>
                    </a:schemeClr>
                  </a:solidFill>
                  <a:latin typeface="Arial Rounded MT Bold" panose="020F0704030504030204" pitchFamily="34" charset="0"/>
                  <a:ea typeface="Open Sans" pitchFamily="34" charset="0"/>
                  <a:cs typeface="Open Sans" pitchFamily="34" charset="0"/>
                </a:rPr>
                <a:t>povos indígenas.</a:t>
              </a:r>
            </a:p>
            <a:p>
              <a:pPr marL="0" indent="0" algn="r">
                <a:buFont typeface="Arial" pitchFamily="34" charset="0"/>
                <a:buNone/>
              </a:pPr>
              <a:endParaRPr lang="pt-BR" sz="3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  <a:ea typeface="Open Sans" pitchFamily="34" charset="0"/>
                <a:cs typeface="Open Sans" pitchFamily="34" charset="0"/>
              </a:endParaRPr>
            </a:p>
            <a:p>
              <a:pPr algn="r"/>
              <a:r>
                <a:rPr lang="pt-BR" sz="1300" b="1" dirty="0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ea typeface="Open Sans" pitchFamily="34" charset="0"/>
                  <a:cs typeface="Open Sans" pitchFamily="34" charset="0"/>
                </a:rPr>
                <a:t>Total Disponibilizado - R$ 15.388.183</a:t>
              </a: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721A561E-D9DD-4179-8DE1-3997592A23EF}"/>
              </a:ext>
            </a:extLst>
          </p:cNvPr>
          <p:cNvSpPr/>
          <p:nvPr/>
        </p:nvSpPr>
        <p:spPr>
          <a:xfrm>
            <a:off x="5086631" y="1225841"/>
            <a:ext cx="635083" cy="635083"/>
          </a:xfrm>
          <a:prstGeom prst="ellipse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B3B345C-2BB5-4A0F-872A-87241A5B90A0}"/>
              </a:ext>
            </a:extLst>
          </p:cNvPr>
          <p:cNvSpPr/>
          <p:nvPr/>
        </p:nvSpPr>
        <p:spPr>
          <a:xfrm>
            <a:off x="5194643" y="1236235"/>
            <a:ext cx="620093" cy="620093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1" name="그룹 7">
            <a:extLst>
              <a:ext uri="{FF2B5EF4-FFF2-40B4-BE49-F238E27FC236}">
                <a16:creationId xmlns:a16="http://schemas.microsoft.com/office/drawing/2014/main" id="{8B055020-D162-4675-98DE-B7834B636ADD}"/>
              </a:ext>
            </a:extLst>
          </p:cNvPr>
          <p:cNvGrpSpPr/>
          <p:nvPr/>
        </p:nvGrpSpPr>
        <p:grpSpPr>
          <a:xfrm>
            <a:off x="5902868" y="1035165"/>
            <a:ext cx="3221253" cy="1024658"/>
            <a:chOff x="6328765" y="1344493"/>
            <a:chExt cx="2998999" cy="136621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35911EF-FB60-446E-96DA-6DAD7D3CAB49}"/>
                </a:ext>
              </a:extLst>
            </p:cNvPr>
            <p:cNvSpPr txBox="1"/>
            <p:nvPr/>
          </p:nvSpPr>
          <p:spPr>
            <a:xfrm>
              <a:off x="6328767" y="1344493"/>
              <a:ext cx="2563713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chemeClr val="accent1">
                      <a:lumMod val="50000"/>
                    </a:schemeClr>
                  </a:solidFill>
                  <a:latin typeface="Arial Rounded MT Bold" panose="020F0704030504030204" pitchFamily="34" charset="0"/>
                  <a:ea typeface="Open Sans" pitchFamily="34" charset="0"/>
                  <a:cs typeface="Open Sans" pitchFamily="34" charset="0"/>
                </a:rPr>
                <a:t>Custeio dos DSEI para enfrentamento da COVID-19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70C7D3A-F7E2-4C56-BD10-0FE754AE6C2E}"/>
                </a:ext>
              </a:extLst>
            </p:cNvPr>
            <p:cNvSpPr txBox="1"/>
            <p:nvPr/>
          </p:nvSpPr>
          <p:spPr>
            <a:xfrm>
              <a:off x="6328765" y="1931005"/>
              <a:ext cx="2998999" cy="779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b="1" dirty="0">
                  <a:solidFill>
                    <a:schemeClr val="bg1">
                      <a:lumMod val="50000"/>
                    </a:schemeClr>
                  </a:solidFill>
                </a:rPr>
                <a:t>Aquisição de EPI, produtos/materiais de limpeza e outros insumos </a:t>
              </a:r>
              <a:r>
                <a:rPr lang="pt-BR" sz="800" b="1" dirty="0" smtClean="0">
                  <a:solidFill>
                    <a:schemeClr val="bg1">
                      <a:lumMod val="50000"/>
                    </a:schemeClr>
                  </a:solidFill>
                </a:rPr>
                <a:t>necessários, </a:t>
              </a:r>
              <a:r>
                <a:rPr lang="pt-BR" sz="800" b="1" dirty="0">
                  <a:solidFill>
                    <a:schemeClr val="bg1">
                      <a:lumMod val="50000"/>
                    </a:schemeClr>
                  </a:solidFill>
                </a:rPr>
                <a:t>em </a:t>
              </a:r>
              <a:r>
                <a:rPr lang="pt-BR" sz="800" b="1" dirty="0" smtClean="0">
                  <a:solidFill>
                    <a:schemeClr val="bg1">
                      <a:lumMod val="50000"/>
                    </a:schemeClr>
                  </a:solidFill>
                </a:rPr>
                <a:t>caráter complementar.</a:t>
              </a:r>
            </a:p>
            <a:p>
              <a:endParaRPr lang="pt-BR" sz="300" b="1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  <a:ea typeface="Open Sans" pitchFamily="34" charset="0"/>
                <a:cs typeface="Open Sans" pitchFamily="34" charset="0"/>
              </a:endParaRPr>
            </a:p>
            <a:p>
              <a:r>
                <a:rPr lang="pt-BR" sz="1300" b="1" dirty="0" smtClean="0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ea typeface="Open Sans" pitchFamily="34" charset="0"/>
                  <a:cs typeface="Open Sans" pitchFamily="34" charset="0"/>
                </a:rPr>
                <a:t>Total </a:t>
              </a:r>
              <a:r>
                <a:rPr lang="pt-BR" sz="1300" b="1" dirty="0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ea typeface="Open Sans" pitchFamily="34" charset="0"/>
                  <a:cs typeface="Open Sans" pitchFamily="34" charset="0"/>
                </a:rPr>
                <a:t>Disponibilizado – R$ </a:t>
              </a:r>
              <a:r>
                <a:rPr lang="pt-BR" sz="1300" b="1" dirty="0" smtClean="0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ea typeface="Open Sans" pitchFamily="34" charset="0"/>
                  <a:cs typeface="Open Sans" pitchFamily="34" charset="0"/>
                </a:rPr>
                <a:t>20.170.786</a:t>
              </a:r>
              <a:endParaRPr lang="pt-BR" sz="1300" b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0D202208-11DA-4C5D-A29D-A1935F043810}"/>
              </a:ext>
            </a:extLst>
          </p:cNvPr>
          <p:cNvSpPr/>
          <p:nvPr/>
        </p:nvSpPr>
        <p:spPr>
          <a:xfrm>
            <a:off x="3409492" y="3166188"/>
            <a:ext cx="635083" cy="635083"/>
          </a:xfrm>
          <a:prstGeom prst="ellipse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752D6BF-7320-4AD1-A415-8CD73451280A}"/>
              </a:ext>
            </a:extLst>
          </p:cNvPr>
          <p:cNvSpPr/>
          <p:nvPr/>
        </p:nvSpPr>
        <p:spPr>
          <a:xfrm>
            <a:off x="3315577" y="3173683"/>
            <a:ext cx="620093" cy="620093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6" name="그룹 10">
            <a:extLst>
              <a:ext uri="{FF2B5EF4-FFF2-40B4-BE49-F238E27FC236}">
                <a16:creationId xmlns:a16="http://schemas.microsoft.com/office/drawing/2014/main" id="{95AE2C37-BC97-4BAF-AF24-436F0324A079}"/>
              </a:ext>
            </a:extLst>
          </p:cNvPr>
          <p:cNvGrpSpPr/>
          <p:nvPr/>
        </p:nvGrpSpPr>
        <p:grpSpPr>
          <a:xfrm>
            <a:off x="53009" y="3045875"/>
            <a:ext cx="3185700" cy="1028354"/>
            <a:chOff x="222945" y="4005064"/>
            <a:chExt cx="2563713" cy="137113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5BFBC66-9100-40CB-95B5-B06772D87362}"/>
                </a:ext>
              </a:extLst>
            </p:cNvPr>
            <p:cNvSpPr txBox="1"/>
            <p:nvPr/>
          </p:nvSpPr>
          <p:spPr>
            <a:xfrm>
              <a:off x="222945" y="4005064"/>
              <a:ext cx="2563713" cy="697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r">
                <a:buFont typeface="Arial" pitchFamily="34" charset="0"/>
                <a:buNone/>
              </a:pPr>
              <a:r>
                <a:rPr lang="pt-BR" b="1" dirty="0">
                  <a:solidFill>
                    <a:schemeClr val="accent1">
                      <a:lumMod val="50000"/>
                    </a:schemeClr>
                  </a:solidFill>
                  <a:latin typeface="Arial Rounded MT Bold" panose="020F0704030504030204" pitchFamily="34" charset="0"/>
                  <a:ea typeface="Open Sans" pitchFamily="34" charset="0"/>
                  <a:cs typeface="Open Sans" pitchFamily="34" charset="0"/>
                </a:rPr>
                <a:t>Contratações Extras de Profissionais de Saúde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BFC16DA-5AF3-4930-9633-F5FABBE96A3B}"/>
                </a:ext>
              </a:extLst>
            </p:cNvPr>
            <p:cNvSpPr txBox="1"/>
            <p:nvPr/>
          </p:nvSpPr>
          <p:spPr>
            <a:xfrm>
              <a:off x="222945" y="4596501"/>
              <a:ext cx="2563713" cy="779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r">
                <a:buFont typeface="Arial" pitchFamily="34" charset="0"/>
                <a:buNone/>
              </a:pPr>
              <a:r>
                <a:rPr lang="pt-BR" sz="800" dirty="0">
                  <a:solidFill>
                    <a:schemeClr val="bg1">
                      <a:lumMod val="50000"/>
                    </a:schemeClr>
                  </a:solidFill>
                  <a:latin typeface="Arial Rounded MT Bold" panose="020F0704030504030204" pitchFamily="34" charset="0"/>
                  <a:ea typeface="Open Sans" pitchFamily="34" charset="0"/>
                  <a:cs typeface="Open Sans" pitchFamily="34" charset="0"/>
                </a:rPr>
                <a:t>Contratações de profissionais além dos disponibilizados na equipe de resposta rápida para enfrentamento da COVID-19.</a:t>
              </a:r>
            </a:p>
            <a:p>
              <a:pPr marL="0" indent="0" algn="r">
                <a:buFont typeface="Arial" pitchFamily="34" charset="0"/>
                <a:buNone/>
              </a:pPr>
              <a:endParaRPr lang="pt-BR" sz="3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  <a:ea typeface="Open Sans" pitchFamily="34" charset="0"/>
                <a:cs typeface="Open Sans" pitchFamily="34" charset="0"/>
              </a:endParaRPr>
            </a:p>
            <a:p>
              <a:pPr marL="0" indent="0" algn="r">
                <a:buFont typeface="Arial" pitchFamily="34" charset="0"/>
                <a:buNone/>
              </a:pPr>
              <a:r>
                <a:rPr lang="pt-BR" sz="1300" b="1" dirty="0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ea typeface="Open Sans" pitchFamily="34" charset="0"/>
                  <a:cs typeface="Open Sans" pitchFamily="34" charset="0"/>
                </a:rPr>
                <a:t>Disponibilizados – R$ 1.084.334</a:t>
              </a:r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A4495967-F3B6-4BB1-A5F0-5FD057D9FD98}"/>
              </a:ext>
            </a:extLst>
          </p:cNvPr>
          <p:cNvSpPr/>
          <p:nvPr/>
        </p:nvSpPr>
        <p:spPr>
          <a:xfrm>
            <a:off x="5086631" y="3843957"/>
            <a:ext cx="635083" cy="635083"/>
          </a:xfrm>
          <a:prstGeom prst="ellipse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601E12F-8310-42C5-947E-1071A4AB624B}"/>
              </a:ext>
            </a:extLst>
          </p:cNvPr>
          <p:cNvSpPr/>
          <p:nvPr/>
        </p:nvSpPr>
        <p:spPr>
          <a:xfrm>
            <a:off x="5194643" y="3854352"/>
            <a:ext cx="620093" cy="620093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1" name="그룹 1">
            <a:extLst>
              <a:ext uri="{FF2B5EF4-FFF2-40B4-BE49-F238E27FC236}">
                <a16:creationId xmlns:a16="http://schemas.microsoft.com/office/drawing/2014/main" id="{F0E070F9-244D-4ED8-AFC7-7A228E07CC89}"/>
              </a:ext>
            </a:extLst>
          </p:cNvPr>
          <p:cNvGrpSpPr/>
          <p:nvPr/>
        </p:nvGrpSpPr>
        <p:grpSpPr>
          <a:xfrm>
            <a:off x="5871079" y="3840814"/>
            <a:ext cx="3221247" cy="571018"/>
            <a:chOff x="6328767" y="4956552"/>
            <a:chExt cx="3214459" cy="761363"/>
          </a:xfrm>
          <a:solidFill>
            <a:srgbClr val="00276E"/>
          </a:solidFill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BCBF188-990F-4BE9-A652-1538926846BA}"/>
                </a:ext>
              </a:extLst>
            </p:cNvPr>
            <p:cNvSpPr txBox="1"/>
            <p:nvPr/>
          </p:nvSpPr>
          <p:spPr>
            <a:xfrm>
              <a:off x="6328767" y="4956552"/>
              <a:ext cx="3214459" cy="4308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indent="0">
                <a:buFont typeface="Arial" pitchFamily="34" charset="0"/>
                <a:buNone/>
              </a:pPr>
              <a:r>
                <a:rPr lang="pt-BR" sz="1500" b="1" dirty="0" smtClean="0">
                  <a:solidFill>
                    <a:schemeClr val="accent4"/>
                  </a:solidFill>
                  <a:latin typeface="Arial Rounded MT Bold" panose="020F0704030504030204" pitchFamily="34" charset="0"/>
                  <a:ea typeface="Open Sans" pitchFamily="34" charset="0"/>
                  <a:cs typeface="Open Sans" pitchFamily="34" charset="0"/>
                </a:rPr>
                <a:t>Total de Orçamento Investido</a:t>
              </a:r>
              <a:endParaRPr lang="pt-BR" sz="1500" b="1" dirty="0">
                <a:solidFill>
                  <a:schemeClr val="accent4"/>
                </a:solidFill>
                <a:latin typeface="Arial Rounded MT Bold" panose="020F0704030504030204" pitchFamily="34" charset="0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3BC6B12-7E68-4D85-A5D1-FAED75CD0118}"/>
                </a:ext>
              </a:extLst>
            </p:cNvPr>
            <p:cNvSpPr txBox="1"/>
            <p:nvPr/>
          </p:nvSpPr>
          <p:spPr>
            <a:xfrm>
              <a:off x="6328767" y="5287025"/>
              <a:ext cx="3214459" cy="43089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indent="0">
                <a:buFont typeface="Arial" pitchFamily="34" charset="0"/>
                <a:buNone/>
              </a:pPr>
              <a:endParaRPr lang="pt-BR" sz="100" dirty="0">
                <a:solidFill>
                  <a:schemeClr val="accent4"/>
                </a:solidFill>
                <a:latin typeface="Arial Rounded MT Bold" panose="020F0704030504030204" pitchFamily="34" charset="0"/>
                <a:ea typeface="Open Sans" pitchFamily="34" charset="0"/>
                <a:cs typeface="Open Sans" pitchFamily="34" charset="0"/>
              </a:endParaRPr>
            </a:p>
            <a:p>
              <a:pPr marL="0" indent="0">
                <a:buFont typeface="Arial" pitchFamily="34" charset="0"/>
                <a:buNone/>
              </a:pPr>
              <a:r>
                <a:rPr lang="pt-BR" b="1" dirty="0" smtClean="0">
                  <a:solidFill>
                    <a:schemeClr val="accent4"/>
                  </a:solidFill>
                  <a:latin typeface="Arial Rounded MT Bold" panose="020F0704030504030204" pitchFamily="34" charset="0"/>
                  <a:ea typeface="Open Sans" pitchFamily="34" charset="0"/>
                  <a:cs typeface="Open Sans" pitchFamily="34" charset="0"/>
                </a:rPr>
                <a:t>R$ 52.207.419</a:t>
              </a:r>
              <a:endParaRPr lang="pt-BR" b="1" dirty="0">
                <a:solidFill>
                  <a:schemeClr val="accent4"/>
                </a:solidFill>
                <a:latin typeface="Arial Rounded MT Bold" panose="020F0704030504030204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91750EAE-682A-4BD4-A74A-DA1CCBD6518C}"/>
              </a:ext>
            </a:extLst>
          </p:cNvPr>
          <p:cNvSpPr/>
          <p:nvPr/>
        </p:nvSpPr>
        <p:spPr>
          <a:xfrm>
            <a:off x="5086631" y="2534899"/>
            <a:ext cx="635083" cy="635083"/>
          </a:xfrm>
          <a:prstGeom prst="ellipse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EF44F3C-A24B-4A5B-ADF1-41415C7DC329}"/>
              </a:ext>
            </a:extLst>
          </p:cNvPr>
          <p:cNvSpPr/>
          <p:nvPr/>
        </p:nvSpPr>
        <p:spPr>
          <a:xfrm>
            <a:off x="5194643" y="2545294"/>
            <a:ext cx="620093" cy="620093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6" name="그룹 6">
            <a:extLst>
              <a:ext uri="{FF2B5EF4-FFF2-40B4-BE49-F238E27FC236}">
                <a16:creationId xmlns:a16="http://schemas.microsoft.com/office/drawing/2014/main" id="{B094CBCF-FC4A-4D83-85B0-341FBE10893C}"/>
              </a:ext>
            </a:extLst>
          </p:cNvPr>
          <p:cNvGrpSpPr/>
          <p:nvPr/>
        </p:nvGrpSpPr>
        <p:grpSpPr>
          <a:xfrm>
            <a:off x="5896242" y="2404151"/>
            <a:ext cx="3221251" cy="934408"/>
            <a:chOff x="6328764" y="3211149"/>
            <a:chExt cx="2998997" cy="1245880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903C1F0-5F5D-4A82-BAAD-BB5A24095C72}"/>
                </a:ext>
              </a:extLst>
            </p:cNvPr>
            <p:cNvSpPr txBox="1"/>
            <p:nvPr/>
          </p:nvSpPr>
          <p:spPr>
            <a:xfrm>
              <a:off x="6328767" y="3211149"/>
              <a:ext cx="2563713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chemeClr val="accent1">
                      <a:lumMod val="50000"/>
                    </a:schemeClr>
                  </a:solidFill>
                  <a:latin typeface="Arial Rounded MT Bold" panose="020F0704030504030204" pitchFamily="34" charset="0"/>
                  <a:ea typeface="Open Sans" pitchFamily="34" charset="0"/>
                  <a:cs typeface="Open Sans" pitchFamily="34" charset="0"/>
                </a:rPr>
                <a:t>Equipe de Resposta Rápida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BB5EED7-6BD3-4C27-BCE5-17C0164CDD9B}"/>
                </a:ext>
              </a:extLst>
            </p:cNvPr>
            <p:cNvSpPr txBox="1"/>
            <p:nvPr/>
          </p:nvSpPr>
          <p:spPr>
            <a:xfrm>
              <a:off x="6328764" y="3513179"/>
              <a:ext cx="2998997" cy="943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dirty="0" smtClean="0">
                  <a:solidFill>
                    <a:schemeClr val="bg1">
                      <a:lumMod val="50000"/>
                    </a:schemeClr>
                  </a:solidFill>
                  <a:latin typeface="Arial Rounded MT Bold" panose="020F0704030504030204" pitchFamily="34" charset="0"/>
                  <a:ea typeface="Open Sans" pitchFamily="34" charset="0"/>
                  <a:cs typeface="Open Sans" pitchFamily="34" charset="0"/>
                </a:rPr>
                <a:t>Contratação de profissionais para enfrentamento da COVID-19 (1 médico, 2 enfermeiros e 4 técnicos de enfermagem para cada DSEI).</a:t>
              </a:r>
            </a:p>
            <a:p>
              <a:endParaRPr lang="pt-BR" sz="3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  <a:ea typeface="Open Sans" pitchFamily="34" charset="0"/>
                <a:cs typeface="Open Sans" pitchFamily="34" charset="0"/>
              </a:endParaRPr>
            </a:p>
            <a:p>
              <a:r>
                <a:rPr lang="pt-BR" sz="1300" b="1" dirty="0" smtClean="0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ea typeface="Open Sans" pitchFamily="34" charset="0"/>
                  <a:cs typeface="Open Sans" pitchFamily="34" charset="0"/>
                </a:rPr>
                <a:t>Total </a:t>
              </a:r>
              <a:r>
                <a:rPr lang="pt-BR" sz="1300" b="1" dirty="0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ea typeface="Open Sans" pitchFamily="34" charset="0"/>
                  <a:cs typeface="Open Sans" pitchFamily="34" charset="0"/>
                </a:rPr>
                <a:t>Disponibilizado – R$ </a:t>
              </a:r>
              <a:r>
                <a:rPr lang="pt-BR" sz="1300" b="1" dirty="0" smtClean="0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ea typeface="Open Sans" pitchFamily="34" charset="0"/>
                  <a:cs typeface="Open Sans" pitchFamily="34" charset="0"/>
                </a:rPr>
                <a:t>15.564.116</a:t>
              </a:r>
              <a:endParaRPr lang="pt-BR" sz="1300" b="1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  <a:ea typeface="Open Sans" pitchFamily="34" charset="0"/>
                <a:cs typeface="Open Sans" pitchFamily="34" charset="0"/>
              </a:endParaRPr>
            </a:p>
          </p:txBody>
        </p:sp>
      </p:grpSp>
      <p:sp>
        <p:nvSpPr>
          <p:cNvPr id="45" name="CaixaDeTexto 44"/>
          <p:cNvSpPr txBox="1"/>
          <p:nvPr/>
        </p:nvSpPr>
        <p:spPr>
          <a:xfrm>
            <a:off x="2843808" y="789553"/>
            <a:ext cx="162018" cy="34289"/>
          </a:xfrm>
          <a:prstGeom prst="rect">
            <a:avLst/>
          </a:prstGeom>
        </p:spPr>
        <p:txBody>
          <a:bodyPr vert="horz" wrap="square" lIns="68580" tIns="34290" rIns="68580" bIns="34290" rtlCol="0">
            <a:normAutofit fontScale="25000" lnSpcReduction="20000"/>
          </a:bodyPr>
          <a:lstStyle/>
          <a:p>
            <a:endParaRPr lang="pt-BR" sz="1500" b="1" dirty="0">
              <a:solidFill>
                <a:srgbClr val="009999"/>
              </a:solidFill>
              <a:latin typeface="Akrobat Bold" pitchFamily="50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8" name="Retângulo 47"/>
          <p:cNvSpPr/>
          <p:nvPr/>
        </p:nvSpPr>
        <p:spPr>
          <a:xfrm>
            <a:off x="2897814" y="798698"/>
            <a:ext cx="3348372" cy="632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1050"/>
          </a:p>
        </p:txBody>
      </p:sp>
      <p:sp>
        <p:nvSpPr>
          <p:cNvPr id="50" name="Google Shape;145;p27"/>
          <p:cNvSpPr/>
          <p:nvPr/>
        </p:nvSpPr>
        <p:spPr>
          <a:xfrm>
            <a:off x="0" y="69"/>
            <a:ext cx="9144000" cy="6602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146;p27"/>
          <p:cNvSpPr/>
          <p:nvPr/>
        </p:nvSpPr>
        <p:spPr>
          <a:xfrm>
            <a:off x="-6626" y="6626"/>
            <a:ext cx="9157252" cy="601556"/>
          </a:xfrm>
          <a:prstGeom prst="rect">
            <a:avLst/>
          </a:prstGeom>
          <a:gradFill>
            <a:gsLst>
              <a:gs pos="0">
                <a:srgbClr val="001D52"/>
              </a:gs>
              <a:gs pos="50000">
                <a:srgbClr val="002B78"/>
              </a:gs>
              <a:gs pos="100000">
                <a:srgbClr val="00349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76200" dist="12700" dir="2700000" sy="-23000" kx="-800311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/>
            <a:r>
              <a:rPr lang="pt-BR" sz="2100" b="1" dirty="0" smtClean="0">
                <a:solidFill>
                  <a:schemeClr val="accent4"/>
                </a:solidFill>
                <a:latin typeface="Tahoma"/>
                <a:ea typeface="Tahoma"/>
                <a:cs typeface="Tahoma"/>
                <a:sym typeface="Tahoma"/>
              </a:rPr>
              <a:t>ORÇAMENTO APLICADO PARA ENFRENTAMENTO DA COVID-19</a:t>
            </a:r>
            <a:endParaRPr lang="pt-BR" sz="2100" b="1" dirty="0">
              <a:solidFill>
                <a:srgbClr val="FFC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" name="Frame 17">
            <a:extLst>
              <a:ext uri="{FF2B5EF4-FFF2-40B4-BE49-F238E27FC236}">
                <a16:creationId xmlns:a16="http://schemas.microsoft.com/office/drawing/2014/main" id="{5801D75E-F748-4820-A111-26B3FD7269F4}"/>
              </a:ext>
            </a:extLst>
          </p:cNvPr>
          <p:cNvSpPr/>
          <p:nvPr/>
        </p:nvSpPr>
        <p:spPr>
          <a:xfrm>
            <a:off x="3510952" y="2085397"/>
            <a:ext cx="223125" cy="233733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5" name="Frame 17">
            <a:extLst>
              <a:ext uri="{FF2B5EF4-FFF2-40B4-BE49-F238E27FC236}">
                <a16:creationId xmlns:a16="http://schemas.microsoft.com/office/drawing/2014/main" id="{5801D75E-F748-4820-A111-26B3FD7269F4}"/>
              </a:ext>
            </a:extLst>
          </p:cNvPr>
          <p:cNvSpPr/>
          <p:nvPr/>
        </p:nvSpPr>
        <p:spPr>
          <a:xfrm>
            <a:off x="5395692" y="4044631"/>
            <a:ext cx="223125" cy="233733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6" name="Frame 17">
            <a:extLst>
              <a:ext uri="{FF2B5EF4-FFF2-40B4-BE49-F238E27FC236}">
                <a16:creationId xmlns:a16="http://schemas.microsoft.com/office/drawing/2014/main" id="{5801D75E-F748-4820-A111-26B3FD7269F4}"/>
              </a:ext>
            </a:extLst>
          </p:cNvPr>
          <p:cNvSpPr/>
          <p:nvPr/>
        </p:nvSpPr>
        <p:spPr>
          <a:xfrm>
            <a:off x="3517579" y="3366862"/>
            <a:ext cx="223125" cy="233733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7" name="Frame 17">
            <a:extLst>
              <a:ext uri="{FF2B5EF4-FFF2-40B4-BE49-F238E27FC236}">
                <a16:creationId xmlns:a16="http://schemas.microsoft.com/office/drawing/2014/main" id="{5801D75E-F748-4820-A111-26B3FD7269F4}"/>
              </a:ext>
            </a:extLst>
          </p:cNvPr>
          <p:cNvSpPr/>
          <p:nvPr/>
        </p:nvSpPr>
        <p:spPr>
          <a:xfrm>
            <a:off x="5387574" y="1436853"/>
            <a:ext cx="223125" cy="233733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8" name="Frame 17">
            <a:extLst>
              <a:ext uri="{FF2B5EF4-FFF2-40B4-BE49-F238E27FC236}">
                <a16:creationId xmlns:a16="http://schemas.microsoft.com/office/drawing/2014/main" id="{5801D75E-F748-4820-A111-26B3FD7269F4}"/>
              </a:ext>
            </a:extLst>
          </p:cNvPr>
          <p:cNvSpPr/>
          <p:nvPr/>
        </p:nvSpPr>
        <p:spPr>
          <a:xfrm>
            <a:off x="5387575" y="2729270"/>
            <a:ext cx="223125" cy="233733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93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3"/>
          <p:cNvSpPr/>
          <p:nvPr/>
        </p:nvSpPr>
        <p:spPr>
          <a:xfrm>
            <a:off x="0" y="7739"/>
            <a:ext cx="9144000" cy="5143500"/>
          </a:xfrm>
          <a:prstGeom prst="rect">
            <a:avLst/>
          </a:prstGeom>
          <a:gradFill>
            <a:gsLst>
              <a:gs pos="0">
                <a:srgbClr val="001D52"/>
              </a:gs>
              <a:gs pos="50000">
                <a:srgbClr val="002B78"/>
              </a:gs>
              <a:gs pos="100000">
                <a:srgbClr val="00349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76200" dist="12700" dir="2700000" sy="-23000" kx="-800311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2" name="Google Shape;35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675" y="1675500"/>
            <a:ext cx="8656646" cy="179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3"/>
          <p:cNvPicPr preferRelativeResize="0"/>
          <p:nvPr/>
        </p:nvPicPr>
        <p:blipFill rotWithShape="1">
          <a:blip r:embed="rId4">
            <a:alphaModFix/>
          </a:blip>
          <a:srcRect b="5882"/>
          <a:stretch/>
        </p:blipFill>
        <p:spPr>
          <a:xfrm>
            <a:off x="0" y="3849025"/>
            <a:ext cx="9144001" cy="93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/>
          <p:nvPr/>
        </p:nvSpPr>
        <p:spPr>
          <a:xfrm>
            <a:off x="0" y="47267"/>
            <a:ext cx="9144000" cy="6309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7"/>
          <p:cNvSpPr/>
          <p:nvPr/>
        </p:nvSpPr>
        <p:spPr>
          <a:xfrm>
            <a:off x="0" y="0"/>
            <a:ext cx="9144000" cy="630900"/>
          </a:xfrm>
          <a:prstGeom prst="rect">
            <a:avLst/>
          </a:prstGeom>
          <a:gradFill>
            <a:gsLst>
              <a:gs pos="0">
                <a:srgbClr val="001D52"/>
              </a:gs>
              <a:gs pos="50000">
                <a:srgbClr val="002B78"/>
              </a:gs>
              <a:gs pos="100000">
                <a:srgbClr val="00349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76200" dist="12700" dir="2700000" sy="-23000" kx="-800311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7"/>
          <p:cNvSpPr/>
          <p:nvPr/>
        </p:nvSpPr>
        <p:spPr>
          <a:xfrm>
            <a:off x="38624" y="145500"/>
            <a:ext cx="8946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dirty="0">
                <a:solidFill>
                  <a:schemeClr val="accent4"/>
                </a:solidFill>
                <a:latin typeface="Tahoma"/>
                <a:ea typeface="Tahoma"/>
                <a:cs typeface="Tahoma"/>
                <a:sym typeface="Tahoma"/>
              </a:rPr>
              <a:t>SECRETARIA ESPECIAL DE SAÚDE INDÍGENA - SESAI</a:t>
            </a:r>
            <a:endParaRPr sz="3600" b="1" i="0" u="none" strike="noStrike" cap="none" dirty="0">
              <a:solidFill>
                <a:srgbClr val="FFC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7" name="Google Shape;144;p27">
            <a:extLst>
              <a:ext uri="{FF2B5EF4-FFF2-40B4-BE49-F238E27FC236}">
                <a16:creationId xmlns:a16="http://schemas.microsoft.com/office/drawing/2014/main" id="{65F5EE02-3843-496D-8EFF-CBF835F32AC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50486" y="4758948"/>
            <a:ext cx="1698300" cy="346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6EAA26A-5410-4FCB-8175-571422CC3B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42" y="823668"/>
            <a:ext cx="6388444" cy="427256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C75D31A-78D9-453C-A301-44C20462C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98" y="982484"/>
            <a:ext cx="405116" cy="326408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1098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/>
          <p:nvPr/>
        </p:nvSpPr>
        <p:spPr>
          <a:xfrm>
            <a:off x="0" y="47267"/>
            <a:ext cx="9144000" cy="6309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7"/>
          <p:cNvSpPr/>
          <p:nvPr/>
        </p:nvSpPr>
        <p:spPr>
          <a:xfrm>
            <a:off x="0" y="0"/>
            <a:ext cx="9144000" cy="630900"/>
          </a:xfrm>
          <a:prstGeom prst="rect">
            <a:avLst/>
          </a:prstGeom>
          <a:gradFill>
            <a:gsLst>
              <a:gs pos="0">
                <a:srgbClr val="001D52"/>
              </a:gs>
              <a:gs pos="50000">
                <a:srgbClr val="002B78"/>
              </a:gs>
              <a:gs pos="100000">
                <a:srgbClr val="00349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76200" dist="12700" dir="2700000" sy="-23000" kx="-800311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7"/>
          <p:cNvSpPr/>
          <p:nvPr/>
        </p:nvSpPr>
        <p:spPr>
          <a:xfrm>
            <a:off x="38624" y="145500"/>
            <a:ext cx="8946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dirty="0">
                <a:solidFill>
                  <a:schemeClr val="accent4"/>
                </a:solidFill>
                <a:latin typeface="Tahoma"/>
                <a:ea typeface="Tahoma"/>
                <a:cs typeface="Tahoma"/>
                <a:sym typeface="Tahoma"/>
              </a:rPr>
              <a:t>SECRETARIA ESPECIAL DE SAÚDE INDÍGENA </a:t>
            </a:r>
            <a:r>
              <a:rPr lang="pt-BR" sz="2100" b="1" dirty="0" smtClean="0">
                <a:solidFill>
                  <a:schemeClr val="accent4"/>
                </a:solidFill>
                <a:latin typeface="Tahoma"/>
                <a:ea typeface="Tahoma"/>
                <a:cs typeface="Tahoma"/>
                <a:sym typeface="Tahoma"/>
              </a:rPr>
              <a:t>EM NÚMEROS</a:t>
            </a:r>
            <a:endParaRPr sz="3600" b="1" i="0" u="none" strike="noStrike" cap="none" dirty="0">
              <a:solidFill>
                <a:srgbClr val="FFC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7" name="Google Shape;144;p27">
            <a:extLst>
              <a:ext uri="{FF2B5EF4-FFF2-40B4-BE49-F238E27FC236}">
                <a16:creationId xmlns:a16="http://schemas.microsoft.com/office/drawing/2014/main" id="{65F5EE02-3843-496D-8EFF-CBF835F32AC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50486" y="4758948"/>
            <a:ext cx="1698300" cy="34667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D2FEF37B-B4F1-4920-9C0B-996355BCA6C7}"/>
              </a:ext>
            </a:extLst>
          </p:cNvPr>
          <p:cNvSpPr/>
          <p:nvPr/>
        </p:nvSpPr>
        <p:spPr>
          <a:xfrm>
            <a:off x="306255" y="1057505"/>
            <a:ext cx="9172282" cy="3439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pt-BR" sz="1800" dirty="0" smtClean="0"/>
              <a:t>755.898 indígenas </a:t>
            </a:r>
            <a:endParaRPr lang="pt-BR" sz="1800" dirty="0"/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pt-BR" sz="1800" dirty="0" smtClean="0"/>
              <a:t>6.106 </a:t>
            </a:r>
            <a:r>
              <a:rPr lang="pt-BR" sz="1800" dirty="0"/>
              <a:t>aldeias 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pt-BR" sz="1800" dirty="0" smtClean="0"/>
              <a:t>305 Povos Indígenas </a:t>
            </a:r>
            <a:endParaRPr lang="pt-BR" sz="1800" dirty="0"/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pt-BR" sz="1800" dirty="0" smtClean="0"/>
              <a:t>274 </a:t>
            </a:r>
            <a:r>
              <a:rPr lang="pt-BR" sz="1800" dirty="0"/>
              <a:t>línguas indígenas </a:t>
            </a:r>
            <a:endParaRPr lang="pt-BR" sz="1800" dirty="0" smtClean="0"/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pt-BR" sz="1800" dirty="0" smtClean="0"/>
              <a:t>34 Distritos </a:t>
            </a:r>
            <a:r>
              <a:rPr lang="pt-BR" sz="1800" dirty="0"/>
              <a:t>Sanitários Especiais </a:t>
            </a:r>
            <a:r>
              <a:rPr lang="pt-BR" sz="1800" dirty="0" smtClean="0"/>
              <a:t>Indígenas</a:t>
            </a:r>
            <a:r>
              <a:rPr lang="pt-BR" sz="1800" dirty="0"/>
              <a:t> </a:t>
            </a:r>
            <a:r>
              <a:rPr lang="pt-BR" sz="1800" dirty="0" smtClean="0"/>
              <a:t>(DSEI)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pt-BR" sz="1800" dirty="0" smtClean="0"/>
              <a:t>363 </a:t>
            </a:r>
            <a:r>
              <a:rPr lang="pt-BR" sz="1800" dirty="0"/>
              <a:t>Polos Bases, </a:t>
            </a:r>
            <a:r>
              <a:rPr lang="pt-BR" sz="1800" dirty="0" smtClean="0"/>
              <a:t>69 </a:t>
            </a:r>
            <a:r>
              <a:rPr lang="pt-BR" sz="1800" dirty="0"/>
              <a:t>Casa de Saúde Indígena </a:t>
            </a:r>
            <a:r>
              <a:rPr lang="pt-BR" sz="1800" dirty="0" smtClean="0"/>
              <a:t>(CASAI)</a:t>
            </a:r>
            <a:endParaRPr lang="pt-BR" sz="1800" dirty="0"/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pt-BR" sz="1800" dirty="0"/>
              <a:t>1.199 Unidade Básica de Saúde Indígena </a:t>
            </a:r>
            <a:r>
              <a:rPr lang="pt-BR" sz="1800" dirty="0" smtClean="0"/>
              <a:t>(UBSI)</a:t>
            </a:r>
            <a:endParaRPr lang="pt-BR" sz="1800" dirty="0"/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pt-BR" sz="1800" dirty="0"/>
              <a:t>950.122 </a:t>
            </a:r>
            <a:r>
              <a:rPr lang="pt-BR" sz="1800" dirty="0" smtClean="0"/>
              <a:t>km</a:t>
            </a:r>
            <a:r>
              <a:rPr lang="pt-BR" sz="1800" baseline="30000" dirty="0" smtClean="0"/>
              <a:t>2</a:t>
            </a:r>
            <a:r>
              <a:rPr lang="pt-BR" sz="1800" dirty="0" smtClean="0"/>
              <a:t> </a:t>
            </a:r>
            <a:r>
              <a:rPr lang="pt-BR" sz="1800" dirty="0"/>
              <a:t>de área de abrangência dos </a:t>
            </a:r>
            <a:r>
              <a:rPr lang="pt-BR" sz="1800" dirty="0" smtClean="0"/>
              <a:t>DSEI</a:t>
            </a:r>
            <a:endParaRPr lang="pt-BR" sz="1800" dirty="0"/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pt-BR" sz="1800" dirty="0"/>
              <a:t>14.200 </a:t>
            </a:r>
            <a:r>
              <a:rPr lang="pt-BR" sz="1800" dirty="0" smtClean="0"/>
              <a:t>trabalhadores</a:t>
            </a:r>
          </a:p>
          <a:p>
            <a:pPr marL="457200" indent="-457200"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pt-BR" sz="1800" dirty="0" smtClean="0"/>
              <a:t>800 </a:t>
            </a:r>
            <a:r>
              <a:rPr lang="pt-BR" sz="1800" dirty="0"/>
              <a:t>Equipes Multidisciplinares de Saúde </a:t>
            </a:r>
            <a:r>
              <a:rPr lang="pt-BR" sz="1800" dirty="0" smtClean="0"/>
              <a:t>Indígena (EMSI)</a:t>
            </a:r>
            <a:endParaRPr lang="pt-BR" sz="1800" dirty="0"/>
          </a:p>
        </p:txBody>
      </p:sp>
      <p:pic>
        <p:nvPicPr>
          <p:cNvPr id="9" name="Imagem 8" descr="Uma imagem contendo pessoa, menino, mesa, homem&#10;&#10;Descrição gerada automaticamente">
            <a:extLst>
              <a:ext uri="{FF2B5EF4-FFF2-40B4-BE49-F238E27FC236}">
                <a16:creationId xmlns:a16="http://schemas.microsoft.com/office/drawing/2014/main" id="{6AE95B86-6771-498E-B570-340D61F5F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415" y="1757136"/>
            <a:ext cx="1739880" cy="1304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042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/>
          <p:nvPr/>
        </p:nvSpPr>
        <p:spPr>
          <a:xfrm>
            <a:off x="0" y="47267"/>
            <a:ext cx="9144000" cy="6309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7"/>
          <p:cNvSpPr/>
          <p:nvPr/>
        </p:nvSpPr>
        <p:spPr>
          <a:xfrm>
            <a:off x="0" y="0"/>
            <a:ext cx="9144000" cy="630900"/>
          </a:xfrm>
          <a:prstGeom prst="rect">
            <a:avLst/>
          </a:prstGeom>
          <a:gradFill>
            <a:gsLst>
              <a:gs pos="0">
                <a:srgbClr val="001D52"/>
              </a:gs>
              <a:gs pos="50000">
                <a:srgbClr val="002B78"/>
              </a:gs>
              <a:gs pos="100000">
                <a:srgbClr val="00349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76200" dist="12700" dir="2700000" sy="-23000" kx="-800311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7"/>
          <p:cNvSpPr/>
          <p:nvPr/>
        </p:nvSpPr>
        <p:spPr>
          <a:xfrm>
            <a:off x="38624" y="145500"/>
            <a:ext cx="8946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dirty="0">
                <a:solidFill>
                  <a:schemeClr val="accent4"/>
                </a:solidFill>
                <a:latin typeface="Tahoma"/>
                <a:ea typeface="Tahoma"/>
                <a:cs typeface="Tahoma"/>
                <a:sym typeface="Tahoma"/>
              </a:rPr>
              <a:t>DOCUMENTOS E INFORMAÇÕES</a:t>
            </a:r>
            <a:endParaRPr sz="3600" b="1" i="0" u="none" strike="noStrike" cap="none" dirty="0">
              <a:solidFill>
                <a:srgbClr val="FFC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7" name="Google Shape;144;p27">
            <a:extLst>
              <a:ext uri="{FF2B5EF4-FFF2-40B4-BE49-F238E27FC236}">
                <a16:creationId xmlns:a16="http://schemas.microsoft.com/office/drawing/2014/main" id="{65F5EE02-3843-496D-8EFF-CBF835F32AC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50486" y="4758948"/>
            <a:ext cx="1698300" cy="34667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6F703DE-C5F5-41C9-BA8E-33A1659C4DC4}"/>
              </a:ext>
            </a:extLst>
          </p:cNvPr>
          <p:cNvSpPr txBox="1"/>
          <p:nvPr/>
        </p:nvSpPr>
        <p:spPr>
          <a:xfrm>
            <a:off x="47318" y="812188"/>
            <a:ext cx="48014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/>
              <a:t>Todos as informações, documentos, boletins e informativos se encontram no Portal da SESAI e detalhados no Portal de Monitoramento do Coronavírus.</a:t>
            </a:r>
          </a:p>
          <a:p>
            <a:pPr algn="ctr"/>
            <a:endParaRPr lang="pt-BR" sz="1800" dirty="0"/>
          </a:p>
          <a:p>
            <a:pPr algn="ctr"/>
            <a:r>
              <a:rPr lang="pt-BR" sz="1800" dirty="0"/>
              <a:t>Portal da SESAI: </a:t>
            </a:r>
            <a:r>
              <a:rPr lang="pt-BR" sz="1800" u="sng" dirty="0">
                <a:hlinkClick r:id="rId4"/>
              </a:rPr>
              <a:t>https://www.saude.gov.br/saude-indigena</a:t>
            </a:r>
            <a:endParaRPr lang="pt-BR" sz="1800" dirty="0"/>
          </a:p>
          <a:p>
            <a:pPr algn="ctr"/>
            <a:endParaRPr lang="pt-BR" sz="1800" dirty="0"/>
          </a:p>
          <a:p>
            <a:pPr algn="ctr"/>
            <a:r>
              <a:rPr lang="pt-BR" sz="1800" dirty="0"/>
              <a:t>Portal de Monitoramento do Coronavírus: </a:t>
            </a:r>
            <a:r>
              <a:rPr lang="pt-BR" sz="1800" u="sng" dirty="0">
                <a:hlinkClick r:id="rId5"/>
              </a:rPr>
              <a:t>http://</a:t>
            </a:r>
            <a:r>
              <a:rPr lang="pt-BR" sz="1800" u="sng" dirty="0" smtClean="0">
                <a:hlinkClick r:id="rId5"/>
              </a:rPr>
              <a:t>saudeindigena.saude.gov.br</a:t>
            </a:r>
            <a:endParaRPr lang="pt-BR" sz="18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1BAE0F3-7880-47D0-AF93-E7478D03FC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940" t="26199" r="29657" b="15790"/>
          <a:stretch/>
        </p:blipFill>
        <p:spPr>
          <a:xfrm>
            <a:off x="4848726" y="1226641"/>
            <a:ext cx="3862137" cy="298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0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/>
          <p:nvPr/>
        </p:nvSpPr>
        <p:spPr>
          <a:xfrm>
            <a:off x="0" y="47267"/>
            <a:ext cx="9144000" cy="6309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7"/>
          <p:cNvSpPr/>
          <p:nvPr/>
        </p:nvSpPr>
        <p:spPr>
          <a:xfrm>
            <a:off x="0" y="0"/>
            <a:ext cx="9144000" cy="630900"/>
          </a:xfrm>
          <a:prstGeom prst="rect">
            <a:avLst/>
          </a:prstGeom>
          <a:gradFill>
            <a:gsLst>
              <a:gs pos="0">
                <a:srgbClr val="001D52"/>
              </a:gs>
              <a:gs pos="50000">
                <a:srgbClr val="002B78"/>
              </a:gs>
              <a:gs pos="100000">
                <a:srgbClr val="00349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76200" dist="12700" dir="2700000" sy="-23000" kx="-800311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7"/>
          <p:cNvSpPr/>
          <p:nvPr/>
        </p:nvSpPr>
        <p:spPr>
          <a:xfrm>
            <a:off x="38624" y="145500"/>
            <a:ext cx="8946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dirty="0" smtClean="0">
                <a:solidFill>
                  <a:schemeClr val="accent4"/>
                </a:solidFill>
                <a:latin typeface="Tahoma"/>
                <a:ea typeface="Tahoma"/>
                <a:cs typeface="Tahoma"/>
                <a:sym typeface="Tahoma"/>
              </a:rPr>
              <a:t>DOCUMENTOS E INFORMAÇÕES</a:t>
            </a:r>
            <a:endParaRPr sz="3600" b="1" i="0" u="none" strike="noStrike" cap="none" dirty="0">
              <a:solidFill>
                <a:srgbClr val="FFC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7" name="Google Shape;144;p27">
            <a:extLst>
              <a:ext uri="{FF2B5EF4-FFF2-40B4-BE49-F238E27FC236}">
                <a16:creationId xmlns:a16="http://schemas.microsoft.com/office/drawing/2014/main" id="{65F5EE02-3843-496D-8EFF-CBF835F32AC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50486" y="4758948"/>
            <a:ext cx="1698300" cy="34667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6F703DE-C5F5-41C9-BA8E-33A1659C4DC4}"/>
              </a:ext>
            </a:extLst>
          </p:cNvPr>
          <p:cNvSpPr txBox="1"/>
          <p:nvPr/>
        </p:nvSpPr>
        <p:spPr>
          <a:xfrm>
            <a:off x="530925" y="1441738"/>
            <a:ext cx="48014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/>
              <a:t>Informações</a:t>
            </a:r>
            <a:r>
              <a:rPr lang="pt-BR" sz="1800" dirty="0"/>
              <a:t>, documentos, boletins e </a:t>
            </a:r>
            <a:r>
              <a:rPr lang="pt-BR" sz="1800" dirty="0" smtClean="0"/>
              <a:t>informes epidemiológicos, informativos, vídeos institucionais disponíveis em:</a:t>
            </a:r>
            <a:endParaRPr lang="pt-BR" sz="1800" dirty="0"/>
          </a:p>
          <a:p>
            <a:pPr algn="ctr"/>
            <a:endParaRPr lang="pt-BR" sz="1800" dirty="0"/>
          </a:p>
          <a:p>
            <a:pPr algn="ctr"/>
            <a:r>
              <a:rPr lang="pt-BR" sz="1800" dirty="0"/>
              <a:t>Portal da SESAI: </a:t>
            </a:r>
            <a:r>
              <a:rPr lang="pt-BR" sz="1800" u="sng" dirty="0" smtClean="0">
                <a:hlinkClick r:id="rId4"/>
              </a:rPr>
              <a:t>http://</a:t>
            </a:r>
            <a:r>
              <a:rPr lang="pt-BR" sz="1800" u="sng" dirty="0">
                <a:hlinkClick r:id="rId4"/>
              </a:rPr>
              <a:t>www.saude.gov.br/saude-indigena</a:t>
            </a:r>
            <a:endParaRPr lang="pt-BR" sz="1800" dirty="0"/>
          </a:p>
          <a:p>
            <a:pPr algn="ctr"/>
            <a:endParaRPr lang="pt-BR" sz="1800" dirty="0"/>
          </a:p>
          <a:p>
            <a:pPr algn="ctr"/>
            <a:r>
              <a:rPr lang="pt-BR" sz="1800" dirty="0"/>
              <a:t>Portal de Monitoramento </a:t>
            </a:r>
            <a:r>
              <a:rPr lang="pt-BR" sz="1800" dirty="0" smtClean="0"/>
              <a:t>da COVID-19: </a:t>
            </a:r>
            <a:r>
              <a:rPr lang="pt-BR" sz="1800" u="sng" dirty="0">
                <a:hlinkClick r:id="rId5"/>
              </a:rPr>
              <a:t>http://</a:t>
            </a:r>
            <a:r>
              <a:rPr lang="pt-BR" sz="1800" u="sng" dirty="0" smtClean="0">
                <a:hlinkClick r:id="rId5"/>
              </a:rPr>
              <a:t>saudeindigena.saude.gov.br</a:t>
            </a:r>
            <a:endParaRPr lang="pt-BR" sz="18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4634" y="776400"/>
            <a:ext cx="2936041" cy="387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3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/>
          <p:nvPr/>
        </p:nvSpPr>
        <p:spPr>
          <a:xfrm>
            <a:off x="0" y="47267"/>
            <a:ext cx="9144000" cy="6309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7"/>
          <p:cNvSpPr/>
          <p:nvPr/>
        </p:nvSpPr>
        <p:spPr>
          <a:xfrm>
            <a:off x="0" y="0"/>
            <a:ext cx="9144000" cy="630900"/>
          </a:xfrm>
          <a:prstGeom prst="rect">
            <a:avLst/>
          </a:prstGeom>
          <a:gradFill>
            <a:gsLst>
              <a:gs pos="0">
                <a:srgbClr val="001D52"/>
              </a:gs>
              <a:gs pos="50000">
                <a:srgbClr val="002B78"/>
              </a:gs>
              <a:gs pos="100000">
                <a:srgbClr val="00349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76200" dist="12700" dir="2700000" sy="-23000" kx="-800311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7"/>
          <p:cNvSpPr/>
          <p:nvPr/>
        </p:nvSpPr>
        <p:spPr>
          <a:xfrm>
            <a:off x="38624" y="145500"/>
            <a:ext cx="8946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dirty="0">
                <a:solidFill>
                  <a:schemeClr val="accent4"/>
                </a:solidFill>
                <a:latin typeface="Tahoma"/>
                <a:ea typeface="Tahoma"/>
                <a:cs typeface="Tahoma"/>
                <a:sym typeface="Tahoma"/>
              </a:rPr>
              <a:t>SECRETARIA ESPECIAL DE SAÚDE INDÍGENA - SESAI</a:t>
            </a:r>
            <a:endParaRPr sz="3600" b="1" i="0" u="none" strike="noStrike" cap="none" dirty="0">
              <a:solidFill>
                <a:srgbClr val="FFC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7" name="Google Shape;144;p27">
            <a:extLst>
              <a:ext uri="{FF2B5EF4-FFF2-40B4-BE49-F238E27FC236}">
                <a16:creationId xmlns:a16="http://schemas.microsoft.com/office/drawing/2014/main" id="{65F5EE02-3843-496D-8EFF-CBF835F32AC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50486" y="4758948"/>
            <a:ext cx="1698300" cy="346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74FB189-02F9-43AC-8B89-CB1D658393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098" t="9375" r="17490" b="14584"/>
          <a:stretch/>
        </p:blipFill>
        <p:spPr>
          <a:xfrm>
            <a:off x="1779039" y="744346"/>
            <a:ext cx="4857149" cy="439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2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8"/>
          <p:cNvSpPr/>
          <p:nvPr/>
        </p:nvSpPr>
        <p:spPr>
          <a:xfrm>
            <a:off x="0" y="47267"/>
            <a:ext cx="9144000" cy="6309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8"/>
          <p:cNvSpPr/>
          <p:nvPr/>
        </p:nvSpPr>
        <p:spPr>
          <a:xfrm>
            <a:off x="0" y="0"/>
            <a:ext cx="9144000" cy="630900"/>
          </a:xfrm>
          <a:prstGeom prst="rect">
            <a:avLst/>
          </a:prstGeom>
          <a:gradFill>
            <a:gsLst>
              <a:gs pos="0">
                <a:srgbClr val="001D52"/>
              </a:gs>
              <a:gs pos="50000">
                <a:srgbClr val="002B78"/>
              </a:gs>
              <a:gs pos="100000">
                <a:srgbClr val="00349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76200" dist="12700" dir="2700000" sy="-23000" kx="-800311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8"/>
          <p:cNvSpPr/>
          <p:nvPr/>
        </p:nvSpPr>
        <p:spPr>
          <a:xfrm>
            <a:off x="38625" y="133750"/>
            <a:ext cx="89469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i="0" u="none" strike="noStrike" cap="none" dirty="0">
                <a:solidFill>
                  <a:schemeClr val="accent4"/>
                </a:solidFill>
                <a:latin typeface="Tahoma"/>
                <a:ea typeface="Tahoma"/>
                <a:cs typeface="Tahoma"/>
                <a:sym typeface="Tahoma"/>
              </a:rPr>
              <a:t>LEGISLAÇÃO</a:t>
            </a:r>
            <a:endParaRPr sz="3600" b="1" i="0" u="none" strike="noStrike" cap="none" dirty="0">
              <a:solidFill>
                <a:srgbClr val="FFC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AFF533D-651C-4DCF-A59F-29648727DC38}"/>
              </a:ext>
            </a:extLst>
          </p:cNvPr>
          <p:cNvSpPr txBox="1"/>
          <p:nvPr/>
        </p:nvSpPr>
        <p:spPr>
          <a:xfrm>
            <a:off x="385011" y="931569"/>
            <a:ext cx="476450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/>
              <a:t>Lei nº 8.080, de 19 de setembro de 1990, modificada pela Lei nº 9.836, de 23 de setembro de 1999.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8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/>
              <a:t>Decreto nº 3.156, de 27 de agosto de 1999.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8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/>
              <a:t>Portaria nº 70/2004, constante da Portaria de Consolidação nº 2, de 28 set 2017.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8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800" dirty="0"/>
              <a:t>Portaria nº 254, de 31 de janeiro de 2002, Política Nacional de Atenção à Saúde dos Povos Indígenas.</a:t>
            </a:r>
          </a:p>
          <a:p>
            <a:endParaRPr lang="pt-BR" sz="1800" dirty="0"/>
          </a:p>
        </p:txBody>
      </p:sp>
      <p:pic>
        <p:nvPicPr>
          <p:cNvPr id="6" name="Imagem 5" descr="Uma imagem contendo no interior, mesa, de madeira, criança&#10;&#10;Descrição gerada automaticamente">
            <a:extLst>
              <a:ext uri="{FF2B5EF4-FFF2-40B4-BE49-F238E27FC236}">
                <a16:creationId xmlns:a16="http://schemas.microsoft.com/office/drawing/2014/main" id="{46F6F399-ABF1-4B16-B5D5-43AC1E3BE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987" y="1034715"/>
            <a:ext cx="2305551" cy="30740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8"/>
          <p:cNvSpPr/>
          <p:nvPr/>
        </p:nvSpPr>
        <p:spPr>
          <a:xfrm>
            <a:off x="0" y="47267"/>
            <a:ext cx="9144000" cy="6309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8"/>
          <p:cNvSpPr/>
          <p:nvPr/>
        </p:nvSpPr>
        <p:spPr>
          <a:xfrm>
            <a:off x="0" y="0"/>
            <a:ext cx="9144000" cy="630900"/>
          </a:xfrm>
          <a:prstGeom prst="rect">
            <a:avLst/>
          </a:prstGeom>
          <a:gradFill>
            <a:gsLst>
              <a:gs pos="0">
                <a:srgbClr val="001D52"/>
              </a:gs>
              <a:gs pos="50000">
                <a:srgbClr val="002B78"/>
              </a:gs>
              <a:gs pos="100000">
                <a:srgbClr val="00349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76200" dist="12700" dir="2700000" sy="-23000" kx="-800311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8"/>
          <p:cNvSpPr/>
          <p:nvPr/>
        </p:nvSpPr>
        <p:spPr>
          <a:xfrm>
            <a:off x="38625" y="133750"/>
            <a:ext cx="89469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 i="0" u="none" strike="noStrike" cap="none" dirty="0">
                <a:solidFill>
                  <a:schemeClr val="accent4"/>
                </a:solidFill>
                <a:latin typeface="Tahoma"/>
                <a:ea typeface="Tahoma"/>
                <a:cs typeface="Tahoma"/>
                <a:sym typeface="Tahoma"/>
              </a:rPr>
              <a:t>LEGISLAÇÃO - DESTAQUES</a:t>
            </a:r>
            <a:endParaRPr sz="3600" b="1" i="0" u="none" strike="noStrike" cap="none" dirty="0">
              <a:solidFill>
                <a:srgbClr val="FFC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AFF533D-651C-4DCF-A59F-29648727DC38}"/>
              </a:ext>
            </a:extLst>
          </p:cNvPr>
          <p:cNvSpPr txBox="1"/>
          <p:nvPr/>
        </p:nvSpPr>
        <p:spPr>
          <a:xfrm>
            <a:off x="578130" y="801933"/>
            <a:ext cx="77584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/>
              <a:t>O Subsistema de Saúde Indígena terá como base os </a:t>
            </a:r>
            <a:r>
              <a:rPr lang="pt-BR" sz="1600" b="1" dirty="0"/>
              <a:t>Distritos Sanitários Especiais Indígenas cujas </a:t>
            </a:r>
            <a:r>
              <a:rPr lang="pt-BR" sz="1600" dirty="0"/>
              <a:t>delimitações geográficas  contemplam aspectos demográficos e </a:t>
            </a:r>
            <a:r>
              <a:rPr lang="pt-BR" sz="1600" dirty="0" err="1"/>
              <a:t>etno</a:t>
            </a:r>
            <a:r>
              <a:rPr lang="pt-BR" sz="1600" dirty="0"/>
              <a:t>-culturais, estando sob responsabilidade do gestor federal.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/>
              <a:t>A estrutura do Distrito Sanitário Especial Indígena fica composta pelos Postos de Saúde situados </a:t>
            </a:r>
            <a:r>
              <a:rPr lang="pt-BR" sz="1600" b="1" dirty="0"/>
              <a:t>dentro das aldeias indígenas</a:t>
            </a:r>
            <a:r>
              <a:rPr lang="pt-BR" sz="1600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/>
              <a:t>Os Distritos Sanitários Especiais Indígenas devem contar com uma rede interiorizada de serviços de </a:t>
            </a:r>
            <a:r>
              <a:rPr lang="pt-BR" sz="1600" b="1" dirty="0"/>
              <a:t>atenção básica </a:t>
            </a:r>
            <a:r>
              <a:rPr lang="pt-BR" sz="1600" dirty="0"/>
              <a:t>organizada de forma hierarquizada e articulada com a rede de serviços do </a:t>
            </a:r>
            <a:r>
              <a:rPr lang="pt-BR" sz="1600" b="1" dirty="0"/>
              <a:t>Sistema Único de Saúde </a:t>
            </a:r>
            <a:r>
              <a:rPr lang="pt-BR" sz="1600" dirty="0"/>
              <a:t>para garantir a assistência de </a:t>
            </a:r>
            <a:r>
              <a:rPr lang="pt-BR" sz="1600" b="1" dirty="0"/>
              <a:t>média e alta complexidade</a:t>
            </a:r>
            <a:r>
              <a:rPr lang="pt-BR" sz="1600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/>
              <a:t>O SUS servirá de retaguarda e referência ao Subsistema de Atenção à Saúde Indígena.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dirty="0"/>
          </a:p>
        </p:txBody>
      </p:sp>
      <p:pic>
        <p:nvPicPr>
          <p:cNvPr id="6" name="Imagem 5" descr="Grupo de pessoas posando para foto com montanha ao fundo&#10;&#10;Descrição gerada automaticamente">
            <a:extLst>
              <a:ext uri="{FF2B5EF4-FFF2-40B4-BE49-F238E27FC236}">
                <a16:creationId xmlns:a16="http://schemas.microsoft.com/office/drawing/2014/main" id="{3EA230B3-B92E-4CC7-9650-E18CF14BF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726" y="4341567"/>
            <a:ext cx="794794" cy="59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9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1112</Words>
  <Application>Microsoft Office PowerPoint</Application>
  <PresentationFormat>Apresentação na tela (16:9)</PresentationFormat>
  <Paragraphs>114</Paragraphs>
  <Slides>24</Slides>
  <Notes>23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24</vt:i4>
      </vt:variant>
    </vt:vector>
  </HeadingPairs>
  <TitlesOfParts>
    <vt:vector size="35" baseType="lpstr">
      <vt:lpstr>Calibri</vt:lpstr>
      <vt:lpstr>Akrobat Bold</vt:lpstr>
      <vt:lpstr>Open Sans</vt:lpstr>
      <vt:lpstr>맑은 고딕</vt:lpstr>
      <vt:lpstr>Arial</vt:lpstr>
      <vt:lpstr>Arial Rounded MT Bold</vt:lpstr>
      <vt:lpstr>Times New Roman</vt:lpstr>
      <vt:lpstr>Wingdings</vt:lpstr>
      <vt:lpstr>Tahoma</vt:lpstr>
      <vt:lpstr>Simple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André Luiz  Martins</dc:creator>
  <cp:lastModifiedBy>Siderval Matias Dos Santos</cp:lastModifiedBy>
  <cp:revision>83</cp:revision>
  <dcterms:modified xsi:type="dcterms:W3CDTF">2020-08-05T21:54:32Z</dcterms:modified>
</cp:coreProperties>
</file>