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4214" r:id="rId2"/>
    <p:sldMasterId id="2147484220" r:id="rId3"/>
    <p:sldMasterId id="2147484226" r:id="rId4"/>
  </p:sldMasterIdLst>
  <p:notesMasterIdLst>
    <p:notesMasterId r:id="rId35"/>
  </p:notesMasterIdLst>
  <p:handoutMasterIdLst>
    <p:handoutMasterId r:id="rId36"/>
  </p:handoutMasterIdLst>
  <p:sldIdLst>
    <p:sldId id="736" r:id="rId5"/>
    <p:sldId id="756" r:id="rId6"/>
    <p:sldId id="755" r:id="rId7"/>
    <p:sldId id="758" r:id="rId8"/>
    <p:sldId id="757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37" r:id="rId19"/>
    <p:sldId id="741" r:id="rId20"/>
    <p:sldId id="738" r:id="rId21"/>
    <p:sldId id="739" r:id="rId22"/>
    <p:sldId id="740" r:id="rId23"/>
    <p:sldId id="742" r:id="rId24"/>
    <p:sldId id="747" r:id="rId25"/>
    <p:sldId id="744" r:id="rId26"/>
    <p:sldId id="745" r:id="rId27"/>
    <p:sldId id="746" r:id="rId28"/>
    <p:sldId id="748" r:id="rId29"/>
    <p:sldId id="749" r:id="rId30"/>
    <p:sldId id="750" r:id="rId31"/>
    <p:sldId id="752" r:id="rId32"/>
    <p:sldId id="753" r:id="rId33"/>
    <p:sldId id="754" r:id="rId3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3366CC"/>
    <a:srgbClr val="0066FF"/>
    <a:srgbClr val="3399FF"/>
    <a:srgbClr val="5A98D0"/>
    <a:srgbClr val="268FA8"/>
    <a:srgbClr val="336600"/>
    <a:srgbClr val="8DC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6437" autoAdjust="0"/>
  </p:normalViewPr>
  <p:slideViewPr>
    <p:cSldViewPr snapToGrid="0">
      <p:cViewPr>
        <p:scale>
          <a:sx n="70" d="100"/>
          <a:sy n="70" d="100"/>
        </p:scale>
        <p:origin x="-47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651A48-86B7-465C-810B-A0895E227A57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8FA1C1-70C1-4A3F-A880-C91F2A98C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92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2D85A0-5935-4F4E-BF07-DCD033860E86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725D38-EE68-4A1B-BB52-688C700255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7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5AA3-945A-48BB-8078-FEDBEB13E825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B2C3-87DB-41AC-B270-85FB169629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7F8D-79DA-4685-B206-0F37ACF61A23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7F68-7CD7-414F-AD34-317B93E6E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3D0D-12BD-44A8-AEDB-D1CFD7BDB793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CF9D-E580-4906-914D-8E42409032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3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49" descr="BCG_Logotype_Regular_rev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82863" y="5832475"/>
            <a:ext cx="3978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31025" y="63007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/>
            </a:lvl1pPr>
          </a:lstStyle>
          <a:p>
            <a:pPr>
              <a:defRPr/>
            </a:pPr>
            <a:fld id="{52E275C7-FBFD-4B6F-9756-7EC05D3E89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3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PT_BASE BRAIN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51EF-B6DE-49C7-B708-26F27C87C9F4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E4D6-97DF-4ECD-810B-995C2AB706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3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 descr="PPT_BASE BRAIN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099C-8491-4FEB-99C6-3678337611AF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CBFF-93D2-4342-A9E1-35E50EB2FA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3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PT_BASE BRAIN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7AB2-3C9F-4B2A-95D6-387CB9CF7EDD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ACC5-F4E1-458B-87D6-51A3CAA6D1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49" descr="BCG_Logotype_Regular_rev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82863" y="5832475"/>
            <a:ext cx="3978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31025" y="63007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FB2D8F-BEB3-49A6-A39D-50D4176AB6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PT_BASE BRAIN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91D92B-FE9D-41D9-B13B-3AB427AD0ABE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75ED62-AA3C-4FFC-BB87-7D000CBD5D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 descr="PPT_BASE BRAIN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6DC001-5B92-4501-9F48-EF2439C41D02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A95B51-06EF-4D51-9466-57642AF58B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2D9C-79FC-45E6-ACE1-AA996C78020A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15B1-F6A0-4ED7-9031-5DDE43DF6B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PT_BASE BRAIN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E8E674-FFE0-4E84-8223-6DCD77B9426F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062B67-3656-4BA7-AE46-D603E8B5D6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B85B-DE93-48BA-90AE-1C2B99E798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47D-BC24-4FA6-9B53-5569FE93FB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1B0-D99D-4086-B5E5-281D7FCBB8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94D1-6DBB-4DAC-AEE1-AA4A874F39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772C-D5DA-40BA-B8C0-1463442999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DFC7-FBF8-416D-9338-EF26792F86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AF59-50CC-425B-8682-340B85B4E7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1BBA-387A-4BB2-9A56-2F8B9A513B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3C58-63C1-4EEB-972F-413A0924EB4E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BE09-8913-415C-909C-10F2844D59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F0DE-F514-47E9-98DB-E811411028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1ABC-5662-40C6-8DB8-D921E62DC4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B1EA-2A82-445C-8BBD-27D80AD781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7AD4-6530-43B0-A1E7-483CCFFC0D37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0ACA-D0C1-4F60-9882-EA0B892FCE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03A9-F374-4383-8D05-CB8976A61E3F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D1BE-2D6D-4B8F-B1AB-47139568C6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8F8B-1191-4D5D-AE5F-9E1E91B6E896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7A53-875E-4E77-97AF-5EC3DF0104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F93E-F75E-43E9-A5E8-2EE52A696D4C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57AC-0EB9-4B90-95B3-03E7407769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3F08-7561-4999-A05E-F92DBD01200C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07FB-7AFC-48B1-9C71-5B8D4A3316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8974-84D1-48CA-8E28-65017A95641C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413E-DB85-4E2E-A6B8-FEA7DBB16C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1.v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6.v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1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48637-BFB9-4F15-809C-9229108387C7}" type="datetimeFigureOut">
              <a:rPr lang="pt-BR"/>
              <a:pPr>
                <a:defRPr/>
              </a:pPr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1B991-A854-4973-937D-D04123A2C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AutoShape 3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7" descr="PPT_BASE BRAIN-01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34975" y="163513"/>
            <a:ext cx="8274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Slide title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434975" y="1508125"/>
            <a:ext cx="82740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Body text</a:t>
            </a:r>
          </a:p>
          <a:p>
            <a:pPr lvl="1"/>
            <a:r>
              <a:rPr lang="pt-BR" altLang="pt-BR" smtClean="0"/>
              <a:t>First level</a:t>
            </a:r>
          </a:p>
          <a:p>
            <a:pPr lvl="2"/>
            <a:r>
              <a:rPr lang="pt-BR" altLang="pt-BR" smtClean="0"/>
              <a:t>Second level</a:t>
            </a:r>
          </a:p>
          <a:p>
            <a:pPr lvl="3"/>
            <a:r>
              <a:rPr lang="pt-BR" altLang="pt-BR" smtClean="0"/>
              <a:t>Third level</a:t>
            </a:r>
          </a:p>
          <a:p>
            <a:pPr lvl="4"/>
            <a:r>
              <a:rPr lang="pt-BR" altLang="pt-BR" smtClean="0"/>
              <a:t>Quotation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0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AutoShape 29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AutoShape 2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7" descr="PPT_BASE BRAIN-01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34975" y="163513"/>
            <a:ext cx="8274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Slide title</a:t>
            </a: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434975" y="1508125"/>
            <a:ext cx="82740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Body text</a:t>
            </a:r>
          </a:p>
          <a:p>
            <a:pPr lvl="1"/>
            <a:r>
              <a:rPr lang="pt-BR" altLang="pt-BR" smtClean="0"/>
              <a:t>First level</a:t>
            </a:r>
          </a:p>
          <a:p>
            <a:pPr lvl="2"/>
            <a:r>
              <a:rPr lang="pt-BR" altLang="pt-BR" smtClean="0"/>
              <a:t>Second level</a:t>
            </a:r>
          </a:p>
          <a:p>
            <a:pPr lvl="3"/>
            <a:r>
              <a:rPr lang="pt-BR" altLang="pt-BR" smtClean="0"/>
              <a:t>Third level</a:t>
            </a:r>
          </a:p>
          <a:p>
            <a:pPr lvl="4"/>
            <a:r>
              <a:rPr lang="pt-BR" altLang="pt-BR" smtClean="0"/>
              <a:t>Quotation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04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Arial" pitchFamily="-10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19D2022-5071-4E3D-B33B-1A311F53B8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24" r:id="rId12"/>
    <p:sldLayoutId id="2147485225" r:id="rId13"/>
    <p:sldLayoutId id="2147485226" r:id="rId14"/>
    <p:sldLayoutId id="2147485227" r:id="rId15"/>
    <p:sldLayoutId id="2147485228" r:id="rId16"/>
    <p:sldLayoutId id="2147485229" r:id="rId17"/>
    <p:sldLayoutId id="2147485230" r:id="rId18"/>
    <p:sldLayoutId id="2147485231" r:id="rId19"/>
    <p:sldLayoutId id="2147485232" r:id="rId2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t-BR" altLang="pt-BR" dirty="0" smtClean="0"/>
          </a:p>
          <a:p>
            <a:pPr marL="0" indent="0" algn="just">
              <a:buFont typeface="Arial" charset="0"/>
              <a:buNone/>
            </a:pPr>
            <a:r>
              <a:rPr lang="pt-BR" altLang="pt-BR" sz="4000" dirty="0" smtClean="0">
                <a:latin typeface="Tahoma" pitchFamily="34" charset="0"/>
                <a:cs typeface="Tahoma" pitchFamily="34" charset="0"/>
              </a:rPr>
              <a:t>“A Importância da Positivação de Princípios para a Efetiva Defesa da Empresa.”</a:t>
            </a:r>
          </a:p>
          <a:p>
            <a:pPr marL="0" indent="0" algn="just">
              <a:buFont typeface="Arial" charset="0"/>
              <a:buNone/>
            </a:pPr>
            <a:endParaRPr lang="pt-BR" altLang="pt-BR" sz="4000" dirty="0" smtClean="0">
              <a:latin typeface="Tahoma" pitchFamily="34" charset="0"/>
              <a:cs typeface="Tahoma" pitchFamily="34" charset="0"/>
            </a:endParaRPr>
          </a:p>
          <a:p>
            <a:pPr marL="0" indent="0" algn="r">
              <a:buFont typeface="Arial" charset="0"/>
              <a:buNone/>
            </a:pPr>
            <a:r>
              <a:rPr lang="pt-BR" altLang="pt-BR" sz="2800" dirty="0" smtClean="0">
                <a:latin typeface="Tahoma" pitchFamily="34" charset="0"/>
                <a:cs typeface="Tahoma" pitchFamily="34" charset="0"/>
              </a:rPr>
              <a:t>Expositor: Prof. Fernando Passos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5792788"/>
            <a:ext cx="936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abeçal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800" y="5835650"/>
            <a:ext cx="46402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(i) </a:t>
            </a:r>
            <a:r>
              <a:rPr lang="pt-BR" altLang="pt-BR" u="sng" dirty="0" err="1" smtClean="0">
                <a:latin typeface="Tahoma" pitchFamily="34" charset="0"/>
                <a:cs typeface="Tahoma" pitchFamily="34" charset="0"/>
              </a:rPr>
              <a:t>UPIs</a:t>
            </a: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 (Unidades Produtivas Isoladas)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    Art. 60 e 141 da Lei de Falências.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sz="1000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sz="3100" dirty="0" smtClean="0">
                <a:latin typeface="Tahoma" pitchFamily="34" charset="0"/>
                <a:cs typeface="Tahoma" pitchFamily="34" charset="0"/>
              </a:rPr>
              <a:t>Antes disso, ninguém se aventurava adquirir uma UPI ou mesmo filial, o que acarretava fim de empregos, tributos, desenvolvimento social e desmedido prejuízo aos credores.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sz="3100" dirty="0" smtClean="0">
                <a:latin typeface="Tahoma" pitchFamily="34" charset="0"/>
                <a:cs typeface="Tahoma" pitchFamily="34" charset="0"/>
              </a:rPr>
              <a:t>Mesmo após a Lei, diversas decisões inviabilizaram as </a:t>
            </a:r>
            <a:r>
              <a:rPr lang="pt-BR" altLang="pt-BR" sz="3100" dirty="0" err="1" smtClean="0">
                <a:latin typeface="Tahoma" pitchFamily="34" charset="0"/>
                <a:cs typeface="Tahoma" pitchFamily="34" charset="0"/>
              </a:rPr>
              <a:t>UPIs</a:t>
            </a:r>
            <a:r>
              <a:rPr lang="pt-BR" altLang="pt-BR" sz="3100" dirty="0" smtClean="0">
                <a:latin typeface="Tahoma" pitchFamily="34" charset="0"/>
                <a:cs typeface="Tahoma" pitchFamily="34" charset="0"/>
              </a:rPr>
              <a:t>, embora neste momento o Poder Judiciário esteja revendo tais posições, justamente pela clareza da positivação.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(ii) Grupo Econômico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Nova redação dos §§ 2° e 3° do art. 2° da CLT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sz="1000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Somente após a publicação da Lei, decisões de 1ª Instância estão aplicando este obvio texto legal que já se fazia claro para o Direito Empresarial, mas era absolutamente ignorado na Justiça do Trabalho, onde contrariavam até mesmo o entendimento recente da SBDI-1 do TST.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(ii) Grupo Econômico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Nova redação dos §§ 2° e 3° do art. 2° da CLT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Referida interpretação equivocada ocorria em visão unilateral do “Código de Defesa do Trabalhador” (CLT), pois inexistente </a:t>
            </a:r>
            <a:r>
              <a:rPr lang="pt-BR" altLang="pt-BR" dirty="0">
                <a:latin typeface="Tahoma" pitchFamily="34" charset="0"/>
                <a:cs typeface="Tahoma" pitchFamily="34" charset="0"/>
              </a:rPr>
              <a:t>o</a:t>
            </a: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 “Código de Defesa da Empresa”, que, na verdade, é o que faz gerar o emprego.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2039208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Para o fim de se evitar estes e outros percalços vivenciados pelo empresariado no cenário de negócios brasileiro é que a explicitação dos Princípios do Direito Comercial/Empresarial </a:t>
            </a:r>
            <a:r>
              <a:rPr lang="pt-BR" altLang="pt-BR" b="1" dirty="0" smtClean="0">
                <a:latin typeface="Tahoma" pitchFamily="34" charset="0"/>
                <a:cs typeface="Tahoma" pitchFamily="34" charset="0"/>
              </a:rPr>
              <a:t>é essencial </a:t>
            </a: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para um Código que pretenda incentivar investimentos com segurança jurídica.</a:t>
            </a:r>
            <a:endParaRPr lang="pt-BR" altLang="pt-BR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984616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b="1" dirty="0" smtClean="0">
                <a:latin typeface="Tahoma" pitchFamily="34" charset="0"/>
                <a:cs typeface="Tahoma" pitchFamily="34" charset="0"/>
              </a:rPr>
              <a:t>Enquanto o Brasil não adotar um Código que defenda a segurança do investimento privado, como essencial ao desenvolvimento do país (art. 173 CF/88) continuaremos assistindo no plano internacional o que se verá a seguir.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2060575"/>
            <a:ext cx="32083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70100"/>
            <a:ext cx="347186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tângulo 7"/>
          <p:cNvSpPr>
            <a:spLocks noChangeArrowheads="1"/>
          </p:cNvSpPr>
          <p:nvPr/>
        </p:nvSpPr>
        <p:spPr bwMode="auto">
          <a:xfrm>
            <a:off x="906463" y="6624638"/>
            <a:ext cx="37195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900"/>
              <a:t>https://www.heritage.org/index/pdf/2018/book/index_2018.pdf</a:t>
            </a:r>
          </a:p>
        </p:txBody>
      </p:sp>
      <p:sp>
        <p:nvSpPr>
          <p:cNvPr id="26629" name="Retângulo 9"/>
          <p:cNvSpPr>
            <a:spLocks noChangeArrowheads="1"/>
          </p:cNvSpPr>
          <p:nvPr/>
        </p:nvSpPr>
        <p:spPr bwMode="auto">
          <a:xfrm>
            <a:off x="4651375" y="6624638"/>
            <a:ext cx="4225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900"/>
              <a:t>http://portugues.doingbusiness.org/reports/global-reports/doing-business-2018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1404938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7850" y="1416347"/>
            <a:ext cx="8058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Estudos Internacionais que Não Podem ser Ignorados!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6362700"/>
            <a:ext cx="215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1371600"/>
            <a:ext cx="77660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6362700"/>
            <a:ext cx="215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530350"/>
            <a:ext cx="9096375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6362700"/>
            <a:ext cx="215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6863"/>
            <a:ext cx="9144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097588" y="5281613"/>
            <a:ext cx="9017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aio 9"/>
          <p:cNvSpPr/>
          <p:nvPr/>
        </p:nvSpPr>
        <p:spPr>
          <a:xfrm>
            <a:off x="4891088" y="4613275"/>
            <a:ext cx="1206500" cy="787400"/>
          </a:xfrm>
          <a:prstGeom prst="lightningBol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6362700"/>
            <a:ext cx="215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624013"/>
            <a:ext cx="9077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pt-BR" alt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alt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Brasil precisa garantir ao empreendedor cenário transparente e seguro no que diz respeito ao exercício da atividade empresarial e suas consequências.</a:t>
            </a:r>
          </a:p>
          <a:p>
            <a:pPr marL="0" indent="0" algn="just">
              <a:buFont typeface="Arial" charset="0"/>
              <a:buNone/>
              <a:defRPr/>
            </a:pPr>
            <a:endParaRPr lang="pt-BR" altLang="pt-B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alt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Aliás, enquanto esta tarefa não é cumprida, estamos ficando cada vez mais para trás!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6362700"/>
            <a:ext cx="215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25" y="4264025"/>
            <a:ext cx="6991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963" y="5137150"/>
            <a:ext cx="6981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838" y="5140325"/>
            <a:ext cx="6972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2200" y="4699000"/>
            <a:ext cx="6962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2200" y="3349625"/>
            <a:ext cx="6953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1725" y="2460625"/>
            <a:ext cx="6943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1725" y="2894013"/>
            <a:ext cx="6972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1725" y="3810000"/>
            <a:ext cx="6972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20775" y="5581650"/>
            <a:ext cx="6972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7850" y="1824038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1232852" y="1835447"/>
            <a:ext cx="67290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Quais Índices Apresentam os Nossos Vizinhos?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23950" y="6010275"/>
            <a:ext cx="6972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5565775"/>
            <a:ext cx="6981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6362700"/>
            <a:ext cx="215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aixaDeTexto 9"/>
          <p:cNvSpPr txBox="1">
            <a:spLocks noChangeArrowheads="1"/>
          </p:cNvSpPr>
          <p:nvPr/>
        </p:nvSpPr>
        <p:spPr bwMode="auto">
          <a:xfrm>
            <a:off x="654050" y="1860550"/>
            <a:ext cx="7880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 Brasil cai </a:t>
            </a:r>
            <a:r>
              <a:rPr lang="pt-BR" altLang="pt-BR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para a 116ª posição em 2016, num total de 189 economias avaliadas.</a:t>
            </a:r>
          </a:p>
          <a:p>
            <a:pPr algn="just"/>
            <a:r>
              <a:rPr lang="pt-BR" altLang="pt-BR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Já em 2017, atinge a 123ª </a:t>
            </a:r>
            <a:r>
              <a:rPr lang="pt-BR" altLang="pt-BR" sz="3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posição. Em </a:t>
            </a:r>
            <a:r>
              <a:rPr lang="pt-BR" altLang="pt-BR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continua a despencar, chegando à 125ª </a:t>
            </a:r>
            <a:r>
              <a:rPr lang="pt-BR" altLang="pt-BR" sz="3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posição, entre as 190 economias avaliadas. </a:t>
            </a:r>
            <a:endParaRPr lang="pt-BR" altLang="pt-BR" sz="3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77950"/>
            <a:ext cx="85979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323975"/>
            <a:ext cx="87217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1400175"/>
            <a:ext cx="88392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3125788" y="2855913"/>
            <a:ext cx="9017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aio 10"/>
          <p:cNvSpPr/>
          <p:nvPr/>
        </p:nvSpPr>
        <p:spPr>
          <a:xfrm>
            <a:off x="1898650" y="2197100"/>
            <a:ext cx="1206500" cy="787400"/>
          </a:xfrm>
          <a:prstGeom prst="lightningBol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613" y="4414838"/>
            <a:ext cx="29591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557338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232852" y="1568747"/>
            <a:ext cx="67290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Quais Índices Apresentam os Nossos Vizinhos?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8" y="2028825"/>
            <a:ext cx="7686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557338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232852" y="1568747"/>
            <a:ext cx="67290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Quais Índices Apresentam os Nossos Vizinhos?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975" y="2020888"/>
            <a:ext cx="342582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263" y="4292600"/>
            <a:ext cx="2686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1397000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165225" y="1427738"/>
            <a:ext cx="67290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Vamos Esmiuçar o Brasil?</a:t>
            </a: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3" y="1882775"/>
            <a:ext cx="7277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1358900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80720" y="1364238"/>
            <a:ext cx="797559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Revela, para a América do Sul, o INDEX 2018?</a:t>
            </a:r>
          </a:p>
        </p:txBody>
      </p:sp>
      <p:sp>
        <p:nvSpPr>
          <p:cNvPr id="39942" name="CaixaDeTexto 7"/>
          <p:cNvSpPr txBox="1">
            <a:spLocks noChangeArrowheads="1"/>
          </p:cNvSpPr>
          <p:nvPr/>
        </p:nvSpPr>
        <p:spPr bwMode="auto">
          <a:xfrm>
            <a:off x="669925" y="2217738"/>
            <a:ext cx="79867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pt-BR" altLang="pt-BR" sz="2000" dirty="0"/>
              <a:t>-   As Américas do Sul e Central estão “MENOS LIVRES” Economicamente!</a:t>
            </a:r>
          </a:p>
          <a:p>
            <a:pPr algn="just">
              <a:buFont typeface="Arial" charset="0"/>
              <a:buNone/>
            </a:pPr>
            <a:endParaRPr lang="pt-BR" altLang="pt-BR" sz="2000" dirty="0"/>
          </a:p>
          <a:p>
            <a:pPr algn="just">
              <a:buFont typeface="Arial" charset="0"/>
              <a:buNone/>
            </a:pPr>
            <a:r>
              <a:rPr lang="pt-BR" altLang="pt-BR" sz="2000" dirty="0"/>
              <a:t>-    O Chile continua a se despontar como a economia melhor estabelecida na América do Sul.</a:t>
            </a:r>
          </a:p>
          <a:p>
            <a:pPr algn="just">
              <a:buFont typeface="Arial" charset="0"/>
              <a:buNone/>
            </a:pPr>
            <a:endParaRPr lang="pt-BR" altLang="pt-BR" sz="1000" dirty="0"/>
          </a:p>
          <a:p>
            <a:pPr algn="just"/>
            <a:endParaRPr lang="pt-BR" altLang="pt-BR" sz="1000" dirty="0"/>
          </a:p>
          <a:p>
            <a:pPr algn="just"/>
            <a:r>
              <a:rPr lang="pt-BR" altLang="pt-BR" sz="2000" dirty="0" smtClean="0"/>
              <a:t>-   Bolívia</a:t>
            </a:r>
            <a:r>
              <a:rPr lang="pt-BR" altLang="pt-BR" sz="2000" dirty="0"/>
              <a:t>, Argentina e Venezuela eram as piores economias classificadas no ranking da América do Sul no INDEX 2016, sendo que o Brasil já havia caído 8 pontos com relação a 2014</a:t>
            </a:r>
            <a:r>
              <a:rPr lang="pt-BR" altLang="pt-BR" sz="2000" dirty="0" smtClean="0"/>
              <a:t>.</a:t>
            </a:r>
          </a:p>
          <a:p>
            <a:pPr algn="just"/>
            <a:endParaRPr lang="pt-BR" altLang="pt-BR" sz="2000" dirty="0" smtClean="0"/>
          </a:p>
          <a:p>
            <a:pPr algn="just"/>
            <a:r>
              <a:rPr lang="pt-BR" altLang="pt-BR" sz="2000" dirty="0" smtClean="0"/>
              <a:t>-       </a:t>
            </a:r>
            <a:r>
              <a:rPr lang="pt-BR" altLang="pt-BR" sz="2000" dirty="0"/>
              <a:t>No INDEX 2018, </a:t>
            </a:r>
            <a:r>
              <a:rPr lang="pt-BR" altLang="pt-BR" sz="2000" b="1" dirty="0"/>
              <a:t>o Brasil “conquistou” um lugar dentre as três piores economias na América do Sul</a:t>
            </a:r>
            <a:r>
              <a:rPr lang="pt-BR" altLang="pt-BR" sz="2000" dirty="0"/>
              <a:t>, caindo da 122ª para  a 153ª posição, estando ao lado, agora, da Bolívia e da Venezuela. </a:t>
            </a:r>
          </a:p>
          <a:p>
            <a:pPr algn="just"/>
            <a:endParaRPr lang="pt-BR" altLang="pt-BR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6257925"/>
            <a:ext cx="39671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1358900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680720" y="1364238"/>
            <a:ext cx="797559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Quanto Maior a Liberdade Econômica, Menor a Pobreza!</a:t>
            </a:r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388" y="1885950"/>
            <a:ext cx="59912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Diante da Insegurança Jurídica com a qual se depara o investidor no cenário Brasileiro - onde há regras escritas, mas que são descaracterizadas por interpretações as mais diversas e em geral contrárias à empresa - a proposta é Positivar Princípios indispensáveis ao empreendedorismo saudável, visando conquistar investidores e reconquistar os que por aqui não querem mais empreender.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011" name="CaixaDeTexto 1"/>
          <p:cNvSpPr txBox="1">
            <a:spLocks noChangeArrowheads="1"/>
          </p:cNvSpPr>
          <p:nvPr/>
        </p:nvSpPr>
        <p:spPr bwMode="auto">
          <a:xfrm>
            <a:off x="2066925" y="3280919"/>
            <a:ext cx="5253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800" dirty="0"/>
              <a:t>O B R I G A D O!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5792788"/>
            <a:ext cx="936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 descr="Cabeçal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800" y="5835650"/>
            <a:ext cx="46402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tângulo 1"/>
          <p:cNvSpPr>
            <a:spLocks noChangeArrowheads="1"/>
          </p:cNvSpPr>
          <p:nvPr/>
        </p:nvSpPr>
        <p:spPr bwMode="auto">
          <a:xfrm>
            <a:off x="6384925" y="4933950"/>
            <a:ext cx="2544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Arial" charset="0"/>
              <a:buNone/>
            </a:pPr>
            <a:r>
              <a:rPr lang="pt-BR" altLang="pt-BR"/>
              <a:t>Prof. Fernando Passos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88" y="1739898"/>
            <a:ext cx="8058150" cy="7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91920" y="1770638"/>
            <a:ext cx="6553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   P R E C I S O   A G I R  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No Brasil, o Investidor sempre se deparou com considerável insegurança jurídica com relação às Normas de Direito inerentes à empresa, o que se constata facilmente, não só pela realidade, mas pelos indicativos internacionais conforme se verá adiante.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É urgente a tarefa de se instituir um Código de Defesa do Empresário e da Empresa.</a:t>
            </a:r>
          </a:p>
          <a:p>
            <a:pPr marL="0" indent="0" algn="just">
              <a:buFont typeface="Arial" charset="0"/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Como o Empresário não tem um Código em sua defesa, outras normas se sobrepõem ao Direito Empresarial, ocasionando, por exemplo: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(i) A Não Aplicação da Limitação da Responsabilidade dos Sócios;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(ii) A Indevida Responsabilização das </a:t>
            </a:r>
            <a:r>
              <a:rPr lang="pt-BR" altLang="pt-BR" dirty="0" err="1" smtClean="0">
                <a:latin typeface="Tahoma" pitchFamily="34" charset="0"/>
                <a:cs typeface="Tahoma" pitchFamily="34" charset="0"/>
              </a:rPr>
              <a:t>UPIs</a:t>
            </a: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 por obrigações de suas antigas controladoras;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pt-BR" altLang="pt-BR" sz="1000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(iii) A extensão da Interpretação de Grupo Econômico;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(iv) O desprezo à Função Social da Empresa;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(v) O não reconhecimento efetivo da importância da Preservação da Empresa.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Dois Bons Exemplos Recentes onde somente a positivação reparou as injustiças: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(i) </a:t>
            </a:r>
            <a:r>
              <a:rPr lang="pt-BR" altLang="pt-BR" u="sng" dirty="0" err="1" smtClean="0">
                <a:latin typeface="Tahoma" pitchFamily="34" charset="0"/>
                <a:cs typeface="Tahoma" pitchFamily="34" charset="0"/>
              </a:rPr>
              <a:t>UPIs</a:t>
            </a: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 (Unidades Produtivas Isoladas)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Art. 60 e 141 da Lei de Falências.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(ii) Grupo Econômico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Nova redação dos §§ 2° e 3° do art. 2° da CLT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(i) </a:t>
            </a:r>
            <a:r>
              <a:rPr lang="pt-BR" altLang="pt-BR" u="sng" dirty="0" err="1" smtClean="0">
                <a:latin typeface="Tahoma" pitchFamily="34" charset="0"/>
                <a:cs typeface="Tahoma" pitchFamily="34" charset="0"/>
              </a:rPr>
              <a:t>UPIs</a:t>
            </a: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 (Unidades Produtivas Isoladas)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    Art. 60 e 141 da Lei de Falências.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Vários Princípios essenciais à vida da empresa estão aqui contemplados, especialmente a preservação da empresa e o incremento de liquidez à massa, minimizando perdas dos credores.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94700" cy="4525963"/>
          </a:xfrm>
        </p:spPr>
        <p:txBody>
          <a:bodyPr/>
          <a:lstStyle/>
          <a:p>
            <a:pPr marL="0" indent="-571500" algn="just">
              <a:spcBef>
                <a:spcPts val="0"/>
              </a:spcBef>
              <a:buNone/>
            </a:pP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(i) </a:t>
            </a:r>
            <a:r>
              <a:rPr lang="pt-BR" altLang="pt-BR" u="sng" dirty="0" err="1" smtClean="0">
                <a:latin typeface="Tahoma" pitchFamily="34" charset="0"/>
                <a:cs typeface="Tahoma" pitchFamily="34" charset="0"/>
              </a:rPr>
              <a:t>UPIs</a:t>
            </a:r>
            <a:r>
              <a:rPr lang="pt-BR" altLang="pt-BR" u="sng" dirty="0" smtClean="0">
                <a:latin typeface="Tahoma" pitchFamily="34" charset="0"/>
                <a:cs typeface="Tahoma" pitchFamily="34" charset="0"/>
              </a:rPr>
              <a:t> (Unidades Produtivas Isoladas)</a:t>
            </a: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    Art. 60 e 141 da Lei de Falências.</a:t>
            </a:r>
          </a:p>
          <a:p>
            <a:pPr marL="0" indent="-571500" algn="just">
              <a:spcBef>
                <a:spcPts val="0"/>
              </a:spcBef>
              <a:buNone/>
            </a:pPr>
            <a:endParaRPr lang="pt-BR" altLang="pt-BR" dirty="0" smtClean="0">
              <a:latin typeface="Tahoma" pitchFamily="34" charset="0"/>
              <a:cs typeface="Tahoma" pitchFamily="34" charset="0"/>
            </a:endParaRPr>
          </a:p>
          <a:p>
            <a:pPr marL="0" indent="-571500" algn="just">
              <a:spcBef>
                <a:spcPts val="0"/>
              </a:spcBef>
              <a:buNone/>
            </a:pPr>
            <a:r>
              <a:rPr lang="pt-BR" altLang="pt-BR" dirty="0" smtClean="0">
                <a:latin typeface="Tahoma" pitchFamily="34" charset="0"/>
                <a:cs typeface="Tahoma" pitchFamily="34" charset="0"/>
              </a:rPr>
              <a:t>O Supremo Tribunal Federal (ADI 3.934-2 DF) considerou referidos artigos constitucionais, pois dão “concreção a valores constitucionais”.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2319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Audiência Pública – Senado Federal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Código Comercial - PLS 487/2013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MO1wH2JUKSKoiMx63f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QLxAJ3HUG.aC2qMWq8x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x00bdkU.yRd9OWvO5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MO1wH2JUKSKoiMx63f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QLxAJ3HUG.aC2qMWq8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x00bdkU.yRd9OWvO5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kIuesrIk6zowxLSfqH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FFFFFF"/>
      </a:accent3>
      <a:accent4>
        <a:srgbClr val="000000"/>
      </a:accent4>
      <a:accent5>
        <a:srgbClr val="EEEEEE"/>
      </a:accent5>
      <a:accent6>
        <a:srgbClr val="AAC9B0"/>
      </a:accent6>
      <a:hlink>
        <a:srgbClr val="5BAD82"/>
      </a:hlink>
      <a:folHlink>
        <a:srgbClr val="8EC6A1"/>
      </a:folHlink>
    </a:clrScheme>
    <a:fontScheme name="2_Blank">
      <a:majorFont>
        <a:latin typeface=""/>
        <a:ea typeface="Arial"/>
        <a:cs typeface=""/>
      </a:majorFont>
      <a:minorFont>
        <a:latin typeface=""/>
        <a:ea typeface="Arial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FFFFFF"/>
      </a:accent3>
      <a:accent4>
        <a:srgbClr val="000000"/>
      </a:accent4>
      <a:accent5>
        <a:srgbClr val="EEEEEE"/>
      </a:accent5>
      <a:accent6>
        <a:srgbClr val="AAC9B0"/>
      </a:accent6>
      <a:hlink>
        <a:srgbClr val="5BAD82"/>
      </a:hlink>
      <a:folHlink>
        <a:srgbClr val="8EC6A1"/>
      </a:folHlink>
    </a:clrScheme>
    <a:fontScheme name="2_Blank">
      <a:majorFont>
        <a:latin typeface=""/>
        <a:ea typeface="Arial"/>
        <a:cs typeface=""/>
      </a:majorFont>
      <a:minorFont>
        <a:latin typeface=""/>
        <a:ea typeface="Arial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14722</TotalTime>
  <Words>1089</Words>
  <Application>Microsoft Office PowerPoint</Application>
  <PresentationFormat>Apresentação na tela (4:3)</PresentationFormat>
  <Paragraphs>102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4_Tema do Office</vt:lpstr>
      <vt:lpstr>2_Blank</vt:lpstr>
      <vt:lpstr>3_Blank</vt:lpstr>
      <vt:lpstr>4_Custom Design</vt:lpstr>
      <vt:lpstr>think-cell Slide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  <vt:lpstr>Audiência Pública – Senado Federal Código Comercial - PLS 487/2013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Administrador</cp:lastModifiedBy>
  <cp:revision>1306</cp:revision>
  <cp:lastPrinted>2016-04-28T15:43:04Z</cp:lastPrinted>
  <dcterms:created xsi:type="dcterms:W3CDTF">2011-08-23T21:25:13Z</dcterms:created>
  <dcterms:modified xsi:type="dcterms:W3CDTF">2018-04-11T16:16:05Z</dcterms:modified>
</cp:coreProperties>
</file>