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6" r:id="rId8"/>
    <p:sldId id="272" r:id="rId9"/>
    <p:sldId id="273" r:id="rId10"/>
    <p:sldId id="276" r:id="rId11"/>
    <p:sldId id="277" r:id="rId12"/>
    <p:sldId id="274" r:id="rId13"/>
    <p:sldId id="275" r:id="rId14"/>
    <p:sldId id="267" r:id="rId15"/>
    <p:sldId id="268" r:id="rId16"/>
    <p:sldId id="270" r:id="rId17"/>
    <p:sldId id="271" r:id="rId18"/>
    <p:sldId id="265" r:id="rId19"/>
    <p:sldId id="262" r:id="rId20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0" autoAdjust="0"/>
    <p:restoredTop sz="94714" autoAdjust="0"/>
  </p:normalViewPr>
  <p:slideViewPr>
    <p:cSldViewPr>
      <p:cViewPr>
        <p:scale>
          <a:sx n="60" d="100"/>
          <a:sy n="60" d="100"/>
        </p:scale>
        <p:origin x="-1770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12731B34-8019-4676-9C42-19D6AD08F59B}" type="datetimeFigureOut">
              <a:rPr lang="pt-BR" smtClean="0"/>
              <a:t>27/08/2013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375" y="9428323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13862442-4BE1-45B6-9D37-E62E60EDD63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880770-F8B5-4893-86E5-82F50C6A7155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A32A82D-49F3-472A-8EF7-DE72B09F71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34845" algn="l"/>
                <a:tab pos="872863" algn="l"/>
                <a:tab pos="1310882" algn="l"/>
                <a:tab pos="1747314" algn="l"/>
                <a:tab pos="2185332" algn="l"/>
                <a:tab pos="2624937" algn="l"/>
                <a:tab pos="3061369" algn="l"/>
                <a:tab pos="3499388" algn="l"/>
                <a:tab pos="3937406" algn="l"/>
                <a:tab pos="4375425" algn="l"/>
                <a:tab pos="4813444" algn="l"/>
                <a:tab pos="5251462" algn="l"/>
                <a:tab pos="5689481" algn="l"/>
                <a:tab pos="6125912" algn="l"/>
                <a:tab pos="6563930" algn="l"/>
                <a:tab pos="7001949" algn="l"/>
                <a:tab pos="7439967" algn="l"/>
                <a:tab pos="7877986" algn="l"/>
                <a:tab pos="8316004" algn="l"/>
                <a:tab pos="8754023" algn="l"/>
              </a:tabLst>
            </a:pPr>
            <a:fld id="{308776EB-DEF3-473F-B7C4-2EEF25FF0908}" type="slidenum">
              <a:rPr lang="pt-BR">
                <a:solidFill>
                  <a:srgbClr val="000000"/>
                </a:solidFill>
                <a:latin typeface="Times New Roman" pitchFamily="18" charset="0"/>
                <a:ea typeface="Microsoft YaHei" pitchFamily="34" charset="-122"/>
                <a:cs typeface="Arial" charset="0"/>
              </a:rPr>
              <a:pPr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SzPct val="100000"/>
                <a:tabLst>
                  <a:tab pos="0" algn="l"/>
                  <a:tab pos="434845" algn="l"/>
                  <a:tab pos="872863" algn="l"/>
                  <a:tab pos="1310882" algn="l"/>
                  <a:tab pos="1747314" algn="l"/>
                  <a:tab pos="2185332" algn="l"/>
                  <a:tab pos="2624937" algn="l"/>
                  <a:tab pos="3061369" algn="l"/>
                  <a:tab pos="3499388" algn="l"/>
                  <a:tab pos="3937406" algn="l"/>
                  <a:tab pos="4375425" algn="l"/>
                  <a:tab pos="4813444" algn="l"/>
                  <a:tab pos="5251462" algn="l"/>
                  <a:tab pos="5689481" algn="l"/>
                  <a:tab pos="6125912" algn="l"/>
                  <a:tab pos="6563930" algn="l"/>
                  <a:tab pos="7001949" algn="l"/>
                  <a:tab pos="7439967" algn="l"/>
                  <a:tab pos="7877986" algn="l"/>
                  <a:tab pos="8316004" algn="l"/>
                  <a:tab pos="8754023" algn="l"/>
                </a:tabLst>
              </a:pPr>
              <a:t>19</a:t>
            </a:fld>
            <a:endParaRPr lang="pt-BR" dirty="0">
              <a:solidFill>
                <a:srgbClr val="000000"/>
              </a:solidFill>
              <a:latin typeface="Times New Roman" pitchFamily="18" charset="0"/>
              <a:ea typeface="Microsoft YaHei" pitchFamily="34" charset="-122"/>
              <a:cs typeface="Arial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-215422"/>
            <a:ext cx="1574" cy="432568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tabLst>
                <a:tab pos="0" algn="l"/>
                <a:tab pos="434845" algn="l"/>
                <a:tab pos="872863" algn="l"/>
                <a:tab pos="1310882" algn="l"/>
                <a:tab pos="1747314" algn="l"/>
                <a:tab pos="2185332" algn="l"/>
                <a:tab pos="2624937" algn="l"/>
                <a:tab pos="3061369" algn="l"/>
                <a:tab pos="3499388" algn="l"/>
                <a:tab pos="3937406" algn="l"/>
                <a:tab pos="4375425" algn="l"/>
                <a:tab pos="4813444" algn="l"/>
                <a:tab pos="5251462" algn="l"/>
                <a:tab pos="5689481" algn="l"/>
                <a:tab pos="6125912" algn="l"/>
                <a:tab pos="6563930" algn="l"/>
                <a:tab pos="7001949" algn="l"/>
                <a:tab pos="7439967" algn="l"/>
                <a:tab pos="7877986" algn="l"/>
                <a:tab pos="8316004" algn="l"/>
                <a:tab pos="8754023" algn="l"/>
              </a:tabLst>
            </a:pPr>
            <a:endParaRPr lang="pt-BR" sz="1900" dirty="0" smtClean="0">
              <a:latin typeface="Arial" charset="0"/>
              <a:ea typeface="Microsoft YaHei" pitchFamily="34" charset="-122"/>
            </a:endParaRP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0" y="0"/>
            <a:ext cx="1574" cy="1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710" tIns="43855" rIns="87710" bIns="43855"/>
          <a:lstStyle/>
          <a:p>
            <a:pPr>
              <a:buSzPct val="100000"/>
              <a:tabLst>
                <a:tab pos="0" algn="l"/>
                <a:tab pos="471347" algn="l"/>
                <a:tab pos="945866" algn="l"/>
                <a:tab pos="1420387" algn="l"/>
                <a:tab pos="1893320" algn="l"/>
                <a:tab pos="2367839" algn="l"/>
                <a:tab pos="2842360" algn="l"/>
                <a:tab pos="3315293" algn="l"/>
                <a:tab pos="3789813" algn="l"/>
                <a:tab pos="4264333" algn="l"/>
                <a:tab pos="4738853" algn="l"/>
                <a:tab pos="5211786" algn="l"/>
                <a:tab pos="5686307" algn="l"/>
                <a:tab pos="6160826" algn="l"/>
                <a:tab pos="6633759" algn="l"/>
                <a:tab pos="7108280" algn="l"/>
                <a:tab pos="7582799" algn="l"/>
                <a:tab pos="8055733" algn="l"/>
                <a:tab pos="8530253" algn="l"/>
                <a:tab pos="9004773" algn="l"/>
                <a:tab pos="9479293" algn="l"/>
              </a:tabLst>
            </a:pPr>
            <a:fld id="{F33132BF-90E9-46A1-899B-6E1F0402CD89}" type="slidenum">
              <a:rPr lang="pt-BR" sz="1400">
                <a:solidFill>
                  <a:srgbClr val="000000"/>
                </a:solidFill>
                <a:ea typeface="Microsoft YaHei" pitchFamily="34" charset="-122"/>
              </a:rPr>
              <a:pPr>
                <a:buSzPct val="100000"/>
                <a:tabLst>
                  <a:tab pos="0" algn="l"/>
                  <a:tab pos="471347" algn="l"/>
                  <a:tab pos="945866" algn="l"/>
                  <a:tab pos="1420387" algn="l"/>
                  <a:tab pos="1893320" algn="l"/>
                  <a:tab pos="2367839" algn="l"/>
                  <a:tab pos="2842360" algn="l"/>
                  <a:tab pos="3315293" algn="l"/>
                  <a:tab pos="3789813" algn="l"/>
                  <a:tab pos="4264333" algn="l"/>
                  <a:tab pos="4738853" algn="l"/>
                  <a:tab pos="5211786" algn="l"/>
                  <a:tab pos="5686307" algn="l"/>
                  <a:tab pos="6160826" algn="l"/>
                  <a:tab pos="6633759" algn="l"/>
                  <a:tab pos="7108280" algn="l"/>
                  <a:tab pos="7582799" algn="l"/>
                  <a:tab pos="8055733" algn="l"/>
                  <a:tab pos="8530253" algn="l"/>
                  <a:tab pos="9004773" algn="l"/>
                  <a:tab pos="9479293" algn="l"/>
                </a:tabLst>
              </a:pPr>
              <a:t>19</a:t>
            </a:fld>
            <a:endParaRPr lang="pt-BR" sz="1400" dirty="0">
              <a:solidFill>
                <a:srgbClr val="000000"/>
              </a:solidFill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4">
                <a:lumMod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0"/>
            <a:ext cx="91440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714752"/>
            <a:ext cx="6858000" cy="1143008"/>
          </a:xfrm>
        </p:spPr>
        <p:txBody>
          <a:bodyPr anchor="t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 dirty="0" err="1" smtClean="0"/>
              <a:t>Clique para editar o estilo do título mestre</a:t>
            </a:r>
            <a:endParaRPr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>
            <a:noAutofit/>
          </a:bodyPr>
          <a:lstStyle>
            <a:lvl1pPr marL="0" indent="0" algn="r">
              <a:buNone/>
              <a:defRPr sz="2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1D252BEB-F765-48BF-89D7-6C1207BF3AB3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12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928688" y="6357938"/>
            <a:ext cx="1219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90AA8-AB92-4D10-9BE2-6F54CA1A8F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89740-6C24-454E-827A-F9BF870FA794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04940-FB5A-42ED-BCE6-A2FAAD0A80D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Conector reto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B8B81-3FF4-40E6-8AD7-DE4A1AD6F657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8A829-449A-4305-A90D-C2664EB6DE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6"/>
          <p:cNvSpPr/>
          <p:nvPr userDrawn="1"/>
        </p:nvSpPr>
        <p:spPr>
          <a:xfrm>
            <a:off x="214313" y="1143000"/>
            <a:ext cx="228600" cy="127952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8"/>
          <p:cNvSpPr/>
          <p:nvPr userDrawn="1"/>
        </p:nvSpPr>
        <p:spPr>
          <a:xfrm>
            <a:off x="214313" y="2600325"/>
            <a:ext cx="228600" cy="685800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9"/>
          <p:cNvSpPr/>
          <p:nvPr userDrawn="1"/>
        </p:nvSpPr>
        <p:spPr>
          <a:xfrm>
            <a:off x="214313" y="3429000"/>
            <a:ext cx="214312" cy="612775"/>
          </a:xfrm>
          <a:prstGeom prst="rect">
            <a:avLst/>
          </a:prstGeom>
          <a:solidFill>
            <a:srgbClr val="FFC000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10"/>
          <p:cNvSpPr/>
          <p:nvPr userDrawn="1"/>
        </p:nvSpPr>
        <p:spPr>
          <a:xfrm>
            <a:off x="214313" y="4143375"/>
            <a:ext cx="214312" cy="328613"/>
          </a:xfrm>
          <a:prstGeom prst="rect">
            <a:avLst/>
          </a:prstGeom>
          <a:solidFill>
            <a:schemeClr val="bg2">
              <a:lumMod val="75000"/>
            </a:schemeClr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44673-2242-4F4D-BFC2-7D74484FCEC7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76F85-ED76-450E-AECF-0A6DC7BAF5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9A4DB-17AA-490A-A52F-0BB6F5B4B6AF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1A320-E294-4906-81B1-908803D019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t="46873"/>
          <a:stretch>
            <a:fillRect/>
          </a:stretch>
        </p:blipFill>
        <p:spPr bwMode="auto">
          <a:xfrm>
            <a:off x="0" y="6372225"/>
            <a:ext cx="91440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429375" y="6492875"/>
            <a:ext cx="22891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1A45A-2EC6-4E85-B08C-8AC1C5922A4C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214563" y="6492875"/>
            <a:ext cx="35052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1981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957F9-CB49-411F-ADA7-E1BAC1B86B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A7CB1-B616-4953-9A59-EFD4195A9319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89786-8446-4A6D-9696-B08A0D3E2A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24397-AB69-4C9F-828A-774C47B64C63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3F1-202A-4030-91E7-CC25582228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4280E-4BF8-4C23-9337-4787AE9D4812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17ECB-630A-4CB4-A440-1FA66131005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Conector reto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2BC7F-D08C-46FB-B175-C4D1F9455B36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9BFED-0EC6-4753-AF52-78D138751E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19936-2C01-4643-8B11-AFF381B4B513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39766-14AE-4573-BDCF-62B4B86B4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66B2E5-0525-4175-A84A-27A56D6B654F}" type="datetimeFigureOut">
              <a:rPr lang="pt-BR"/>
              <a:pPr>
                <a:defRPr/>
              </a:pPr>
              <a:t>27/08/2013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C19536-3A1C-4205-A51A-BC4B805A1DC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3" r:id="rId5"/>
    <p:sldLayoutId id="2147483688" r:id="rId6"/>
    <p:sldLayoutId id="2147483689" r:id="rId7"/>
    <p:sldLayoutId id="2147483690" r:id="rId8"/>
    <p:sldLayoutId id="2147483691" r:id="rId9"/>
    <p:sldLayoutId id="2147483682" r:id="rId10"/>
    <p:sldLayoutId id="214748369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Lucida Sans Unicode" pitchFamily="34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Planilha_do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9200" y="3714750"/>
            <a:ext cx="6858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</a:t>
            </a:r>
            <a:br>
              <a:rPr lang="pt-BR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3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PLS 284/ 2012</a:t>
            </a:r>
            <a:endParaRPr lang="pt-BR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9200" y="5000625"/>
            <a:ext cx="6858000" cy="657225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500" b="1" dirty="0" smtClean="0">
                <a:latin typeface="Arial" pitchFamily="34" charset="0"/>
                <a:cs typeface="Arial" pitchFamily="34" charset="0"/>
              </a:rPr>
              <a:t>Prof. Rodolfo Pinto da Luz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500" b="1" dirty="0" smtClean="0">
                <a:latin typeface="Arial" pitchFamily="34" charset="0"/>
                <a:cs typeface="Arial" pitchFamily="34" charset="0"/>
              </a:rPr>
              <a:t>Dirigente Municipal de Educação de Florianópolis/ SC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500" b="1" dirty="0" smtClean="0">
                <a:latin typeface="Arial" pitchFamily="34" charset="0"/>
                <a:cs typeface="Arial" pitchFamily="34" charset="0"/>
              </a:rPr>
              <a:t>Secretário de Comunicação da </a:t>
            </a:r>
            <a:r>
              <a:rPr lang="pt-BR" sz="1500" b="1" dirty="0" err="1" smtClean="0">
                <a:latin typeface="Arial" pitchFamily="34" charset="0"/>
                <a:cs typeface="Arial" pitchFamily="34" charset="0"/>
              </a:rPr>
              <a:t>Undime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071563"/>
            <a:ext cx="13938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>
          <a:xfrm>
            <a:off x="428596" y="1285860"/>
            <a:ext cx="8229600" cy="5214974"/>
          </a:xfrm>
        </p:spPr>
        <p:txBody>
          <a:bodyPr/>
          <a:lstStyle/>
          <a:p>
            <a:pPr algn="ctr">
              <a:buNone/>
            </a:pP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Situação Brasil – Ensino Superior </a:t>
            </a:r>
          </a:p>
          <a:p>
            <a:pPr algn="ctr">
              <a:buNone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Número de Matrículas nas Licenciaturas</a:t>
            </a:r>
          </a:p>
          <a:p>
            <a:endParaRPr lang="pt-BR" sz="25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500" dirty="0" smtClean="0">
                <a:latin typeface="Arial" pitchFamily="34" charset="0"/>
                <a:cs typeface="Arial" pitchFamily="34" charset="0"/>
              </a:rPr>
              <a:t>926.780 nos cursos presenciais </a:t>
            </a:r>
          </a:p>
          <a:p>
            <a:pPr>
              <a:buNone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(16,1% das vagas ofertadas presencialmente)</a:t>
            </a:r>
          </a:p>
          <a:p>
            <a:pPr algn="ctr">
              <a:buFont typeface="Wingdings 3" pitchFamily="18" charset="2"/>
              <a:buNone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500" dirty="0" smtClean="0">
                <a:latin typeface="Arial" pitchFamily="34" charset="0"/>
                <a:cs typeface="Arial" pitchFamily="34" charset="0"/>
              </a:rPr>
              <a:t>429.549 nos cursos a distância </a:t>
            </a:r>
          </a:p>
          <a:p>
            <a:pPr>
              <a:buNone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(43,3% das vagas ofertadas a distância)</a:t>
            </a:r>
          </a:p>
          <a:p>
            <a:pPr algn="ctr"/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500" dirty="0" smtClean="0">
                <a:latin typeface="Arial" pitchFamily="34" charset="0"/>
                <a:cs typeface="Arial" pitchFamily="34" charset="0"/>
              </a:rPr>
              <a:t>Total de matrículas nos cursos de Licenciatura =</a:t>
            </a:r>
          </a:p>
          <a:p>
            <a:pPr algn="r">
              <a:buNone/>
            </a:pPr>
            <a:r>
              <a:rPr lang="pt-BR" sz="2500" dirty="0" smtClean="0">
                <a:latin typeface="Arial" pitchFamily="34" charset="0"/>
                <a:cs typeface="Arial" pitchFamily="34" charset="0"/>
              </a:rPr>
              <a:t> 1. 356.329 matrículas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301" name="Picture 2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7993062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302" name="Rectangle 270"/>
          <p:cNvSpPr>
            <a:spLocks noChangeArrowheads="1"/>
          </p:cNvSpPr>
          <p:nvPr/>
        </p:nvSpPr>
        <p:spPr bwMode="auto">
          <a:xfrm>
            <a:off x="500034" y="5429264"/>
            <a:ext cx="5998758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3781425" algn="l"/>
              </a:tabLst>
            </a:pPr>
            <a:r>
              <a:rPr lang="pt-BR" sz="1500" dirty="0"/>
              <a:t>- Dos 85.784 ingressantes na Rede </a:t>
            </a:r>
            <a:r>
              <a:rPr lang="pt-BR" sz="1500" dirty="0" smtClean="0"/>
              <a:t>Federal, </a:t>
            </a:r>
            <a:r>
              <a:rPr lang="pt-BR" sz="1500" dirty="0"/>
              <a:t>35,78% </a:t>
            </a:r>
            <a:r>
              <a:rPr lang="pt-BR" sz="1500" dirty="0" smtClean="0"/>
              <a:t>concluem.</a:t>
            </a:r>
            <a:endParaRPr lang="pt-BR" sz="1500" dirty="0"/>
          </a:p>
          <a:p>
            <a:pPr>
              <a:tabLst>
                <a:tab pos="3781425" algn="l"/>
              </a:tabLst>
            </a:pPr>
            <a:r>
              <a:rPr lang="pt-BR" sz="1500" dirty="0"/>
              <a:t>- Dos 54.173 ingressantes nas Redes </a:t>
            </a:r>
            <a:r>
              <a:rPr lang="pt-BR" sz="1500" dirty="0" smtClean="0"/>
              <a:t>Estaduais, 72,15% concluem.</a:t>
            </a:r>
            <a:endParaRPr lang="pt-BR" sz="1500" dirty="0"/>
          </a:p>
          <a:p>
            <a:pPr>
              <a:tabLst>
                <a:tab pos="3781425" algn="l"/>
              </a:tabLst>
            </a:pPr>
            <a:r>
              <a:rPr lang="pt-BR" sz="1500" dirty="0"/>
              <a:t>- Dos 6.836 ingressantes nas Redes </a:t>
            </a:r>
            <a:r>
              <a:rPr lang="pt-BR" sz="1500" dirty="0" smtClean="0"/>
              <a:t>Municipais, 76,59 </a:t>
            </a:r>
            <a:r>
              <a:rPr lang="pt-BR" sz="1500" dirty="0"/>
              <a:t>concluem.</a:t>
            </a:r>
          </a:p>
          <a:p>
            <a:pPr algn="ctr" eaLnBrk="0" hangingPunct="0">
              <a:tabLst>
                <a:tab pos="3781425" algn="l"/>
              </a:tabLst>
            </a:pPr>
            <a:endParaRPr lang="pt-BR" b="1" dirty="0">
              <a:latin typeface="Lucida Sans Unicode" pitchFamily="34" charset="0"/>
            </a:endParaRPr>
          </a:p>
        </p:txBody>
      </p:sp>
      <p:sp>
        <p:nvSpPr>
          <p:cNvPr id="44303" name="Rectangle 271"/>
          <p:cNvSpPr>
            <a:spLocks noChangeArrowheads="1"/>
          </p:cNvSpPr>
          <p:nvPr/>
        </p:nvSpPr>
        <p:spPr bwMode="auto">
          <a:xfrm>
            <a:off x="7072330" y="5429264"/>
            <a:ext cx="179889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3781425" algn="l"/>
              </a:tabLst>
            </a:pPr>
            <a:r>
              <a:rPr lang="pt-BR" sz="1000" i="1" dirty="0"/>
              <a:t>Fonte: MEC/INEP ano 2011.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09613" y="1428750"/>
            <a:ext cx="7724775" cy="4727575"/>
          </a:xfrm>
        </p:spPr>
      </p:pic>
      <p:sp>
        <p:nvSpPr>
          <p:cNvPr id="23555" name="CaixaDeTexto 5"/>
          <p:cNvSpPr txBox="1">
            <a:spLocks noChangeArrowheads="1"/>
          </p:cNvSpPr>
          <p:nvPr/>
        </p:nvSpPr>
        <p:spPr bwMode="auto">
          <a:xfrm>
            <a:off x="714375" y="1285875"/>
            <a:ext cx="2643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b="1"/>
              <a:t>Considerações: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Grp="1" noChangeAspect="1"/>
          </p:cNvGraphicFramePr>
          <p:nvPr/>
        </p:nvGraphicFramePr>
        <p:xfrm>
          <a:off x="-1588" y="1143000"/>
          <a:ext cx="9145588" cy="5214938"/>
        </p:xfrm>
        <a:graphic>
          <a:graphicData uri="http://schemas.openxmlformats.org/presentationml/2006/ole">
            <p:oleObj spid="_x0000_s2051" name="Worksheet" r:id="rId3" imgW="7239037" imgH="468619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Algumas considerações precisam ser feitas referente ao PLS: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1) Qual a razão da oferta da “Residência Pedagógica” apenas para professores da educação infantil e das séries iniciais do ensino fundamental ?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2) Recente modificação feita na LDB (lei 12796/13) prevê a formação em nível médio (modalidade normal) para atuar na educação infantil e nas séries iniciais do ensino fundamental. Como o PLS 284/12 irá dialogar com esta previsão, uma vez que a “Residência Pedagógica” não poderia contar com a mesma estrutura e organização para professores em formação em nível médio e superior?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3) A oferta da “Residência Pedagógica” será articulada entre os entes federados a partir de que pressupostos? Quais serão as competências e responsabilidades de cada um deles?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4) Como será organizada/ estruturada esta “Residência Pedagógica”? Como será articulada a relação teoria-prática?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5) Partindo do pressuposto da necessidade de articulação entre teoria e prática a oferta da Residência Pedagógica será organizada e acompanhada pelas instituições credenciadas e autorizadas junto ao Conselho Nacional de Educação ou também às públicas que estão ligadas aos Conselhos Estaduais de Educação?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6) O processo de emissão do Certificado de Residência Pedagógica ficará a cargo de uma instituição de nível superior? Pública? Privada?</a:t>
            </a: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Considerações finais: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Na justificativa do PL 284/12 aparece a preocupação com os resultados obtidos pelos estudantes nas avaliações. A formação do professor é fator importante, mas não o único para determinar o desempenho dos estudantes em testes padronizados.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Não há no PL 284/12 qualquer previsão sobre obrigatoriedade da “Residência Pedagógica” a todos os professores que atuarão na educação infantil e nas séries iniciais do ensino fundamental. E não poderia haver, porque os requisitos para ingresso nas Redes e Sistemas de Ensino, para além da formação, são determinados pelos editais de concurso.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Considerações finais: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Ações isoladas e desarticuladas de um Sistema Nacional de Educação não contribuirão para a garantia do direito à educação aos brasileiros.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Necessidade urgente da aprovação do PNE com destinação de 10% do PIB à educação pública e com a implementação do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CAQi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e CAQ, criando um novo ordenamento nas responsabilidades entre os entes federados.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Necessidade de organização de um novo modelo de formação de professores para todas as etapas e modalidades da educação básica.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Undime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	“Uma invenção humana que permitiu denunciar um modelo de relacionamento autoritário entre os entes federados e propor as bases para uma reflexão, que inclusive, contribuiu para elaborar o texto constitucional.”</a:t>
            </a:r>
          </a:p>
          <a:p>
            <a:pPr marL="274320" indent="-274320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74320" indent="-274320" algn="r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Professora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Edla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Soares, integrante do grupo que criou a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Undime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74320" indent="-274320" algn="r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e primeira presidenta da instituição.</a:t>
            </a: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 txBox="1">
            <a:spLocks noChangeArrowheads="1"/>
          </p:cNvSpPr>
          <p:nvPr/>
        </p:nvSpPr>
        <p:spPr bwMode="auto">
          <a:xfrm>
            <a:off x="612775" y="1600200"/>
            <a:ext cx="8153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Lucida Sans Unicode" pitchFamily="34" charset="0"/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auto">
          <a:xfrm>
            <a:off x="571500" y="1214438"/>
            <a:ext cx="8215313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000"/>
              <a:t>Obrigado!</a:t>
            </a:r>
          </a:p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000"/>
          </a:p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000">
                <a:solidFill>
                  <a:srgbClr val="0070C0"/>
                </a:solidFill>
              </a:rPr>
              <a:t>undimenacional@undime.org.br</a:t>
            </a:r>
          </a:p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3000">
              <a:solidFill>
                <a:srgbClr val="0070C0"/>
              </a:solidFill>
            </a:endParaRPr>
          </a:p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3000">
                <a:solidFill>
                  <a:srgbClr val="0070C0"/>
                </a:solidFill>
              </a:rPr>
              <a:t>www.undime.org.br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500"/>
              <a:t>Twitter</a:t>
            </a:r>
            <a:r>
              <a:rPr lang="pt-BR" sz="3600">
                <a:solidFill>
                  <a:srgbClr val="0070C0"/>
                </a:solidFill>
              </a:rPr>
              <a:t> - </a:t>
            </a:r>
            <a:r>
              <a:rPr lang="pt-BR" sz="3000">
                <a:solidFill>
                  <a:srgbClr val="0070C0"/>
                </a:solidFill>
              </a:rPr>
              <a:t>@undime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500"/>
              <a:t>Facebook</a:t>
            </a:r>
            <a:r>
              <a:rPr lang="pt-BR" sz="3600">
                <a:solidFill>
                  <a:srgbClr val="0070C0"/>
                </a:solidFill>
              </a:rPr>
              <a:t> - </a:t>
            </a:r>
            <a:r>
              <a:rPr lang="pt-BR" sz="3000">
                <a:solidFill>
                  <a:srgbClr val="0070C0"/>
                </a:solidFill>
              </a:rPr>
              <a:t>https://www.facebook.com/undime</a:t>
            </a:r>
            <a:endParaRPr lang="pt-BR" sz="3000" b="1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Undime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1357313"/>
            <a:ext cx="8215312" cy="5000625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Missão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3200" dirty="0" smtClean="0">
                <a:latin typeface="Arial" pitchFamily="34" charset="0"/>
                <a:cs typeface="Arial" pitchFamily="34" charset="0"/>
              </a:rPr>
              <a:t>Articular, mobilizar e integrar os dirigentes municipais de educação para construir e defender a educação pública com qualidade social. </a:t>
            </a:r>
          </a:p>
          <a:p>
            <a:pPr marL="274320" indent="-27432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Undime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1357313"/>
            <a:ext cx="8215312" cy="5000625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3000" b="1" dirty="0" smtClean="0">
                <a:latin typeface="Arial" pitchFamily="34" charset="0"/>
                <a:cs typeface="Arial" pitchFamily="34" charset="0"/>
              </a:rPr>
              <a:t>Princípios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I.	democracia capaz de garantir a unidade de ação institucional;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II.	afirmação da diversidade e do pluralismo;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III. gestão democrática baseada, prioritariamente, na construção de consensos;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IV. ações pautadas pela ética, transparência, legalidade e impessoalidade;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V.	autonomia perante aos governos, partidos políticos, credos e a outras instituições;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VI. visão sistêmica na organização da educação fortalecendo o regime de colaboração entre as Unidades da Federação.</a:t>
            </a:r>
          </a:p>
          <a:p>
            <a:pPr marL="274320" indent="-27432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Undime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1357313"/>
            <a:ext cx="8215312" cy="4643437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Articulação com as seccionais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Mobilização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Divulgação e comunicação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Parcerias e redes</a:t>
            </a:r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Ações de </a:t>
            </a:r>
            <a:r>
              <a:rPr lang="pt-BR" sz="2000" dirty="0" err="1" smtClean="0">
                <a:latin typeface="Arial" pitchFamily="34" charset="0"/>
                <a:cs typeface="Arial" pitchFamily="34" charset="0"/>
              </a:rPr>
              <a:t>advocacy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e de incidência política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Produção de conhecimento: pesquisas (Plano Municipal de Educação; Redes de Aprendizagem; Caminhos do Direito de Aprender; Indique; Perfil dos Gastos Educacionais nos Municípios Brasileiros; Perfil dos Dirigentes Municipais de Educação; Orientações ao Dirigente Municipal de Educação: Agenda dos Cem Primeiros Dias e Fundamentos, Políticas e Práticas)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Representação política em grupos de trabalhos, comissões e fóruns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Posicionamentos públicos</a:t>
            </a:r>
          </a:p>
          <a:p>
            <a:pPr marL="274320" indent="-27432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 fontAlgn="auto">
              <a:spcAft>
                <a:spcPts val="0"/>
              </a:spcAft>
              <a:buFont typeface="Wingdings" pitchFamily="2" charset="2"/>
              <a:buChar char="v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None/>
              <a:defRPr/>
            </a:pPr>
            <a:endParaRPr lang="pt-BR" sz="15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PLS 284/12 propõe alteração ao artigo 65 da LDB (9394/96)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Redação atual: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“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Art. 65. A formação docente, exceto para a educação superior, incluirá prática de ensino de, no mínimo, trezentas horas.”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Propõe uma nova previsão à trajetória de formação de professores: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Art. 65. .....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Parágrafo único. Aos professores habilitados para a docência na </a:t>
            </a:r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educação infantil e nos anos iniciais do ensino fundamental 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será oferecida a </a:t>
            </a:r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residência pedagógica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, etapa ulterior de formação inicial, com o mínimo de </a:t>
            </a:r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oitocentas horas de duração, e bolsa de estudo</a:t>
            </a:r>
            <a:r>
              <a:rPr lang="pt-BR" sz="2000" i="1" dirty="0" smtClean="0">
                <a:latin typeface="Arial" pitchFamily="34" charset="0"/>
                <a:cs typeface="Arial" pitchFamily="34" charset="0"/>
              </a:rPr>
              <a:t>, na forma da lei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.” (NR)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Considerações: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A LDB considera no artigo 65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 articulação entre teoria e prática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não traz em seu bojo a discussão sobre a estrutura dos cursos de formação de professores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. Esta competência fica assegurada às instituições de ensino após atendimento às normatizações do Conselho Nacional de Educação.</a:t>
            </a: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O disposto no PL 284/12 modifica a estrutura da LDB.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Preocupações atuais dos gestores: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Emenda Constitucional 59/09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– determina a obrigatoriedade de matrícula a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todas as crianças de 4 aos jovens de 17 anos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até 2016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Plano Nacional de Educação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– texto que tramita no Senado prevê a obrigatoriedade de matrícula a pelo menos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metade das crianças de 0 a 3 anos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até a metade da vigência do PNE (se aprovado este ano será 2018)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Para atendimento das duas leis haverá necessidade </a:t>
            </a:r>
          </a:p>
          <a:p>
            <a:pPr marL="0" indent="0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contratação de profissionais do magistério . . 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Nesse contexto, é importante também considerar outras metas estabelecidas pelo PNE: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Meta 15: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garantir, em regime de colaboração entre a União, os Estados, o Distrito Federal e os Municípios, no prazo de 1 (um) ano de vigência deste PNE, política nacional de formação e valorização dos(as) profissionais da educação, assegurando que todos os professores e as professoras da educação básica possuam formação específica de nível superior, obtida em curso de licenciatura na área de conhecimento em que atuam.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Meta 16: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formar, em nível de pós-graduação, 50% dos professores da educação básica, até o último ano de vigência deste PNE, e garantir a todos os(as) profissionais da educação básica formação continuada em sua área de atuação, considerando as necessidades, demandas e contextualizações dos sistemas de ensino.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Audiência Pública - PLS 284/2012</a:t>
            </a:r>
            <a:endParaRPr lang="pt-BR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500" y="1357313"/>
            <a:ext cx="8247063" cy="4951412"/>
          </a:xfrm>
        </p:spPr>
        <p:txBody>
          <a:bodyPr>
            <a:no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Nesse contexto, é importante também considerar outras metas estabelecidas pelo PNE: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Meta 17: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valorizar os(as) profissionais do magistério das redes públicas da educação básica, a fim de equiparar o rendimento médio dos(as) demais profissionais com escolaridade equivalente, até o final do 6º ano da vigência deste PNE.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Meta 18: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assegurar, no prazo de 2 anos, a existência de planos de Carreira para os(as) profissionais da educação básica e superior pública de todos os sistemas de ensino e, para o plano de Carreira dos(as) profissionais da educação básica pública, tomar como referência o piso salarial nacional profissional, definido em lei federal, nos termos do inciso VIII do art. 206 da Constituição Federal. 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3"/>
              <a:buNone/>
              <a:defRPr/>
            </a:pPr>
            <a:endParaRPr lang="pt-BR" sz="2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em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em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510</TotalTime>
  <Words>796</Words>
  <Application>Microsoft Office PowerPoint</Application>
  <PresentationFormat>Apresentação na tela (4:3)</PresentationFormat>
  <Paragraphs>143</Paragraphs>
  <Slides>19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1" baseType="lpstr">
      <vt:lpstr>Origem</vt:lpstr>
      <vt:lpstr>Worksheet</vt:lpstr>
      <vt:lpstr>Audiência Pública PLS 284/ 2012</vt:lpstr>
      <vt:lpstr>Undime</vt:lpstr>
      <vt:lpstr>Undime</vt:lpstr>
      <vt:lpstr>Undime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Audiência Pública - PLS 284/2012</vt:lpstr>
      <vt:lpstr>Undime</vt:lpstr>
      <vt:lpstr>Slide 19</vt:lpstr>
    </vt:vector>
  </TitlesOfParts>
  <Company>Undime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Manoel Filho</dc:creator>
  <cp:lastModifiedBy>Adriana Nunes Gomes</cp:lastModifiedBy>
  <cp:revision>65</cp:revision>
  <dcterms:created xsi:type="dcterms:W3CDTF">2010-02-03T17:06:54Z</dcterms:created>
  <dcterms:modified xsi:type="dcterms:W3CDTF">2013-08-27T20:11:12Z</dcterms:modified>
</cp:coreProperties>
</file>