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720" r:id="rId2"/>
  </p:sldMasterIdLst>
  <p:notesMasterIdLst>
    <p:notesMasterId r:id="rId30"/>
  </p:notesMasterIdLst>
  <p:sldIdLst>
    <p:sldId id="335" r:id="rId3"/>
    <p:sldId id="397" r:id="rId4"/>
    <p:sldId id="422" r:id="rId5"/>
    <p:sldId id="396" r:id="rId6"/>
    <p:sldId id="398" r:id="rId7"/>
    <p:sldId id="399" r:id="rId8"/>
    <p:sldId id="418" r:id="rId9"/>
    <p:sldId id="419" r:id="rId10"/>
    <p:sldId id="420" r:id="rId11"/>
    <p:sldId id="421" r:id="rId12"/>
    <p:sldId id="401" r:id="rId13"/>
    <p:sldId id="400" r:id="rId14"/>
    <p:sldId id="402" r:id="rId15"/>
    <p:sldId id="403" r:id="rId16"/>
    <p:sldId id="404" r:id="rId17"/>
    <p:sldId id="406" r:id="rId18"/>
    <p:sldId id="407" r:id="rId19"/>
    <p:sldId id="408" r:id="rId20"/>
    <p:sldId id="409" r:id="rId21"/>
    <p:sldId id="411" r:id="rId22"/>
    <p:sldId id="413" r:id="rId23"/>
    <p:sldId id="410" r:id="rId24"/>
    <p:sldId id="414" r:id="rId25"/>
    <p:sldId id="417" r:id="rId26"/>
    <p:sldId id="415" r:id="rId27"/>
    <p:sldId id="416" r:id="rId28"/>
    <p:sldId id="366" r:id="rId29"/>
  </p:sldIdLst>
  <p:sldSz cx="12192000" cy="6858000"/>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5110" userDrawn="1">
          <p15:clr>
            <a:srgbClr val="A4A3A4"/>
          </p15:clr>
        </p15:guide>
        <p15:guide id="3" orient="horz" pos="161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53D"/>
    <a:srgbClr val="CA4E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89" autoAdjust="0"/>
    <p:restoredTop sz="94206" autoAdjust="0"/>
  </p:normalViewPr>
  <p:slideViewPr>
    <p:cSldViewPr snapToGrid="0">
      <p:cViewPr varScale="1">
        <p:scale>
          <a:sx n="90" d="100"/>
          <a:sy n="90" d="100"/>
        </p:scale>
        <p:origin x="414" y="78"/>
      </p:cViewPr>
      <p:guideLst>
        <p:guide pos="5110"/>
        <p:guide orient="horz" pos="1616"/>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9F60ED3-84B4-45BC-93F7-BEB177EB65C5}" type="datetimeFigureOut">
              <a:rPr lang="ru-RU" smtClean="0"/>
              <a:t>27.05.2025</a:t>
            </a:fld>
            <a:endParaRPr lang="ru-RU" dirty="0"/>
          </a:p>
        </p:txBody>
      </p:sp>
      <p:sp>
        <p:nvSpPr>
          <p:cNvPr id="4" name="Образ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4C943EDB-A5B3-4084-9087-822F392EF5C9}" type="slidenum">
              <a:rPr lang="ru-RU" smtClean="0"/>
              <a:t>‹nº›</a:t>
            </a:fld>
            <a:endParaRPr lang="ru-RU" dirty="0"/>
          </a:p>
        </p:txBody>
      </p:sp>
    </p:spTree>
    <p:extLst>
      <p:ext uri="{BB962C8B-B14F-4D97-AF65-F5344CB8AC3E}">
        <p14:creationId xmlns:p14="http://schemas.microsoft.com/office/powerpoint/2010/main" val="2401157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слайд">
    <p:spTree>
      <p:nvGrpSpPr>
        <p:cNvPr id="1" name=""/>
        <p:cNvGrpSpPr/>
        <p:nvPr/>
      </p:nvGrpSpPr>
      <p:grpSpPr>
        <a:xfrm>
          <a:off x="0" y="0"/>
          <a:ext cx="0" cy="0"/>
          <a:chOff x="0" y="0"/>
          <a:chExt cx="0" cy="0"/>
        </a:xfrm>
      </p:grpSpPr>
      <p:sp>
        <p:nvSpPr>
          <p:cNvPr id="10" name="Прямоугольник 9"/>
          <p:cNvSpPr/>
          <p:nvPr userDrawn="1"/>
        </p:nvSpPr>
        <p:spPr>
          <a:xfrm>
            <a:off x="-19050" y="1905000"/>
            <a:ext cx="12211050" cy="4953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Прямоугольник 8"/>
          <p:cNvSpPr/>
          <p:nvPr userDrawn="1"/>
        </p:nvSpPr>
        <p:spPr>
          <a:xfrm>
            <a:off x="-19050" y="0"/>
            <a:ext cx="12211050" cy="4438650"/>
          </a:xfrm>
          <a:custGeom>
            <a:avLst/>
            <a:gdLst>
              <a:gd name="connsiteX0" fmla="*/ 0 w 12192000"/>
              <a:gd name="connsiteY0" fmla="*/ 0 h 4133850"/>
              <a:gd name="connsiteX1" fmla="*/ 12192000 w 12192000"/>
              <a:gd name="connsiteY1" fmla="*/ 0 h 4133850"/>
              <a:gd name="connsiteX2" fmla="*/ 12192000 w 12192000"/>
              <a:gd name="connsiteY2" fmla="*/ 4133850 h 4133850"/>
              <a:gd name="connsiteX3" fmla="*/ 0 w 12192000"/>
              <a:gd name="connsiteY3" fmla="*/ 4133850 h 4133850"/>
              <a:gd name="connsiteX4" fmla="*/ 0 w 12192000"/>
              <a:gd name="connsiteY4" fmla="*/ 0 h 4133850"/>
              <a:gd name="connsiteX0" fmla="*/ 19050 w 12211050"/>
              <a:gd name="connsiteY0" fmla="*/ 0 h 4133850"/>
              <a:gd name="connsiteX1" fmla="*/ 12211050 w 12211050"/>
              <a:gd name="connsiteY1" fmla="*/ 0 h 4133850"/>
              <a:gd name="connsiteX2" fmla="*/ 12211050 w 12211050"/>
              <a:gd name="connsiteY2" fmla="*/ 4133850 h 4133850"/>
              <a:gd name="connsiteX3" fmla="*/ 0 w 12211050"/>
              <a:gd name="connsiteY3" fmla="*/ 3219450 h 4133850"/>
              <a:gd name="connsiteX4" fmla="*/ 19050 w 12211050"/>
              <a:gd name="connsiteY4" fmla="*/ 0 h 4133850"/>
              <a:gd name="connsiteX0" fmla="*/ 19050 w 12211050"/>
              <a:gd name="connsiteY0" fmla="*/ 0 h 4438650"/>
              <a:gd name="connsiteX1" fmla="*/ 12211050 w 12211050"/>
              <a:gd name="connsiteY1" fmla="*/ 0 h 4438650"/>
              <a:gd name="connsiteX2" fmla="*/ 12211050 w 12211050"/>
              <a:gd name="connsiteY2" fmla="*/ 4438650 h 4438650"/>
              <a:gd name="connsiteX3" fmla="*/ 0 w 12211050"/>
              <a:gd name="connsiteY3" fmla="*/ 3219450 h 4438650"/>
              <a:gd name="connsiteX4" fmla="*/ 19050 w 12211050"/>
              <a:gd name="connsiteY4" fmla="*/ 0 h 4438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11050" h="4438650">
                <a:moveTo>
                  <a:pt x="19050" y="0"/>
                </a:moveTo>
                <a:lnTo>
                  <a:pt x="12211050" y="0"/>
                </a:lnTo>
                <a:lnTo>
                  <a:pt x="12211050" y="4438650"/>
                </a:lnTo>
                <a:lnTo>
                  <a:pt x="0" y="3219450"/>
                </a:lnTo>
                <a:lnTo>
                  <a:pt x="19050" y="0"/>
                </a:lnTo>
                <a:close/>
              </a:path>
            </a:pathLst>
          </a:cu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1" name="Прямоугольник 10"/>
          <p:cNvSpPr/>
          <p:nvPr userDrawn="1"/>
        </p:nvSpPr>
        <p:spPr>
          <a:xfrm>
            <a:off x="1085850" y="1009650"/>
            <a:ext cx="10020300" cy="5238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8" name="Рисунок 7"/>
          <p:cNvSpPr>
            <a:spLocks noGrp="1"/>
          </p:cNvSpPr>
          <p:nvPr>
            <p:ph type="pic" sz="quarter" idx="10"/>
          </p:nvPr>
        </p:nvSpPr>
        <p:spPr>
          <a:xfrm>
            <a:off x="1847850" y="2819400"/>
            <a:ext cx="8496300" cy="2800350"/>
          </a:xfrm>
          <a:prstGeom prst="rect">
            <a:avLst/>
          </a:prstGeom>
        </p:spPr>
        <p:txBody>
          <a:bodyPr/>
          <a:lstStyle/>
          <a:p>
            <a:endParaRPr lang="ru-RU" dirty="0"/>
          </a:p>
        </p:txBody>
      </p:sp>
    </p:spTree>
    <p:extLst>
      <p:ext uri="{BB962C8B-B14F-4D97-AF65-F5344CB8AC3E}">
        <p14:creationId xmlns:p14="http://schemas.microsoft.com/office/powerpoint/2010/main" val="333332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Только заголовок">
    <p:spTree>
      <p:nvGrpSpPr>
        <p:cNvPr id="1" name=""/>
        <p:cNvGrpSpPr/>
        <p:nvPr/>
      </p:nvGrpSpPr>
      <p:grpSpPr>
        <a:xfrm>
          <a:off x="0" y="0"/>
          <a:ext cx="0" cy="0"/>
          <a:chOff x="0" y="0"/>
          <a:chExt cx="0" cy="0"/>
        </a:xfrm>
      </p:grpSpPr>
      <p:sp>
        <p:nvSpPr>
          <p:cNvPr id="6" name="Прямоугольник 5"/>
          <p:cNvSpPr/>
          <p:nvPr userDrawn="1"/>
        </p:nvSpPr>
        <p:spPr>
          <a:xfrm>
            <a:off x="7734300" y="0"/>
            <a:ext cx="4457700"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p:cNvSpPr/>
          <p:nvPr userDrawn="1"/>
        </p:nvSpPr>
        <p:spPr>
          <a:xfrm>
            <a:off x="666358" y="6438754"/>
            <a:ext cx="319318" cy="230832"/>
          </a:xfrm>
          <a:prstGeom prst="rect">
            <a:avLst/>
          </a:prstGeom>
        </p:spPr>
        <p:txBody>
          <a:bodyPr wrap="none">
            <a:spAutoFit/>
          </a:bodyPr>
          <a:lstStyle/>
          <a:p>
            <a:pPr algn="ctr"/>
            <a:fld id="{149B6D55-4680-4DC5-B665-330CCBA60EFE}" type="slidenum">
              <a:rPr lang="ru-RU" sz="900" b="0" baseline="0" smtClean="0">
                <a:solidFill>
                  <a:schemeClr val="tx1"/>
                </a:solidFill>
                <a:latin typeface="+mj-lt"/>
                <a:ea typeface="Karla" pitchFamily="2" charset="0"/>
                <a:cs typeface="Poppins SemiBold" panose="02000000000000000000" pitchFamily="2" charset="0"/>
              </a:rPr>
              <a:pPr algn="ctr"/>
              <a:t>‹nº›</a:t>
            </a:fld>
            <a:endParaRPr lang="ru-RU" sz="1200" b="0" baseline="0" dirty="0">
              <a:latin typeface="+mj-lt"/>
              <a:ea typeface="Karla" pitchFamily="2" charset="0"/>
            </a:endParaRPr>
          </a:p>
        </p:txBody>
      </p:sp>
      <p:sp>
        <p:nvSpPr>
          <p:cNvPr id="8" name="Прямоугольник 7"/>
          <p:cNvSpPr/>
          <p:nvPr userDrawn="1"/>
        </p:nvSpPr>
        <p:spPr>
          <a:xfrm>
            <a:off x="753448" y="6776016"/>
            <a:ext cx="1343692" cy="96974"/>
          </a:xfrm>
          <a:prstGeom prst="rect">
            <a:avLst/>
          </a:prstGeom>
          <a:solidFill>
            <a:srgbClr val="CA4E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Подзаголовок 2"/>
          <p:cNvSpPr txBox="1">
            <a:spLocks/>
          </p:cNvSpPr>
          <p:nvPr userDrawn="1"/>
        </p:nvSpPr>
        <p:spPr>
          <a:xfrm>
            <a:off x="8176101" y="6430313"/>
            <a:ext cx="3360224" cy="334966"/>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50000"/>
              </a:lnSpc>
              <a:spcBef>
                <a:spcPts val="0"/>
              </a:spcBef>
              <a:buNone/>
            </a:pPr>
            <a:r>
              <a:rPr lang="en-US" sz="800" dirty="0">
                <a:solidFill>
                  <a:schemeClr val="bg1"/>
                </a:solidFill>
                <a:latin typeface="Karla" pitchFamily="2" charset="0"/>
                <a:ea typeface="Karla" pitchFamily="2" charset="0"/>
                <a:cs typeface="Poppins" panose="02000000000000000000" pitchFamily="2" charset="0"/>
              </a:rPr>
              <a:t>COMPANY</a:t>
            </a:r>
            <a:r>
              <a:rPr lang="en-US" sz="800" baseline="0" dirty="0">
                <a:solidFill>
                  <a:schemeClr val="bg1"/>
                </a:solidFill>
                <a:latin typeface="Karla" pitchFamily="2" charset="0"/>
                <a:ea typeface="Karla" pitchFamily="2" charset="0"/>
                <a:cs typeface="Poppins" panose="02000000000000000000" pitchFamily="2" charset="0"/>
              </a:rPr>
              <a:t> PRESENTATION</a:t>
            </a:r>
            <a:endParaRPr lang="en-US" sz="800" dirty="0">
              <a:solidFill>
                <a:schemeClr val="bg1"/>
              </a:solidFill>
              <a:latin typeface="Karla" pitchFamily="2" charset="0"/>
              <a:ea typeface="Karla" pitchFamily="2" charset="0"/>
              <a:cs typeface="Poppins" panose="02000000000000000000" pitchFamily="2" charset="0"/>
            </a:endParaRPr>
          </a:p>
        </p:txBody>
      </p:sp>
    </p:spTree>
    <p:extLst>
      <p:ext uri="{BB962C8B-B14F-4D97-AF65-F5344CB8AC3E}">
        <p14:creationId xmlns:p14="http://schemas.microsoft.com/office/powerpoint/2010/main" val="268377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4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Пустой слайд">
    <p:spTree>
      <p:nvGrpSpPr>
        <p:cNvPr id="1" name=""/>
        <p:cNvGrpSpPr/>
        <p:nvPr/>
      </p:nvGrpSpPr>
      <p:grpSpPr>
        <a:xfrm>
          <a:off x="0" y="0"/>
          <a:ext cx="0" cy="0"/>
          <a:chOff x="0" y="0"/>
          <a:chExt cx="0" cy="0"/>
        </a:xfrm>
      </p:grpSpPr>
      <p:sp>
        <p:nvSpPr>
          <p:cNvPr id="7" name="Рисунок 6"/>
          <p:cNvSpPr>
            <a:spLocks noGrp="1"/>
          </p:cNvSpPr>
          <p:nvPr>
            <p:ph type="pic" sz="quarter" idx="10"/>
          </p:nvPr>
        </p:nvSpPr>
        <p:spPr>
          <a:xfrm>
            <a:off x="5120892" y="4790744"/>
            <a:ext cx="7071108" cy="2067256"/>
          </a:xfrm>
          <a:prstGeom prst="rect">
            <a:avLst/>
          </a:prstGeom>
        </p:spPr>
        <p:txBody>
          <a:bodyPr/>
          <a:lstStyle/>
          <a:p>
            <a:endParaRPr lang="ru-RU"/>
          </a:p>
        </p:txBody>
      </p:sp>
      <p:sp>
        <p:nvSpPr>
          <p:cNvPr id="9" name="Рисунок 8"/>
          <p:cNvSpPr>
            <a:spLocks noGrp="1"/>
          </p:cNvSpPr>
          <p:nvPr>
            <p:ph type="pic" sz="quarter" idx="11"/>
          </p:nvPr>
        </p:nvSpPr>
        <p:spPr>
          <a:xfrm>
            <a:off x="1190625" y="2800350"/>
            <a:ext cx="3476625" cy="4057650"/>
          </a:xfrm>
          <a:prstGeom prst="rect">
            <a:avLst/>
          </a:prstGeom>
        </p:spPr>
        <p:txBody>
          <a:bodyPr/>
          <a:lstStyle/>
          <a:p>
            <a:endParaRPr lang="ru-RU"/>
          </a:p>
        </p:txBody>
      </p:sp>
    </p:spTree>
    <p:extLst>
      <p:ext uri="{BB962C8B-B14F-4D97-AF65-F5344CB8AC3E}">
        <p14:creationId xmlns:p14="http://schemas.microsoft.com/office/powerpoint/2010/main" val="2830429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a:prstGeom prst="rect">
            <a:avLst/>
          </a:prstGeo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a:xfrm>
            <a:off x="838200" y="6356350"/>
            <a:ext cx="2743200" cy="365125"/>
          </a:xfrm>
          <a:prstGeom prst="rect">
            <a:avLst/>
          </a:prstGeom>
        </p:spPr>
        <p:txBody>
          <a:bodyPr/>
          <a:lstStyle/>
          <a:p>
            <a:fld id="{78012C90-8BA5-47A1-9362-C36AECE88A4B}" type="datetimeFigureOut">
              <a:rPr lang="ru-RU" smtClean="0"/>
              <a:t>27.05.2025</a:t>
            </a:fld>
            <a:endParaRPr lang="ru-RU" dirty="0"/>
          </a:p>
        </p:txBody>
      </p:sp>
      <p:sp>
        <p:nvSpPr>
          <p:cNvPr id="6" name="Нижний колонтитул 5"/>
          <p:cNvSpPr>
            <a:spLocks noGrp="1"/>
          </p:cNvSpPr>
          <p:nvPr>
            <p:ph type="ftr" sz="quarter" idx="11"/>
          </p:nvPr>
        </p:nvSpPr>
        <p:spPr>
          <a:xfrm>
            <a:off x="4038600" y="6356350"/>
            <a:ext cx="4114800" cy="365125"/>
          </a:xfrm>
          <a:prstGeom prst="rect">
            <a:avLst/>
          </a:prstGeom>
        </p:spPr>
        <p:txBody>
          <a:bodyPr/>
          <a:lstStyle/>
          <a:p>
            <a:endParaRPr lang="ru-RU" dirty="0"/>
          </a:p>
        </p:txBody>
      </p:sp>
      <p:sp>
        <p:nvSpPr>
          <p:cNvPr id="7" name="Номер слайда 6"/>
          <p:cNvSpPr>
            <a:spLocks noGrp="1"/>
          </p:cNvSpPr>
          <p:nvPr>
            <p:ph type="sldNum" sz="quarter" idx="12"/>
          </p:nvPr>
        </p:nvSpPr>
        <p:spPr>
          <a:xfrm>
            <a:off x="8610600" y="6356350"/>
            <a:ext cx="2743200" cy="365125"/>
          </a:xfrm>
          <a:prstGeom prst="rect">
            <a:avLst/>
          </a:prstGeom>
        </p:spPr>
        <p:txBody>
          <a:bodyPr/>
          <a:lstStyle/>
          <a:p>
            <a:fld id="{E1A00573-9034-4B74-8DBA-9BB668AC387E}" type="slidenum">
              <a:rPr lang="ru-RU" smtClean="0"/>
              <a:t>‹nº›</a:t>
            </a:fld>
            <a:endParaRPr lang="ru-RU" dirty="0"/>
          </a:p>
        </p:txBody>
      </p:sp>
    </p:spTree>
    <p:extLst>
      <p:ext uri="{BB962C8B-B14F-4D97-AF65-F5344CB8AC3E}">
        <p14:creationId xmlns:p14="http://schemas.microsoft.com/office/powerpoint/2010/main" val="11956289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a:prstGeom prst="rect">
            <a:avLst/>
          </a:prstGeo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a:xfrm>
            <a:off x="838200" y="6356350"/>
            <a:ext cx="2743200" cy="365125"/>
          </a:xfrm>
          <a:prstGeom prst="rect">
            <a:avLst/>
          </a:prstGeom>
        </p:spPr>
        <p:txBody>
          <a:bodyPr/>
          <a:lstStyle/>
          <a:p>
            <a:fld id="{78012C90-8BA5-47A1-9362-C36AECE88A4B}" type="datetimeFigureOut">
              <a:rPr lang="ru-RU" smtClean="0"/>
              <a:t>27.05.2025</a:t>
            </a:fld>
            <a:endParaRPr lang="ru-RU" dirty="0"/>
          </a:p>
        </p:txBody>
      </p:sp>
      <p:sp>
        <p:nvSpPr>
          <p:cNvPr id="6" name="Нижний колонтитул 5"/>
          <p:cNvSpPr>
            <a:spLocks noGrp="1"/>
          </p:cNvSpPr>
          <p:nvPr>
            <p:ph type="ftr" sz="quarter" idx="11"/>
          </p:nvPr>
        </p:nvSpPr>
        <p:spPr>
          <a:xfrm>
            <a:off x="4038600" y="6356350"/>
            <a:ext cx="4114800" cy="365125"/>
          </a:xfrm>
          <a:prstGeom prst="rect">
            <a:avLst/>
          </a:prstGeom>
        </p:spPr>
        <p:txBody>
          <a:bodyPr/>
          <a:lstStyle/>
          <a:p>
            <a:endParaRPr lang="ru-RU" dirty="0"/>
          </a:p>
        </p:txBody>
      </p:sp>
      <p:sp>
        <p:nvSpPr>
          <p:cNvPr id="7" name="Номер слайда 6"/>
          <p:cNvSpPr>
            <a:spLocks noGrp="1"/>
          </p:cNvSpPr>
          <p:nvPr>
            <p:ph type="sldNum" sz="quarter" idx="12"/>
          </p:nvPr>
        </p:nvSpPr>
        <p:spPr>
          <a:xfrm>
            <a:off x="8610600" y="6356350"/>
            <a:ext cx="2743200" cy="365125"/>
          </a:xfrm>
          <a:prstGeom prst="rect">
            <a:avLst/>
          </a:prstGeom>
        </p:spPr>
        <p:txBody>
          <a:bodyPr/>
          <a:lstStyle/>
          <a:p>
            <a:fld id="{E1A00573-9034-4B74-8DBA-9BB668AC387E}" type="slidenum">
              <a:rPr lang="ru-RU" smtClean="0"/>
              <a:t>‹nº›</a:t>
            </a:fld>
            <a:endParaRPr lang="ru-RU" dirty="0"/>
          </a:p>
        </p:txBody>
      </p:sp>
    </p:spTree>
    <p:extLst>
      <p:ext uri="{BB962C8B-B14F-4D97-AF65-F5344CB8AC3E}">
        <p14:creationId xmlns:p14="http://schemas.microsoft.com/office/powerpoint/2010/main" val="2950867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a:lstStyle/>
          <a:p>
            <a:r>
              <a:rPr lang="ru-RU"/>
              <a:t>Образец заголовка</a:t>
            </a:r>
          </a:p>
        </p:txBody>
      </p:sp>
      <p:sp>
        <p:nvSpPr>
          <p:cNvPr id="3" name="Вертикальный текст 2"/>
          <p:cNvSpPr>
            <a:spLocks noGrp="1"/>
          </p:cNvSpPr>
          <p:nvPr>
            <p:ph type="body" orient="vert" idx="1"/>
          </p:nvPr>
        </p:nvSpPr>
        <p:spPr>
          <a:xfrm>
            <a:off x="838200" y="1825625"/>
            <a:ext cx="10515600" cy="4351338"/>
          </a:xfrm>
          <a:prstGeom prst="rect">
            <a:avLst/>
          </a:prstGeo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a:xfrm>
            <a:off x="838200" y="6356350"/>
            <a:ext cx="2743200" cy="365125"/>
          </a:xfrm>
          <a:prstGeom prst="rect">
            <a:avLst/>
          </a:prstGeom>
        </p:spPr>
        <p:txBody>
          <a:bodyPr/>
          <a:lstStyle/>
          <a:p>
            <a:fld id="{78012C90-8BA5-47A1-9362-C36AECE88A4B}" type="datetimeFigureOut">
              <a:rPr lang="ru-RU" smtClean="0"/>
              <a:t>27.05.2025</a:t>
            </a:fld>
            <a:endParaRPr lang="ru-RU" dirty="0"/>
          </a:p>
        </p:txBody>
      </p:sp>
      <p:sp>
        <p:nvSpPr>
          <p:cNvPr id="5" name="Нижний колонтитул 4"/>
          <p:cNvSpPr>
            <a:spLocks noGrp="1"/>
          </p:cNvSpPr>
          <p:nvPr>
            <p:ph type="ftr" sz="quarter" idx="11"/>
          </p:nvPr>
        </p:nvSpPr>
        <p:spPr>
          <a:xfrm>
            <a:off x="4038600" y="6356350"/>
            <a:ext cx="4114800" cy="365125"/>
          </a:xfrm>
          <a:prstGeom prst="rect">
            <a:avLst/>
          </a:prstGeom>
        </p:spPr>
        <p:txBody>
          <a:bodyPr/>
          <a:lstStyle/>
          <a:p>
            <a:endParaRPr lang="ru-RU" dirty="0"/>
          </a:p>
        </p:txBody>
      </p:sp>
      <p:sp>
        <p:nvSpPr>
          <p:cNvPr id="6" name="Номер слайда 5"/>
          <p:cNvSpPr>
            <a:spLocks noGrp="1"/>
          </p:cNvSpPr>
          <p:nvPr>
            <p:ph type="sldNum" sz="quarter" idx="12"/>
          </p:nvPr>
        </p:nvSpPr>
        <p:spPr>
          <a:xfrm>
            <a:off x="8610600" y="6356350"/>
            <a:ext cx="2743200" cy="365125"/>
          </a:xfrm>
          <a:prstGeom prst="rect">
            <a:avLst/>
          </a:prstGeom>
        </p:spPr>
        <p:txBody>
          <a:bodyPr/>
          <a:lstStyle/>
          <a:p>
            <a:fld id="{E1A00573-9034-4B74-8DBA-9BB668AC387E}" type="slidenum">
              <a:rPr lang="ru-RU" smtClean="0"/>
              <a:t>‹nº›</a:t>
            </a:fld>
            <a:endParaRPr lang="ru-RU" dirty="0"/>
          </a:p>
        </p:txBody>
      </p:sp>
    </p:spTree>
    <p:extLst>
      <p:ext uri="{BB962C8B-B14F-4D97-AF65-F5344CB8AC3E}">
        <p14:creationId xmlns:p14="http://schemas.microsoft.com/office/powerpoint/2010/main" val="32631003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a:prstGeom prst="rect">
            <a:avLst/>
          </a:prstGeo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a:prstGeom prst="rect">
            <a:avLst/>
          </a:prstGeo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a:xfrm>
            <a:off x="838200" y="6356350"/>
            <a:ext cx="2743200" cy="365125"/>
          </a:xfrm>
          <a:prstGeom prst="rect">
            <a:avLst/>
          </a:prstGeom>
        </p:spPr>
        <p:txBody>
          <a:bodyPr/>
          <a:lstStyle/>
          <a:p>
            <a:fld id="{78012C90-8BA5-47A1-9362-C36AECE88A4B}" type="datetimeFigureOut">
              <a:rPr lang="ru-RU" smtClean="0"/>
              <a:t>27.05.2025</a:t>
            </a:fld>
            <a:endParaRPr lang="ru-RU" dirty="0"/>
          </a:p>
        </p:txBody>
      </p:sp>
      <p:sp>
        <p:nvSpPr>
          <p:cNvPr id="5" name="Нижний колонтитул 4"/>
          <p:cNvSpPr>
            <a:spLocks noGrp="1"/>
          </p:cNvSpPr>
          <p:nvPr>
            <p:ph type="ftr" sz="quarter" idx="11"/>
          </p:nvPr>
        </p:nvSpPr>
        <p:spPr>
          <a:xfrm>
            <a:off x="4038600" y="6356350"/>
            <a:ext cx="4114800" cy="365125"/>
          </a:xfrm>
          <a:prstGeom prst="rect">
            <a:avLst/>
          </a:prstGeom>
        </p:spPr>
        <p:txBody>
          <a:bodyPr/>
          <a:lstStyle/>
          <a:p>
            <a:endParaRPr lang="ru-RU" dirty="0"/>
          </a:p>
        </p:txBody>
      </p:sp>
      <p:sp>
        <p:nvSpPr>
          <p:cNvPr id="6" name="Номер слайда 5"/>
          <p:cNvSpPr>
            <a:spLocks noGrp="1"/>
          </p:cNvSpPr>
          <p:nvPr>
            <p:ph type="sldNum" sz="quarter" idx="12"/>
          </p:nvPr>
        </p:nvSpPr>
        <p:spPr>
          <a:xfrm>
            <a:off x="8610600" y="6356350"/>
            <a:ext cx="2743200" cy="365125"/>
          </a:xfrm>
          <a:prstGeom prst="rect">
            <a:avLst/>
          </a:prstGeom>
        </p:spPr>
        <p:txBody>
          <a:bodyPr/>
          <a:lstStyle/>
          <a:p>
            <a:fld id="{E1A00573-9034-4B74-8DBA-9BB668AC387E}" type="slidenum">
              <a:rPr lang="ru-RU" smtClean="0"/>
              <a:t>‹nº›</a:t>
            </a:fld>
            <a:endParaRPr lang="ru-RU" dirty="0"/>
          </a:p>
        </p:txBody>
      </p:sp>
    </p:spTree>
    <p:extLst>
      <p:ext uri="{BB962C8B-B14F-4D97-AF65-F5344CB8AC3E}">
        <p14:creationId xmlns:p14="http://schemas.microsoft.com/office/powerpoint/2010/main" val="4590630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5/27/2025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‹nº›</a:t>
            </a:fld>
            <a:endParaRPr lang="en-US" dirty="0"/>
          </a:p>
        </p:txBody>
      </p:sp>
    </p:spTree>
    <p:extLst>
      <p:ext uri="{BB962C8B-B14F-4D97-AF65-F5344CB8AC3E}">
        <p14:creationId xmlns:p14="http://schemas.microsoft.com/office/powerpoint/2010/main" val="27280007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5/27/2025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‹nº›</a:t>
            </a:fld>
            <a:endParaRPr lang="en-US" dirty="0"/>
          </a:p>
        </p:txBody>
      </p:sp>
    </p:spTree>
    <p:extLst>
      <p:ext uri="{BB962C8B-B14F-4D97-AF65-F5344CB8AC3E}">
        <p14:creationId xmlns:p14="http://schemas.microsoft.com/office/powerpoint/2010/main" val="6405405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C764DE79-268F-4C1A-8933-263129D2AF90}" type="datetimeFigureOut">
              <a:rPr lang="en-US" smtClean="0"/>
              <a:t>5/27/2025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‹nº›</a:t>
            </a:fld>
            <a:endParaRPr lang="en-US" dirty="0"/>
          </a:p>
        </p:txBody>
      </p:sp>
    </p:spTree>
    <p:extLst>
      <p:ext uri="{BB962C8B-B14F-4D97-AF65-F5344CB8AC3E}">
        <p14:creationId xmlns:p14="http://schemas.microsoft.com/office/powerpoint/2010/main" val="37435603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5/27/2025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‹nº›</a:t>
            </a:fld>
            <a:endParaRPr lang="en-US" dirty="0"/>
          </a:p>
        </p:txBody>
      </p:sp>
    </p:spTree>
    <p:extLst>
      <p:ext uri="{BB962C8B-B14F-4D97-AF65-F5344CB8AC3E}">
        <p14:creationId xmlns:p14="http://schemas.microsoft.com/office/powerpoint/2010/main" val="661590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spTree>
      <p:nvGrpSpPr>
        <p:cNvPr id="1" name=""/>
        <p:cNvGrpSpPr/>
        <p:nvPr/>
      </p:nvGrpSpPr>
      <p:grpSpPr>
        <a:xfrm>
          <a:off x="0" y="0"/>
          <a:ext cx="0" cy="0"/>
          <a:chOff x="0" y="0"/>
          <a:chExt cx="0" cy="0"/>
        </a:xfrm>
      </p:grpSpPr>
      <p:sp>
        <p:nvSpPr>
          <p:cNvPr id="8" name="Рисунок 7"/>
          <p:cNvSpPr>
            <a:spLocks noGrp="1"/>
          </p:cNvSpPr>
          <p:nvPr>
            <p:ph type="pic" sz="quarter" idx="10"/>
          </p:nvPr>
        </p:nvSpPr>
        <p:spPr>
          <a:xfrm>
            <a:off x="0" y="0"/>
            <a:ext cx="12192000" cy="6858000"/>
          </a:xfrm>
          <a:prstGeom prst="rect">
            <a:avLst/>
          </a:prstGeom>
        </p:spPr>
        <p:txBody>
          <a:bodyPr/>
          <a:lstStyle/>
          <a:p>
            <a:endParaRPr lang="ru-RU" dirty="0"/>
          </a:p>
        </p:txBody>
      </p:sp>
      <p:sp>
        <p:nvSpPr>
          <p:cNvPr id="11" name="Рисунок 10"/>
          <p:cNvSpPr>
            <a:spLocks noGrp="1"/>
          </p:cNvSpPr>
          <p:nvPr>
            <p:ph type="pic" sz="quarter" idx="11"/>
          </p:nvPr>
        </p:nvSpPr>
        <p:spPr>
          <a:xfrm>
            <a:off x="3476403" y="1571625"/>
            <a:ext cx="1104900" cy="1104900"/>
          </a:xfrm>
          <a:prstGeom prst="ellipse">
            <a:avLst/>
          </a:prstGeom>
        </p:spPr>
        <p:txBody>
          <a:bodyPr/>
          <a:lstStyle/>
          <a:p>
            <a:endParaRPr lang="ru-RU" dirty="0"/>
          </a:p>
        </p:txBody>
      </p:sp>
    </p:spTree>
    <p:extLst>
      <p:ext uri="{BB962C8B-B14F-4D97-AF65-F5344CB8AC3E}">
        <p14:creationId xmlns:p14="http://schemas.microsoft.com/office/powerpoint/2010/main" val="37981344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5/27/2025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‹nº›</a:t>
            </a:fld>
            <a:endParaRPr lang="en-US" dirty="0"/>
          </a:p>
        </p:txBody>
      </p:sp>
    </p:spTree>
    <p:extLst>
      <p:ext uri="{BB962C8B-B14F-4D97-AF65-F5344CB8AC3E}">
        <p14:creationId xmlns:p14="http://schemas.microsoft.com/office/powerpoint/2010/main" val="3909664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5/27/2025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‹nº›</a:t>
            </a:fld>
            <a:endParaRPr lang="en-US" dirty="0"/>
          </a:p>
        </p:txBody>
      </p:sp>
    </p:spTree>
    <p:extLst>
      <p:ext uri="{BB962C8B-B14F-4D97-AF65-F5344CB8AC3E}">
        <p14:creationId xmlns:p14="http://schemas.microsoft.com/office/powerpoint/2010/main" val="36381817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5/27/2025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‹nº›</a:t>
            </a:fld>
            <a:endParaRPr lang="en-US" dirty="0"/>
          </a:p>
        </p:txBody>
      </p:sp>
    </p:spTree>
    <p:extLst>
      <p:ext uri="{BB962C8B-B14F-4D97-AF65-F5344CB8AC3E}">
        <p14:creationId xmlns:p14="http://schemas.microsoft.com/office/powerpoint/2010/main" val="19065203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C764DE79-268F-4C1A-8933-263129D2AF90}" type="datetimeFigureOut">
              <a:rPr lang="en-US" smtClean="0"/>
              <a:t>5/27/2025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‹nº›</a:t>
            </a:fld>
            <a:endParaRPr lang="en-US" dirty="0"/>
          </a:p>
        </p:txBody>
      </p:sp>
    </p:spTree>
    <p:extLst>
      <p:ext uri="{BB962C8B-B14F-4D97-AF65-F5344CB8AC3E}">
        <p14:creationId xmlns:p14="http://schemas.microsoft.com/office/powerpoint/2010/main" val="9443557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C764DE79-268F-4C1A-8933-263129D2AF90}" type="datetimeFigureOut">
              <a:rPr lang="en-US" smtClean="0"/>
              <a:t>5/27/2025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‹nº›</a:t>
            </a:fld>
            <a:endParaRPr lang="en-US" dirty="0"/>
          </a:p>
        </p:txBody>
      </p:sp>
    </p:spTree>
    <p:extLst>
      <p:ext uri="{BB962C8B-B14F-4D97-AF65-F5344CB8AC3E}">
        <p14:creationId xmlns:p14="http://schemas.microsoft.com/office/powerpoint/2010/main" val="23645723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5/27/2025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‹nº›</a:t>
            </a:fld>
            <a:endParaRPr lang="en-US" dirty="0"/>
          </a:p>
        </p:txBody>
      </p:sp>
    </p:spTree>
    <p:extLst>
      <p:ext uri="{BB962C8B-B14F-4D97-AF65-F5344CB8AC3E}">
        <p14:creationId xmlns:p14="http://schemas.microsoft.com/office/powerpoint/2010/main" val="10595641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5/27/2025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‹nº›</a:t>
            </a:fld>
            <a:endParaRPr lang="en-US" dirty="0"/>
          </a:p>
        </p:txBody>
      </p:sp>
    </p:spTree>
    <p:extLst>
      <p:ext uri="{BB962C8B-B14F-4D97-AF65-F5344CB8AC3E}">
        <p14:creationId xmlns:p14="http://schemas.microsoft.com/office/powerpoint/2010/main" val="27718485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6_Пользовательский макет">
    <p:spTree>
      <p:nvGrpSpPr>
        <p:cNvPr id="1" name=""/>
        <p:cNvGrpSpPr/>
        <p:nvPr/>
      </p:nvGrpSpPr>
      <p:grpSpPr>
        <a:xfrm>
          <a:off x="0" y="0"/>
          <a:ext cx="0" cy="0"/>
          <a:chOff x="0" y="0"/>
          <a:chExt cx="0" cy="0"/>
        </a:xfrm>
      </p:grpSpPr>
      <p:sp>
        <p:nvSpPr>
          <p:cNvPr id="3" name="Рисунок 8"/>
          <p:cNvSpPr>
            <a:spLocks noGrp="1"/>
          </p:cNvSpPr>
          <p:nvPr>
            <p:ph type="pic" sz="quarter" idx="10"/>
          </p:nvPr>
        </p:nvSpPr>
        <p:spPr>
          <a:xfrm>
            <a:off x="729077" y="1110796"/>
            <a:ext cx="3249365" cy="4636409"/>
          </a:xfrm>
          <a:prstGeom prst="rect">
            <a:avLst/>
          </a:prstGeom>
        </p:spPr>
        <p:txBody>
          <a:bodyPr/>
          <a:lstStyle/>
          <a:p>
            <a:endParaRPr lang="ru-RU" dirty="0"/>
          </a:p>
        </p:txBody>
      </p:sp>
    </p:spTree>
    <p:extLst>
      <p:ext uri="{BB962C8B-B14F-4D97-AF65-F5344CB8AC3E}">
        <p14:creationId xmlns:p14="http://schemas.microsoft.com/office/powerpoint/2010/main" val="90290688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Заголовок и объект">
    <p:spTree>
      <p:nvGrpSpPr>
        <p:cNvPr id="1" name=""/>
        <p:cNvGrpSpPr/>
        <p:nvPr/>
      </p:nvGrpSpPr>
      <p:grpSpPr>
        <a:xfrm>
          <a:off x="0" y="0"/>
          <a:ext cx="0" cy="0"/>
          <a:chOff x="0" y="0"/>
          <a:chExt cx="0" cy="0"/>
        </a:xfrm>
      </p:grpSpPr>
      <p:sp>
        <p:nvSpPr>
          <p:cNvPr id="8" name="Рисунок 7"/>
          <p:cNvSpPr>
            <a:spLocks noGrp="1"/>
          </p:cNvSpPr>
          <p:nvPr>
            <p:ph type="pic" sz="quarter" idx="10"/>
          </p:nvPr>
        </p:nvSpPr>
        <p:spPr>
          <a:xfrm>
            <a:off x="796424" y="2606261"/>
            <a:ext cx="1106152" cy="1106154"/>
          </a:xfrm>
          <a:prstGeom prst="ellipse">
            <a:avLst/>
          </a:prstGeom>
        </p:spPr>
        <p:txBody>
          <a:bodyPr/>
          <a:lstStyle/>
          <a:p>
            <a:endParaRPr lang="ru-RU" dirty="0"/>
          </a:p>
        </p:txBody>
      </p:sp>
      <p:sp>
        <p:nvSpPr>
          <p:cNvPr id="9" name="Рисунок 7"/>
          <p:cNvSpPr>
            <a:spLocks noGrp="1"/>
          </p:cNvSpPr>
          <p:nvPr>
            <p:ph type="pic" sz="quarter" idx="11"/>
          </p:nvPr>
        </p:nvSpPr>
        <p:spPr>
          <a:xfrm>
            <a:off x="796424" y="4561598"/>
            <a:ext cx="1106152" cy="1106154"/>
          </a:xfrm>
          <a:prstGeom prst="ellipse">
            <a:avLst/>
          </a:prstGeom>
        </p:spPr>
        <p:txBody>
          <a:bodyPr/>
          <a:lstStyle/>
          <a:p>
            <a:endParaRPr lang="ru-RU" dirty="0"/>
          </a:p>
        </p:txBody>
      </p:sp>
      <p:sp>
        <p:nvSpPr>
          <p:cNvPr id="10" name="Рисунок 7"/>
          <p:cNvSpPr>
            <a:spLocks noGrp="1"/>
          </p:cNvSpPr>
          <p:nvPr>
            <p:ph type="pic" sz="quarter" idx="12"/>
          </p:nvPr>
        </p:nvSpPr>
        <p:spPr>
          <a:xfrm>
            <a:off x="6479338" y="2606261"/>
            <a:ext cx="1106152" cy="1106154"/>
          </a:xfrm>
          <a:prstGeom prst="ellipse">
            <a:avLst/>
          </a:prstGeom>
        </p:spPr>
        <p:txBody>
          <a:bodyPr/>
          <a:lstStyle/>
          <a:p>
            <a:endParaRPr lang="ru-RU" dirty="0"/>
          </a:p>
        </p:txBody>
      </p:sp>
      <p:sp>
        <p:nvSpPr>
          <p:cNvPr id="11" name="Рисунок 7"/>
          <p:cNvSpPr>
            <a:spLocks noGrp="1"/>
          </p:cNvSpPr>
          <p:nvPr>
            <p:ph type="pic" sz="quarter" idx="13"/>
          </p:nvPr>
        </p:nvSpPr>
        <p:spPr>
          <a:xfrm>
            <a:off x="6479338" y="4561598"/>
            <a:ext cx="1106152" cy="1106154"/>
          </a:xfrm>
          <a:prstGeom prst="ellipse">
            <a:avLst/>
          </a:prstGeom>
        </p:spPr>
        <p:txBody>
          <a:bodyPr/>
          <a:lstStyle/>
          <a:p>
            <a:endParaRPr lang="ru-RU" dirty="0"/>
          </a:p>
        </p:txBody>
      </p:sp>
    </p:spTree>
    <p:extLst>
      <p:ext uri="{BB962C8B-B14F-4D97-AF65-F5344CB8AC3E}">
        <p14:creationId xmlns:p14="http://schemas.microsoft.com/office/powerpoint/2010/main" val="567431021"/>
      </p:ext>
    </p:extLst>
  </p:cSld>
  <p:clrMapOvr>
    <a:masterClrMapping/>
  </p:clrMapOvr>
  <p:extLst>
    <p:ext uri="{DCECCB84-F9BA-43D5-87BE-67443E8EF086}">
      <p15:sldGuideLst xmlns:p15="http://schemas.microsoft.com/office/powerpoint/2012/main">
        <p15:guide id="1" orient="horz" pos="2160">
          <p15:clr>
            <a:srgbClr val="FBAE40"/>
          </p15:clr>
        </p15:guide>
        <p15:guide id="2" pos="483">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Титульный слайд">
    <p:spTree>
      <p:nvGrpSpPr>
        <p:cNvPr id="1" name=""/>
        <p:cNvGrpSpPr/>
        <p:nvPr/>
      </p:nvGrpSpPr>
      <p:grpSpPr>
        <a:xfrm>
          <a:off x="0" y="0"/>
          <a:ext cx="0" cy="0"/>
          <a:chOff x="0" y="0"/>
          <a:chExt cx="0" cy="0"/>
        </a:xfrm>
      </p:grpSpPr>
      <p:sp>
        <p:nvSpPr>
          <p:cNvPr id="8" name="Рисунок 7"/>
          <p:cNvSpPr>
            <a:spLocks noGrp="1"/>
          </p:cNvSpPr>
          <p:nvPr>
            <p:ph type="pic" sz="quarter" idx="10"/>
          </p:nvPr>
        </p:nvSpPr>
        <p:spPr>
          <a:xfrm>
            <a:off x="6018212" y="0"/>
            <a:ext cx="6173787" cy="6858000"/>
          </a:xfrm>
          <a:prstGeom prst="rect">
            <a:avLst/>
          </a:prstGeom>
        </p:spPr>
        <p:txBody>
          <a:bodyPr/>
          <a:lstStyle/>
          <a:p>
            <a:endParaRPr lang="ru-RU" dirty="0"/>
          </a:p>
        </p:txBody>
      </p:sp>
    </p:spTree>
    <p:extLst>
      <p:ext uri="{BB962C8B-B14F-4D97-AF65-F5344CB8AC3E}">
        <p14:creationId xmlns:p14="http://schemas.microsoft.com/office/powerpoint/2010/main" val="2377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Пользовательский макет">
    <p:spTree>
      <p:nvGrpSpPr>
        <p:cNvPr id="1" name=""/>
        <p:cNvGrpSpPr/>
        <p:nvPr/>
      </p:nvGrpSpPr>
      <p:grpSpPr>
        <a:xfrm>
          <a:off x="0" y="0"/>
          <a:ext cx="0" cy="0"/>
          <a:chOff x="0" y="0"/>
          <a:chExt cx="0" cy="0"/>
        </a:xfrm>
      </p:grpSpPr>
      <p:sp>
        <p:nvSpPr>
          <p:cNvPr id="4" name="Рисунок 7"/>
          <p:cNvSpPr>
            <a:spLocks noGrp="1"/>
          </p:cNvSpPr>
          <p:nvPr>
            <p:ph type="pic" sz="quarter" idx="10"/>
          </p:nvPr>
        </p:nvSpPr>
        <p:spPr>
          <a:xfrm>
            <a:off x="0" y="0"/>
            <a:ext cx="12192000" cy="6858000"/>
          </a:xfrm>
          <a:prstGeom prst="rect">
            <a:avLst/>
          </a:prstGeom>
        </p:spPr>
        <p:txBody>
          <a:bodyPr/>
          <a:lstStyle/>
          <a:p>
            <a:endParaRPr lang="ru-RU" dirty="0"/>
          </a:p>
        </p:txBody>
      </p:sp>
      <p:sp>
        <p:nvSpPr>
          <p:cNvPr id="5" name="Рисунок 10"/>
          <p:cNvSpPr>
            <a:spLocks noGrp="1"/>
          </p:cNvSpPr>
          <p:nvPr>
            <p:ph type="pic" sz="quarter" idx="11"/>
          </p:nvPr>
        </p:nvSpPr>
        <p:spPr>
          <a:xfrm>
            <a:off x="1560129" y="2876550"/>
            <a:ext cx="1104900" cy="1104900"/>
          </a:xfrm>
          <a:prstGeom prst="ellipse">
            <a:avLst/>
          </a:prstGeom>
        </p:spPr>
        <p:txBody>
          <a:bodyPr/>
          <a:lstStyle/>
          <a:p>
            <a:endParaRPr lang="ru-RU" dirty="0"/>
          </a:p>
        </p:txBody>
      </p:sp>
    </p:spTree>
    <p:extLst>
      <p:ext uri="{BB962C8B-B14F-4D97-AF65-F5344CB8AC3E}">
        <p14:creationId xmlns:p14="http://schemas.microsoft.com/office/powerpoint/2010/main" val="177330829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2_Пользовательский макет">
    <p:spTree>
      <p:nvGrpSpPr>
        <p:cNvPr id="1" name=""/>
        <p:cNvGrpSpPr/>
        <p:nvPr/>
      </p:nvGrpSpPr>
      <p:grpSpPr>
        <a:xfrm>
          <a:off x="0" y="0"/>
          <a:ext cx="0" cy="0"/>
          <a:chOff x="0" y="0"/>
          <a:chExt cx="0" cy="0"/>
        </a:xfrm>
      </p:grpSpPr>
      <p:sp>
        <p:nvSpPr>
          <p:cNvPr id="3" name="Рисунок 12"/>
          <p:cNvSpPr>
            <a:spLocks noGrp="1"/>
          </p:cNvSpPr>
          <p:nvPr>
            <p:ph type="pic" sz="quarter" idx="10"/>
          </p:nvPr>
        </p:nvSpPr>
        <p:spPr>
          <a:xfrm>
            <a:off x="1388001" y="2538749"/>
            <a:ext cx="1989470" cy="2478422"/>
          </a:xfrm>
          <a:prstGeom prst="rect">
            <a:avLst/>
          </a:prstGeom>
          <a:effectLst/>
        </p:spPr>
        <p:txBody>
          <a:bodyPr/>
          <a:lstStyle/>
          <a:p>
            <a:endParaRPr lang="ru-RU" dirty="0"/>
          </a:p>
        </p:txBody>
      </p:sp>
      <p:sp>
        <p:nvSpPr>
          <p:cNvPr id="4" name="Рисунок 12"/>
          <p:cNvSpPr>
            <a:spLocks noGrp="1"/>
          </p:cNvSpPr>
          <p:nvPr>
            <p:ph type="pic" sz="quarter" idx="11"/>
          </p:nvPr>
        </p:nvSpPr>
        <p:spPr>
          <a:xfrm>
            <a:off x="3866507" y="2538749"/>
            <a:ext cx="1989470" cy="2478422"/>
          </a:xfrm>
          <a:prstGeom prst="rect">
            <a:avLst/>
          </a:prstGeom>
          <a:effectLst/>
        </p:spPr>
        <p:txBody>
          <a:bodyPr/>
          <a:lstStyle/>
          <a:p>
            <a:endParaRPr lang="ru-RU" dirty="0"/>
          </a:p>
        </p:txBody>
      </p:sp>
      <p:sp>
        <p:nvSpPr>
          <p:cNvPr id="5" name="Рисунок 12"/>
          <p:cNvSpPr>
            <a:spLocks noGrp="1"/>
          </p:cNvSpPr>
          <p:nvPr>
            <p:ph type="pic" sz="quarter" idx="12"/>
          </p:nvPr>
        </p:nvSpPr>
        <p:spPr>
          <a:xfrm>
            <a:off x="6345013" y="2538749"/>
            <a:ext cx="1989470" cy="2478422"/>
          </a:xfrm>
          <a:prstGeom prst="rect">
            <a:avLst/>
          </a:prstGeom>
          <a:effectLst/>
        </p:spPr>
        <p:txBody>
          <a:bodyPr/>
          <a:lstStyle/>
          <a:p>
            <a:endParaRPr lang="ru-RU" dirty="0"/>
          </a:p>
        </p:txBody>
      </p:sp>
      <p:sp>
        <p:nvSpPr>
          <p:cNvPr id="6" name="Рисунок 12"/>
          <p:cNvSpPr>
            <a:spLocks noGrp="1"/>
          </p:cNvSpPr>
          <p:nvPr>
            <p:ph type="pic" sz="quarter" idx="13"/>
          </p:nvPr>
        </p:nvSpPr>
        <p:spPr>
          <a:xfrm>
            <a:off x="8823519" y="2538749"/>
            <a:ext cx="1989470" cy="2478422"/>
          </a:xfrm>
          <a:prstGeom prst="rect">
            <a:avLst/>
          </a:prstGeom>
          <a:effectLst/>
        </p:spPr>
        <p:txBody>
          <a:bodyPr/>
          <a:lstStyle/>
          <a:p>
            <a:endParaRPr lang="ru-RU" dirty="0"/>
          </a:p>
        </p:txBody>
      </p:sp>
    </p:spTree>
    <p:extLst>
      <p:ext uri="{BB962C8B-B14F-4D97-AF65-F5344CB8AC3E}">
        <p14:creationId xmlns:p14="http://schemas.microsoft.com/office/powerpoint/2010/main" val="381415761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3_Пользовательский макет">
    <p:spTree>
      <p:nvGrpSpPr>
        <p:cNvPr id="1" name=""/>
        <p:cNvGrpSpPr/>
        <p:nvPr/>
      </p:nvGrpSpPr>
      <p:grpSpPr>
        <a:xfrm>
          <a:off x="0" y="0"/>
          <a:ext cx="0" cy="0"/>
          <a:chOff x="0" y="0"/>
          <a:chExt cx="0" cy="0"/>
        </a:xfrm>
      </p:grpSpPr>
      <p:sp>
        <p:nvSpPr>
          <p:cNvPr id="3" name="Рисунок 9"/>
          <p:cNvSpPr>
            <a:spLocks noGrp="1"/>
          </p:cNvSpPr>
          <p:nvPr>
            <p:ph type="pic" sz="quarter" idx="11"/>
          </p:nvPr>
        </p:nvSpPr>
        <p:spPr>
          <a:xfrm>
            <a:off x="1282274" y="3543887"/>
            <a:ext cx="1460500" cy="1448217"/>
          </a:xfrm>
          <a:prstGeom prst="ellipse">
            <a:avLst/>
          </a:prstGeom>
        </p:spPr>
        <p:txBody>
          <a:bodyPr/>
          <a:lstStyle/>
          <a:p>
            <a:endParaRPr lang="ru-RU" dirty="0"/>
          </a:p>
        </p:txBody>
      </p:sp>
      <p:sp>
        <p:nvSpPr>
          <p:cNvPr id="4" name="Рисунок 9"/>
          <p:cNvSpPr>
            <a:spLocks noGrp="1"/>
          </p:cNvSpPr>
          <p:nvPr>
            <p:ph type="pic" sz="quarter" idx="12"/>
          </p:nvPr>
        </p:nvSpPr>
        <p:spPr>
          <a:xfrm>
            <a:off x="3331712" y="2095670"/>
            <a:ext cx="1460500" cy="1448217"/>
          </a:xfrm>
          <a:prstGeom prst="ellipse">
            <a:avLst/>
          </a:prstGeom>
        </p:spPr>
        <p:txBody>
          <a:bodyPr/>
          <a:lstStyle/>
          <a:p>
            <a:endParaRPr lang="ru-RU" dirty="0"/>
          </a:p>
        </p:txBody>
      </p:sp>
      <p:sp>
        <p:nvSpPr>
          <p:cNvPr id="5" name="Рисунок 9"/>
          <p:cNvSpPr>
            <a:spLocks noGrp="1"/>
          </p:cNvSpPr>
          <p:nvPr>
            <p:ph type="pic" sz="quarter" idx="13"/>
          </p:nvPr>
        </p:nvSpPr>
        <p:spPr>
          <a:xfrm>
            <a:off x="5381150" y="3543887"/>
            <a:ext cx="1460500" cy="1448217"/>
          </a:xfrm>
          <a:prstGeom prst="ellipse">
            <a:avLst/>
          </a:prstGeom>
        </p:spPr>
        <p:txBody>
          <a:bodyPr/>
          <a:lstStyle/>
          <a:p>
            <a:endParaRPr lang="ru-RU" dirty="0"/>
          </a:p>
        </p:txBody>
      </p:sp>
      <p:sp>
        <p:nvSpPr>
          <p:cNvPr id="6" name="Рисунок 9"/>
          <p:cNvSpPr>
            <a:spLocks noGrp="1"/>
          </p:cNvSpPr>
          <p:nvPr>
            <p:ph type="pic" sz="quarter" idx="14"/>
          </p:nvPr>
        </p:nvSpPr>
        <p:spPr>
          <a:xfrm>
            <a:off x="7430588" y="2095670"/>
            <a:ext cx="1460500" cy="1448217"/>
          </a:xfrm>
          <a:prstGeom prst="ellipse">
            <a:avLst/>
          </a:prstGeom>
        </p:spPr>
        <p:txBody>
          <a:bodyPr/>
          <a:lstStyle/>
          <a:p>
            <a:endParaRPr lang="ru-RU" dirty="0"/>
          </a:p>
        </p:txBody>
      </p:sp>
      <p:sp>
        <p:nvSpPr>
          <p:cNvPr id="7" name="Рисунок 9"/>
          <p:cNvSpPr>
            <a:spLocks noGrp="1"/>
          </p:cNvSpPr>
          <p:nvPr>
            <p:ph type="pic" sz="quarter" idx="15"/>
          </p:nvPr>
        </p:nvSpPr>
        <p:spPr>
          <a:xfrm>
            <a:off x="9480026" y="3543887"/>
            <a:ext cx="1460500" cy="1448217"/>
          </a:xfrm>
          <a:prstGeom prst="ellipse">
            <a:avLst/>
          </a:prstGeom>
        </p:spPr>
        <p:txBody>
          <a:bodyPr/>
          <a:lstStyle/>
          <a:p>
            <a:endParaRPr lang="ru-RU" dirty="0"/>
          </a:p>
        </p:txBody>
      </p:sp>
    </p:spTree>
    <p:extLst>
      <p:ext uri="{BB962C8B-B14F-4D97-AF65-F5344CB8AC3E}">
        <p14:creationId xmlns:p14="http://schemas.microsoft.com/office/powerpoint/2010/main" val="91246313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3_Пользовательский макет">
    <p:spTree>
      <p:nvGrpSpPr>
        <p:cNvPr id="1" name=""/>
        <p:cNvGrpSpPr/>
        <p:nvPr/>
      </p:nvGrpSpPr>
      <p:grpSpPr>
        <a:xfrm>
          <a:off x="0" y="0"/>
          <a:ext cx="0" cy="0"/>
          <a:chOff x="0" y="0"/>
          <a:chExt cx="0" cy="0"/>
        </a:xfrm>
      </p:grpSpPr>
      <p:sp>
        <p:nvSpPr>
          <p:cNvPr id="3" name="Рисунок 7"/>
          <p:cNvSpPr>
            <a:spLocks noGrp="1"/>
          </p:cNvSpPr>
          <p:nvPr>
            <p:ph type="pic" sz="quarter" idx="10"/>
          </p:nvPr>
        </p:nvSpPr>
        <p:spPr>
          <a:xfrm>
            <a:off x="5237269" y="1967431"/>
            <a:ext cx="1717462" cy="1717465"/>
          </a:xfrm>
          <a:prstGeom prst="ellipse">
            <a:avLst/>
          </a:prstGeom>
        </p:spPr>
        <p:txBody>
          <a:bodyPr/>
          <a:lstStyle/>
          <a:p>
            <a:endParaRPr lang="ru-RU" dirty="0"/>
          </a:p>
        </p:txBody>
      </p:sp>
    </p:spTree>
    <p:extLst>
      <p:ext uri="{BB962C8B-B14F-4D97-AF65-F5344CB8AC3E}">
        <p14:creationId xmlns:p14="http://schemas.microsoft.com/office/powerpoint/2010/main" val="247681883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5_Пользовательский макет">
    <p:spTree>
      <p:nvGrpSpPr>
        <p:cNvPr id="1" name=""/>
        <p:cNvGrpSpPr/>
        <p:nvPr/>
      </p:nvGrpSpPr>
      <p:grpSpPr>
        <a:xfrm>
          <a:off x="0" y="0"/>
          <a:ext cx="0" cy="0"/>
          <a:chOff x="0" y="0"/>
          <a:chExt cx="0" cy="0"/>
        </a:xfrm>
      </p:grpSpPr>
      <p:sp>
        <p:nvSpPr>
          <p:cNvPr id="3" name="Рисунок 7"/>
          <p:cNvSpPr>
            <a:spLocks noGrp="1"/>
          </p:cNvSpPr>
          <p:nvPr>
            <p:ph type="pic" sz="quarter" idx="10"/>
          </p:nvPr>
        </p:nvSpPr>
        <p:spPr>
          <a:xfrm>
            <a:off x="3778368" y="1111363"/>
            <a:ext cx="4635265" cy="4635274"/>
          </a:xfrm>
          <a:prstGeom prst="ellipse">
            <a:avLst/>
          </a:prstGeom>
        </p:spPr>
        <p:txBody>
          <a:bodyPr/>
          <a:lstStyle/>
          <a:p>
            <a:endParaRPr lang="ru-RU" dirty="0"/>
          </a:p>
        </p:txBody>
      </p:sp>
    </p:spTree>
    <p:extLst>
      <p:ext uri="{BB962C8B-B14F-4D97-AF65-F5344CB8AC3E}">
        <p14:creationId xmlns:p14="http://schemas.microsoft.com/office/powerpoint/2010/main" val="152717102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Пользовательский макет">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776939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5_Пользовательский макет">
    <p:spTree>
      <p:nvGrpSpPr>
        <p:cNvPr id="1" name=""/>
        <p:cNvGrpSpPr/>
        <p:nvPr/>
      </p:nvGrpSpPr>
      <p:grpSpPr>
        <a:xfrm>
          <a:off x="0" y="0"/>
          <a:ext cx="0" cy="0"/>
          <a:chOff x="0" y="0"/>
          <a:chExt cx="0" cy="0"/>
        </a:xfrm>
      </p:grpSpPr>
      <p:sp>
        <p:nvSpPr>
          <p:cNvPr id="5" name="Рисунок 4"/>
          <p:cNvSpPr>
            <a:spLocks noGrp="1"/>
          </p:cNvSpPr>
          <p:nvPr>
            <p:ph type="pic" sz="quarter" idx="10"/>
          </p:nvPr>
        </p:nvSpPr>
        <p:spPr>
          <a:xfrm>
            <a:off x="1095376" y="2610464"/>
            <a:ext cx="2429490" cy="3244645"/>
          </a:xfrm>
          <a:prstGeom prst="rect">
            <a:avLst/>
          </a:prstGeom>
        </p:spPr>
        <p:txBody>
          <a:bodyPr/>
          <a:lstStyle/>
          <a:p>
            <a:endParaRPr lang="ru-RU"/>
          </a:p>
        </p:txBody>
      </p:sp>
    </p:spTree>
    <p:extLst>
      <p:ext uri="{BB962C8B-B14F-4D97-AF65-F5344CB8AC3E}">
        <p14:creationId xmlns:p14="http://schemas.microsoft.com/office/powerpoint/2010/main" val="92997328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4_Пользовательский макет">
    <p:spTree>
      <p:nvGrpSpPr>
        <p:cNvPr id="1" name=""/>
        <p:cNvGrpSpPr/>
        <p:nvPr/>
      </p:nvGrpSpPr>
      <p:grpSpPr>
        <a:xfrm>
          <a:off x="0" y="0"/>
          <a:ext cx="0" cy="0"/>
          <a:chOff x="0" y="0"/>
          <a:chExt cx="0" cy="0"/>
        </a:xfrm>
      </p:grpSpPr>
      <p:sp>
        <p:nvSpPr>
          <p:cNvPr id="5" name="Рисунок 4"/>
          <p:cNvSpPr>
            <a:spLocks noGrp="1"/>
          </p:cNvSpPr>
          <p:nvPr>
            <p:ph type="pic" sz="quarter" idx="10"/>
          </p:nvPr>
        </p:nvSpPr>
        <p:spPr>
          <a:xfrm>
            <a:off x="4894523" y="2609850"/>
            <a:ext cx="2435425" cy="3245260"/>
          </a:xfrm>
          <a:prstGeom prst="rect">
            <a:avLst/>
          </a:prstGeom>
        </p:spPr>
        <p:txBody>
          <a:bodyPr/>
          <a:lstStyle/>
          <a:p>
            <a:endParaRPr lang="ru-RU" dirty="0"/>
          </a:p>
        </p:txBody>
      </p:sp>
    </p:spTree>
    <p:extLst>
      <p:ext uri="{BB962C8B-B14F-4D97-AF65-F5344CB8AC3E}">
        <p14:creationId xmlns:p14="http://schemas.microsoft.com/office/powerpoint/2010/main" val="353507728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Заголовок раздела">
    <p:spTree>
      <p:nvGrpSpPr>
        <p:cNvPr id="1" name=""/>
        <p:cNvGrpSpPr/>
        <p:nvPr/>
      </p:nvGrpSpPr>
      <p:grpSpPr>
        <a:xfrm>
          <a:off x="0" y="0"/>
          <a:ext cx="0" cy="0"/>
          <a:chOff x="0" y="0"/>
          <a:chExt cx="0" cy="0"/>
        </a:xfrm>
      </p:grpSpPr>
      <p:sp>
        <p:nvSpPr>
          <p:cNvPr id="7" name="Рисунок 7"/>
          <p:cNvSpPr>
            <a:spLocks noGrp="1"/>
          </p:cNvSpPr>
          <p:nvPr>
            <p:ph type="pic" sz="quarter" idx="10"/>
          </p:nvPr>
        </p:nvSpPr>
        <p:spPr>
          <a:xfrm>
            <a:off x="4539916" y="802105"/>
            <a:ext cx="3545305" cy="5342022"/>
          </a:xfrm>
          <a:prstGeom prst="rect">
            <a:avLst/>
          </a:prstGeom>
        </p:spPr>
        <p:txBody>
          <a:bodyPr/>
          <a:lstStyle/>
          <a:p>
            <a:endParaRPr lang="ru-RU" dirty="0"/>
          </a:p>
        </p:txBody>
      </p:sp>
    </p:spTree>
    <p:extLst>
      <p:ext uri="{BB962C8B-B14F-4D97-AF65-F5344CB8AC3E}">
        <p14:creationId xmlns:p14="http://schemas.microsoft.com/office/powerpoint/2010/main" val="383721944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Два объекта">
    <p:spTree>
      <p:nvGrpSpPr>
        <p:cNvPr id="1" name=""/>
        <p:cNvGrpSpPr/>
        <p:nvPr/>
      </p:nvGrpSpPr>
      <p:grpSpPr>
        <a:xfrm>
          <a:off x="0" y="0"/>
          <a:ext cx="0" cy="0"/>
          <a:chOff x="0" y="0"/>
          <a:chExt cx="0" cy="0"/>
        </a:xfrm>
      </p:grpSpPr>
      <p:sp>
        <p:nvSpPr>
          <p:cNvPr id="9" name="Рисунок 8"/>
          <p:cNvSpPr>
            <a:spLocks noGrp="1"/>
          </p:cNvSpPr>
          <p:nvPr>
            <p:ph type="pic" sz="quarter" idx="10"/>
          </p:nvPr>
        </p:nvSpPr>
        <p:spPr>
          <a:xfrm>
            <a:off x="0" y="2278062"/>
            <a:ext cx="12192000" cy="1957053"/>
          </a:xfrm>
          <a:prstGeom prst="rect">
            <a:avLst/>
          </a:prstGeom>
        </p:spPr>
        <p:txBody>
          <a:bodyPr/>
          <a:lstStyle/>
          <a:p>
            <a:endParaRPr lang="ru-RU" dirty="0"/>
          </a:p>
        </p:txBody>
      </p:sp>
    </p:spTree>
    <p:extLst>
      <p:ext uri="{BB962C8B-B14F-4D97-AF65-F5344CB8AC3E}">
        <p14:creationId xmlns:p14="http://schemas.microsoft.com/office/powerpoint/2010/main" val="40786095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7_Пользовательский макет">
    <p:spTree>
      <p:nvGrpSpPr>
        <p:cNvPr id="1" name=""/>
        <p:cNvGrpSpPr/>
        <p:nvPr/>
      </p:nvGrpSpPr>
      <p:grpSpPr>
        <a:xfrm>
          <a:off x="0" y="0"/>
          <a:ext cx="0" cy="0"/>
          <a:chOff x="0" y="0"/>
          <a:chExt cx="0" cy="0"/>
        </a:xfrm>
      </p:grpSpPr>
      <p:sp>
        <p:nvSpPr>
          <p:cNvPr id="3" name="Рисунок 8"/>
          <p:cNvSpPr>
            <a:spLocks noGrp="1"/>
          </p:cNvSpPr>
          <p:nvPr>
            <p:ph type="pic" sz="quarter" idx="10"/>
          </p:nvPr>
        </p:nvSpPr>
        <p:spPr>
          <a:xfrm>
            <a:off x="0" y="2069432"/>
            <a:ext cx="12192000" cy="2839452"/>
          </a:xfrm>
          <a:prstGeom prst="rect">
            <a:avLst/>
          </a:prstGeom>
        </p:spPr>
        <p:txBody>
          <a:bodyPr/>
          <a:lstStyle/>
          <a:p>
            <a:endParaRPr lang="ru-RU" dirty="0"/>
          </a:p>
        </p:txBody>
      </p:sp>
    </p:spTree>
    <p:extLst>
      <p:ext uri="{BB962C8B-B14F-4D97-AF65-F5344CB8AC3E}">
        <p14:creationId xmlns:p14="http://schemas.microsoft.com/office/powerpoint/2010/main" val="2381902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Заголовок раздела">
    <p:spTree>
      <p:nvGrpSpPr>
        <p:cNvPr id="1" name=""/>
        <p:cNvGrpSpPr/>
        <p:nvPr/>
      </p:nvGrpSpPr>
      <p:grpSpPr>
        <a:xfrm>
          <a:off x="0" y="0"/>
          <a:ext cx="0" cy="0"/>
          <a:chOff x="0" y="0"/>
          <a:chExt cx="0" cy="0"/>
        </a:xfrm>
      </p:grpSpPr>
      <p:sp>
        <p:nvSpPr>
          <p:cNvPr id="7" name="Рисунок 7"/>
          <p:cNvSpPr>
            <a:spLocks noGrp="1"/>
          </p:cNvSpPr>
          <p:nvPr>
            <p:ph type="pic" sz="quarter" idx="10"/>
          </p:nvPr>
        </p:nvSpPr>
        <p:spPr>
          <a:xfrm>
            <a:off x="0" y="0"/>
            <a:ext cx="12192000" cy="6858000"/>
          </a:xfrm>
          <a:prstGeom prst="rect">
            <a:avLst/>
          </a:prstGeom>
        </p:spPr>
        <p:txBody>
          <a:bodyPr/>
          <a:lstStyle/>
          <a:p>
            <a:endParaRPr lang="ru-RU" dirty="0"/>
          </a:p>
        </p:txBody>
      </p:sp>
    </p:spTree>
    <p:extLst>
      <p:ext uri="{BB962C8B-B14F-4D97-AF65-F5344CB8AC3E}">
        <p14:creationId xmlns:p14="http://schemas.microsoft.com/office/powerpoint/2010/main" val="55521128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Сравнение">
    <p:spTree>
      <p:nvGrpSpPr>
        <p:cNvPr id="1" name=""/>
        <p:cNvGrpSpPr/>
        <p:nvPr/>
      </p:nvGrpSpPr>
      <p:grpSpPr>
        <a:xfrm>
          <a:off x="0" y="0"/>
          <a:ext cx="0" cy="0"/>
          <a:chOff x="0" y="0"/>
          <a:chExt cx="0" cy="0"/>
        </a:xfrm>
      </p:grpSpPr>
      <p:sp>
        <p:nvSpPr>
          <p:cNvPr id="10" name="Рисунок 8"/>
          <p:cNvSpPr>
            <a:spLocks noGrp="1"/>
          </p:cNvSpPr>
          <p:nvPr>
            <p:ph type="pic" sz="quarter" idx="10"/>
          </p:nvPr>
        </p:nvSpPr>
        <p:spPr>
          <a:xfrm>
            <a:off x="0" y="-1"/>
            <a:ext cx="12192000" cy="6015790"/>
          </a:xfrm>
          <a:prstGeom prst="rect">
            <a:avLst/>
          </a:prstGeom>
        </p:spPr>
        <p:txBody>
          <a:bodyPr/>
          <a:lstStyle/>
          <a:p>
            <a:endParaRPr lang="ru-RU" dirty="0"/>
          </a:p>
        </p:txBody>
      </p:sp>
    </p:spTree>
    <p:extLst>
      <p:ext uri="{BB962C8B-B14F-4D97-AF65-F5344CB8AC3E}">
        <p14:creationId xmlns:p14="http://schemas.microsoft.com/office/powerpoint/2010/main" val="169268189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0_Пользовательский макет">
    <p:spTree>
      <p:nvGrpSpPr>
        <p:cNvPr id="1" name=""/>
        <p:cNvGrpSpPr/>
        <p:nvPr/>
      </p:nvGrpSpPr>
      <p:grpSpPr>
        <a:xfrm>
          <a:off x="0" y="0"/>
          <a:ext cx="0" cy="0"/>
          <a:chOff x="0" y="0"/>
          <a:chExt cx="0" cy="0"/>
        </a:xfrm>
      </p:grpSpPr>
      <p:sp>
        <p:nvSpPr>
          <p:cNvPr id="3" name="Рисунок 8"/>
          <p:cNvSpPr>
            <a:spLocks noGrp="1"/>
          </p:cNvSpPr>
          <p:nvPr>
            <p:ph type="pic" sz="quarter" idx="10"/>
          </p:nvPr>
        </p:nvSpPr>
        <p:spPr>
          <a:xfrm>
            <a:off x="0" y="-1"/>
            <a:ext cx="12192000" cy="4700338"/>
          </a:xfrm>
          <a:prstGeom prst="rect">
            <a:avLst/>
          </a:prstGeom>
        </p:spPr>
        <p:txBody>
          <a:bodyPr/>
          <a:lstStyle/>
          <a:p>
            <a:endParaRPr lang="ru-RU" dirty="0"/>
          </a:p>
        </p:txBody>
      </p:sp>
      <p:sp>
        <p:nvSpPr>
          <p:cNvPr id="6" name="Рисунок 5"/>
          <p:cNvSpPr>
            <a:spLocks noGrp="1"/>
          </p:cNvSpPr>
          <p:nvPr>
            <p:ph type="pic" sz="quarter" idx="11"/>
          </p:nvPr>
        </p:nvSpPr>
        <p:spPr>
          <a:xfrm>
            <a:off x="8825948" y="1606163"/>
            <a:ext cx="2115048" cy="3705308"/>
          </a:xfrm>
          <a:prstGeom prst="rect">
            <a:avLst/>
          </a:prstGeom>
        </p:spPr>
        <p:txBody>
          <a:bodyPr/>
          <a:lstStyle/>
          <a:p>
            <a:endParaRPr lang="ru-RU"/>
          </a:p>
        </p:txBody>
      </p:sp>
    </p:spTree>
    <p:extLst>
      <p:ext uri="{BB962C8B-B14F-4D97-AF65-F5344CB8AC3E}">
        <p14:creationId xmlns:p14="http://schemas.microsoft.com/office/powerpoint/2010/main" val="355461523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2_Пользовательский макет">
    <p:spTree>
      <p:nvGrpSpPr>
        <p:cNvPr id="1" name=""/>
        <p:cNvGrpSpPr/>
        <p:nvPr/>
      </p:nvGrpSpPr>
      <p:grpSpPr>
        <a:xfrm>
          <a:off x="0" y="0"/>
          <a:ext cx="0" cy="0"/>
          <a:chOff x="0" y="0"/>
          <a:chExt cx="0" cy="0"/>
        </a:xfrm>
      </p:grpSpPr>
      <p:sp>
        <p:nvSpPr>
          <p:cNvPr id="3" name="Рисунок 8"/>
          <p:cNvSpPr>
            <a:spLocks noGrp="1"/>
          </p:cNvSpPr>
          <p:nvPr>
            <p:ph type="pic" sz="quarter" idx="10"/>
          </p:nvPr>
        </p:nvSpPr>
        <p:spPr>
          <a:xfrm>
            <a:off x="0" y="-2"/>
            <a:ext cx="12192000" cy="6858001"/>
          </a:xfrm>
          <a:prstGeom prst="rect">
            <a:avLst/>
          </a:prstGeom>
        </p:spPr>
        <p:txBody>
          <a:bodyPr/>
          <a:lstStyle/>
          <a:p>
            <a:endParaRPr lang="ru-RU" dirty="0"/>
          </a:p>
        </p:txBody>
      </p:sp>
    </p:spTree>
    <p:extLst>
      <p:ext uri="{BB962C8B-B14F-4D97-AF65-F5344CB8AC3E}">
        <p14:creationId xmlns:p14="http://schemas.microsoft.com/office/powerpoint/2010/main" val="28780805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Только заголовок">
    <p:spTree>
      <p:nvGrpSpPr>
        <p:cNvPr id="1" name=""/>
        <p:cNvGrpSpPr/>
        <p:nvPr/>
      </p:nvGrpSpPr>
      <p:grpSpPr>
        <a:xfrm>
          <a:off x="0" y="0"/>
          <a:ext cx="0" cy="0"/>
          <a:chOff x="0" y="0"/>
          <a:chExt cx="0" cy="0"/>
        </a:xfrm>
      </p:grpSpPr>
      <p:sp>
        <p:nvSpPr>
          <p:cNvPr id="6" name="Рисунок 8"/>
          <p:cNvSpPr>
            <a:spLocks noGrp="1"/>
          </p:cNvSpPr>
          <p:nvPr>
            <p:ph type="pic" sz="quarter" idx="10"/>
          </p:nvPr>
        </p:nvSpPr>
        <p:spPr>
          <a:xfrm>
            <a:off x="5715000" y="-1"/>
            <a:ext cx="6477000" cy="6015790"/>
          </a:xfrm>
          <a:prstGeom prst="rect">
            <a:avLst/>
          </a:prstGeom>
        </p:spPr>
        <p:txBody>
          <a:bodyPr/>
          <a:lstStyle/>
          <a:p>
            <a:endParaRPr lang="ru-RU" dirty="0"/>
          </a:p>
        </p:txBody>
      </p:sp>
    </p:spTree>
    <p:extLst>
      <p:ext uri="{BB962C8B-B14F-4D97-AF65-F5344CB8AC3E}">
        <p14:creationId xmlns:p14="http://schemas.microsoft.com/office/powerpoint/2010/main" val="10763395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4_Пользовательский макет">
    <p:spTree>
      <p:nvGrpSpPr>
        <p:cNvPr id="1" name=""/>
        <p:cNvGrpSpPr/>
        <p:nvPr/>
      </p:nvGrpSpPr>
      <p:grpSpPr>
        <a:xfrm>
          <a:off x="0" y="0"/>
          <a:ext cx="0" cy="0"/>
          <a:chOff x="0" y="0"/>
          <a:chExt cx="0" cy="0"/>
        </a:xfrm>
      </p:grpSpPr>
      <p:sp>
        <p:nvSpPr>
          <p:cNvPr id="3" name="Рисунок 8"/>
          <p:cNvSpPr>
            <a:spLocks noGrp="1"/>
          </p:cNvSpPr>
          <p:nvPr>
            <p:ph type="pic" sz="quarter" idx="10"/>
          </p:nvPr>
        </p:nvSpPr>
        <p:spPr>
          <a:xfrm>
            <a:off x="5715000" y="2283396"/>
            <a:ext cx="5753100" cy="3279204"/>
          </a:xfrm>
          <a:prstGeom prst="rect">
            <a:avLst/>
          </a:prstGeom>
        </p:spPr>
        <p:txBody>
          <a:bodyPr/>
          <a:lstStyle/>
          <a:p>
            <a:endParaRPr lang="ru-RU" dirty="0"/>
          </a:p>
        </p:txBody>
      </p:sp>
    </p:spTree>
    <p:extLst>
      <p:ext uri="{BB962C8B-B14F-4D97-AF65-F5344CB8AC3E}">
        <p14:creationId xmlns:p14="http://schemas.microsoft.com/office/powerpoint/2010/main" val="353165386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Пустой слайд">
    <p:spTree>
      <p:nvGrpSpPr>
        <p:cNvPr id="1" name=""/>
        <p:cNvGrpSpPr/>
        <p:nvPr/>
      </p:nvGrpSpPr>
      <p:grpSpPr>
        <a:xfrm>
          <a:off x="0" y="0"/>
          <a:ext cx="0" cy="0"/>
          <a:chOff x="0" y="0"/>
          <a:chExt cx="0" cy="0"/>
        </a:xfrm>
      </p:grpSpPr>
      <p:sp>
        <p:nvSpPr>
          <p:cNvPr id="5" name="Рисунок 8"/>
          <p:cNvSpPr>
            <a:spLocks noGrp="1"/>
          </p:cNvSpPr>
          <p:nvPr>
            <p:ph type="pic" sz="quarter" idx="10"/>
          </p:nvPr>
        </p:nvSpPr>
        <p:spPr>
          <a:xfrm>
            <a:off x="725906" y="2438400"/>
            <a:ext cx="4856748" cy="2101516"/>
          </a:xfrm>
          <a:prstGeom prst="rect">
            <a:avLst/>
          </a:prstGeom>
        </p:spPr>
        <p:txBody>
          <a:bodyPr/>
          <a:lstStyle/>
          <a:p>
            <a:endParaRPr lang="ru-RU" dirty="0"/>
          </a:p>
        </p:txBody>
      </p:sp>
    </p:spTree>
    <p:extLst>
      <p:ext uri="{BB962C8B-B14F-4D97-AF65-F5344CB8AC3E}">
        <p14:creationId xmlns:p14="http://schemas.microsoft.com/office/powerpoint/2010/main" val="97492534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Объект с подписью">
    <p:spTree>
      <p:nvGrpSpPr>
        <p:cNvPr id="1" name=""/>
        <p:cNvGrpSpPr/>
        <p:nvPr/>
      </p:nvGrpSpPr>
      <p:grpSpPr>
        <a:xfrm>
          <a:off x="0" y="0"/>
          <a:ext cx="0" cy="0"/>
          <a:chOff x="0" y="0"/>
          <a:chExt cx="0" cy="0"/>
        </a:xfrm>
      </p:grpSpPr>
      <p:sp>
        <p:nvSpPr>
          <p:cNvPr id="12" name="Рисунок 11"/>
          <p:cNvSpPr>
            <a:spLocks noGrp="1"/>
          </p:cNvSpPr>
          <p:nvPr>
            <p:ph type="pic" sz="quarter" idx="10"/>
          </p:nvPr>
        </p:nvSpPr>
        <p:spPr>
          <a:xfrm>
            <a:off x="2118451" y="4205050"/>
            <a:ext cx="845417" cy="845416"/>
          </a:xfrm>
          <a:prstGeom prst="ellipse">
            <a:avLst/>
          </a:prstGeom>
        </p:spPr>
        <p:txBody>
          <a:bodyPr/>
          <a:lstStyle/>
          <a:p>
            <a:endParaRPr lang="ru-RU" dirty="0"/>
          </a:p>
        </p:txBody>
      </p:sp>
      <p:sp>
        <p:nvSpPr>
          <p:cNvPr id="13" name="Рисунок 11"/>
          <p:cNvSpPr>
            <a:spLocks noGrp="1"/>
          </p:cNvSpPr>
          <p:nvPr>
            <p:ph type="pic" sz="quarter" idx="11"/>
          </p:nvPr>
        </p:nvSpPr>
        <p:spPr>
          <a:xfrm>
            <a:off x="5673291" y="4205050"/>
            <a:ext cx="845417" cy="845416"/>
          </a:xfrm>
          <a:prstGeom prst="ellipse">
            <a:avLst/>
          </a:prstGeom>
        </p:spPr>
        <p:txBody>
          <a:bodyPr/>
          <a:lstStyle/>
          <a:p>
            <a:endParaRPr lang="ru-RU" dirty="0"/>
          </a:p>
        </p:txBody>
      </p:sp>
      <p:sp>
        <p:nvSpPr>
          <p:cNvPr id="14" name="Рисунок 11"/>
          <p:cNvSpPr>
            <a:spLocks noGrp="1"/>
          </p:cNvSpPr>
          <p:nvPr>
            <p:ph type="pic" sz="quarter" idx="12"/>
          </p:nvPr>
        </p:nvSpPr>
        <p:spPr>
          <a:xfrm>
            <a:off x="9274870" y="4205050"/>
            <a:ext cx="845417" cy="845416"/>
          </a:xfrm>
          <a:prstGeom prst="ellipse">
            <a:avLst/>
          </a:prstGeom>
        </p:spPr>
        <p:txBody>
          <a:bodyPr/>
          <a:lstStyle/>
          <a:p>
            <a:endParaRPr lang="ru-RU" dirty="0"/>
          </a:p>
        </p:txBody>
      </p:sp>
    </p:spTree>
    <p:extLst>
      <p:ext uri="{BB962C8B-B14F-4D97-AF65-F5344CB8AC3E}">
        <p14:creationId xmlns:p14="http://schemas.microsoft.com/office/powerpoint/2010/main" val="332202845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Рисунок с подписью">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852364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Заголовок и вертикальный текст">
    <p:spTree>
      <p:nvGrpSpPr>
        <p:cNvPr id="1" name=""/>
        <p:cNvGrpSpPr/>
        <p:nvPr/>
      </p:nvGrpSpPr>
      <p:grpSpPr>
        <a:xfrm>
          <a:off x="0" y="0"/>
          <a:ext cx="0" cy="0"/>
          <a:chOff x="0" y="0"/>
          <a:chExt cx="0" cy="0"/>
        </a:xfrm>
      </p:grpSpPr>
      <p:sp>
        <p:nvSpPr>
          <p:cNvPr id="7" name="Рисунок 8"/>
          <p:cNvSpPr>
            <a:spLocks noGrp="1"/>
          </p:cNvSpPr>
          <p:nvPr>
            <p:ph type="pic" sz="quarter" idx="10"/>
          </p:nvPr>
        </p:nvSpPr>
        <p:spPr>
          <a:xfrm>
            <a:off x="5445457" y="1251044"/>
            <a:ext cx="3575714" cy="2624920"/>
          </a:xfrm>
          <a:prstGeom prst="rect">
            <a:avLst/>
          </a:prstGeom>
        </p:spPr>
        <p:txBody>
          <a:bodyPr/>
          <a:lstStyle/>
          <a:p>
            <a:endParaRPr lang="ru-RU" dirty="0"/>
          </a:p>
        </p:txBody>
      </p:sp>
      <p:sp>
        <p:nvSpPr>
          <p:cNvPr id="8" name="Рисунок 8"/>
          <p:cNvSpPr>
            <a:spLocks noGrp="1"/>
          </p:cNvSpPr>
          <p:nvPr>
            <p:ph type="pic" sz="quarter" idx="11"/>
          </p:nvPr>
        </p:nvSpPr>
        <p:spPr>
          <a:xfrm>
            <a:off x="9230736" y="1251044"/>
            <a:ext cx="2194502" cy="1423917"/>
          </a:xfrm>
          <a:prstGeom prst="rect">
            <a:avLst/>
          </a:prstGeom>
        </p:spPr>
        <p:txBody>
          <a:bodyPr/>
          <a:lstStyle/>
          <a:p>
            <a:endParaRPr lang="ru-RU" dirty="0"/>
          </a:p>
        </p:txBody>
      </p:sp>
      <p:sp>
        <p:nvSpPr>
          <p:cNvPr id="9" name="Рисунок 8"/>
          <p:cNvSpPr>
            <a:spLocks noGrp="1"/>
          </p:cNvSpPr>
          <p:nvPr>
            <p:ph type="pic" sz="quarter" idx="12"/>
          </p:nvPr>
        </p:nvSpPr>
        <p:spPr>
          <a:xfrm>
            <a:off x="9230736" y="2891050"/>
            <a:ext cx="2194502" cy="2991135"/>
          </a:xfrm>
          <a:prstGeom prst="rect">
            <a:avLst/>
          </a:prstGeom>
        </p:spPr>
        <p:txBody>
          <a:bodyPr/>
          <a:lstStyle/>
          <a:p>
            <a:endParaRPr lang="ru-RU" dirty="0"/>
          </a:p>
        </p:txBody>
      </p:sp>
      <p:sp>
        <p:nvSpPr>
          <p:cNvPr id="10" name="Рисунок 8"/>
          <p:cNvSpPr>
            <a:spLocks noGrp="1"/>
          </p:cNvSpPr>
          <p:nvPr>
            <p:ph type="pic" sz="quarter" idx="13"/>
          </p:nvPr>
        </p:nvSpPr>
        <p:spPr>
          <a:xfrm>
            <a:off x="5445457" y="4064757"/>
            <a:ext cx="1703395" cy="1817428"/>
          </a:xfrm>
          <a:prstGeom prst="rect">
            <a:avLst/>
          </a:prstGeom>
        </p:spPr>
        <p:txBody>
          <a:bodyPr/>
          <a:lstStyle/>
          <a:p>
            <a:endParaRPr lang="ru-RU" dirty="0"/>
          </a:p>
        </p:txBody>
      </p:sp>
      <p:sp>
        <p:nvSpPr>
          <p:cNvPr id="11" name="Рисунок 8"/>
          <p:cNvSpPr>
            <a:spLocks noGrp="1"/>
          </p:cNvSpPr>
          <p:nvPr>
            <p:ph type="pic" sz="quarter" idx="14"/>
          </p:nvPr>
        </p:nvSpPr>
        <p:spPr>
          <a:xfrm>
            <a:off x="7358417" y="4064757"/>
            <a:ext cx="1653955" cy="1817428"/>
          </a:xfrm>
          <a:prstGeom prst="rect">
            <a:avLst/>
          </a:prstGeom>
        </p:spPr>
        <p:txBody>
          <a:bodyPr/>
          <a:lstStyle/>
          <a:p>
            <a:endParaRPr lang="ru-RU" dirty="0"/>
          </a:p>
        </p:txBody>
      </p:sp>
    </p:spTree>
    <p:extLst>
      <p:ext uri="{BB962C8B-B14F-4D97-AF65-F5344CB8AC3E}">
        <p14:creationId xmlns:p14="http://schemas.microsoft.com/office/powerpoint/2010/main" val="220927879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8_Пользовательский макет">
    <p:spTree>
      <p:nvGrpSpPr>
        <p:cNvPr id="1" name=""/>
        <p:cNvGrpSpPr/>
        <p:nvPr/>
      </p:nvGrpSpPr>
      <p:grpSpPr>
        <a:xfrm>
          <a:off x="0" y="0"/>
          <a:ext cx="0" cy="0"/>
          <a:chOff x="0" y="0"/>
          <a:chExt cx="0" cy="0"/>
        </a:xfrm>
      </p:grpSpPr>
      <p:sp>
        <p:nvSpPr>
          <p:cNvPr id="3" name="Рисунок 8"/>
          <p:cNvSpPr>
            <a:spLocks noGrp="1"/>
          </p:cNvSpPr>
          <p:nvPr>
            <p:ph type="pic" sz="quarter" idx="12"/>
          </p:nvPr>
        </p:nvSpPr>
        <p:spPr>
          <a:xfrm>
            <a:off x="747403" y="4594849"/>
            <a:ext cx="4889122" cy="1423813"/>
          </a:xfrm>
          <a:prstGeom prst="rect">
            <a:avLst/>
          </a:prstGeom>
        </p:spPr>
        <p:txBody>
          <a:bodyPr/>
          <a:lstStyle/>
          <a:p>
            <a:endParaRPr lang="ru-RU" dirty="0"/>
          </a:p>
        </p:txBody>
      </p:sp>
      <p:sp>
        <p:nvSpPr>
          <p:cNvPr id="4" name="Рисунок 8"/>
          <p:cNvSpPr>
            <a:spLocks noGrp="1"/>
          </p:cNvSpPr>
          <p:nvPr>
            <p:ph type="pic" sz="quarter" idx="13"/>
          </p:nvPr>
        </p:nvSpPr>
        <p:spPr>
          <a:xfrm>
            <a:off x="8400496" y="1112657"/>
            <a:ext cx="3022680" cy="1425827"/>
          </a:xfrm>
          <a:prstGeom prst="rect">
            <a:avLst/>
          </a:prstGeom>
        </p:spPr>
        <p:txBody>
          <a:bodyPr/>
          <a:lstStyle/>
          <a:p>
            <a:endParaRPr lang="ru-RU" dirty="0"/>
          </a:p>
        </p:txBody>
      </p:sp>
      <p:sp>
        <p:nvSpPr>
          <p:cNvPr id="5" name="Рисунок 8"/>
          <p:cNvSpPr>
            <a:spLocks noGrp="1"/>
          </p:cNvSpPr>
          <p:nvPr>
            <p:ph type="pic" sz="quarter" idx="14"/>
          </p:nvPr>
        </p:nvSpPr>
        <p:spPr>
          <a:xfrm>
            <a:off x="5921260" y="1112657"/>
            <a:ext cx="2194502" cy="4906006"/>
          </a:xfrm>
          <a:prstGeom prst="rect">
            <a:avLst/>
          </a:prstGeom>
        </p:spPr>
        <p:txBody>
          <a:bodyPr/>
          <a:lstStyle/>
          <a:p>
            <a:endParaRPr lang="ru-RU" dirty="0"/>
          </a:p>
        </p:txBody>
      </p:sp>
      <p:sp>
        <p:nvSpPr>
          <p:cNvPr id="8" name="Рисунок 8"/>
          <p:cNvSpPr>
            <a:spLocks noGrp="1"/>
          </p:cNvSpPr>
          <p:nvPr>
            <p:ph type="pic" sz="quarter" idx="15"/>
          </p:nvPr>
        </p:nvSpPr>
        <p:spPr>
          <a:xfrm>
            <a:off x="8400496" y="2838734"/>
            <a:ext cx="1628047" cy="3179928"/>
          </a:xfrm>
          <a:prstGeom prst="rect">
            <a:avLst/>
          </a:prstGeom>
        </p:spPr>
        <p:txBody>
          <a:bodyPr/>
          <a:lstStyle/>
          <a:p>
            <a:endParaRPr lang="ru-RU" dirty="0"/>
          </a:p>
        </p:txBody>
      </p:sp>
      <p:sp>
        <p:nvSpPr>
          <p:cNvPr id="13" name="Рисунок 8"/>
          <p:cNvSpPr>
            <a:spLocks noGrp="1"/>
          </p:cNvSpPr>
          <p:nvPr>
            <p:ph type="pic" sz="quarter" idx="16"/>
          </p:nvPr>
        </p:nvSpPr>
        <p:spPr>
          <a:xfrm>
            <a:off x="10286835" y="2838734"/>
            <a:ext cx="1136342" cy="1064526"/>
          </a:xfrm>
          <a:prstGeom prst="rect">
            <a:avLst/>
          </a:prstGeom>
        </p:spPr>
        <p:txBody>
          <a:bodyPr/>
          <a:lstStyle/>
          <a:p>
            <a:endParaRPr lang="ru-RU" dirty="0"/>
          </a:p>
        </p:txBody>
      </p:sp>
      <p:sp>
        <p:nvSpPr>
          <p:cNvPr id="14" name="Рисунок 8"/>
          <p:cNvSpPr>
            <a:spLocks noGrp="1"/>
          </p:cNvSpPr>
          <p:nvPr>
            <p:ph type="pic" sz="quarter" idx="17"/>
          </p:nvPr>
        </p:nvSpPr>
        <p:spPr>
          <a:xfrm>
            <a:off x="10286834" y="4203511"/>
            <a:ext cx="1136342" cy="1815152"/>
          </a:xfrm>
          <a:prstGeom prst="rect">
            <a:avLst/>
          </a:prstGeom>
        </p:spPr>
        <p:txBody>
          <a:bodyPr/>
          <a:lstStyle/>
          <a:p>
            <a:endParaRPr lang="ru-RU" dirty="0"/>
          </a:p>
        </p:txBody>
      </p:sp>
    </p:spTree>
    <p:extLst>
      <p:ext uri="{BB962C8B-B14F-4D97-AF65-F5344CB8AC3E}">
        <p14:creationId xmlns:p14="http://schemas.microsoft.com/office/powerpoint/2010/main" val="3925350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Два объекта">
    <p:spTree>
      <p:nvGrpSpPr>
        <p:cNvPr id="1" name=""/>
        <p:cNvGrpSpPr/>
        <p:nvPr/>
      </p:nvGrpSpPr>
      <p:grpSpPr>
        <a:xfrm>
          <a:off x="0" y="0"/>
          <a:ext cx="0" cy="0"/>
          <a:chOff x="0" y="0"/>
          <a:chExt cx="0" cy="0"/>
        </a:xfrm>
      </p:grpSpPr>
      <p:sp>
        <p:nvSpPr>
          <p:cNvPr id="9" name="Прямоугольник 8"/>
          <p:cNvSpPr/>
          <p:nvPr userDrawn="1"/>
        </p:nvSpPr>
        <p:spPr>
          <a:xfrm flipV="1">
            <a:off x="-217" y="2748238"/>
            <a:ext cx="12192218" cy="4124751"/>
          </a:xfrm>
          <a:custGeom>
            <a:avLst/>
            <a:gdLst>
              <a:gd name="connsiteX0" fmla="*/ 0 w 12192000"/>
              <a:gd name="connsiteY0" fmla="*/ 0 h 4133850"/>
              <a:gd name="connsiteX1" fmla="*/ 12192000 w 12192000"/>
              <a:gd name="connsiteY1" fmla="*/ 0 h 4133850"/>
              <a:gd name="connsiteX2" fmla="*/ 12192000 w 12192000"/>
              <a:gd name="connsiteY2" fmla="*/ 4133850 h 4133850"/>
              <a:gd name="connsiteX3" fmla="*/ 0 w 12192000"/>
              <a:gd name="connsiteY3" fmla="*/ 4133850 h 4133850"/>
              <a:gd name="connsiteX4" fmla="*/ 0 w 12192000"/>
              <a:gd name="connsiteY4" fmla="*/ 0 h 4133850"/>
              <a:gd name="connsiteX0" fmla="*/ 19050 w 12211050"/>
              <a:gd name="connsiteY0" fmla="*/ 0 h 4133850"/>
              <a:gd name="connsiteX1" fmla="*/ 12211050 w 12211050"/>
              <a:gd name="connsiteY1" fmla="*/ 0 h 4133850"/>
              <a:gd name="connsiteX2" fmla="*/ 12211050 w 12211050"/>
              <a:gd name="connsiteY2" fmla="*/ 4133850 h 4133850"/>
              <a:gd name="connsiteX3" fmla="*/ 0 w 12211050"/>
              <a:gd name="connsiteY3" fmla="*/ 3219450 h 4133850"/>
              <a:gd name="connsiteX4" fmla="*/ 19050 w 12211050"/>
              <a:gd name="connsiteY4" fmla="*/ 0 h 4133850"/>
              <a:gd name="connsiteX0" fmla="*/ 19050 w 12211050"/>
              <a:gd name="connsiteY0" fmla="*/ 0 h 4438650"/>
              <a:gd name="connsiteX1" fmla="*/ 12211050 w 12211050"/>
              <a:gd name="connsiteY1" fmla="*/ 0 h 4438650"/>
              <a:gd name="connsiteX2" fmla="*/ 12211050 w 12211050"/>
              <a:gd name="connsiteY2" fmla="*/ 4438650 h 4438650"/>
              <a:gd name="connsiteX3" fmla="*/ 0 w 12211050"/>
              <a:gd name="connsiteY3" fmla="*/ 3219450 h 4438650"/>
              <a:gd name="connsiteX4" fmla="*/ 19050 w 12211050"/>
              <a:gd name="connsiteY4" fmla="*/ 0 h 4438650"/>
              <a:gd name="connsiteX0" fmla="*/ 0 w 12192000"/>
              <a:gd name="connsiteY0" fmla="*/ 0 h 4438650"/>
              <a:gd name="connsiteX1" fmla="*/ 12192000 w 12192000"/>
              <a:gd name="connsiteY1" fmla="*/ 0 h 4438650"/>
              <a:gd name="connsiteX2" fmla="*/ 12192000 w 12192000"/>
              <a:gd name="connsiteY2" fmla="*/ 4438650 h 4438650"/>
              <a:gd name="connsiteX3" fmla="*/ 21957 w 12192000"/>
              <a:gd name="connsiteY3" fmla="*/ 2509767 h 4438650"/>
              <a:gd name="connsiteX4" fmla="*/ 0 w 12192000"/>
              <a:gd name="connsiteY4" fmla="*/ 0 h 4438650"/>
              <a:gd name="connsiteX0" fmla="*/ 0 w 12205669"/>
              <a:gd name="connsiteY0" fmla="*/ 0 h 4124751"/>
              <a:gd name="connsiteX1" fmla="*/ 12192000 w 12205669"/>
              <a:gd name="connsiteY1" fmla="*/ 0 h 4124751"/>
              <a:gd name="connsiteX2" fmla="*/ 12205669 w 12205669"/>
              <a:gd name="connsiteY2" fmla="*/ 4124751 h 4124751"/>
              <a:gd name="connsiteX3" fmla="*/ 21957 w 12205669"/>
              <a:gd name="connsiteY3" fmla="*/ 2509767 h 4124751"/>
              <a:gd name="connsiteX4" fmla="*/ 0 w 12205669"/>
              <a:gd name="connsiteY4" fmla="*/ 0 h 4124751"/>
              <a:gd name="connsiteX0" fmla="*/ 0 w 12205669"/>
              <a:gd name="connsiteY0" fmla="*/ 0 h 4124751"/>
              <a:gd name="connsiteX1" fmla="*/ 12192000 w 12205669"/>
              <a:gd name="connsiteY1" fmla="*/ 0 h 4124751"/>
              <a:gd name="connsiteX2" fmla="*/ 12205669 w 12205669"/>
              <a:gd name="connsiteY2" fmla="*/ 4124751 h 4124751"/>
              <a:gd name="connsiteX3" fmla="*/ 8288 w 12205669"/>
              <a:gd name="connsiteY3" fmla="*/ 2223164 h 4124751"/>
              <a:gd name="connsiteX4" fmla="*/ 0 w 12205669"/>
              <a:gd name="connsiteY4" fmla="*/ 0 h 4124751"/>
              <a:gd name="connsiteX0" fmla="*/ 19267 w 12224936"/>
              <a:gd name="connsiteY0" fmla="*/ 0 h 4124751"/>
              <a:gd name="connsiteX1" fmla="*/ 12211267 w 12224936"/>
              <a:gd name="connsiteY1" fmla="*/ 0 h 4124751"/>
              <a:gd name="connsiteX2" fmla="*/ 12224936 w 12224936"/>
              <a:gd name="connsiteY2" fmla="*/ 4124751 h 4124751"/>
              <a:gd name="connsiteX3" fmla="*/ 217 w 12224936"/>
              <a:gd name="connsiteY3" fmla="*/ 2182220 h 4124751"/>
              <a:gd name="connsiteX4" fmla="*/ 19267 w 12224936"/>
              <a:gd name="connsiteY4" fmla="*/ 0 h 4124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24936" h="4124751">
                <a:moveTo>
                  <a:pt x="19267" y="0"/>
                </a:moveTo>
                <a:lnTo>
                  <a:pt x="12211267" y="0"/>
                </a:lnTo>
                <a:cubicBezTo>
                  <a:pt x="12215823" y="1374917"/>
                  <a:pt x="12220380" y="2749834"/>
                  <a:pt x="12224936" y="4124751"/>
                </a:cubicBezTo>
                <a:lnTo>
                  <a:pt x="217" y="2182220"/>
                </a:lnTo>
                <a:cubicBezTo>
                  <a:pt x="-2546" y="1441165"/>
                  <a:pt x="22030" y="741055"/>
                  <a:pt x="19267" y="0"/>
                </a:cubicBez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0" name="Прямоугольник 9"/>
          <p:cNvSpPr/>
          <p:nvPr userDrawn="1"/>
        </p:nvSpPr>
        <p:spPr>
          <a:xfrm>
            <a:off x="666358" y="6438754"/>
            <a:ext cx="319318" cy="230832"/>
          </a:xfrm>
          <a:prstGeom prst="rect">
            <a:avLst/>
          </a:prstGeom>
        </p:spPr>
        <p:txBody>
          <a:bodyPr wrap="none">
            <a:spAutoFit/>
          </a:bodyPr>
          <a:lstStyle/>
          <a:p>
            <a:pPr algn="ctr"/>
            <a:fld id="{149B6D55-4680-4DC5-B665-330CCBA60EFE}" type="slidenum">
              <a:rPr lang="ru-RU" sz="900" b="0" baseline="0" smtClean="0">
                <a:solidFill>
                  <a:schemeClr val="tx1"/>
                </a:solidFill>
                <a:latin typeface="+mj-lt"/>
                <a:ea typeface="Karla" pitchFamily="2" charset="0"/>
                <a:cs typeface="Poppins SemiBold" panose="02000000000000000000" pitchFamily="2" charset="0"/>
              </a:rPr>
              <a:pPr algn="ctr"/>
              <a:t>‹nº›</a:t>
            </a:fld>
            <a:endParaRPr lang="ru-RU" sz="1200" b="0" baseline="0" dirty="0">
              <a:latin typeface="+mj-lt"/>
              <a:ea typeface="Karla" pitchFamily="2" charset="0"/>
            </a:endParaRPr>
          </a:p>
        </p:txBody>
      </p:sp>
      <p:sp>
        <p:nvSpPr>
          <p:cNvPr id="11" name="Прямоугольник 10"/>
          <p:cNvSpPr/>
          <p:nvPr userDrawn="1"/>
        </p:nvSpPr>
        <p:spPr>
          <a:xfrm>
            <a:off x="753448" y="6776016"/>
            <a:ext cx="1343692" cy="9697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3" name="Рисунок 8"/>
          <p:cNvSpPr>
            <a:spLocks noGrp="1"/>
          </p:cNvSpPr>
          <p:nvPr>
            <p:ph type="pic" sz="quarter" idx="10"/>
          </p:nvPr>
        </p:nvSpPr>
        <p:spPr>
          <a:xfrm>
            <a:off x="4896563" y="1254642"/>
            <a:ext cx="2418637" cy="4295553"/>
          </a:xfrm>
          <a:prstGeom prst="rect">
            <a:avLst/>
          </a:prstGeom>
        </p:spPr>
        <p:txBody>
          <a:bodyPr/>
          <a:lstStyle/>
          <a:p>
            <a:endParaRPr lang="ru-RU" dirty="0"/>
          </a:p>
        </p:txBody>
      </p:sp>
    </p:spTree>
    <p:extLst>
      <p:ext uri="{BB962C8B-B14F-4D97-AF65-F5344CB8AC3E}">
        <p14:creationId xmlns:p14="http://schemas.microsoft.com/office/powerpoint/2010/main" val="113123205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9_Пользовательский макет">
    <p:spTree>
      <p:nvGrpSpPr>
        <p:cNvPr id="1" name=""/>
        <p:cNvGrpSpPr/>
        <p:nvPr/>
      </p:nvGrpSpPr>
      <p:grpSpPr>
        <a:xfrm>
          <a:off x="0" y="0"/>
          <a:ext cx="0" cy="0"/>
          <a:chOff x="0" y="0"/>
          <a:chExt cx="0" cy="0"/>
        </a:xfrm>
      </p:grpSpPr>
      <p:sp>
        <p:nvSpPr>
          <p:cNvPr id="9" name="Рисунок 8"/>
          <p:cNvSpPr>
            <a:spLocks noGrp="1"/>
          </p:cNvSpPr>
          <p:nvPr>
            <p:ph type="pic" sz="quarter" idx="12"/>
          </p:nvPr>
        </p:nvSpPr>
        <p:spPr>
          <a:xfrm>
            <a:off x="747403" y="2566737"/>
            <a:ext cx="2332681" cy="3451925"/>
          </a:xfrm>
          <a:prstGeom prst="rect">
            <a:avLst/>
          </a:prstGeom>
        </p:spPr>
        <p:txBody>
          <a:bodyPr/>
          <a:lstStyle/>
          <a:p>
            <a:endParaRPr lang="ru-RU" dirty="0"/>
          </a:p>
        </p:txBody>
      </p:sp>
      <p:sp>
        <p:nvSpPr>
          <p:cNvPr id="10" name="Рисунок 8"/>
          <p:cNvSpPr>
            <a:spLocks noGrp="1"/>
          </p:cNvSpPr>
          <p:nvPr>
            <p:ph type="pic" sz="quarter" idx="17"/>
          </p:nvPr>
        </p:nvSpPr>
        <p:spPr>
          <a:xfrm>
            <a:off x="9144000" y="2566737"/>
            <a:ext cx="2279176" cy="3451926"/>
          </a:xfrm>
          <a:prstGeom prst="rect">
            <a:avLst/>
          </a:prstGeom>
        </p:spPr>
        <p:txBody>
          <a:bodyPr/>
          <a:lstStyle/>
          <a:p>
            <a:endParaRPr lang="ru-RU" dirty="0"/>
          </a:p>
        </p:txBody>
      </p:sp>
      <p:sp>
        <p:nvSpPr>
          <p:cNvPr id="11" name="Рисунок 8"/>
          <p:cNvSpPr>
            <a:spLocks noGrp="1"/>
          </p:cNvSpPr>
          <p:nvPr>
            <p:ph type="pic" sz="quarter" idx="18"/>
          </p:nvPr>
        </p:nvSpPr>
        <p:spPr>
          <a:xfrm>
            <a:off x="3336758" y="4331367"/>
            <a:ext cx="2583553" cy="1687295"/>
          </a:xfrm>
          <a:prstGeom prst="rect">
            <a:avLst/>
          </a:prstGeom>
        </p:spPr>
        <p:txBody>
          <a:bodyPr/>
          <a:lstStyle/>
          <a:p>
            <a:endParaRPr lang="ru-RU" dirty="0"/>
          </a:p>
        </p:txBody>
      </p:sp>
      <p:sp>
        <p:nvSpPr>
          <p:cNvPr id="12" name="Рисунок 8"/>
          <p:cNvSpPr>
            <a:spLocks noGrp="1"/>
          </p:cNvSpPr>
          <p:nvPr>
            <p:ph type="pic" sz="quarter" idx="19"/>
          </p:nvPr>
        </p:nvSpPr>
        <p:spPr>
          <a:xfrm>
            <a:off x="6176985" y="4331367"/>
            <a:ext cx="2710341" cy="1687295"/>
          </a:xfrm>
          <a:prstGeom prst="rect">
            <a:avLst/>
          </a:prstGeom>
        </p:spPr>
        <p:txBody>
          <a:bodyPr/>
          <a:lstStyle/>
          <a:p>
            <a:endParaRPr lang="ru-RU" dirty="0"/>
          </a:p>
        </p:txBody>
      </p:sp>
      <p:sp>
        <p:nvSpPr>
          <p:cNvPr id="15" name="Рисунок 8"/>
          <p:cNvSpPr>
            <a:spLocks noGrp="1"/>
          </p:cNvSpPr>
          <p:nvPr>
            <p:ph type="pic" sz="quarter" idx="20"/>
          </p:nvPr>
        </p:nvSpPr>
        <p:spPr>
          <a:xfrm>
            <a:off x="3336758" y="2566737"/>
            <a:ext cx="5550568" cy="1508874"/>
          </a:xfrm>
          <a:prstGeom prst="rect">
            <a:avLst/>
          </a:prstGeom>
        </p:spPr>
        <p:txBody>
          <a:bodyPr/>
          <a:lstStyle/>
          <a:p>
            <a:endParaRPr lang="ru-RU" dirty="0"/>
          </a:p>
        </p:txBody>
      </p:sp>
    </p:spTree>
    <p:extLst>
      <p:ext uri="{BB962C8B-B14F-4D97-AF65-F5344CB8AC3E}">
        <p14:creationId xmlns:p14="http://schemas.microsoft.com/office/powerpoint/2010/main" val="215739026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1_Пользовательский макет">
    <p:spTree>
      <p:nvGrpSpPr>
        <p:cNvPr id="1" name=""/>
        <p:cNvGrpSpPr/>
        <p:nvPr/>
      </p:nvGrpSpPr>
      <p:grpSpPr>
        <a:xfrm>
          <a:off x="0" y="0"/>
          <a:ext cx="0" cy="0"/>
          <a:chOff x="0" y="0"/>
          <a:chExt cx="0" cy="0"/>
        </a:xfrm>
      </p:grpSpPr>
      <p:sp>
        <p:nvSpPr>
          <p:cNvPr id="3" name="Рисунок 8"/>
          <p:cNvSpPr>
            <a:spLocks noGrp="1"/>
          </p:cNvSpPr>
          <p:nvPr>
            <p:ph type="pic" sz="quarter" idx="10"/>
          </p:nvPr>
        </p:nvSpPr>
        <p:spPr>
          <a:xfrm>
            <a:off x="781051" y="976562"/>
            <a:ext cx="7315200" cy="4838700"/>
          </a:xfrm>
          <a:prstGeom prst="rect">
            <a:avLst/>
          </a:prstGeom>
        </p:spPr>
        <p:txBody>
          <a:bodyPr/>
          <a:lstStyle/>
          <a:p>
            <a:endParaRPr lang="ru-RU" dirty="0"/>
          </a:p>
        </p:txBody>
      </p:sp>
      <p:sp>
        <p:nvSpPr>
          <p:cNvPr id="4" name="Рисунок 8"/>
          <p:cNvSpPr>
            <a:spLocks noGrp="1"/>
          </p:cNvSpPr>
          <p:nvPr>
            <p:ph type="pic" sz="quarter" idx="11"/>
          </p:nvPr>
        </p:nvSpPr>
        <p:spPr>
          <a:xfrm>
            <a:off x="8362950" y="976562"/>
            <a:ext cx="3062288" cy="2705100"/>
          </a:xfrm>
          <a:prstGeom prst="rect">
            <a:avLst/>
          </a:prstGeom>
        </p:spPr>
        <p:txBody>
          <a:bodyPr/>
          <a:lstStyle/>
          <a:p>
            <a:endParaRPr lang="ru-RU" dirty="0"/>
          </a:p>
        </p:txBody>
      </p:sp>
    </p:spTree>
    <p:extLst>
      <p:ext uri="{BB962C8B-B14F-4D97-AF65-F5344CB8AC3E}">
        <p14:creationId xmlns:p14="http://schemas.microsoft.com/office/powerpoint/2010/main" val="107606149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Вертикальный заголовок и текст">
    <p:spTree>
      <p:nvGrpSpPr>
        <p:cNvPr id="1" name=""/>
        <p:cNvGrpSpPr/>
        <p:nvPr/>
      </p:nvGrpSpPr>
      <p:grpSpPr>
        <a:xfrm>
          <a:off x="0" y="0"/>
          <a:ext cx="0" cy="0"/>
          <a:chOff x="0" y="0"/>
          <a:chExt cx="0" cy="0"/>
        </a:xfrm>
      </p:grpSpPr>
      <p:sp>
        <p:nvSpPr>
          <p:cNvPr id="9" name="Рисунок 8"/>
          <p:cNvSpPr>
            <a:spLocks noGrp="1"/>
          </p:cNvSpPr>
          <p:nvPr>
            <p:ph type="pic" sz="quarter" idx="10"/>
          </p:nvPr>
        </p:nvSpPr>
        <p:spPr>
          <a:xfrm>
            <a:off x="5117911" y="2413592"/>
            <a:ext cx="1972102" cy="3498110"/>
          </a:xfrm>
          <a:prstGeom prst="rect">
            <a:avLst/>
          </a:prstGeom>
        </p:spPr>
        <p:txBody>
          <a:bodyPr/>
          <a:lstStyle/>
          <a:p>
            <a:endParaRPr lang="ru-RU" dirty="0"/>
          </a:p>
        </p:txBody>
      </p:sp>
    </p:spTree>
    <p:extLst>
      <p:ext uri="{BB962C8B-B14F-4D97-AF65-F5344CB8AC3E}">
        <p14:creationId xmlns:p14="http://schemas.microsoft.com/office/powerpoint/2010/main" val="104744117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11_Пользовательский макет">
    <p:spTree>
      <p:nvGrpSpPr>
        <p:cNvPr id="1" name=""/>
        <p:cNvGrpSpPr/>
        <p:nvPr/>
      </p:nvGrpSpPr>
      <p:grpSpPr>
        <a:xfrm>
          <a:off x="0" y="0"/>
          <a:ext cx="0" cy="0"/>
          <a:chOff x="0" y="0"/>
          <a:chExt cx="0" cy="0"/>
        </a:xfrm>
      </p:grpSpPr>
      <p:sp>
        <p:nvSpPr>
          <p:cNvPr id="5" name="Рисунок 4"/>
          <p:cNvSpPr>
            <a:spLocks noGrp="1"/>
          </p:cNvSpPr>
          <p:nvPr>
            <p:ph type="pic" sz="quarter" idx="10"/>
          </p:nvPr>
        </p:nvSpPr>
        <p:spPr>
          <a:xfrm>
            <a:off x="4905955" y="1272209"/>
            <a:ext cx="2417196" cy="4277801"/>
          </a:xfrm>
          <a:prstGeom prst="rect">
            <a:avLst/>
          </a:prstGeom>
        </p:spPr>
        <p:txBody>
          <a:bodyPr/>
          <a:lstStyle/>
          <a:p>
            <a:endParaRPr lang="ru-RU"/>
          </a:p>
        </p:txBody>
      </p:sp>
    </p:spTree>
    <p:extLst>
      <p:ext uri="{BB962C8B-B14F-4D97-AF65-F5344CB8AC3E}">
        <p14:creationId xmlns:p14="http://schemas.microsoft.com/office/powerpoint/2010/main" val="4181989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Пользовательский макет">
    <p:spTree>
      <p:nvGrpSpPr>
        <p:cNvPr id="1" name=""/>
        <p:cNvGrpSpPr/>
        <p:nvPr/>
      </p:nvGrpSpPr>
      <p:grpSpPr>
        <a:xfrm>
          <a:off x="0" y="0"/>
          <a:ext cx="0" cy="0"/>
          <a:chOff x="0" y="0"/>
          <a:chExt cx="0" cy="0"/>
        </a:xfrm>
      </p:grpSpPr>
      <p:sp>
        <p:nvSpPr>
          <p:cNvPr id="5" name="Прямоугольник 4"/>
          <p:cNvSpPr/>
          <p:nvPr userDrawn="1"/>
        </p:nvSpPr>
        <p:spPr>
          <a:xfrm>
            <a:off x="666358" y="6438754"/>
            <a:ext cx="319318" cy="230832"/>
          </a:xfrm>
          <a:prstGeom prst="rect">
            <a:avLst/>
          </a:prstGeom>
        </p:spPr>
        <p:txBody>
          <a:bodyPr wrap="none">
            <a:spAutoFit/>
          </a:bodyPr>
          <a:lstStyle/>
          <a:p>
            <a:pPr algn="ctr"/>
            <a:fld id="{149B6D55-4680-4DC5-B665-330CCBA60EFE}" type="slidenum">
              <a:rPr lang="ru-RU" sz="900" b="0" baseline="0" smtClean="0">
                <a:solidFill>
                  <a:schemeClr val="tx1"/>
                </a:solidFill>
                <a:latin typeface="+mj-lt"/>
                <a:ea typeface="Karla" pitchFamily="2" charset="0"/>
                <a:cs typeface="Poppins SemiBold" panose="02000000000000000000" pitchFamily="2" charset="0"/>
              </a:rPr>
              <a:pPr algn="ctr"/>
              <a:t>‹nº›</a:t>
            </a:fld>
            <a:endParaRPr lang="ru-RU" sz="1200" b="0" baseline="0" dirty="0">
              <a:latin typeface="+mj-lt"/>
              <a:ea typeface="Karla" pitchFamily="2" charset="0"/>
            </a:endParaRPr>
          </a:p>
        </p:txBody>
      </p:sp>
      <p:sp>
        <p:nvSpPr>
          <p:cNvPr id="6" name="Прямоугольник 5"/>
          <p:cNvSpPr/>
          <p:nvPr userDrawn="1"/>
        </p:nvSpPr>
        <p:spPr>
          <a:xfrm>
            <a:off x="753448" y="6776016"/>
            <a:ext cx="1343692" cy="96974"/>
          </a:xfrm>
          <a:prstGeom prst="rect">
            <a:avLst/>
          </a:prstGeom>
          <a:solidFill>
            <a:srgbClr val="CA4E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2" name="Рисунок 11"/>
          <p:cNvSpPr>
            <a:spLocks noGrp="1"/>
          </p:cNvSpPr>
          <p:nvPr>
            <p:ph type="pic" sz="quarter" idx="10"/>
          </p:nvPr>
        </p:nvSpPr>
        <p:spPr>
          <a:xfrm>
            <a:off x="4469991" y="1539996"/>
            <a:ext cx="3252019" cy="4144296"/>
          </a:xfrm>
          <a:prstGeom prst="rect">
            <a:avLst/>
          </a:prstGeom>
        </p:spPr>
        <p:txBody>
          <a:bodyPr/>
          <a:lstStyle/>
          <a:p>
            <a:endParaRPr lang="ru-RU"/>
          </a:p>
        </p:txBody>
      </p:sp>
    </p:spTree>
    <p:extLst>
      <p:ext uri="{BB962C8B-B14F-4D97-AF65-F5344CB8AC3E}">
        <p14:creationId xmlns:p14="http://schemas.microsoft.com/office/powerpoint/2010/main" val="623774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Сравнение">
    <p:spTree>
      <p:nvGrpSpPr>
        <p:cNvPr id="1" name=""/>
        <p:cNvGrpSpPr/>
        <p:nvPr/>
      </p:nvGrpSpPr>
      <p:grpSpPr>
        <a:xfrm>
          <a:off x="0" y="0"/>
          <a:ext cx="0" cy="0"/>
          <a:chOff x="0" y="0"/>
          <a:chExt cx="0" cy="0"/>
        </a:xfrm>
      </p:grpSpPr>
      <p:sp>
        <p:nvSpPr>
          <p:cNvPr id="10" name="Прямоугольник 8"/>
          <p:cNvSpPr/>
          <p:nvPr userDrawn="1"/>
        </p:nvSpPr>
        <p:spPr>
          <a:xfrm flipV="1">
            <a:off x="-217" y="2748238"/>
            <a:ext cx="12192218" cy="4124751"/>
          </a:xfrm>
          <a:custGeom>
            <a:avLst/>
            <a:gdLst>
              <a:gd name="connsiteX0" fmla="*/ 0 w 12192000"/>
              <a:gd name="connsiteY0" fmla="*/ 0 h 4133850"/>
              <a:gd name="connsiteX1" fmla="*/ 12192000 w 12192000"/>
              <a:gd name="connsiteY1" fmla="*/ 0 h 4133850"/>
              <a:gd name="connsiteX2" fmla="*/ 12192000 w 12192000"/>
              <a:gd name="connsiteY2" fmla="*/ 4133850 h 4133850"/>
              <a:gd name="connsiteX3" fmla="*/ 0 w 12192000"/>
              <a:gd name="connsiteY3" fmla="*/ 4133850 h 4133850"/>
              <a:gd name="connsiteX4" fmla="*/ 0 w 12192000"/>
              <a:gd name="connsiteY4" fmla="*/ 0 h 4133850"/>
              <a:gd name="connsiteX0" fmla="*/ 19050 w 12211050"/>
              <a:gd name="connsiteY0" fmla="*/ 0 h 4133850"/>
              <a:gd name="connsiteX1" fmla="*/ 12211050 w 12211050"/>
              <a:gd name="connsiteY1" fmla="*/ 0 h 4133850"/>
              <a:gd name="connsiteX2" fmla="*/ 12211050 w 12211050"/>
              <a:gd name="connsiteY2" fmla="*/ 4133850 h 4133850"/>
              <a:gd name="connsiteX3" fmla="*/ 0 w 12211050"/>
              <a:gd name="connsiteY3" fmla="*/ 3219450 h 4133850"/>
              <a:gd name="connsiteX4" fmla="*/ 19050 w 12211050"/>
              <a:gd name="connsiteY4" fmla="*/ 0 h 4133850"/>
              <a:gd name="connsiteX0" fmla="*/ 19050 w 12211050"/>
              <a:gd name="connsiteY0" fmla="*/ 0 h 4438650"/>
              <a:gd name="connsiteX1" fmla="*/ 12211050 w 12211050"/>
              <a:gd name="connsiteY1" fmla="*/ 0 h 4438650"/>
              <a:gd name="connsiteX2" fmla="*/ 12211050 w 12211050"/>
              <a:gd name="connsiteY2" fmla="*/ 4438650 h 4438650"/>
              <a:gd name="connsiteX3" fmla="*/ 0 w 12211050"/>
              <a:gd name="connsiteY3" fmla="*/ 3219450 h 4438650"/>
              <a:gd name="connsiteX4" fmla="*/ 19050 w 12211050"/>
              <a:gd name="connsiteY4" fmla="*/ 0 h 4438650"/>
              <a:gd name="connsiteX0" fmla="*/ 0 w 12192000"/>
              <a:gd name="connsiteY0" fmla="*/ 0 h 4438650"/>
              <a:gd name="connsiteX1" fmla="*/ 12192000 w 12192000"/>
              <a:gd name="connsiteY1" fmla="*/ 0 h 4438650"/>
              <a:gd name="connsiteX2" fmla="*/ 12192000 w 12192000"/>
              <a:gd name="connsiteY2" fmla="*/ 4438650 h 4438650"/>
              <a:gd name="connsiteX3" fmla="*/ 21957 w 12192000"/>
              <a:gd name="connsiteY3" fmla="*/ 2509767 h 4438650"/>
              <a:gd name="connsiteX4" fmla="*/ 0 w 12192000"/>
              <a:gd name="connsiteY4" fmla="*/ 0 h 4438650"/>
              <a:gd name="connsiteX0" fmla="*/ 0 w 12205669"/>
              <a:gd name="connsiteY0" fmla="*/ 0 h 4124751"/>
              <a:gd name="connsiteX1" fmla="*/ 12192000 w 12205669"/>
              <a:gd name="connsiteY1" fmla="*/ 0 h 4124751"/>
              <a:gd name="connsiteX2" fmla="*/ 12205669 w 12205669"/>
              <a:gd name="connsiteY2" fmla="*/ 4124751 h 4124751"/>
              <a:gd name="connsiteX3" fmla="*/ 21957 w 12205669"/>
              <a:gd name="connsiteY3" fmla="*/ 2509767 h 4124751"/>
              <a:gd name="connsiteX4" fmla="*/ 0 w 12205669"/>
              <a:gd name="connsiteY4" fmla="*/ 0 h 4124751"/>
              <a:gd name="connsiteX0" fmla="*/ 0 w 12205669"/>
              <a:gd name="connsiteY0" fmla="*/ 0 h 4124751"/>
              <a:gd name="connsiteX1" fmla="*/ 12192000 w 12205669"/>
              <a:gd name="connsiteY1" fmla="*/ 0 h 4124751"/>
              <a:gd name="connsiteX2" fmla="*/ 12205669 w 12205669"/>
              <a:gd name="connsiteY2" fmla="*/ 4124751 h 4124751"/>
              <a:gd name="connsiteX3" fmla="*/ 8288 w 12205669"/>
              <a:gd name="connsiteY3" fmla="*/ 2223164 h 4124751"/>
              <a:gd name="connsiteX4" fmla="*/ 0 w 12205669"/>
              <a:gd name="connsiteY4" fmla="*/ 0 h 4124751"/>
              <a:gd name="connsiteX0" fmla="*/ 19267 w 12224936"/>
              <a:gd name="connsiteY0" fmla="*/ 0 h 4124751"/>
              <a:gd name="connsiteX1" fmla="*/ 12211267 w 12224936"/>
              <a:gd name="connsiteY1" fmla="*/ 0 h 4124751"/>
              <a:gd name="connsiteX2" fmla="*/ 12224936 w 12224936"/>
              <a:gd name="connsiteY2" fmla="*/ 4124751 h 4124751"/>
              <a:gd name="connsiteX3" fmla="*/ 217 w 12224936"/>
              <a:gd name="connsiteY3" fmla="*/ 2182220 h 4124751"/>
              <a:gd name="connsiteX4" fmla="*/ 19267 w 12224936"/>
              <a:gd name="connsiteY4" fmla="*/ 0 h 4124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24936" h="4124751">
                <a:moveTo>
                  <a:pt x="19267" y="0"/>
                </a:moveTo>
                <a:lnTo>
                  <a:pt x="12211267" y="0"/>
                </a:lnTo>
                <a:cubicBezTo>
                  <a:pt x="12215823" y="1374917"/>
                  <a:pt x="12220380" y="2749834"/>
                  <a:pt x="12224936" y="4124751"/>
                </a:cubicBezTo>
                <a:lnTo>
                  <a:pt x="217" y="2182220"/>
                </a:lnTo>
                <a:cubicBezTo>
                  <a:pt x="-2546" y="1441165"/>
                  <a:pt x="22030" y="741055"/>
                  <a:pt x="19267" y="0"/>
                </a:cubicBez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1" name="Прямоугольник 10"/>
          <p:cNvSpPr/>
          <p:nvPr userDrawn="1"/>
        </p:nvSpPr>
        <p:spPr>
          <a:xfrm>
            <a:off x="666358" y="6438754"/>
            <a:ext cx="319318" cy="230832"/>
          </a:xfrm>
          <a:prstGeom prst="rect">
            <a:avLst/>
          </a:prstGeom>
        </p:spPr>
        <p:txBody>
          <a:bodyPr wrap="none">
            <a:spAutoFit/>
          </a:bodyPr>
          <a:lstStyle/>
          <a:p>
            <a:pPr algn="ctr"/>
            <a:fld id="{149B6D55-4680-4DC5-B665-330CCBA60EFE}" type="slidenum">
              <a:rPr lang="ru-RU" sz="900" b="0" baseline="0" smtClean="0">
                <a:solidFill>
                  <a:schemeClr val="tx1"/>
                </a:solidFill>
                <a:latin typeface="+mj-lt"/>
                <a:ea typeface="Karla" pitchFamily="2" charset="0"/>
                <a:cs typeface="Poppins SemiBold" panose="02000000000000000000" pitchFamily="2" charset="0"/>
              </a:rPr>
              <a:pPr algn="ctr"/>
              <a:t>‹nº›</a:t>
            </a:fld>
            <a:endParaRPr lang="ru-RU" sz="1200" b="0" baseline="0" dirty="0">
              <a:latin typeface="+mj-lt"/>
              <a:ea typeface="Karla" pitchFamily="2" charset="0"/>
            </a:endParaRPr>
          </a:p>
        </p:txBody>
      </p:sp>
      <p:sp>
        <p:nvSpPr>
          <p:cNvPr id="12" name="Прямоугольник 11"/>
          <p:cNvSpPr/>
          <p:nvPr userDrawn="1"/>
        </p:nvSpPr>
        <p:spPr>
          <a:xfrm>
            <a:off x="753448" y="6776016"/>
            <a:ext cx="1343692" cy="96974"/>
          </a:xfrm>
          <a:prstGeom prst="rect">
            <a:avLst/>
          </a:prstGeom>
          <a:solidFill>
            <a:srgbClr val="CA4E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Tree>
    <p:extLst>
      <p:ext uri="{BB962C8B-B14F-4D97-AF65-F5344CB8AC3E}">
        <p14:creationId xmlns:p14="http://schemas.microsoft.com/office/powerpoint/2010/main" val="595090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Пользовательский макет">
    <p:spTree>
      <p:nvGrpSpPr>
        <p:cNvPr id="1" name=""/>
        <p:cNvGrpSpPr/>
        <p:nvPr/>
      </p:nvGrpSpPr>
      <p:grpSpPr>
        <a:xfrm>
          <a:off x="0" y="0"/>
          <a:ext cx="0" cy="0"/>
          <a:chOff x="0" y="0"/>
          <a:chExt cx="0" cy="0"/>
        </a:xfrm>
      </p:grpSpPr>
      <p:sp>
        <p:nvSpPr>
          <p:cNvPr id="8" name="Прямоугольник 8"/>
          <p:cNvSpPr/>
          <p:nvPr userDrawn="1"/>
        </p:nvSpPr>
        <p:spPr>
          <a:xfrm flipV="1">
            <a:off x="-217" y="2748238"/>
            <a:ext cx="12192218" cy="4124751"/>
          </a:xfrm>
          <a:custGeom>
            <a:avLst/>
            <a:gdLst>
              <a:gd name="connsiteX0" fmla="*/ 0 w 12192000"/>
              <a:gd name="connsiteY0" fmla="*/ 0 h 4133850"/>
              <a:gd name="connsiteX1" fmla="*/ 12192000 w 12192000"/>
              <a:gd name="connsiteY1" fmla="*/ 0 h 4133850"/>
              <a:gd name="connsiteX2" fmla="*/ 12192000 w 12192000"/>
              <a:gd name="connsiteY2" fmla="*/ 4133850 h 4133850"/>
              <a:gd name="connsiteX3" fmla="*/ 0 w 12192000"/>
              <a:gd name="connsiteY3" fmla="*/ 4133850 h 4133850"/>
              <a:gd name="connsiteX4" fmla="*/ 0 w 12192000"/>
              <a:gd name="connsiteY4" fmla="*/ 0 h 4133850"/>
              <a:gd name="connsiteX0" fmla="*/ 19050 w 12211050"/>
              <a:gd name="connsiteY0" fmla="*/ 0 h 4133850"/>
              <a:gd name="connsiteX1" fmla="*/ 12211050 w 12211050"/>
              <a:gd name="connsiteY1" fmla="*/ 0 h 4133850"/>
              <a:gd name="connsiteX2" fmla="*/ 12211050 w 12211050"/>
              <a:gd name="connsiteY2" fmla="*/ 4133850 h 4133850"/>
              <a:gd name="connsiteX3" fmla="*/ 0 w 12211050"/>
              <a:gd name="connsiteY3" fmla="*/ 3219450 h 4133850"/>
              <a:gd name="connsiteX4" fmla="*/ 19050 w 12211050"/>
              <a:gd name="connsiteY4" fmla="*/ 0 h 4133850"/>
              <a:gd name="connsiteX0" fmla="*/ 19050 w 12211050"/>
              <a:gd name="connsiteY0" fmla="*/ 0 h 4438650"/>
              <a:gd name="connsiteX1" fmla="*/ 12211050 w 12211050"/>
              <a:gd name="connsiteY1" fmla="*/ 0 h 4438650"/>
              <a:gd name="connsiteX2" fmla="*/ 12211050 w 12211050"/>
              <a:gd name="connsiteY2" fmla="*/ 4438650 h 4438650"/>
              <a:gd name="connsiteX3" fmla="*/ 0 w 12211050"/>
              <a:gd name="connsiteY3" fmla="*/ 3219450 h 4438650"/>
              <a:gd name="connsiteX4" fmla="*/ 19050 w 12211050"/>
              <a:gd name="connsiteY4" fmla="*/ 0 h 4438650"/>
              <a:gd name="connsiteX0" fmla="*/ 0 w 12192000"/>
              <a:gd name="connsiteY0" fmla="*/ 0 h 4438650"/>
              <a:gd name="connsiteX1" fmla="*/ 12192000 w 12192000"/>
              <a:gd name="connsiteY1" fmla="*/ 0 h 4438650"/>
              <a:gd name="connsiteX2" fmla="*/ 12192000 w 12192000"/>
              <a:gd name="connsiteY2" fmla="*/ 4438650 h 4438650"/>
              <a:gd name="connsiteX3" fmla="*/ 21957 w 12192000"/>
              <a:gd name="connsiteY3" fmla="*/ 2509767 h 4438650"/>
              <a:gd name="connsiteX4" fmla="*/ 0 w 12192000"/>
              <a:gd name="connsiteY4" fmla="*/ 0 h 4438650"/>
              <a:gd name="connsiteX0" fmla="*/ 0 w 12205669"/>
              <a:gd name="connsiteY0" fmla="*/ 0 h 4124751"/>
              <a:gd name="connsiteX1" fmla="*/ 12192000 w 12205669"/>
              <a:gd name="connsiteY1" fmla="*/ 0 h 4124751"/>
              <a:gd name="connsiteX2" fmla="*/ 12205669 w 12205669"/>
              <a:gd name="connsiteY2" fmla="*/ 4124751 h 4124751"/>
              <a:gd name="connsiteX3" fmla="*/ 21957 w 12205669"/>
              <a:gd name="connsiteY3" fmla="*/ 2509767 h 4124751"/>
              <a:gd name="connsiteX4" fmla="*/ 0 w 12205669"/>
              <a:gd name="connsiteY4" fmla="*/ 0 h 4124751"/>
              <a:gd name="connsiteX0" fmla="*/ 0 w 12205669"/>
              <a:gd name="connsiteY0" fmla="*/ 0 h 4124751"/>
              <a:gd name="connsiteX1" fmla="*/ 12192000 w 12205669"/>
              <a:gd name="connsiteY1" fmla="*/ 0 h 4124751"/>
              <a:gd name="connsiteX2" fmla="*/ 12205669 w 12205669"/>
              <a:gd name="connsiteY2" fmla="*/ 4124751 h 4124751"/>
              <a:gd name="connsiteX3" fmla="*/ 8288 w 12205669"/>
              <a:gd name="connsiteY3" fmla="*/ 2223164 h 4124751"/>
              <a:gd name="connsiteX4" fmla="*/ 0 w 12205669"/>
              <a:gd name="connsiteY4" fmla="*/ 0 h 4124751"/>
              <a:gd name="connsiteX0" fmla="*/ 19267 w 12224936"/>
              <a:gd name="connsiteY0" fmla="*/ 0 h 4124751"/>
              <a:gd name="connsiteX1" fmla="*/ 12211267 w 12224936"/>
              <a:gd name="connsiteY1" fmla="*/ 0 h 4124751"/>
              <a:gd name="connsiteX2" fmla="*/ 12224936 w 12224936"/>
              <a:gd name="connsiteY2" fmla="*/ 4124751 h 4124751"/>
              <a:gd name="connsiteX3" fmla="*/ 217 w 12224936"/>
              <a:gd name="connsiteY3" fmla="*/ 2182220 h 4124751"/>
              <a:gd name="connsiteX4" fmla="*/ 19267 w 12224936"/>
              <a:gd name="connsiteY4" fmla="*/ 0 h 4124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24936" h="4124751">
                <a:moveTo>
                  <a:pt x="19267" y="0"/>
                </a:moveTo>
                <a:lnTo>
                  <a:pt x="12211267" y="0"/>
                </a:lnTo>
                <a:cubicBezTo>
                  <a:pt x="12215823" y="1374917"/>
                  <a:pt x="12220380" y="2749834"/>
                  <a:pt x="12224936" y="4124751"/>
                </a:cubicBezTo>
                <a:lnTo>
                  <a:pt x="217" y="2182220"/>
                </a:lnTo>
                <a:cubicBezTo>
                  <a:pt x="-2546" y="1441165"/>
                  <a:pt x="22030" y="741055"/>
                  <a:pt x="19267" y="0"/>
                </a:cubicBez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 name="Рисунок 9"/>
          <p:cNvSpPr>
            <a:spLocks noGrp="1"/>
          </p:cNvSpPr>
          <p:nvPr>
            <p:ph type="pic" sz="quarter" idx="11"/>
          </p:nvPr>
        </p:nvSpPr>
        <p:spPr>
          <a:xfrm>
            <a:off x="1282274" y="3982037"/>
            <a:ext cx="1460500" cy="1448217"/>
          </a:xfrm>
          <a:prstGeom prst="ellipse">
            <a:avLst/>
          </a:prstGeom>
        </p:spPr>
        <p:txBody>
          <a:bodyPr/>
          <a:lstStyle/>
          <a:p>
            <a:endParaRPr lang="ru-RU" dirty="0"/>
          </a:p>
        </p:txBody>
      </p:sp>
      <p:sp>
        <p:nvSpPr>
          <p:cNvPr id="4" name="Рисунок 9"/>
          <p:cNvSpPr>
            <a:spLocks noGrp="1"/>
          </p:cNvSpPr>
          <p:nvPr>
            <p:ph type="pic" sz="quarter" idx="12"/>
          </p:nvPr>
        </p:nvSpPr>
        <p:spPr>
          <a:xfrm>
            <a:off x="3331712" y="2533820"/>
            <a:ext cx="1460500" cy="1448217"/>
          </a:xfrm>
          <a:prstGeom prst="ellipse">
            <a:avLst/>
          </a:prstGeom>
        </p:spPr>
        <p:txBody>
          <a:bodyPr/>
          <a:lstStyle/>
          <a:p>
            <a:endParaRPr lang="ru-RU" dirty="0"/>
          </a:p>
        </p:txBody>
      </p:sp>
      <p:sp>
        <p:nvSpPr>
          <p:cNvPr id="5" name="Рисунок 9"/>
          <p:cNvSpPr>
            <a:spLocks noGrp="1"/>
          </p:cNvSpPr>
          <p:nvPr>
            <p:ph type="pic" sz="quarter" idx="13"/>
          </p:nvPr>
        </p:nvSpPr>
        <p:spPr>
          <a:xfrm>
            <a:off x="5381150" y="3982037"/>
            <a:ext cx="1460500" cy="1448217"/>
          </a:xfrm>
          <a:prstGeom prst="ellipse">
            <a:avLst/>
          </a:prstGeom>
        </p:spPr>
        <p:txBody>
          <a:bodyPr/>
          <a:lstStyle/>
          <a:p>
            <a:endParaRPr lang="ru-RU" dirty="0"/>
          </a:p>
        </p:txBody>
      </p:sp>
      <p:sp>
        <p:nvSpPr>
          <p:cNvPr id="6" name="Рисунок 9"/>
          <p:cNvSpPr>
            <a:spLocks noGrp="1"/>
          </p:cNvSpPr>
          <p:nvPr>
            <p:ph type="pic" sz="quarter" idx="14"/>
          </p:nvPr>
        </p:nvSpPr>
        <p:spPr>
          <a:xfrm>
            <a:off x="7430588" y="2533820"/>
            <a:ext cx="1460500" cy="1448217"/>
          </a:xfrm>
          <a:prstGeom prst="ellipse">
            <a:avLst/>
          </a:prstGeom>
        </p:spPr>
        <p:txBody>
          <a:bodyPr/>
          <a:lstStyle/>
          <a:p>
            <a:endParaRPr lang="ru-RU" dirty="0"/>
          </a:p>
        </p:txBody>
      </p:sp>
      <p:sp>
        <p:nvSpPr>
          <p:cNvPr id="7" name="Рисунок 9"/>
          <p:cNvSpPr>
            <a:spLocks noGrp="1"/>
          </p:cNvSpPr>
          <p:nvPr>
            <p:ph type="pic" sz="quarter" idx="15"/>
          </p:nvPr>
        </p:nvSpPr>
        <p:spPr>
          <a:xfrm>
            <a:off x="9480026" y="3982037"/>
            <a:ext cx="1460500" cy="1448217"/>
          </a:xfrm>
          <a:prstGeom prst="ellipse">
            <a:avLst/>
          </a:prstGeom>
        </p:spPr>
        <p:txBody>
          <a:bodyPr/>
          <a:lstStyle/>
          <a:p>
            <a:endParaRPr lang="ru-RU" dirty="0"/>
          </a:p>
        </p:txBody>
      </p:sp>
      <p:sp>
        <p:nvSpPr>
          <p:cNvPr id="9" name="Прямоугольник 8"/>
          <p:cNvSpPr/>
          <p:nvPr userDrawn="1"/>
        </p:nvSpPr>
        <p:spPr>
          <a:xfrm>
            <a:off x="666358" y="6438754"/>
            <a:ext cx="319318" cy="230832"/>
          </a:xfrm>
          <a:prstGeom prst="rect">
            <a:avLst/>
          </a:prstGeom>
        </p:spPr>
        <p:txBody>
          <a:bodyPr wrap="none">
            <a:spAutoFit/>
          </a:bodyPr>
          <a:lstStyle/>
          <a:p>
            <a:pPr algn="ctr"/>
            <a:fld id="{149B6D55-4680-4DC5-B665-330CCBA60EFE}" type="slidenum">
              <a:rPr lang="ru-RU" sz="900" b="0" baseline="0" smtClean="0">
                <a:solidFill>
                  <a:schemeClr val="tx1"/>
                </a:solidFill>
                <a:latin typeface="+mj-lt"/>
                <a:ea typeface="Karla" pitchFamily="2" charset="0"/>
                <a:cs typeface="Poppins SemiBold" panose="02000000000000000000" pitchFamily="2" charset="0"/>
              </a:rPr>
              <a:pPr algn="ctr"/>
              <a:t>‹nº›</a:t>
            </a:fld>
            <a:endParaRPr lang="ru-RU" sz="1200" b="0" baseline="0" dirty="0">
              <a:latin typeface="+mj-lt"/>
              <a:ea typeface="Karla" pitchFamily="2" charset="0"/>
            </a:endParaRPr>
          </a:p>
        </p:txBody>
      </p:sp>
      <p:sp>
        <p:nvSpPr>
          <p:cNvPr id="10" name="Прямоугольник 9"/>
          <p:cNvSpPr/>
          <p:nvPr userDrawn="1"/>
        </p:nvSpPr>
        <p:spPr>
          <a:xfrm>
            <a:off x="753448" y="6776016"/>
            <a:ext cx="1343692" cy="96974"/>
          </a:xfrm>
          <a:prstGeom prst="rect">
            <a:avLst/>
          </a:prstGeom>
          <a:solidFill>
            <a:srgbClr val="CA4E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1" name="Подзаголовок 2"/>
          <p:cNvSpPr txBox="1">
            <a:spLocks/>
          </p:cNvSpPr>
          <p:nvPr userDrawn="1"/>
        </p:nvSpPr>
        <p:spPr>
          <a:xfrm>
            <a:off x="8176101" y="6430313"/>
            <a:ext cx="3360224" cy="334966"/>
          </a:xfrm>
          <a:prstGeom prst="rect">
            <a:avLst/>
          </a:prstGeom>
        </p:spPr>
        <p:txBody>
          <a:bodyPr vert="horz" lIns="91440" tIns="45720" rIns="91440" bIns="45720" numCol="1" spcCol="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50000"/>
              </a:lnSpc>
              <a:spcBef>
                <a:spcPts val="0"/>
              </a:spcBef>
              <a:buNone/>
            </a:pPr>
            <a:r>
              <a:rPr lang="en-US" sz="800" dirty="0">
                <a:solidFill>
                  <a:schemeClr val="tx1"/>
                </a:solidFill>
                <a:latin typeface="Karla" pitchFamily="2" charset="0"/>
                <a:ea typeface="Karla" pitchFamily="2" charset="0"/>
                <a:cs typeface="Poppins" panose="02000000000000000000" pitchFamily="2" charset="0"/>
              </a:rPr>
              <a:t>COMPANY</a:t>
            </a:r>
            <a:r>
              <a:rPr lang="en-US" sz="800" baseline="0" dirty="0">
                <a:solidFill>
                  <a:schemeClr val="tx1"/>
                </a:solidFill>
                <a:latin typeface="Karla" pitchFamily="2" charset="0"/>
                <a:ea typeface="Karla" pitchFamily="2" charset="0"/>
                <a:cs typeface="Poppins" panose="02000000000000000000" pitchFamily="2" charset="0"/>
              </a:rPr>
              <a:t> PRESENTATION</a:t>
            </a:r>
            <a:endParaRPr lang="en-US" sz="800" dirty="0">
              <a:solidFill>
                <a:schemeClr val="tx1"/>
              </a:solidFill>
              <a:latin typeface="Karla" pitchFamily="2" charset="0"/>
              <a:ea typeface="Karla" pitchFamily="2" charset="0"/>
              <a:cs typeface="Poppins" panose="02000000000000000000" pitchFamily="2" charset="0"/>
            </a:endParaRPr>
          </a:p>
        </p:txBody>
      </p:sp>
    </p:spTree>
    <p:extLst>
      <p:ext uri="{BB962C8B-B14F-4D97-AF65-F5344CB8AC3E}">
        <p14:creationId xmlns:p14="http://schemas.microsoft.com/office/powerpoint/2010/main" val="1499176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4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Пользовательский макет">
    <p:spTree>
      <p:nvGrpSpPr>
        <p:cNvPr id="1" name=""/>
        <p:cNvGrpSpPr/>
        <p:nvPr/>
      </p:nvGrpSpPr>
      <p:grpSpPr>
        <a:xfrm>
          <a:off x="0" y="0"/>
          <a:ext cx="0" cy="0"/>
          <a:chOff x="0" y="0"/>
          <a:chExt cx="0" cy="0"/>
        </a:xfrm>
      </p:grpSpPr>
      <p:sp>
        <p:nvSpPr>
          <p:cNvPr id="3" name="Прямоугольник 8"/>
          <p:cNvSpPr/>
          <p:nvPr userDrawn="1"/>
        </p:nvSpPr>
        <p:spPr>
          <a:xfrm flipV="1">
            <a:off x="-217" y="2748238"/>
            <a:ext cx="12192218" cy="4124751"/>
          </a:xfrm>
          <a:custGeom>
            <a:avLst/>
            <a:gdLst>
              <a:gd name="connsiteX0" fmla="*/ 0 w 12192000"/>
              <a:gd name="connsiteY0" fmla="*/ 0 h 4133850"/>
              <a:gd name="connsiteX1" fmla="*/ 12192000 w 12192000"/>
              <a:gd name="connsiteY1" fmla="*/ 0 h 4133850"/>
              <a:gd name="connsiteX2" fmla="*/ 12192000 w 12192000"/>
              <a:gd name="connsiteY2" fmla="*/ 4133850 h 4133850"/>
              <a:gd name="connsiteX3" fmla="*/ 0 w 12192000"/>
              <a:gd name="connsiteY3" fmla="*/ 4133850 h 4133850"/>
              <a:gd name="connsiteX4" fmla="*/ 0 w 12192000"/>
              <a:gd name="connsiteY4" fmla="*/ 0 h 4133850"/>
              <a:gd name="connsiteX0" fmla="*/ 19050 w 12211050"/>
              <a:gd name="connsiteY0" fmla="*/ 0 h 4133850"/>
              <a:gd name="connsiteX1" fmla="*/ 12211050 w 12211050"/>
              <a:gd name="connsiteY1" fmla="*/ 0 h 4133850"/>
              <a:gd name="connsiteX2" fmla="*/ 12211050 w 12211050"/>
              <a:gd name="connsiteY2" fmla="*/ 4133850 h 4133850"/>
              <a:gd name="connsiteX3" fmla="*/ 0 w 12211050"/>
              <a:gd name="connsiteY3" fmla="*/ 3219450 h 4133850"/>
              <a:gd name="connsiteX4" fmla="*/ 19050 w 12211050"/>
              <a:gd name="connsiteY4" fmla="*/ 0 h 4133850"/>
              <a:gd name="connsiteX0" fmla="*/ 19050 w 12211050"/>
              <a:gd name="connsiteY0" fmla="*/ 0 h 4438650"/>
              <a:gd name="connsiteX1" fmla="*/ 12211050 w 12211050"/>
              <a:gd name="connsiteY1" fmla="*/ 0 h 4438650"/>
              <a:gd name="connsiteX2" fmla="*/ 12211050 w 12211050"/>
              <a:gd name="connsiteY2" fmla="*/ 4438650 h 4438650"/>
              <a:gd name="connsiteX3" fmla="*/ 0 w 12211050"/>
              <a:gd name="connsiteY3" fmla="*/ 3219450 h 4438650"/>
              <a:gd name="connsiteX4" fmla="*/ 19050 w 12211050"/>
              <a:gd name="connsiteY4" fmla="*/ 0 h 4438650"/>
              <a:gd name="connsiteX0" fmla="*/ 0 w 12192000"/>
              <a:gd name="connsiteY0" fmla="*/ 0 h 4438650"/>
              <a:gd name="connsiteX1" fmla="*/ 12192000 w 12192000"/>
              <a:gd name="connsiteY1" fmla="*/ 0 h 4438650"/>
              <a:gd name="connsiteX2" fmla="*/ 12192000 w 12192000"/>
              <a:gd name="connsiteY2" fmla="*/ 4438650 h 4438650"/>
              <a:gd name="connsiteX3" fmla="*/ 21957 w 12192000"/>
              <a:gd name="connsiteY3" fmla="*/ 2509767 h 4438650"/>
              <a:gd name="connsiteX4" fmla="*/ 0 w 12192000"/>
              <a:gd name="connsiteY4" fmla="*/ 0 h 4438650"/>
              <a:gd name="connsiteX0" fmla="*/ 0 w 12205669"/>
              <a:gd name="connsiteY0" fmla="*/ 0 h 4124751"/>
              <a:gd name="connsiteX1" fmla="*/ 12192000 w 12205669"/>
              <a:gd name="connsiteY1" fmla="*/ 0 h 4124751"/>
              <a:gd name="connsiteX2" fmla="*/ 12205669 w 12205669"/>
              <a:gd name="connsiteY2" fmla="*/ 4124751 h 4124751"/>
              <a:gd name="connsiteX3" fmla="*/ 21957 w 12205669"/>
              <a:gd name="connsiteY3" fmla="*/ 2509767 h 4124751"/>
              <a:gd name="connsiteX4" fmla="*/ 0 w 12205669"/>
              <a:gd name="connsiteY4" fmla="*/ 0 h 4124751"/>
              <a:gd name="connsiteX0" fmla="*/ 0 w 12205669"/>
              <a:gd name="connsiteY0" fmla="*/ 0 h 4124751"/>
              <a:gd name="connsiteX1" fmla="*/ 12192000 w 12205669"/>
              <a:gd name="connsiteY1" fmla="*/ 0 h 4124751"/>
              <a:gd name="connsiteX2" fmla="*/ 12205669 w 12205669"/>
              <a:gd name="connsiteY2" fmla="*/ 4124751 h 4124751"/>
              <a:gd name="connsiteX3" fmla="*/ 8288 w 12205669"/>
              <a:gd name="connsiteY3" fmla="*/ 2223164 h 4124751"/>
              <a:gd name="connsiteX4" fmla="*/ 0 w 12205669"/>
              <a:gd name="connsiteY4" fmla="*/ 0 h 4124751"/>
              <a:gd name="connsiteX0" fmla="*/ 19267 w 12224936"/>
              <a:gd name="connsiteY0" fmla="*/ 0 h 4124751"/>
              <a:gd name="connsiteX1" fmla="*/ 12211267 w 12224936"/>
              <a:gd name="connsiteY1" fmla="*/ 0 h 4124751"/>
              <a:gd name="connsiteX2" fmla="*/ 12224936 w 12224936"/>
              <a:gd name="connsiteY2" fmla="*/ 4124751 h 4124751"/>
              <a:gd name="connsiteX3" fmla="*/ 217 w 12224936"/>
              <a:gd name="connsiteY3" fmla="*/ 2182220 h 4124751"/>
              <a:gd name="connsiteX4" fmla="*/ 19267 w 12224936"/>
              <a:gd name="connsiteY4" fmla="*/ 0 h 4124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24936" h="4124751">
                <a:moveTo>
                  <a:pt x="19267" y="0"/>
                </a:moveTo>
                <a:lnTo>
                  <a:pt x="12211267" y="0"/>
                </a:lnTo>
                <a:cubicBezTo>
                  <a:pt x="12215823" y="1374917"/>
                  <a:pt x="12220380" y="2749834"/>
                  <a:pt x="12224936" y="4124751"/>
                </a:cubicBezTo>
                <a:lnTo>
                  <a:pt x="217" y="2182220"/>
                </a:lnTo>
                <a:cubicBezTo>
                  <a:pt x="-2546" y="1441165"/>
                  <a:pt x="22030" y="741055"/>
                  <a:pt x="19267" y="0"/>
                </a:cubicBez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Прямоугольник 3"/>
          <p:cNvSpPr/>
          <p:nvPr userDrawn="1"/>
        </p:nvSpPr>
        <p:spPr>
          <a:xfrm>
            <a:off x="666358" y="6438754"/>
            <a:ext cx="319318" cy="230832"/>
          </a:xfrm>
          <a:prstGeom prst="rect">
            <a:avLst/>
          </a:prstGeom>
        </p:spPr>
        <p:txBody>
          <a:bodyPr wrap="none">
            <a:spAutoFit/>
          </a:bodyPr>
          <a:lstStyle/>
          <a:p>
            <a:pPr algn="ctr"/>
            <a:fld id="{149B6D55-4680-4DC5-B665-330CCBA60EFE}" type="slidenum">
              <a:rPr lang="ru-RU" sz="900" b="0" baseline="0" smtClean="0">
                <a:solidFill>
                  <a:schemeClr val="tx1"/>
                </a:solidFill>
                <a:latin typeface="+mj-lt"/>
                <a:ea typeface="Karla" pitchFamily="2" charset="0"/>
                <a:cs typeface="Poppins SemiBold" panose="02000000000000000000" pitchFamily="2" charset="0"/>
              </a:rPr>
              <a:pPr algn="ctr"/>
              <a:t>‹nº›</a:t>
            </a:fld>
            <a:endParaRPr lang="ru-RU" sz="1200" b="0" baseline="0" dirty="0">
              <a:latin typeface="+mj-lt"/>
              <a:ea typeface="Karla" pitchFamily="2" charset="0"/>
            </a:endParaRPr>
          </a:p>
        </p:txBody>
      </p:sp>
      <p:sp>
        <p:nvSpPr>
          <p:cNvPr id="5" name="Прямоугольник 4"/>
          <p:cNvSpPr/>
          <p:nvPr userDrawn="1"/>
        </p:nvSpPr>
        <p:spPr>
          <a:xfrm>
            <a:off x="753448" y="6776016"/>
            <a:ext cx="1343692" cy="9697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Рисунок 8"/>
          <p:cNvSpPr>
            <a:spLocks noGrp="1"/>
          </p:cNvSpPr>
          <p:nvPr>
            <p:ph type="pic" sz="quarter" idx="10"/>
          </p:nvPr>
        </p:nvSpPr>
        <p:spPr>
          <a:xfrm>
            <a:off x="7099300" y="1925638"/>
            <a:ext cx="3476625" cy="4932362"/>
          </a:xfrm>
          <a:prstGeom prst="rect">
            <a:avLst/>
          </a:prstGeom>
        </p:spPr>
        <p:txBody>
          <a:bodyPr/>
          <a:lstStyle/>
          <a:p>
            <a:endParaRPr lang="ru-RU"/>
          </a:p>
        </p:txBody>
      </p:sp>
    </p:spTree>
    <p:extLst>
      <p:ext uri="{BB962C8B-B14F-4D97-AF65-F5344CB8AC3E}">
        <p14:creationId xmlns:p14="http://schemas.microsoft.com/office/powerpoint/2010/main" val="3180689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8.xml"/><Relationship Id="rId18" Type="http://schemas.openxmlformats.org/officeDocument/2006/relationships/slideLayout" Target="../slideLayouts/slideLayout33.xml"/><Relationship Id="rId26" Type="http://schemas.openxmlformats.org/officeDocument/2006/relationships/slideLayout" Target="../slideLayouts/slideLayout41.xml"/><Relationship Id="rId39" Type="http://schemas.openxmlformats.org/officeDocument/2006/relationships/theme" Target="../theme/theme2.xml"/><Relationship Id="rId21" Type="http://schemas.openxmlformats.org/officeDocument/2006/relationships/slideLayout" Target="../slideLayouts/slideLayout36.xml"/><Relationship Id="rId34" Type="http://schemas.openxmlformats.org/officeDocument/2006/relationships/slideLayout" Target="../slideLayouts/slideLayout49.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slideLayout" Target="../slideLayouts/slideLayout32.xml"/><Relationship Id="rId25" Type="http://schemas.openxmlformats.org/officeDocument/2006/relationships/slideLayout" Target="../slideLayouts/slideLayout40.xml"/><Relationship Id="rId33" Type="http://schemas.openxmlformats.org/officeDocument/2006/relationships/slideLayout" Target="../slideLayouts/slideLayout48.xml"/><Relationship Id="rId38" Type="http://schemas.openxmlformats.org/officeDocument/2006/relationships/slideLayout" Target="../slideLayouts/slideLayout53.xml"/><Relationship Id="rId2" Type="http://schemas.openxmlformats.org/officeDocument/2006/relationships/slideLayout" Target="../slideLayouts/slideLayout17.xml"/><Relationship Id="rId16" Type="http://schemas.openxmlformats.org/officeDocument/2006/relationships/slideLayout" Target="../slideLayouts/slideLayout31.xml"/><Relationship Id="rId20" Type="http://schemas.openxmlformats.org/officeDocument/2006/relationships/slideLayout" Target="../slideLayouts/slideLayout35.xml"/><Relationship Id="rId29" Type="http://schemas.openxmlformats.org/officeDocument/2006/relationships/slideLayout" Target="../slideLayouts/slideLayout44.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24" Type="http://schemas.openxmlformats.org/officeDocument/2006/relationships/slideLayout" Target="../slideLayouts/slideLayout39.xml"/><Relationship Id="rId32" Type="http://schemas.openxmlformats.org/officeDocument/2006/relationships/slideLayout" Target="../slideLayouts/slideLayout47.xml"/><Relationship Id="rId37" Type="http://schemas.openxmlformats.org/officeDocument/2006/relationships/slideLayout" Target="../slideLayouts/slideLayout52.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23" Type="http://schemas.openxmlformats.org/officeDocument/2006/relationships/slideLayout" Target="../slideLayouts/slideLayout38.xml"/><Relationship Id="rId28" Type="http://schemas.openxmlformats.org/officeDocument/2006/relationships/slideLayout" Target="../slideLayouts/slideLayout43.xml"/><Relationship Id="rId36" Type="http://schemas.openxmlformats.org/officeDocument/2006/relationships/slideLayout" Target="../slideLayouts/slideLayout51.xml"/><Relationship Id="rId10" Type="http://schemas.openxmlformats.org/officeDocument/2006/relationships/slideLayout" Target="../slideLayouts/slideLayout25.xml"/><Relationship Id="rId19" Type="http://schemas.openxmlformats.org/officeDocument/2006/relationships/slideLayout" Target="../slideLayouts/slideLayout34.xml"/><Relationship Id="rId31" Type="http://schemas.openxmlformats.org/officeDocument/2006/relationships/slideLayout" Target="../slideLayouts/slideLayout46.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 Id="rId22" Type="http://schemas.openxmlformats.org/officeDocument/2006/relationships/slideLayout" Target="../slideLayouts/slideLayout37.xml"/><Relationship Id="rId27" Type="http://schemas.openxmlformats.org/officeDocument/2006/relationships/slideLayout" Target="../slideLayouts/slideLayout42.xml"/><Relationship Id="rId30" Type="http://schemas.openxmlformats.org/officeDocument/2006/relationships/slideLayout" Target="../slideLayouts/slideLayout45.xml"/><Relationship Id="rId35" Type="http://schemas.openxmlformats.org/officeDocument/2006/relationships/slideLayout" Target="../slideLayouts/slideLayout50.xml"/><Relationship Id="rId8" Type="http://schemas.openxmlformats.org/officeDocument/2006/relationships/slideLayout" Target="../slideLayouts/slideLayout23.xml"/><Relationship Id="rId3"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717743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80" r:id="rId3"/>
    <p:sldLayoutId id="2147483664" r:id="rId4"/>
    <p:sldLayoutId id="2147483665" r:id="rId5"/>
    <p:sldLayoutId id="2147483689" r:id="rId6"/>
    <p:sldLayoutId id="2147483666" r:id="rId7"/>
    <p:sldLayoutId id="2147483688" r:id="rId8"/>
    <p:sldLayoutId id="2147483685" r:id="rId9"/>
    <p:sldLayoutId id="2147483667" r:id="rId10"/>
    <p:sldLayoutId id="2147483668" r:id="rId11"/>
    <p:sldLayoutId id="2147483669" r:id="rId12"/>
    <p:sldLayoutId id="2147483670" r:id="rId13"/>
    <p:sldLayoutId id="2147483671" r:id="rId14"/>
    <p:sldLayoutId id="2147483672"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5/27/2025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‹nº›</a:t>
            </a:fld>
            <a:endParaRPr lang="en-US" dirty="0"/>
          </a:p>
        </p:txBody>
      </p:sp>
      <p:sp>
        <p:nvSpPr>
          <p:cNvPr id="7" name="Прямоугольник 6">
            <a:extLst>
              <a:ext uri="{FF2B5EF4-FFF2-40B4-BE49-F238E27FC236}">
                <a16:creationId xmlns:a16="http://schemas.microsoft.com/office/drawing/2014/main" id="{67B001E7-12C7-6105-FC96-531AF0A8159A}"/>
              </a:ext>
            </a:extLst>
          </p:cNvPr>
          <p:cNvSpPr/>
          <p:nvPr userDrawn="1"/>
        </p:nvSpPr>
        <p:spPr>
          <a:xfrm>
            <a:off x="666358" y="6438754"/>
            <a:ext cx="319318" cy="230832"/>
          </a:xfrm>
          <a:prstGeom prst="rect">
            <a:avLst/>
          </a:prstGeom>
        </p:spPr>
        <p:txBody>
          <a:bodyPr wrap="none">
            <a:spAutoFit/>
          </a:bodyPr>
          <a:lstStyle/>
          <a:p>
            <a:pPr algn="ctr"/>
            <a:fld id="{149B6D55-4680-4DC5-B665-330CCBA60EFE}" type="slidenum">
              <a:rPr lang="ru-RU" sz="900" b="0" baseline="0" smtClean="0">
                <a:solidFill>
                  <a:schemeClr val="tx1"/>
                </a:solidFill>
                <a:latin typeface="+mj-lt"/>
                <a:ea typeface="Karla" pitchFamily="2" charset="0"/>
                <a:cs typeface="Poppins SemiBold" panose="02000000000000000000" pitchFamily="2" charset="0"/>
              </a:rPr>
              <a:pPr algn="ctr"/>
              <a:t>‹nº›</a:t>
            </a:fld>
            <a:endParaRPr lang="ru-RU" sz="1200" b="0" baseline="0" dirty="0">
              <a:latin typeface="+mj-lt"/>
              <a:ea typeface="Karla" pitchFamily="2" charset="0"/>
            </a:endParaRPr>
          </a:p>
        </p:txBody>
      </p:sp>
      <p:sp>
        <p:nvSpPr>
          <p:cNvPr id="8" name="Прямоугольник 7">
            <a:extLst>
              <a:ext uri="{FF2B5EF4-FFF2-40B4-BE49-F238E27FC236}">
                <a16:creationId xmlns:a16="http://schemas.microsoft.com/office/drawing/2014/main" id="{2ED14E95-8700-E40A-823E-1CD78BB7BAD8}"/>
              </a:ext>
            </a:extLst>
          </p:cNvPr>
          <p:cNvSpPr/>
          <p:nvPr userDrawn="1"/>
        </p:nvSpPr>
        <p:spPr>
          <a:xfrm>
            <a:off x="753448" y="6776016"/>
            <a:ext cx="1343692" cy="9697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Tree>
    <p:extLst>
      <p:ext uri="{BB962C8B-B14F-4D97-AF65-F5344CB8AC3E}">
        <p14:creationId xmlns:p14="http://schemas.microsoft.com/office/powerpoint/2010/main" val="1508576479"/>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649" r:id="rId14"/>
    <p:sldLayoutId id="2147483686" r:id="rId15"/>
    <p:sldLayoutId id="2147483687" r:id="rId16"/>
    <p:sldLayoutId id="2147483675" r:id="rId17"/>
    <p:sldLayoutId id="2147483677" r:id="rId18"/>
    <p:sldLayoutId id="2147483660" r:id="rId19"/>
    <p:sldLayoutId id="2147483691" r:id="rId20"/>
    <p:sldLayoutId id="2147483690" r:id="rId21"/>
    <p:sldLayoutId id="2147483651" r:id="rId22"/>
    <p:sldLayoutId id="2147483652" r:id="rId23"/>
    <p:sldLayoutId id="2147483679" r:id="rId24"/>
    <p:sldLayoutId id="2147483653" r:id="rId25"/>
    <p:sldLayoutId id="2147483683" r:id="rId26"/>
    <p:sldLayoutId id="2147483674" r:id="rId27"/>
    <p:sldLayoutId id="2147483654" r:id="rId28"/>
    <p:sldLayoutId id="2147483676" r:id="rId29"/>
    <p:sldLayoutId id="2147483655" r:id="rId30"/>
    <p:sldLayoutId id="2147483656" r:id="rId31"/>
    <p:sldLayoutId id="2147483657" r:id="rId32"/>
    <p:sldLayoutId id="2147483658" r:id="rId33"/>
    <p:sldLayoutId id="2147483681" r:id="rId34"/>
    <p:sldLayoutId id="2147483682" r:id="rId35"/>
    <p:sldLayoutId id="2147483673" r:id="rId36"/>
    <p:sldLayoutId id="2147483659" r:id="rId37"/>
    <p:sldLayoutId id="2147483684" r:id="rId3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8.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7.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7.xml"/><Relationship Id="rId5" Type="http://schemas.openxmlformats.org/officeDocument/2006/relationships/image" Target="../media/image5.png"/><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7.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7.xml"/></Relationships>
</file>

<file path=ppt/slides/_rels/slide27.xml.rels><?xml version="1.0" encoding="UTF-8" standalone="yes"?>
<Relationships xmlns="http://schemas.openxmlformats.org/package/2006/relationships"><Relationship Id="rId3" Type="http://schemas.openxmlformats.org/officeDocument/2006/relationships/hyperlink" Target="http://www.linkedin.com/in/fabio-cury" TargetMode="External"/><Relationship Id="rId2" Type="http://schemas.openxmlformats.org/officeDocument/2006/relationships/image" Target="../media/image7.png"/><Relationship Id="rId1" Type="http://schemas.openxmlformats.org/officeDocument/2006/relationships/slideLayout" Target="../slideLayouts/slideLayout28.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1" name="Imagem 100">
            <a:extLst>
              <a:ext uri="{FF2B5EF4-FFF2-40B4-BE49-F238E27FC236}">
                <a16:creationId xmlns:a16="http://schemas.microsoft.com/office/drawing/2014/main" id="{2321B314-3DAC-684D-7940-186E885C38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0211" y="1720068"/>
            <a:ext cx="9291789" cy="5150025"/>
          </a:xfrm>
          <a:prstGeom prst="rect">
            <a:avLst/>
          </a:prstGeom>
        </p:spPr>
      </p:pic>
      <p:sp>
        <p:nvSpPr>
          <p:cNvPr id="22" name="TextBox 6">
            <a:extLst>
              <a:ext uri="{FF2B5EF4-FFF2-40B4-BE49-F238E27FC236}">
                <a16:creationId xmlns:a16="http://schemas.microsoft.com/office/drawing/2014/main" id="{DAA65772-ACFE-9D94-03C9-A05C86E28CE7}"/>
              </a:ext>
            </a:extLst>
          </p:cNvPr>
          <p:cNvSpPr txBox="1"/>
          <p:nvPr/>
        </p:nvSpPr>
        <p:spPr>
          <a:xfrm>
            <a:off x="804381" y="2276876"/>
            <a:ext cx="9449228" cy="2123658"/>
          </a:xfrm>
          <a:prstGeom prst="rect">
            <a:avLst/>
          </a:prstGeom>
          <a:noFill/>
        </p:spPr>
        <p:txBody>
          <a:bodyPr wrap="square" rtlCol="0">
            <a:spAutoFit/>
          </a:bodyPr>
          <a:lstStyle/>
          <a:p>
            <a:pPr algn="just">
              <a:defRPr sz="3000">
                <a:solidFill>
                  <a:srgbClr val="FFFFFF"/>
                </a:solidFill>
                <a:latin typeface="Gotham Light"/>
                <a:ea typeface="Gotham Light"/>
                <a:cs typeface="Gotham Light"/>
                <a:sym typeface="Gotham Light"/>
              </a:defRPr>
            </a:pPr>
            <a:r>
              <a:rPr lang="pt-BR" sz="4400" b="1" dirty="0">
                <a:solidFill>
                  <a:srgbClr val="002060"/>
                </a:solidFill>
                <a:latin typeface="IBM Plex Sans bold" panose="020B0803050203000203" pitchFamily="34" charset="0"/>
                <a:sym typeface="Gotham Black"/>
              </a:rPr>
              <a:t>Imposto Sobre Transmissão Causa Mortis e Doação de Quaisquer Bens e Direitos (ITCMD)</a:t>
            </a:r>
            <a:endParaRPr lang="en-US" sz="4400" b="1" dirty="0">
              <a:solidFill>
                <a:srgbClr val="002060"/>
              </a:solidFill>
              <a:latin typeface="IBM Plex Sans bold" panose="020B0803050203000203" pitchFamily="34" charset="0"/>
            </a:endParaRPr>
          </a:p>
        </p:txBody>
      </p:sp>
      <p:sp>
        <p:nvSpPr>
          <p:cNvPr id="23" name="TextBox 6">
            <a:extLst>
              <a:ext uri="{FF2B5EF4-FFF2-40B4-BE49-F238E27FC236}">
                <a16:creationId xmlns:a16="http://schemas.microsoft.com/office/drawing/2014/main" id="{D0D2FB5D-EF8A-FC4A-089C-F1EB42C14521}"/>
              </a:ext>
            </a:extLst>
          </p:cNvPr>
          <p:cNvSpPr txBox="1"/>
          <p:nvPr/>
        </p:nvSpPr>
        <p:spPr>
          <a:xfrm>
            <a:off x="804381" y="1184270"/>
            <a:ext cx="9449228" cy="769441"/>
          </a:xfrm>
          <a:prstGeom prst="rect">
            <a:avLst/>
          </a:prstGeom>
          <a:noFill/>
        </p:spPr>
        <p:txBody>
          <a:bodyPr wrap="square" rtlCol="0">
            <a:spAutoFit/>
          </a:bodyPr>
          <a:lstStyle/>
          <a:p>
            <a:pPr>
              <a:defRPr sz="3000">
                <a:solidFill>
                  <a:srgbClr val="FFFFFF"/>
                </a:solidFill>
                <a:latin typeface="Gotham Light"/>
                <a:ea typeface="Gotham Light"/>
                <a:cs typeface="Gotham Light"/>
                <a:sym typeface="Gotham Light"/>
              </a:defRPr>
            </a:pPr>
            <a:r>
              <a:rPr lang="en-US" sz="4400" b="1" dirty="0">
                <a:solidFill>
                  <a:srgbClr val="002060"/>
                </a:solidFill>
                <a:latin typeface="IBM Plex Sans bold" panose="020B0803050203000203" pitchFamily="34" charset="0"/>
              </a:rPr>
              <a:t>PLP 108/24</a:t>
            </a:r>
          </a:p>
        </p:txBody>
      </p:sp>
      <p:sp>
        <p:nvSpPr>
          <p:cNvPr id="25" name="TextBox 6">
            <a:extLst>
              <a:ext uri="{FF2B5EF4-FFF2-40B4-BE49-F238E27FC236}">
                <a16:creationId xmlns:a16="http://schemas.microsoft.com/office/drawing/2014/main" id="{7B1D373E-15E2-FB32-F166-1F19ED0277F9}"/>
              </a:ext>
            </a:extLst>
          </p:cNvPr>
          <p:cNvSpPr txBox="1"/>
          <p:nvPr/>
        </p:nvSpPr>
        <p:spPr>
          <a:xfrm>
            <a:off x="804381" y="5784262"/>
            <a:ext cx="9449228" cy="323165"/>
          </a:xfrm>
          <a:prstGeom prst="rect">
            <a:avLst/>
          </a:prstGeom>
          <a:noFill/>
        </p:spPr>
        <p:txBody>
          <a:bodyPr wrap="square" rtlCol="0">
            <a:spAutoFit/>
          </a:bodyPr>
          <a:lstStyle/>
          <a:p>
            <a:pPr>
              <a:defRPr sz="3000">
                <a:solidFill>
                  <a:srgbClr val="FFFFFF"/>
                </a:solidFill>
                <a:latin typeface="Gotham Light"/>
                <a:ea typeface="Gotham Light"/>
                <a:cs typeface="Gotham Light"/>
                <a:sym typeface="Gotham Light"/>
              </a:defRPr>
            </a:pPr>
            <a:r>
              <a:rPr lang="pt-BR" sz="1500" b="1" dirty="0">
                <a:solidFill>
                  <a:schemeClr val="accent1">
                    <a:lumMod val="50000"/>
                  </a:schemeClr>
                </a:solidFill>
                <a:latin typeface="IBM Plex Sans bold" panose="020B0803050203000203" pitchFamily="34" charset="0"/>
                <a:sym typeface="Gotham Black"/>
              </a:rPr>
              <a:t>Fábio Lemos Cury</a:t>
            </a:r>
            <a:endParaRPr lang="en-US" sz="1500" dirty="0">
              <a:solidFill>
                <a:schemeClr val="accent1">
                  <a:lumMod val="50000"/>
                </a:schemeClr>
              </a:solidFill>
              <a:latin typeface="Raleway ExtraBold" panose="020B0903030101060003" pitchFamily="34" charset="-52"/>
            </a:endParaRPr>
          </a:p>
        </p:txBody>
      </p:sp>
      <p:sp>
        <p:nvSpPr>
          <p:cNvPr id="30" name="TextBox 6">
            <a:extLst>
              <a:ext uri="{FF2B5EF4-FFF2-40B4-BE49-F238E27FC236}">
                <a16:creationId xmlns:a16="http://schemas.microsoft.com/office/drawing/2014/main" id="{D918C1DC-EA4A-214E-3401-D237B6480E8E}"/>
              </a:ext>
            </a:extLst>
          </p:cNvPr>
          <p:cNvSpPr txBox="1"/>
          <p:nvPr/>
        </p:nvSpPr>
        <p:spPr>
          <a:xfrm>
            <a:off x="804381" y="5405831"/>
            <a:ext cx="9449228" cy="323165"/>
          </a:xfrm>
          <a:prstGeom prst="rect">
            <a:avLst/>
          </a:prstGeom>
          <a:noFill/>
        </p:spPr>
        <p:txBody>
          <a:bodyPr wrap="square" rtlCol="0">
            <a:spAutoFit/>
          </a:bodyPr>
          <a:lstStyle/>
          <a:p>
            <a:pPr>
              <a:defRPr sz="3000">
                <a:solidFill>
                  <a:srgbClr val="FFFFFF"/>
                </a:solidFill>
                <a:latin typeface="Gotham Light"/>
                <a:ea typeface="Gotham Light"/>
                <a:cs typeface="Gotham Light"/>
                <a:sym typeface="Gotham Light"/>
              </a:defRPr>
            </a:pPr>
            <a:r>
              <a:rPr lang="pt-BR" sz="1500" b="1" dirty="0">
                <a:solidFill>
                  <a:schemeClr val="accent1">
                    <a:lumMod val="50000"/>
                  </a:schemeClr>
                </a:solidFill>
                <a:latin typeface="IBM Plex Sans bold" panose="020B0803050203000203" pitchFamily="34" charset="0"/>
                <a:sym typeface="Gotham Black"/>
              </a:rPr>
              <a:t>Brasília, 28 de maio de 2025</a:t>
            </a:r>
            <a:endParaRPr lang="en-US" sz="1500" dirty="0">
              <a:solidFill>
                <a:schemeClr val="accent1">
                  <a:lumMod val="50000"/>
                </a:schemeClr>
              </a:solidFill>
              <a:latin typeface="Raleway ExtraBold" panose="020B0903030101060003" pitchFamily="34" charset="-52"/>
            </a:endParaRPr>
          </a:p>
        </p:txBody>
      </p:sp>
      <p:sp>
        <p:nvSpPr>
          <p:cNvPr id="31" name="TextBox 6">
            <a:extLst>
              <a:ext uri="{FF2B5EF4-FFF2-40B4-BE49-F238E27FC236}">
                <a16:creationId xmlns:a16="http://schemas.microsoft.com/office/drawing/2014/main" id="{69ACEE37-4FDD-5E92-819A-E95B508A7233}"/>
              </a:ext>
            </a:extLst>
          </p:cNvPr>
          <p:cNvSpPr txBox="1"/>
          <p:nvPr/>
        </p:nvSpPr>
        <p:spPr>
          <a:xfrm>
            <a:off x="804381" y="5027400"/>
            <a:ext cx="9449228" cy="323165"/>
          </a:xfrm>
          <a:prstGeom prst="rect">
            <a:avLst/>
          </a:prstGeom>
          <a:noFill/>
        </p:spPr>
        <p:txBody>
          <a:bodyPr wrap="square" rtlCol="0">
            <a:spAutoFit/>
          </a:bodyPr>
          <a:lstStyle/>
          <a:p>
            <a:pPr>
              <a:defRPr sz="3000">
                <a:solidFill>
                  <a:srgbClr val="FFFFFF"/>
                </a:solidFill>
                <a:latin typeface="Gotham Light"/>
                <a:ea typeface="Gotham Light"/>
                <a:cs typeface="Gotham Light"/>
                <a:sym typeface="Gotham Light"/>
              </a:defRPr>
            </a:pPr>
            <a:r>
              <a:rPr lang="pt-BR" sz="1500" b="1" dirty="0">
                <a:solidFill>
                  <a:schemeClr val="accent1">
                    <a:lumMod val="50000"/>
                  </a:schemeClr>
                </a:solidFill>
                <a:latin typeface="IBM Plex Sans bold" panose="020B0803050203000203" pitchFamily="34" charset="0"/>
                <a:sym typeface="Gotham Black"/>
              </a:rPr>
              <a:t>Audiência Pública – CCJ do Senado Federal</a:t>
            </a:r>
            <a:endParaRPr lang="en-US" sz="1500" dirty="0">
              <a:solidFill>
                <a:schemeClr val="accent1">
                  <a:lumMod val="50000"/>
                </a:schemeClr>
              </a:solidFill>
              <a:latin typeface="Raleway ExtraBold" panose="020B0903030101060003" pitchFamily="34" charset="-52"/>
            </a:endParaRPr>
          </a:p>
        </p:txBody>
      </p:sp>
    </p:spTree>
    <p:extLst>
      <p:ext uri="{BB962C8B-B14F-4D97-AF65-F5344CB8AC3E}">
        <p14:creationId xmlns:p14="http://schemas.microsoft.com/office/powerpoint/2010/main" val="1990609584"/>
      </p:ext>
    </p:extLst>
  </p:cSld>
  <p:clrMapOvr>
    <a:masterClrMapping/>
  </p:clrMapOvr>
  <p:transition spd="slow">
    <p:push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14901E-0291-1884-C4BE-81EF265AD695}"/>
            </a:ext>
          </a:extLst>
        </p:cNvPr>
        <p:cNvGrpSpPr/>
        <p:nvPr/>
      </p:nvGrpSpPr>
      <p:grpSpPr>
        <a:xfrm>
          <a:off x="0" y="0"/>
          <a:ext cx="0" cy="0"/>
          <a:chOff x="0" y="0"/>
          <a:chExt cx="0" cy="0"/>
        </a:xfrm>
      </p:grpSpPr>
      <p:pic>
        <p:nvPicPr>
          <p:cNvPr id="101" name="Imagem 100">
            <a:extLst>
              <a:ext uri="{FF2B5EF4-FFF2-40B4-BE49-F238E27FC236}">
                <a16:creationId xmlns:a16="http://schemas.microsoft.com/office/drawing/2014/main" id="{123B1C8A-2DA4-572D-8438-167DF595F0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0211" y="1707975"/>
            <a:ext cx="9291789" cy="5150025"/>
          </a:xfrm>
          <a:prstGeom prst="rect">
            <a:avLst/>
          </a:prstGeom>
        </p:spPr>
      </p:pic>
      <p:grpSp>
        <p:nvGrpSpPr>
          <p:cNvPr id="2" name="Группа 4">
            <a:extLst>
              <a:ext uri="{FF2B5EF4-FFF2-40B4-BE49-F238E27FC236}">
                <a16:creationId xmlns:a16="http://schemas.microsoft.com/office/drawing/2014/main" id="{49AB1C5F-859A-1097-8F8A-0839531E3C71}"/>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94B7D069-AACE-6D47-2E9C-325E01EB157F}"/>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1F30B523-0A59-1606-CF96-BDCE5267EC01}"/>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89DBC424-BF6F-1A05-F962-80D0C7EF6460}"/>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C4853182-5629-A2A9-743E-D840B7A271C0}"/>
              </a:ext>
            </a:extLst>
          </p:cNvPr>
          <p:cNvSpPr txBox="1"/>
          <p:nvPr/>
        </p:nvSpPr>
        <p:spPr>
          <a:xfrm>
            <a:off x="755923" y="593550"/>
            <a:ext cx="10196329" cy="492443"/>
          </a:xfrm>
          <a:prstGeom prst="rect">
            <a:avLst/>
          </a:prstGeom>
          <a:noFill/>
        </p:spPr>
        <p:txBody>
          <a:bodyPr wrap="square" rtlCol="0">
            <a:spAutoFit/>
          </a:bodyPr>
          <a:lstStyle/>
          <a:p>
            <a:pPr marL="12700">
              <a:lnSpc>
                <a:spcPct val="100000"/>
              </a:lnSpc>
              <a:spcBef>
                <a:spcPts val="100"/>
              </a:spcBef>
            </a:pPr>
            <a:r>
              <a:rPr lang="pt-BR" sz="2600" dirty="0">
                <a:solidFill>
                  <a:schemeClr val="accent1">
                    <a:lumMod val="50000"/>
                  </a:schemeClr>
                </a:solidFill>
                <a:latin typeface="IBM Plex Sans bold" panose="020B0803050203000203" pitchFamily="34" charset="0"/>
                <a:cs typeface="Verdana"/>
              </a:rPr>
              <a:t>Não incidência na distribuição desproporcional de dividendos</a:t>
            </a:r>
            <a:endParaRPr lang="pt-BR" sz="2600" b="1" dirty="0">
              <a:solidFill>
                <a:schemeClr val="accent1">
                  <a:lumMod val="50000"/>
                </a:schemeClr>
              </a:solidFill>
              <a:latin typeface="IBM Plex Sans" panose="020B0503050203000203" pitchFamily="34" charset="0"/>
              <a:cs typeface="Verdana"/>
            </a:endParaRPr>
          </a:p>
        </p:txBody>
      </p:sp>
      <p:sp>
        <p:nvSpPr>
          <p:cNvPr id="7" name="Elipse 6">
            <a:extLst>
              <a:ext uri="{FF2B5EF4-FFF2-40B4-BE49-F238E27FC236}">
                <a16:creationId xmlns:a16="http://schemas.microsoft.com/office/drawing/2014/main" id="{A9E285A7-7ACE-0A43-CA20-26CAFF516E2E}"/>
              </a:ext>
            </a:extLst>
          </p:cNvPr>
          <p:cNvSpPr/>
          <p:nvPr/>
        </p:nvSpPr>
        <p:spPr>
          <a:xfrm>
            <a:off x="847454" y="1373729"/>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2" name="Elipse 21">
            <a:extLst>
              <a:ext uri="{FF2B5EF4-FFF2-40B4-BE49-F238E27FC236}">
                <a16:creationId xmlns:a16="http://schemas.microsoft.com/office/drawing/2014/main" id="{C0963383-9390-57E7-F077-EA18F235D8C0}"/>
              </a:ext>
            </a:extLst>
          </p:cNvPr>
          <p:cNvSpPr/>
          <p:nvPr/>
        </p:nvSpPr>
        <p:spPr>
          <a:xfrm>
            <a:off x="842154" y="4720288"/>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TextBox 7">
            <a:extLst>
              <a:ext uri="{FF2B5EF4-FFF2-40B4-BE49-F238E27FC236}">
                <a16:creationId xmlns:a16="http://schemas.microsoft.com/office/drawing/2014/main" id="{121BF68A-ADC8-B2F4-1821-A58911F51E47}"/>
              </a:ext>
            </a:extLst>
          </p:cNvPr>
          <p:cNvSpPr txBox="1"/>
          <p:nvPr/>
        </p:nvSpPr>
        <p:spPr>
          <a:xfrm>
            <a:off x="1270951" y="4606799"/>
            <a:ext cx="10196329" cy="1323439"/>
          </a:xfrm>
          <a:prstGeom prst="rect">
            <a:avLst/>
          </a:prstGeom>
          <a:noFill/>
        </p:spPr>
        <p:txBody>
          <a:bodyPr wrap="square" rtlCol="0">
            <a:spAutoFit/>
          </a:bodyPr>
          <a:lstStyle/>
          <a:p>
            <a:pPr marL="12700" algn="just">
              <a:lnSpc>
                <a:spcPct val="100000"/>
              </a:lnSpc>
              <a:spcBef>
                <a:spcPts val="100"/>
              </a:spcBef>
            </a:pPr>
            <a:r>
              <a:rPr lang="pt-BR" sz="2000" b="1" dirty="0">
                <a:solidFill>
                  <a:schemeClr val="accent1">
                    <a:lumMod val="50000"/>
                  </a:schemeClr>
                </a:solidFill>
                <a:latin typeface="IBM Plex Sans" panose="020B0503050203000203" pitchFamily="34" charset="0"/>
                <a:cs typeface="Verdana"/>
              </a:rPr>
              <a:t>Justificativa: </a:t>
            </a:r>
            <a:r>
              <a:rPr lang="pt-BR" sz="2000" dirty="0">
                <a:solidFill>
                  <a:schemeClr val="accent1">
                    <a:lumMod val="50000"/>
                  </a:schemeClr>
                </a:solidFill>
                <a:latin typeface="IBM Plex Sans" panose="020B0503050203000203" pitchFamily="34" charset="0"/>
                <a:cs typeface="Verdana"/>
              </a:rPr>
              <a:t>A proposta é de um texto equilibrado, que reafirma a presunção de licitude de operação prevista no Código Civil, prestigia a segurança jurídica e garanta aos Fiscos o direito de fiscalização e tributação </a:t>
            </a:r>
            <a:r>
              <a:rPr lang="pt-BR" sz="2000" u="sng" dirty="0">
                <a:solidFill>
                  <a:schemeClr val="accent1">
                    <a:lumMod val="50000"/>
                  </a:schemeClr>
                </a:solidFill>
                <a:latin typeface="IBM Plex Sans" panose="020B0503050203000203" pitchFamily="34" charset="0"/>
                <a:cs typeface="Verdana"/>
              </a:rPr>
              <a:t>quando comprovada </a:t>
            </a:r>
            <a:r>
              <a:rPr lang="pt-BR" sz="2000" dirty="0">
                <a:solidFill>
                  <a:schemeClr val="accent1">
                    <a:lumMod val="50000"/>
                  </a:schemeClr>
                </a:solidFill>
                <a:latin typeface="IBM Plex Sans" panose="020B0503050203000203" pitchFamily="34" charset="0"/>
                <a:cs typeface="Verdana"/>
              </a:rPr>
              <a:t>a hipótese dolo, fraude ou simulação.</a:t>
            </a:r>
          </a:p>
        </p:txBody>
      </p:sp>
      <p:graphicFrame>
        <p:nvGraphicFramePr>
          <p:cNvPr id="10" name="Tabela 9">
            <a:extLst>
              <a:ext uri="{FF2B5EF4-FFF2-40B4-BE49-F238E27FC236}">
                <a16:creationId xmlns:a16="http://schemas.microsoft.com/office/drawing/2014/main" id="{57EE6868-3F06-F5D8-AB51-311AA10BA5E7}"/>
              </a:ext>
            </a:extLst>
          </p:cNvPr>
          <p:cNvGraphicFramePr>
            <a:graphicFrameLocks noGrp="1"/>
          </p:cNvGraphicFramePr>
          <p:nvPr>
            <p:extLst>
              <p:ext uri="{D42A27DB-BD31-4B8C-83A1-F6EECF244321}">
                <p14:modId xmlns:p14="http://schemas.microsoft.com/office/powerpoint/2010/main" val="4253277107"/>
              </p:ext>
            </p:extLst>
          </p:nvPr>
        </p:nvGraphicFramePr>
        <p:xfrm>
          <a:off x="1962863" y="2954071"/>
          <a:ext cx="7937499" cy="1357249"/>
        </p:xfrm>
        <a:graphic>
          <a:graphicData uri="http://schemas.openxmlformats.org/drawingml/2006/table">
            <a:tbl>
              <a:tblPr firstRow="1" firstCol="1" bandRow="1"/>
              <a:tblGrid>
                <a:gridCol w="7937499">
                  <a:extLst>
                    <a:ext uri="{9D8B030D-6E8A-4147-A177-3AD203B41FA5}">
                      <a16:colId xmlns:a16="http://schemas.microsoft.com/office/drawing/2014/main" val="2752524045"/>
                    </a:ext>
                  </a:extLst>
                </a:gridCol>
              </a:tblGrid>
              <a:tr h="30672">
                <a:tc>
                  <a:txBody>
                    <a:bodyPr/>
                    <a:lstStyle/>
                    <a:p>
                      <a:pPr algn="ctr">
                        <a:lnSpc>
                          <a:spcPct val="107000"/>
                        </a:lnSpc>
                        <a:spcAft>
                          <a:spcPts val="800"/>
                        </a:spcAft>
                        <a:buNone/>
                      </a:pPr>
                      <a:r>
                        <a:rPr lang="pt-BR"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Inclusão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44075472"/>
                  </a:ext>
                </a:extLst>
              </a:tr>
              <a:tr h="0">
                <a:tc>
                  <a:txBody>
                    <a:bodyPr/>
                    <a:lstStyle/>
                    <a:p>
                      <a:pPr algn="just">
                        <a:lnSpc>
                          <a:spcPct val="107000"/>
                        </a:lnSpc>
                        <a:spcAft>
                          <a:spcPts val="800"/>
                        </a:spcAft>
                        <a:buNone/>
                      </a:pPr>
                      <a:r>
                        <a:rPr lang="pt-BR"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Art. A distribuição </a:t>
                      </a:r>
                      <a:r>
                        <a:rPr lang="pt-BR" sz="1700" b="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desproporcional de lucros realizada nos termos da legislação civil não constitui fato gerador do ITCMD, salvo quando comprovadas as hipóteses de que trata o inciso VII do art. 149 da Lei nº 5.172, de 25 de outubro de 1966 (Código Tributário Nacional).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37849463"/>
                  </a:ext>
                </a:extLst>
              </a:tr>
            </a:tbl>
          </a:graphicData>
        </a:graphic>
      </p:graphicFrame>
      <p:sp>
        <p:nvSpPr>
          <p:cNvPr id="13" name="TextBox 7">
            <a:extLst>
              <a:ext uri="{FF2B5EF4-FFF2-40B4-BE49-F238E27FC236}">
                <a16:creationId xmlns:a16="http://schemas.microsoft.com/office/drawing/2014/main" id="{C1661516-6462-EC8C-1106-B78F18A7A9C4}"/>
              </a:ext>
            </a:extLst>
          </p:cNvPr>
          <p:cNvSpPr txBox="1"/>
          <p:nvPr/>
        </p:nvSpPr>
        <p:spPr>
          <a:xfrm>
            <a:off x="1148217" y="1204424"/>
            <a:ext cx="10196329" cy="1631216"/>
          </a:xfrm>
          <a:prstGeom prst="rect">
            <a:avLst/>
          </a:prstGeom>
          <a:noFill/>
        </p:spPr>
        <p:txBody>
          <a:bodyPr wrap="square" rtlCol="0">
            <a:spAutoFit/>
          </a:bodyPr>
          <a:lstStyle/>
          <a:p>
            <a:pPr marL="12700" algn="just">
              <a:lnSpc>
                <a:spcPct val="100000"/>
              </a:lnSpc>
              <a:spcBef>
                <a:spcPts val="100"/>
              </a:spcBef>
            </a:pPr>
            <a:r>
              <a:rPr lang="pt-BR" sz="2000" b="1" dirty="0">
                <a:solidFill>
                  <a:schemeClr val="accent1">
                    <a:lumMod val="50000"/>
                  </a:schemeClr>
                </a:solidFill>
                <a:latin typeface="IBM Plex Sans" panose="020B0503050203000203" pitchFamily="34" charset="0"/>
                <a:cs typeface="Verdana"/>
              </a:rPr>
              <a:t>Proposta: </a:t>
            </a:r>
            <a:r>
              <a:rPr lang="pt-BR" sz="2000" dirty="0">
                <a:solidFill>
                  <a:schemeClr val="accent1">
                    <a:lumMod val="50000"/>
                  </a:schemeClr>
                </a:solidFill>
                <a:latin typeface="IBM Plex Sans" panose="020B0503050203000203" pitchFamily="34" charset="0"/>
                <a:cs typeface="Verdana"/>
              </a:rPr>
              <a:t>veiculação de artigo no Capítulo III (“Da imunidade e da não incidência”) do PLP 108/24 que </a:t>
            </a:r>
            <a:r>
              <a:rPr lang="pt-BR" sz="2000" b="1" dirty="0">
                <a:solidFill>
                  <a:schemeClr val="accent1">
                    <a:lumMod val="50000"/>
                  </a:schemeClr>
                </a:solidFill>
                <a:latin typeface="IBM Plex Sans" panose="020B0503050203000203" pitchFamily="34" charset="0"/>
                <a:cs typeface="Verdana"/>
              </a:rPr>
              <a:t>reafirme a não incidência do ITCMD sobre os dividendos </a:t>
            </a:r>
            <a:r>
              <a:rPr lang="pt-BR" sz="2000" dirty="0">
                <a:solidFill>
                  <a:schemeClr val="accent1">
                    <a:lumMod val="50000"/>
                  </a:schemeClr>
                </a:solidFill>
                <a:latin typeface="IBM Plex Sans" panose="020B0503050203000203" pitchFamily="34" charset="0"/>
                <a:cs typeface="Verdana"/>
              </a:rPr>
              <a:t>distribuídos desproporcionalmente de acordo com as normas de direito privado prestigiando, a um só tempo, a </a:t>
            </a:r>
            <a:r>
              <a:rPr lang="pt-BR" sz="2000" b="1" dirty="0">
                <a:solidFill>
                  <a:schemeClr val="accent1">
                    <a:lumMod val="50000"/>
                  </a:schemeClr>
                </a:solidFill>
                <a:latin typeface="IBM Plex Sans" panose="020B0503050203000203" pitchFamily="34" charset="0"/>
                <a:cs typeface="Verdana"/>
              </a:rPr>
              <a:t>presunção de licitude das operações e o direito dos Fiscos Estaduais de coibir abusos e tributar operações fruto de dolo, fraude ou simulação.</a:t>
            </a:r>
          </a:p>
        </p:txBody>
      </p:sp>
    </p:spTree>
    <p:extLst>
      <p:ext uri="{BB962C8B-B14F-4D97-AF65-F5344CB8AC3E}">
        <p14:creationId xmlns:p14="http://schemas.microsoft.com/office/powerpoint/2010/main" val="444712116"/>
      </p:ext>
    </p:extLst>
  </p:cSld>
  <p:clrMapOvr>
    <a:masterClrMapping/>
  </p:clrMapOvr>
  <p:transition spd="slow">
    <p:push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EA54A7-D58A-429B-5084-FC8C9C5C1A85}"/>
            </a:ext>
          </a:extLst>
        </p:cNvPr>
        <p:cNvGrpSpPr/>
        <p:nvPr/>
      </p:nvGrpSpPr>
      <p:grpSpPr>
        <a:xfrm>
          <a:off x="0" y="0"/>
          <a:ext cx="0" cy="0"/>
          <a:chOff x="0" y="0"/>
          <a:chExt cx="0" cy="0"/>
        </a:xfrm>
      </p:grpSpPr>
      <p:pic>
        <p:nvPicPr>
          <p:cNvPr id="101" name="Imagem 100">
            <a:extLst>
              <a:ext uri="{FF2B5EF4-FFF2-40B4-BE49-F238E27FC236}">
                <a16:creationId xmlns:a16="http://schemas.microsoft.com/office/drawing/2014/main" id="{98ACACBC-9366-6807-3EA7-48995F392F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0211" y="1707975"/>
            <a:ext cx="9291789" cy="5150025"/>
          </a:xfrm>
          <a:prstGeom prst="rect">
            <a:avLst/>
          </a:prstGeom>
        </p:spPr>
      </p:pic>
      <p:grpSp>
        <p:nvGrpSpPr>
          <p:cNvPr id="2" name="Группа 4">
            <a:extLst>
              <a:ext uri="{FF2B5EF4-FFF2-40B4-BE49-F238E27FC236}">
                <a16:creationId xmlns:a16="http://schemas.microsoft.com/office/drawing/2014/main" id="{09E07BAA-3ECB-B247-39DC-80D22F025C69}"/>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967BBFBC-ABFF-8202-E398-8539F568DDE2}"/>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BF68CD0A-3B6C-7681-A37E-8DE0679132B9}"/>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E9152769-3E0A-2EB6-0079-0172DABB3262}"/>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336EC2DA-A76C-01F3-98A8-08039C5A8B11}"/>
              </a:ext>
            </a:extLst>
          </p:cNvPr>
          <p:cNvSpPr txBox="1"/>
          <p:nvPr/>
        </p:nvSpPr>
        <p:spPr>
          <a:xfrm>
            <a:off x="755923" y="593550"/>
            <a:ext cx="10196329" cy="492443"/>
          </a:xfrm>
          <a:prstGeom prst="rect">
            <a:avLst/>
          </a:prstGeom>
          <a:noFill/>
        </p:spPr>
        <p:txBody>
          <a:bodyPr wrap="square" rtlCol="0">
            <a:spAutoFit/>
          </a:bodyPr>
          <a:lstStyle/>
          <a:p>
            <a:pPr marL="12700">
              <a:lnSpc>
                <a:spcPct val="100000"/>
              </a:lnSpc>
              <a:spcBef>
                <a:spcPts val="100"/>
              </a:spcBef>
            </a:pPr>
            <a:r>
              <a:rPr lang="pt-BR" sz="2600" b="1" dirty="0">
                <a:solidFill>
                  <a:schemeClr val="accent1">
                    <a:lumMod val="50000"/>
                  </a:schemeClr>
                </a:solidFill>
                <a:latin typeface="IBM Plex Sans bold" panose="020B0803050203000203" pitchFamily="34" charset="0"/>
                <a:cs typeface="Verdana"/>
              </a:rPr>
              <a:t>Fato gerador nas transmissões de imóveis por doação: registro</a:t>
            </a:r>
            <a:endParaRPr lang="pt-BR" sz="2600" b="1" dirty="0">
              <a:solidFill>
                <a:schemeClr val="accent1">
                  <a:lumMod val="50000"/>
                </a:schemeClr>
              </a:solidFill>
              <a:latin typeface="IBM Plex Sans" panose="020B0503050203000203" pitchFamily="34" charset="0"/>
              <a:cs typeface="Verdana"/>
            </a:endParaRPr>
          </a:p>
        </p:txBody>
      </p:sp>
      <p:sp>
        <p:nvSpPr>
          <p:cNvPr id="7" name="Elipse 6">
            <a:extLst>
              <a:ext uri="{FF2B5EF4-FFF2-40B4-BE49-F238E27FC236}">
                <a16:creationId xmlns:a16="http://schemas.microsoft.com/office/drawing/2014/main" id="{0BCBF031-EB8A-1039-93AE-226A30C00DF8}"/>
              </a:ext>
            </a:extLst>
          </p:cNvPr>
          <p:cNvSpPr/>
          <p:nvPr/>
        </p:nvSpPr>
        <p:spPr>
          <a:xfrm>
            <a:off x="847454" y="1373729"/>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TextBox 7">
            <a:extLst>
              <a:ext uri="{FF2B5EF4-FFF2-40B4-BE49-F238E27FC236}">
                <a16:creationId xmlns:a16="http://schemas.microsoft.com/office/drawing/2014/main" id="{5815E653-F062-C2E7-8F43-B678560F91E9}"/>
              </a:ext>
            </a:extLst>
          </p:cNvPr>
          <p:cNvSpPr txBox="1"/>
          <p:nvPr/>
        </p:nvSpPr>
        <p:spPr>
          <a:xfrm>
            <a:off x="1188348" y="1278726"/>
            <a:ext cx="10196329" cy="707886"/>
          </a:xfrm>
          <a:prstGeom prst="rect">
            <a:avLst/>
          </a:prstGeom>
          <a:noFill/>
        </p:spPr>
        <p:txBody>
          <a:bodyPr wrap="square" rtlCol="0">
            <a:spAutoFit/>
          </a:bodyPr>
          <a:lstStyle/>
          <a:p>
            <a:pPr marL="12700" algn="just">
              <a:lnSpc>
                <a:spcPct val="100000"/>
              </a:lnSpc>
              <a:spcBef>
                <a:spcPts val="100"/>
              </a:spcBef>
            </a:pPr>
            <a:r>
              <a:rPr lang="pt-BR" sz="2000" b="1" dirty="0">
                <a:solidFill>
                  <a:schemeClr val="accent1">
                    <a:lumMod val="50000"/>
                  </a:schemeClr>
                </a:solidFill>
                <a:latin typeface="IBM Plex Sans bold" panose="020B0803050203000203" pitchFamily="34" charset="0"/>
                <a:cs typeface="Verdana"/>
              </a:rPr>
              <a:t>O art. 170, II, do PLP 108/24 estabelece que nas doações de imóveis o fato gerador do ITCMD ocorrerá na “lavratura da escritura pública de doação”: </a:t>
            </a:r>
            <a:endParaRPr lang="pt-BR" sz="2000" b="1" dirty="0">
              <a:solidFill>
                <a:schemeClr val="accent1">
                  <a:lumMod val="50000"/>
                </a:schemeClr>
              </a:solidFill>
              <a:latin typeface="IBM Plex Sans" panose="020B0503050203000203" pitchFamily="34" charset="0"/>
              <a:cs typeface="Verdana"/>
            </a:endParaRPr>
          </a:p>
        </p:txBody>
      </p:sp>
      <p:sp>
        <p:nvSpPr>
          <p:cNvPr id="16" name="TextBox 7">
            <a:extLst>
              <a:ext uri="{FF2B5EF4-FFF2-40B4-BE49-F238E27FC236}">
                <a16:creationId xmlns:a16="http://schemas.microsoft.com/office/drawing/2014/main" id="{23904CF5-F46F-9836-8DAD-1B81F5D42E78}"/>
              </a:ext>
            </a:extLst>
          </p:cNvPr>
          <p:cNvSpPr txBox="1"/>
          <p:nvPr/>
        </p:nvSpPr>
        <p:spPr>
          <a:xfrm>
            <a:off x="1611843" y="2064302"/>
            <a:ext cx="9772833" cy="707886"/>
          </a:xfrm>
          <a:prstGeom prst="rect">
            <a:avLst/>
          </a:prstGeom>
          <a:noFill/>
        </p:spPr>
        <p:txBody>
          <a:bodyPr wrap="square" rtlCol="0">
            <a:spAutoFit/>
          </a:bodyPr>
          <a:lstStyle/>
          <a:p>
            <a:pPr algn="just"/>
            <a:r>
              <a:rPr lang="pt-BR" sz="2000" i="1" dirty="0">
                <a:solidFill>
                  <a:schemeClr val="accent1">
                    <a:lumMod val="50000"/>
                  </a:schemeClr>
                </a:solidFill>
                <a:latin typeface="IBM Plex Sans" panose="020B0503050203000203" pitchFamily="34" charset="0"/>
              </a:rPr>
              <a:t>Art. 170. O fato gerador do ITCMD na transmissão por doação ocorre na data:</a:t>
            </a:r>
          </a:p>
          <a:p>
            <a:pPr algn="just"/>
            <a:r>
              <a:rPr lang="pt-BR" sz="2000" i="1" dirty="0">
                <a:solidFill>
                  <a:schemeClr val="accent1">
                    <a:lumMod val="50000"/>
                  </a:schemeClr>
                </a:solidFill>
                <a:latin typeface="IBM Plex Sans" panose="020B0503050203000203" pitchFamily="34" charset="0"/>
              </a:rPr>
              <a:t>II – da lavratura da escritura de doação de imóveis</a:t>
            </a:r>
          </a:p>
        </p:txBody>
      </p:sp>
      <p:sp>
        <p:nvSpPr>
          <p:cNvPr id="18" name="TextBox 7">
            <a:extLst>
              <a:ext uri="{FF2B5EF4-FFF2-40B4-BE49-F238E27FC236}">
                <a16:creationId xmlns:a16="http://schemas.microsoft.com/office/drawing/2014/main" id="{F9F76F8D-331D-7D2E-07BF-CF012A7D08FE}"/>
              </a:ext>
            </a:extLst>
          </p:cNvPr>
          <p:cNvSpPr txBox="1"/>
          <p:nvPr/>
        </p:nvSpPr>
        <p:spPr>
          <a:xfrm>
            <a:off x="1188347" y="2918302"/>
            <a:ext cx="10196329" cy="1323439"/>
          </a:xfrm>
          <a:prstGeom prst="rect">
            <a:avLst/>
          </a:prstGeom>
          <a:noFill/>
        </p:spPr>
        <p:txBody>
          <a:bodyPr wrap="square" rtlCol="0">
            <a:spAutoFit/>
          </a:bodyPr>
          <a:lstStyle/>
          <a:p>
            <a:pPr algn="just"/>
            <a:r>
              <a:rPr lang="pt-BR" sz="2000" b="1" dirty="0">
                <a:solidFill>
                  <a:schemeClr val="accent1">
                    <a:lumMod val="50000"/>
                  </a:schemeClr>
                </a:solidFill>
                <a:latin typeface="IBM Plex Sans bold" panose="020B0803050203000203" pitchFamily="34" charset="0"/>
              </a:rPr>
              <a:t>A materialidade do ITCMD é a TRANSMISSÃO de bens e direitos. Se a Constituição Federal adotou este critério, não cabe à lei – nem mesmo complementar – customizá-lo para fins tributários. Essa vedação constitucional implícita encontra expressão no art. 110, do CTN . </a:t>
            </a:r>
            <a:endParaRPr lang="pt-BR" sz="2000" dirty="0">
              <a:solidFill>
                <a:schemeClr val="accent1">
                  <a:lumMod val="50000"/>
                </a:schemeClr>
              </a:solidFill>
              <a:latin typeface="IBM Plex Sans" panose="020B0503050203000203" pitchFamily="34" charset="0"/>
            </a:endParaRPr>
          </a:p>
        </p:txBody>
      </p:sp>
      <p:sp>
        <p:nvSpPr>
          <p:cNvPr id="22" name="Elipse 21">
            <a:extLst>
              <a:ext uri="{FF2B5EF4-FFF2-40B4-BE49-F238E27FC236}">
                <a16:creationId xmlns:a16="http://schemas.microsoft.com/office/drawing/2014/main" id="{5A7F55B6-1FDB-C96D-3F00-6AF28BA23600}"/>
              </a:ext>
            </a:extLst>
          </p:cNvPr>
          <p:cNvSpPr/>
          <p:nvPr/>
        </p:nvSpPr>
        <p:spPr>
          <a:xfrm>
            <a:off x="847454" y="3029837"/>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1" name="TextBox 7">
            <a:extLst>
              <a:ext uri="{FF2B5EF4-FFF2-40B4-BE49-F238E27FC236}">
                <a16:creationId xmlns:a16="http://schemas.microsoft.com/office/drawing/2014/main" id="{8FD51030-1423-D373-6766-18393E6C8784}"/>
              </a:ext>
            </a:extLst>
          </p:cNvPr>
          <p:cNvSpPr txBox="1"/>
          <p:nvPr/>
        </p:nvSpPr>
        <p:spPr>
          <a:xfrm>
            <a:off x="1611842" y="4282987"/>
            <a:ext cx="9772833" cy="1631216"/>
          </a:xfrm>
          <a:prstGeom prst="rect">
            <a:avLst/>
          </a:prstGeom>
          <a:noFill/>
        </p:spPr>
        <p:txBody>
          <a:bodyPr wrap="square" rtlCol="0">
            <a:spAutoFit/>
          </a:bodyPr>
          <a:lstStyle/>
          <a:p>
            <a:pPr algn="just">
              <a:buNone/>
            </a:pPr>
            <a:r>
              <a:rPr lang="pt-BR" sz="2000" i="1" dirty="0">
                <a:solidFill>
                  <a:schemeClr val="accent1">
                    <a:lumMod val="50000"/>
                  </a:schemeClr>
                </a:solidFill>
                <a:latin typeface="IBM Plex Sans" panose="020B0503050203000203" pitchFamily="34" charset="0"/>
              </a:rPr>
              <a:t>Art. 110. A lei tributária não pode alterar a definição, o conteúdo e o alcance de institutos, conceitos e formas de direito privado, utilizados, expressa ou implicitamente, pela Constituição Federal, pelas Constituições dos Estados, ou pelas Leis Orgânicas do Distrito Federal ou dos Municípios, para definir ou limitar competências tributárias.</a:t>
            </a:r>
          </a:p>
        </p:txBody>
      </p:sp>
    </p:spTree>
    <p:extLst>
      <p:ext uri="{BB962C8B-B14F-4D97-AF65-F5344CB8AC3E}">
        <p14:creationId xmlns:p14="http://schemas.microsoft.com/office/powerpoint/2010/main" val="3076152491"/>
      </p:ext>
    </p:extLst>
  </p:cSld>
  <p:clrMapOvr>
    <a:masterClrMapping/>
  </p:clrMapOvr>
  <p:transition spd="slow">
    <p:push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E02AF-3C60-1319-C28C-81694028AAC9}"/>
            </a:ext>
          </a:extLst>
        </p:cNvPr>
        <p:cNvGrpSpPr/>
        <p:nvPr/>
      </p:nvGrpSpPr>
      <p:grpSpPr>
        <a:xfrm>
          <a:off x="0" y="0"/>
          <a:ext cx="0" cy="0"/>
          <a:chOff x="0" y="0"/>
          <a:chExt cx="0" cy="0"/>
        </a:xfrm>
      </p:grpSpPr>
      <p:pic>
        <p:nvPicPr>
          <p:cNvPr id="101" name="Imagem 100">
            <a:extLst>
              <a:ext uri="{FF2B5EF4-FFF2-40B4-BE49-F238E27FC236}">
                <a16:creationId xmlns:a16="http://schemas.microsoft.com/office/drawing/2014/main" id="{3FEECA53-A29F-19E1-8361-087B28BF37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0211" y="1707975"/>
            <a:ext cx="9291789" cy="5150025"/>
          </a:xfrm>
          <a:prstGeom prst="rect">
            <a:avLst/>
          </a:prstGeom>
        </p:spPr>
      </p:pic>
      <p:grpSp>
        <p:nvGrpSpPr>
          <p:cNvPr id="2" name="Группа 4">
            <a:extLst>
              <a:ext uri="{FF2B5EF4-FFF2-40B4-BE49-F238E27FC236}">
                <a16:creationId xmlns:a16="http://schemas.microsoft.com/office/drawing/2014/main" id="{3BA2DB3E-8CE1-AAB6-6717-4D52B1B1D346}"/>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805ABF94-DFF3-434C-0005-257A0EC350A7}"/>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C8FA77DF-FBDF-1208-422B-CDBC8CDB43DE}"/>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9C6C7C58-5D36-7B86-8D7E-A87DAD0813C1}"/>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076CF929-97C6-9053-D33F-3931DEC943BC}"/>
              </a:ext>
            </a:extLst>
          </p:cNvPr>
          <p:cNvSpPr txBox="1"/>
          <p:nvPr/>
        </p:nvSpPr>
        <p:spPr>
          <a:xfrm>
            <a:off x="755923" y="593550"/>
            <a:ext cx="10196329" cy="492443"/>
          </a:xfrm>
          <a:prstGeom prst="rect">
            <a:avLst/>
          </a:prstGeom>
          <a:noFill/>
        </p:spPr>
        <p:txBody>
          <a:bodyPr wrap="square" rtlCol="0">
            <a:spAutoFit/>
          </a:bodyPr>
          <a:lstStyle/>
          <a:p>
            <a:pPr marL="12700">
              <a:lnSpc>
                <a:spcPct val="100000"/>
              </a:lnSpc>
              <a:spcBef>
                <a:spcPts val="100"/>
              </a:spcBef>
            </a:pPr>
            <a:r>
              <a:rPr lang="pt-BR" sz="2600" b="1" dirty="0">
                <a:solidFill>
                  <a:schemeClr val="accent1">
                    <a:lumMod val="50000"/>
                  </a:schemeClr>
                </a:solidFill>
                <a:latin typeface="IBM Plex Sans bold" panose="020B0803050203000203" pitchFamily="34" charset="0"/>
                <a:cs typeface="Verdana"/>
              </a:rPr>
              <a:t>Fato gerador nas transmissões de imóveis por doação: registro</a:t>
            </a:r>
            <a:endParaRPr lang="pt-BR" sz="2600" b="1" dirty="0">
              <a:solidFill>
                <a:schemeClr val="accent1">
                  <a:lumMod val="50000"/>
                </a:schemeClr>
              </a:solidFill>
              <a:latin typeface="IBM Plex Sans" panose="020B0503050203000203" pitchFamily="34" charset="0"/>
              <a:cs typeface="Verdana"/>
            </a:endParaRPr>
          </a:p>
        </p:txBody>
      </p:sp>
      <p:sp>
        <p:nvSpPr>
          <p:cNvPr id="7" name="Elipse 6">
            <a:extLst>
              <a:ext uri="{FF2B5EF4-FFF2-40B4-BE49-F238E27FC236}">
                <a16:creationId xmlns:a16="http://schemas.microsoft.com/office/drawing/2014/main" id="{4484F76B-6436-9B33-7F43-446CF7356094}"/>
              </a:ext>
            </a:extLst>
          </p:cNvPr>
          <p:cNvSpPr/>
          <p:nvPr/>
        </p:nvSpPr>
        <p:spPr>
          <a:xfrm>
            <a:off x="847454" y="1373729"/>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TextBox 7">
            <a:extLst>
              <a:ext uri="{FF2B5EF4-FFF2-40B4-BE49-F238E27FC236}">
                <a16:creationId xmlns:a16="http://schemas.microsoft.com/office/drawing/2014/main" id="{5942ABD6-76C9-101F-CB9B-69DD71DD6986}"/>
              </a:ext>
            </a:extLst>
          </p:cNvPr>
          <p:cNvSpPr txBox="1"/>
          <p:nvPr/>
        </p:nvSpPr>
        <p:spPr>
          <a:xfrm>
            <a:off x="1188348" y="1278726"/>
            <a:ext cx="10196329" cy="1015663"/>
          </a:xfrm>
          <a:prstGeom prst="rect">
            <a:avLst/>
          </a:prstGeom>
          <a:noFill/>
        </p:spPr>
        <p:txBody>
          <a:bodyPr wrap="square" rtlCol="0">
            <a:spAutoFit/>
          </a:bodyPr>
          <a:lstStyle/>
          <a:p>
            <a:pPr algn="just"/>
            <a:r>
              <a:rPr lang="pt-BR" sz="2000" b="1" dirty="0">
                <a:solidFill>
                  <a:schemeClr val="accent1">
                    <a:lumMod val="50000"/>
                  </a:schemeClr>
                </a:solidFill>
                <a:latin typeface="IBM Plex Sans bold" panose="020B0803050203000203" pitchFamily="34" charset="0"/>
              </a:rPr>
              <a:t>Diferentemente da herança ou legado, que se transmitem com a morte (Art. 1.784, do Código Civil), os direitos reais sobre imóveis somente se transmitem mediante o registro do título translativo no Cartório de Registro de Imóveis.</a:t>
            </a:r>
            <a:endParaRPr lang="pt-BR" sz="2000" dirty="0">
              <a:solidFill>
                <a:schemeClr val="accent1">
                  <a:lumMod val="50000"/>
                </a:schemeClr>
              </a:solidFill>
              <a:latin typeface="IBM Plex Sans" panose="020B0503050203000203" pitchFamily="34" charset="0"/>
            </a:endParaRPr>
          </a:p>
        </p:txBody>
      </p:sp>
      <p:sp>
        <p:nvSpPr>
          <p:cNvPr id="16" name="TextBox 7">
            <a:extLst>
              <a:ext uri="{FF2B5EF4-FFF2-40B4-BE49-F238E27FC236}">
                <a16:creationId xmlns:a16="http://schemas.microsoft.com/office/drawing/2014/main" id="{4CB14535-C370-F85B-12A1-991F355E40A3}"/>
              </a:ext>
            </a:extLst>
          </p:cNvPr>
          <p:cNvSpPr txBox="1"/>
          <p:nvPr/>
        </p:nvSpPr>
        <p:spPr>
          <a:xfrm>
            <a:off x="1611844" y="2294389"/>
            <a:ext cx="9772833" cy="2308324"/>
          </a:xfrm>
          <a:prstGeom prst="rect">
            <a:avLst/>
          </a:prstGeom>
          <a:noFill/>
        </p:spPr>
        <p:txBody>
          <a:bodyPr wrap="square" rtlCol="0">
            <a:spAutoFit/>
          </a:bodyPr>
          <a:lstStyle/>
          <a:p>
            <a:pPr algn="just"/>
            <a:r>
              <a:rPr lang="pt-BR" i="1" dirty="0">
                <a:solidFill>
                  <a:schemeClr val="accent1">
                    <a:lumMod val="50000"/>
                  </a:schemeClr>
                </a:solidFill>
                <a:latin typeface="IBM Plex Sans" panose="020B0503050203000203" pitchFamily="34" charset="0"/>
              </a:rPr>
              <a:t>Código Civil</a:t>
            </a:r>
          </a:p>
          <a:p>
            <a:pPr algn="just"/>
            <a:r>
              <a:rPr lang="pt-BR" i="1" dirty="0">
                <a:solidFill>
                  <a:schemeClr val="accent1">
                    <a:lumMod val="50000"/>
                  </a:schemeClr>
                </a:solidFill>
                <a:latin typeface="IBM Plex Sans" panose="020B0503050203000203" pitchFamily="34" charset="0"/>
              </a:rPr>
              <a:t>Art. 1.227. Os direitos reais sobre imóveis constituídos, ou transmitidos por atos entre vivos, só se adquirem com o registro no Cartório de Registro de Imóveis dos referidos títulos (</a:t>
            </a:r>
            <a:r>
              <a:rPr lang="pt-BR" i="1" dirty="0" err="1">
                <a:solidFill>
                  <a:schemeClr val="accent1">
                    <a:lumMod val="50000"/>
                  </a:schemeClr>
                </a:solidFill>
                <a:latin typeface="IBM Plex Sans" panose="020B0503050203000203" pitchFamily="34" charset="0"/>
              </a:rPr>
              <a:t>arts</a:t>
            </a:r>
            <a:r>
              <a:rPr lang="pt-BR" i="1" dirty="0">
                <a:solidFill>
                  <a:schemeClr val="accent1">
                    <a:lumMod val="50000"/>
                  </a:schemeClr>
                </a:solidFill>
                <a:latin typeface="IBM Plex Sans" panose="020B0503050203000203" pitchFamily="34" charset="0"/>
              </a:rPr>
              <a:t>. 1.245 a 1.247), salvo os casos expressos neste Código.</a:t>
            </a:r>
          </a:p>
          <a:p>
            <a:pPr algn="just"/>
            <a:r>
              <a:rPr lang="pt-BR" i="1" dirty="0">
                <a:solidFill>
                  <a:schemeClr val="accent1">
                    <a:lumMod val="50000"/>
                  </a:schemeClr>
                </a:solidFill>
                <a:latin typeface="IBM Plex Sans" panose="020B0503050203000203" pitchFamily="34" charset="0"/>
              </a:rPr>
              <a:t>Art. 1.245. Transfere-se entre vivos a propriedade mediante o registro do título translativo no Registro de Imóveis.</a:t>
            </a:r>
          </a:p>
          <a:p>
            <a:pPr algn="just"/>
            <a:r>
              <a:rPr lang="pt-BR" i="1" dirty="0">
                <a:solidFill>
                  <a:schemeClr val="accent1">
                    <a:lumMod val="50000"/>
                  </a:schemeClr>
                </a:solidFill>
                <a:latin typeface="IBM Plex Sans" panose="020B0503050203000203" pitchFamily="34" charset="0"/>
              </a:rPr>
              <a:t>§ 1º Enquanto não se registrar o título translativo, o alienante continua a ser havido como dono do imóvel.</a:t>
            </a:r>
          </a:p>
        </p:txBody>
      </p:sp>
      <p:sp>
        <p:nvSpPr>
          <p:cNvPr id="11" name="TextBox 7">
            <a:extLst>
              <a:ext uri="{FF2B5EF4-FFF2-40B4-BE49-F238E27FC236}">
                <a16:creationId xmlns:a16="http://schemas.microsoft.com/office/drawing/2014/main" id="{1317D3E9-CCDD-5B66-1C76-76A8CC8FC41D}"/>
              </a:ext>
            </a:extLst>
          </p:cNvPr>
          <p:cNvSpPr txBox="1"/>
          <p:nvPr/>
        </p:nvSpPr>
        <p:spPr>
          <a:xfrm>
            <a:off x="1188347" y="4714693"/>
            <a:ext cx="10196329" cy="1015663"/>
          </a:xfrm>
          <a:prstGeom prst="rect">
            <a:avLst/>
          </a:prstGeom>
          <a:noFill/>
        </p:spPr>
        <p:txBody>
          <a:bodyPr wrap="square" rtlCol="0">
            <a:spAutoFit/>
          </a:bodyPr>
          <a:lstStyle/>
          <a:p>
            <a:pPr algn="just"/>
            <a:r>
              <a:rPr lang="pt-BR" sz="2000" b="1" dirty="0">
                <a:solidFill>
                  <a:schemeClr val="accent1">
                    <a:lumMod val="50000"/>
                  </a:schemeClr>
                </a:solidFill>
                <a:latin typeface="IBM Plex Sans "/>
              </a:rPr>
              <a:t>O entendimento dos EE. STF e STF é firme quanto à inconstitucionalidade de se adotar a transmissão de direitos reais sobre imóveis por ato </a:t>
            </a:r>
            <a:r>
              <a:rPr lang="pt-BR" sz="2000" b="1" i="1" dirty="0" err="1">
                <a:solidFill>
                  <a:schemeClr val="accent1">
                    <a:lumMod val="50000"/>
                  </a:schemeClr>
                </a:solidFill>
                <a:latin typeface="IBM Plex Sans "/>
              </a:rPr>
              <a:t>inter</a:t>
            </a:r>
            <a:r>
              <a:rPr lang="pt-BR" sz="2000" b="1" i="1" dirty="0">
                <a:solidFill>
                  <a:schemeClr val="accent1">
                    <a:lumMod val="50000"/>
                  </a:schemeClr>
                </a:solidFill>
                <a:latin typeface="IBM Plex Sans "/>
              </a:rPr>
              <a:t> vivos </a:t>
            </a:r>
            <a:r>
              <a:rPr lang="pt-BR" sz="2000" b="1" dirty="0">
                <a:solidFill>
                  <a:schemeClr val="accent1">
                    <a:lumMod val="50000"/>
                  </a:schemeClr>
                </a:solidFill>
                <a:latin typeface="IBM Plex Sans "/>
              </a:rPr>
              <a:t>em momento anterior ao registro no Cartório de Registro de Imóveis</a:t>
            </a:r>
            <a:r>
              <a:rPr lang="pt-BR" sz="2000" dirty="0">
                <a:solidFill>
                  <a:schemeClr val="accent1">
                    <a:lumMod val="50000"/>
                  </a:schemeClr>
                </a:solidFill>
                <a:latin typeface="IBM Plex Sans "/>
              </a:rPr>
              <a:t>.</a:t>
            </a:r>
          </a:p>
        </p:txBody>
      </p:sp>
      <p:sp>
        <p:nvSpPr>
          <p:cNvPr id="12" name="Elipse 11">
            <a:extLst>
              <a:ext uri="{FF2B5EF4-FFF2-40B4-BE49-F238E27FC236}">
                <a16:creationId xmlns:a16="http://schemas.microsoft.com/office/drawing/2014/main" id="{475AF7AA-7D02-624A-5049-F668B7455F1D}"/>
              </a:ext>
            </a:extLst>
          </p:cNvPr>
          <p:cNvSpPr/>
          <p:nvPr/>
        </p:nvSpPr>
        <p:spPr>
          <a:xfrm>
            <a:off x="872977" y="4824134"/>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696326842"/>
      </p:ext>
    </p:extLst>
  </p:cSld>
  <p:clrMapOvr>
    <a:masterClrMapping/>
  </p:clrMapOvr>
  <p:transition spd="slow">
    <p:push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B0670-0620-09E9-378F-0120E8C33461}"/>
            </a:ext>
          </a:extLst>
        </p:cNvPr>
        <p:cNvGrpSpPr/>
        <p:nvPr/>
      </p:nvGrpSpPr>
      <p:grpSpPr>
        <a:xfrm>
          <a:off x="0" y="0"/>
          <a:ext cx="0" cy="0"/>
          <a:chOff x="0" y="0"/>
          <a:chExt cx="0" cy="0"/>
        </a:xfrm>
      </p:grpSpPr>
      <p:pic>
        <p:nvPicPr>
          <p:cNvPr id="101" name="Imagem 100">
            <a:extLst>
              <a:ext uri="{FF2B5EF4-FFF2-40B4-BE49-F238E27FC236}">
                <a16:creationId xmlns:a16="http://schemas.microsoft.com/office/drawing/2014/main" id="{E7F52C95-E352-8BA7-8587-B5CE99FCDA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0211" y="1707975"/>
            <a:ext cx="9291789" cy="5150025"/>
          </a:xfrm>
          <a:prstGeom prst="rect">
            <a:avLst/>
          </a:prstGeom>
        </p:spPr>
      </p:pic>
      <p:grpSp>
        <p:nvGrpSpPr>
          <p:cNvPr id="2" name="Группа 4">
            <a:extLst>
              <a:ext uri="{FF2B5EF4-FFF2-40B4-BE49-F238E27FC236}">
                <a16:creationId xmlns:a16="http://schemas.microsoft.com/office/drawing/2014/main" id="{FC837467-206D-BAC6-521D-0B12E4E36CD1}"/>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3F9A837B-E8FB-F802-F986-4CDFAA10A66F}"/>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EDA9A508-1AC8-1085-92CF-521D003D9503}"/>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CD60105D-68DD-1C0C-4272-91E3BC33B2BA}"/>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228318DF-78C7-2463-7930-583280F28D6C}"/>
              </a:ext>
            </a:extLst>
          </p:cNvPr>
          <p:cNvSpPr txBox="1"/>
          <p:nvPr/>
        </p:nvSpPr>
        <p:spPr>
          <a:xfrm>
            <a:off x="755923" y="593550"/>
            <a:ext cx="10196329" cy="492443"/>
          </a:xfrm>
          <a:prstGeom prst="rect">
            <a:avLst/>
          </a:prstGeom>
          <a:noFill/>
        </p:spPr>
        <p:txBody>
          <a:bodyPr wrap="square" rtlCol="0">
            <a:spAutoFit/>
          </a:bodyPr>
          <a:lstStyle/>
          <a:p>
            <a:pPr marL="12700">
              <a:lnSpc>
                <a:spcPct val="100000"/>
              </a:lnSpc>
              <a:spcBef>
                <a:spcPts val="100"/>
              </a:spcBef>
            </a:pPr>
            <a:r>
              <a:rPr lang="pt-BR" sz="2600" b="1" dirty="0">
                <a:solidFill>
                  <a:schemeClr val="accent1">
                    <a:lumMod val="50000"/>
                  </a:schemeClr>
                </a:solidFill>
                <a:latin typeface="IBM Plex Sans bold" panose="020B0803050203000203" pitchFamily="34" charset="0"/>
                <a:cs typeface="Verdana"/>
              </a:rPr>
              <a:t>Fato gerador nas transmissões de imóveis por doação: registro</a:t>
            </a:r>
            <a:endParaRPr lang="pt-BR" sz="2600" b="1" dirty="0">
              <a:solidFill>
                <a:schemeClr val="accent1">
                  <a:lumMod val="50000"/>
                </a:schemeClr>
              </a:solidFill>
              <a:latin typeface="IBM Plex Sans" panose="020B0503050203000203" pitchFamily="34" charset="0"/>
              <a:cs typeface="Verdana"/>
            </a:endParaRPr>
          </a:p>
        </p:txBody>
      </p:sp>
      <p:sp>
        <p:nvSpPr>
          <p:cNvPr id="7" name="Elipse 6">
            <a:extLst>
              <a:ext uri="{FF2B5EF4-FFF2-40B4-BE49-F238E27FC236}">
                <a16:creationId xmlns:a16="http://schemas.microsoft.com/office/drawing/2014/main" id="{F29AAD4D-1851-77DA-C340-1DCEDD613D46}"/>
              </a:ext>
            </a:extLst>
          </p:cNvPr>
          <p:cNvSpPr/>
          <p:nvPr/>
        </p:nvSpPr>
        <p:spPr>
          <a:xfrm>
            <a:off x="847454" y="1373729"/>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TextBox 7">
            <a:extLst>
              <a:ext uri="{FF2B5EF4-FFF2-40B4-BE49-F238E27FC236}">
                <a16:creationId xmlns:a16="http://schemas.microsoft.com/office/drawing/2014/main" id="{908A1453-4EFA-20AB-92D9-0484EE601898}"/>
              </a:ext>
            </a:extLst>
          </p:cNvPr>
          <p:cNvSpPr txBox="1"/>
          <p:nvPr/>
        </p:nvSpPr>
        <p:spPr>
          <a:xfrm>
            <a:off x="1105746" y="1272050"/>
            <a:ext cx="10196329" cy="1015663"/>
          </a:xfrm>
          <a:prstGeom prst="rect">
            <a:avLst/>
          </a:prstGeom>
          <a:noFill/>
        </p:spPr>
        <p:txBody>
          <a:bodyPr wrap="square" rtlCol="0">
            <a:spAutoFit/>
          </a:bodyPr>
          <a:lstStyle/>
          <a:p>
            <a:pPr algn="just"/>
            <a:r>
              <a:rPr lang="pt-BR" sz="2000" b="1" dirty="0">
                <a:solidFill>
                  <a:schemeClr val="accent1">
                    <a:lumMod val="50000"/>
                  </a:schemeClr>
                </a:solidFill>
                <a:latin typeface="IBM Plex Sans "/>
              </a:rPr>
              <a:t>Proposta: </a:t>
            </a:r>
            <a:r>
              <a:rPr lang="pt-BR" sz="2000" dirty="0">
                <a:solidFill>
                  <a:schemeClr val="accent1">
                    <a:lumMod val="50000"/>
                  </a:schemeClr>
                </a:solidFill>
                <a:latin typeface="IBM Plex Sans "/>
              </a:rPr>
              <a:t>Alteração do inciso II do art. 170 do PLP 108/24, em linha com a proposta de </a:t>
            </a:r>
            <a:r>
              <a:rPr lang="pt-BR" sz="2000" b="1" dirty="0">
                <a:solidFill>
                  <a:schemeClr val="accent1">
                    <a:lumMod val="50000"/>
                  </a:schemeClr>
                </a:solidFill>
                <a:latin typeface="IBM Plex Sans "/>
              </a:rPr>
              <a:t>Emenda nº 46 ao PLP 108/24</a:t>
            </a:r>
            <a:r>
              <a:rPr lang="pt-BR" sz="2000" dirty="0">
                <a:solidFill>
                  <a:schemeClr val="accent1">
                    <a:lumMod val="50000"/>
                  </a:schemeClr>
                </a:solidFill>
                <a:latin typeface="IBM Plex Sans "/>
              </a:rPr>
              <a:t>, de autoria do Exmo. </a:t>
            </a:r>
            <a:r>
              <a:rPr lang="pt-BR" sz="2000" b="1" dirty="0">
                <a:solidFill>
                  <a:schemeClr val="accent1">
                    <a:lumMod val="50000"/>
                  </a:schemeClr>
                </a:solidFill>
                <a:latin typeface="IBM Plex Sans "/>
              </a:rPr>
              <a:t>Senador Eduardo Girão</a:t>
            </a:r>
            <a:r>
              <a:rPr lang="pt-BR" sz="2000" dirty="0">
                <a:solidFill>
                  <a:schemeClr val="accent1">
                    <a:lumMod val="50000"/>
                  </a:schemeClr>
                </a:solidFill>
                <a:latin typeface="IBM Plex Sans "/>
              </a:rPr>
              <a:t>. Nossa sugestão, entretanto, é abranger também os “direitos reais” sobre imóveis.</a:t>
            </a:r>
          </a:p>
        </p:txBody>
      </p:sp>
      <p:sp>
        <p:nvSpPr>
          <p:cNvPr id="13" name="TextBox 7">
            <a:extLst>
              <a:ext uri="{FF2B5EF4-FFF2-40B4-BE49-F238E27FC236}">
                <a16:creationId xmlns:a16="http://schemas.microsoft.com/office/drawing/2014/main" id="{F7B8D4EC-E521-6285-6DC5-028F36F7BFC9}"/>
              </a:ext>
            </a:extLst>
          </p:cNvPr>
          <p:cNvSpPr txBox="1"/>
          <p:nvPr/>
        </p:nvSpPr>
        <p:spPr>
          <a:xfrm>
            <a:off x="1105746" y="4528725"/>
            <a:ext cx="10196329" cy="1631216"/>
          </a:xfrm>
          <a:prstGeom prst="rect">
            <a:avLst/>
          </a:prstGeom>
          <a:noFill/>
        </p:spPr>
        <p:txBody>
          <a:bodyPr wrap="square" rtlCol="0">
            <a:spAutoFit/>
          </a:bodyPr>
          <a:lstStyle/>
          <a:p>
            <a:pPr algn="just"/>
            <a:r>
              <a:rPr lang="pt-BR" sz="2000" b="1" dirty="0">
                <a:solidFill>
                  <a:schemeClr val="accent1">
                    <a:lumMod val="50000"/>
                  </a:schemeClr>
                </a:solidFill>
                <a:latin typeface="IBM Plex Sans "/>
              </a:rPr>
              <a:t>Justificativa: </a:t>
            </a:r>
            <a:r>
              <a:rPr lang="pt-BR" sz="2000" dirty="0">
                <a:solidFill>
                  <a:schemeClr val="accent1">
                    <a:lumMod val="50000"/>
                  </a:schemeClr>
                </a:solidFill>
                <a:latin typeface="IBM Plex Sans "/>
              </a:rPr>
              <a:t>A lavratura de escritura pública não transmite direitos reais sobre imóveis. A atual redação do art. II do art. 170 contraria entendimento unânime da melhor doutrina e da consagrada jurisprudência dos EE. STF e STJ. A manutenção da redação atual deve implicar agravamento da litigiosidade, em prejuízo da certeza que se espera da arrecadação tributária.</a:t>
            </a:r>
          </a:p>
        </p:txBody>
      </p:sp>
      <p:sp>
        <p:nvSpPr>
          <p:cNvPr id="14" name="Elipse 13">
            <a:extLst>
              <a:ext uri="{FF2B5EF4-FFF2-40B4-BE49-F238E27FC236}">
                <a16:creationId xmlns:a16="http://schemas.microsoft.com/office/drawing/2014/main" id="{5334294C-613E-F758-FE63-C2EBFB95941A}"/>
              </a:ext>
            </a:extLst>
          </p:cNvPr>
          <p:cNvSpPr/>
          <p:nvPr/>
        </p:nvSpPr>
        <p:spPr>
          <a:xfrm>
            <a:off x="867073" y="4657321"/>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graphicFrame>
        <p:nvGraphicFramePr>
          <p:cNvPr id="10" name="Tabela 9">
            <a:extLst>
              <a:ext uri="{FF2B5EF4-FFF2-40B4-BE49-F238E27FC236}">
                <a16:creationId xmlns:a16="http://schemas.microsoft.com/office/drawing/2014/main" id="{0223B03A-40FD-4FA0-E66D-98E85F389192}"/>
              </a:ext>
            </a:extLst>
          </p:cNvPr>
          <p:cNvGraphicFramePr>
            <a:graphicFrameLocks noGrp="1"/>
          </p:cNvGraphicFramePr>
          <p:nvPr>
            <p:extLst>
              <p:ext uri="{D42A27DB-BD31-4B8C-83A1-F6EECF244321}">
                <p14:modId xmlns:p14="http://schemas.microsoft.com/office/powerpoint/2010/main" val="1711651408"/>
              </p:ext>
            </p:extLst>
          </p:nvPr>
        </p:nvGraphicFramePr>
        <p:xfrm>
          <a:off x="1682750" y="2380015"/>
          <a:ext cx="8826500" cy="2056408"/>
        </p:xfrm>
        <a:graphic>
          <a:graphicData uri="http://schemas.openxmlformats.org/drawingml/2006/table">
            <a:tbl>
              <a:tblPr firstRow="1" firstCol="1" bandRow="1"/>
              <a:tblGrid>
                <a:gridCol w="4413250">
                  <a:extLst>
                    <a:ext uri="{9D8B030D-6E8A-4147-A177-3AD203B41FA5}">
                      <a16:colId xmlns:a16="http://schemas.microsoft.com/office/drawing/2014/main" val="1935917317"/>
                    </a:ext>
                  </a:extLst>
                </a:gridCol>
                <a:gridCol w="4413250">
                  <a:extLst>
                    <a:ext uri="{9D8B030D-6E8A-4147-A177-3AD203B41FA5}">
                      <a16:colId xmlns:a16="http://schemas.microsoft.com/office/drawing/2014/main" val="651862215"/>
                    </a:ext>
                  </a:extLst>
                </a:gridCol>
              </a:tblGrid>
              <a:tr h="233180">
                <a:tc>
                  <a:txBody>
                    <a:bodyPr/>
                    <a:lstStyle/>
                    <a:p>
                      <a:pPr algn="ctr">
                        <a:lnSpc>
                          <a:spcPct val="107000"/>
                        </a:lnSpc>
                        <a:spcAft>
                          <a:spcPts val="800"/>
                        </a:spcAft>
                        <a:buNone/>
                      </a:pPr>
                      <a:r>
                        <a:rPr lang="pt-BR"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De</a:t>
                      </a:r>
                      <a:endParaRPr lang="pt-BR" sz="10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pt-BR"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Para</a:t>
                      </a:r>
                      <a:endParaRPr lang="pt-BR" sz="10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02710335"/>
                  </a:ext>
                </a:extLst>
              </a:tr>
              <a:tr h="1793645">
                <a:tc>
                  <a:txBody>
                    <a:bodyPr/>
                    <a:lstStyle/>
                    <a:p>
                      <a:pPr algn="just">
                        <a:lnSpc>
                          <a:spcPct val="107000"/>
                        </a:lnSpc>
                        <a:spcAft>
                          <a:spcPts val="800"/>
                        </a:spcAft>
                        <a:buNone/>
                      </a:pPr>
                      <a:r>
                        <a:rPr lang="pt-BR"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Art. 170. O fato gerador do ITCMD na transmissão por doação ocorre na data:</a:t>
                      </a:r>
                      <a:endParaRPr lang="pt-BR" sz="10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endParaRPr>
                    </a:p>
                    <a:p>
                      <a:pPr algn="just">
                        <a:lnSpc>
                          <a:spcPct val="107000"/>
                        </a:lnSpc>
                        <a:spcAft>
                          <a:spcPts val="800"/>
                        </a:spcAft>
                        <a:buNone/>
                      </a:pPr>
                      <a:r>
                        <a:rPr lang="pt-BR"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II – da lavratura da escritura pública de doação de imóveis.</a:t>
                      </a:r>
                      <a:endParaRPr lang="pt-BR" sz="10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07000"/>
                        </a:lnSpc>
                        <a:spcAft>
                          <a:spcPts val="800"/>
                        </a:spcAft>
                        <a:buNone/>
                      </a:pPr>
                      <a:r>
                        <a:rPr lang="pt-BR"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Art. 170. O fato gerador do ITCMD na transmissão por doação ocorre na data:</a:t>
                      </a:r>
                      <a:endParaRPr lang="pt-BR" sz="10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endParaRPr>
                    </a:p>
                    <a:p>
                      <a:pPr algn="just">
                        <a:lnSpc>
                          <a:spcPct val="107000"/>
                        </a:lnSpc>
                        <a:spcAft>
                          <a:spcPts val="800"/>
                        </a:spcAft>
                        <a:buNone/>
                      </a:pPr>
                      <a:r>
                        <a:rPr lang="pt-BR" sz="1700" b="1"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II – do registro do título translativo no Cartório Registro de Imóveis, na hipótese de doação de imóveis ou direitos reais a eles relativos.</a:t>
                      </a:r>
                      <a:endParaRPr lang="pt-BR" sz="1000" b="1"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50491184"/>
                  </a:ext>
                </a:extLst>
              </a:tr>
            </a:tbl>
          </a:graphicData>
        </a:graphic>
      </p:graphicFrame>
    </p:spTree>
    <p:extLst>
      <p:ext uri="{BB962C8B-B14F-4D97-AF65-F5344CB8AC3E}">
        <p14:creationId xmlns:p14="http://schemas.microsoft.com/office/powerpoint/2010/main" val="880629696"/>
      </p:ext>
    </p:extLst>
  </p:cSld>
  <p:clrMapOvr>
    <a:masterClrMapping/>
  </p:clrMapOvr>
  <p:transition spd="slow">
    <p:push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8F4D7-4141-0D7E-7F2B-2BDC6FF35124}"/>
            </a:ext>
          </a:extLst>
        </p:cNvPr>
        <p:cNvGrpSpPr/>
        <p:nvPr/>
      </p:nvGrpSpPr>
      <p:grpSpPr>
        <a:xfrm>
          <a:off x="0" y="0"/>
          <a:ext cx="0" cy="0"/>
          <a:chOff x="0" y="0"/>
          <a:chExt cx="0" cy="0"/>
        </a:xfrm>
      </p:grpSpPr>
      <p:pic>
        <p:nvPicPr>
          <p:cNvPr id="101" name="Imagem 100">
            <a:extLst>
              <a:ext uri="{FF2B5EF4-FFF2-40B4-BE49-F238E27FC236}">
                <a16:creationId xmlns:a16="http://schemas.microsoft.com/office/drawing/2014/main" id="{94C32A96-DA84-43C2-0104-D4B9140B3E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0211" y="1707975"/>
            <a:ext cx="9291789" cy="5150025"/>
          </a:xfrm>
          <a:prstGeom prst="rect">
            <a:avLst/>
          </a:prstGeom>
        </p:spPr>
      </p:pic>
      <p:grpSp>
        <p:nvGrpSpPr>
          <p:cNvPr id="2" name="Группа 4">
            <a:extLst>
              <a:ext uri="{FF2B5EF4-FFF2-40B4-BE49-F238E27FC236}">
                <a16:creationId xmlns:a16="http://schemas.microsoft.com/office/drawing/2014/main" id="{C8B87CAA-3F79-9540-3617-79C94DF62060}"/>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770C1AFD-3A9D-5534-E2DF-5705BF6AF7E5}"/>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C40ED814-35E2-3D83-84E4-62D17342D3E0}"/>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49529879-3B34-D7F3-F76F-F9B51818D0B3}"/>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14A6C646-1ADB-9C90-7818-8CB1219C62FF}"/>
              </a:ext>
            </a:extLst>
          </p:cNvPr>
          <p:cNvSpPr txBox="1"/>
          <p:nvPr/>
        </p:nvSpPr>
        <p:spPr>
          <a:xfrm>
            <a:off x="755923" y="593550"/>
            <a:ext cx="10196329" cy="492443"/>
          </a:xfrm>
          <a:prstGeom prst="rect">
            <a:avLst/>
          </a:prstGeom>
          <a:noFill/>
        </p:spPr>
        <p:txBody>
          <a:bodyPr wrap="square" rtlCol="0">
            <a:spAutoFit/>
          </a:bodyPr>
          <a:lstStyle/>
          <a:p>
            <a:pPr marL="12700">
              <a:lnSpc>
                <a:spcPct val="100000"/>
              </a:lnSpc>
              <a:spcBef>
                <a:spcPts val="100"/>
              </a:spcBef>
            </a:pPr>
            <a:r>
              <a:rPr lang="pt-BR" sz="2600" b="1" dirty="0">
                <a:solidFill>
                  <a:schemeClr val="accent1">
                    <a:lumMod val="50000"/>
                  </a:schemeClr>
                </a:solidFill>
                <a:latin typeface="IBM Plex Sans bold" panose="020B0803050203000203" pitchFamily="34" charset="0"/>
                <a:cs typeface="Verdana"/>
              </a:rPr>
              <a:t>Decadência</a:t>
            </a:r>
            <a:endParaRPr lang="pt-BR" sz="2600" b="1" dirty="0">
              <a:solidFill>
                <a:schemeClr val="accent1">
                  <a:lumMod val="50000"/>
                </a:schemeClr>
              </a:solidFill>
              <a:latin typeface="IBM Plex Sans" panose="020B0503050203000203" pitchFamily="34" charset="0"/>
              <a:cs typeface="Verdana"/>
            </a:endParaRPr>
          </a:p>
        </p:txBody>
      </p:sp>
      <p:sp>
        <p:nvSpPr>
          <p:cNvPr id="7" name="Elipse 6">
            <a:extLst>
              <a:ext uri="{FF2B5EF4-FFF2-40B4-BE49-F238E27FC236}">
                <a16:creationId xmlns:a16="http://schemas.microsoft.com/office/drawing/2014/main" id="{DE991988-B810-DC70-D76C-FC510987C223}"/>
              </a:ext>
            </a:extLst>
          </p:cNvPr>
          <p:cNvSpPr/>
          <p:nvPr/>
        </p:nvSpPr>
        <p:spPr>
          <a:xfrm>
            <a:off x="847454" y="1373729"/>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TextBox 7">
            <a:extLst>
              <a:ext uri="{FF2B5EF4-FFF2-40B4-BE49-F238E27FC236}">
                <a16:creationId xmlns:a16="http://schemas.microsoft.com/office/drawing/2014/main" id="{31833A64-AB92-8953-FA6C-471FACE57C8B}"/>
              </a:ext>
            </a:extLst>
          </p:cNvPr>
          <p:cNvSpPr txBox="1"/>
          <p:nvPr/>
        </p:nvSpPr>
        <p:spPr>
          <a:xfrm>
            <a:off x="1105746" y="1272050"/>
            <a:ext cx="10196329" cy="707886"/>
          </a:xfrm>
          <a:prstGeom prst="rect">
            <a:avLst/>
          </a:prstGeom>
          <a:noFill/>
        </p:spPr>
        <p:txBody>
          <a:bodyPr wrap="square" rtlCol="0">
            <a:spAutoFit/>
          </a:bodyPr>
          <a:lstStyle/>
          <a:p>
            <a:pPr marL="12700" algn="just">
              <a:lnSpc>
                <a:spcPct val="100000"/>
              </a:lnSpc>
              <a:spcBef>
                <a:spcPts val="100"/>
              </a:spcBef>
            </a:pPr>
            <a:r>
              <a:rPr lang="pt-BR" sz="2000" b="1" dirty="0">
                <a:solidFill>
                  <a:schemeClr val="accent1">
                    <a:lumMod val="50000"/>
                  </a:schemeClr>
                </a:solidFill>
                <a:latin typeface="IBM Plex Sans bold" panose="020B0803050203000203" pitchFamily="34" charset="0"/>
                <a:cs typeface="Verdana"/>
              </a:rPr>
              <a:t>O momento da ocorrência dos fatos geradores do ITCMD é tratado pelos </a:t>
            </a:r>
            <a:r>
              <a:rPr lang="pt-BR" sz="2000" b="1" u="sng" dirty="0" err="1">
                <a:solidFill>
                  <a:schemeClr val="accent1">
                    <a:lumMod val="50000"/>
                  </a:schemeClr>
                </a:solidFill>
                <a:latin typeface="IBM Plex Sans bold" panose="020B0803050203000203" pitchFamily="34" charset="0"/>
                <a:cs typeface="Verdana"/>
              </a:rPr>
              <a:t>arts</a:t>
            </a:r>
            <a:r>
              <a:rPr lang="pt-BR" sz="2000" b="1" u="sng" dirty="0">
                <a:solidFill>
                  <a:schemeClr val="accent1">
                    <a:lumMod val="50000"/>
                  </a:schemeClr>
                </a:solidFill>
                <a:latin typeface="IBM Plex Sans bold" panose="020B0803050203000203" pitchFamily="34" charset="0"/>
                <a:cs typeface="Verdana"/>
              </a:rPr>
              <a:t>. 169 </a:t>
            </a:r>
            <a:r>
              <a:rPr lang="pt-BR" sz="2000" b="1" dirty="0">
                <a:solidFill>
                  <a:schemeClr val="accent1">
                    <a:lumMod val="50000"/>
                  </a:schemeClr>
                </a:solidFill>
                <a:latin typeface="IBM Plex Sans bold" panose="020B0803050203000203" pitchFamily="34" charset="0"/>
                <a:cs typeface="Verdana"/>
              </a:rPr>
              <a:t>(transmissão causa mortis) e </a:t>
            </a:r>
            <a:r>
              <a:rPr lang="pt-BR" sz="2000" b="1" u="sng" dirty="0">
                <a:solidFill>
                  <a:schemeClr val="accent1">
                    <a:lumMod val="50000"/>
                  </a:schemeClr>
                </a:solidFill>
                <a:latin typeface="IBM Plex Sans bold" panose="020B0803050203000203" pitchFamily="34" charset="0"/>
                <a:cs typeface="Verdana"/>
              </a:rPr>
              <a:t>170</a:t>
            </a:r>
            <a:r>
              <a:rPr lang="pt-BR" sz="2000" b="1" dirty="0">
                <a:solidFill>
                  <a:schemeClr val="accent1">
                    <a:lumMod val="50000"/>
                  </a:schemeClr>
                </a:solidFill>
                <a:latin typeface="IBM Plex Sans bold" panose="020B0803050203000203" pitchFamily="34" charset="0"/>
                <a:cs typeface="Verdana"/>
              </a:rPr>
              <a:t> (transmissão por doação). </a:t>
            </a:r>
            <a:endParaRPr lang="pt-BR" sz="2000" b="1" dirty="0">
              <a:solidFill>
                <a:schemeClr val="accent1">
                  <a:lumMod val="50000"/>
                </a:schemeClr>
              </a:solidFill>
              <a:latin typeface="IBM Plex Sans" panose="020B0503050203000203" pitchFamily="34" charset="0"/>
              <a:cs typeface="Verdana"/>
            </a:endParaRPr>
          </a:p>
        </p:txBody>
      </p:sp>
      <p:sp>
        <p:nvSpPr>
          <p:cNvPr id="11" name="TextBox 7">
            <a:extLst>
              <a:ext uri="{FF2B5EF4-FFF2-40B4-BE49-F238E27FC236}">
                <a16:creationId xmlns:a16="http://schemas.microsoft.com/office/drawing/2014/main" id="{5BF6A1B7-FBCE-0092-4F4F-F5828F2F613B}"/>
              </a:ext>
            </a:extLst>
          </p:cNvPr>
          <p:cNvSpPr txBox="1"/>
          <p:nvPr/>
        </p:nvSpPr>
        <p:spPr>
          <a:xfrm>
            <a:off x="1633358" y="3387983"/>
            <a:ext cx="9772833" cy="2246769"/>
          </a:xfrm>
          <a:prstGeom prst="rect">
            <a:avLst/>
          </a:prstGeom>
          <a:noFill/>
        </p:spPr>
        <p:txBody>
          <a:bodyPr wrap="square" rtlCol="0">
            <a:spAutoFit/>
          </a:bodyPr>
          <a:lstStyle/>
          <a:p>
            <a:pPr algn="just"/>
            <a:r>
              <a:rPr lang="pt-BR" sz="2000" i="1" dirty="0">
                <a:solidFill>
                  <a:schemeClr val="accent1">
                    <a:lumMod val="50000"/>
                  </a:schemeClr>
                </a:solidFill>
                <a:latin typeface="IBM Plex Sans" panose="020B0503050203000203" pitchFamily="34" charset="0"/>
              </a:rPr>
              <a:t>Art. 171. O prazo de decadência será contado a partir da data:</a:t>
            </a:r>
          </a:p>
          <a:p>
            <a:pPr algn="just"/>
            <a:r>
              <a:rPr lang="pt-BR" sz="2000" i="1" dirty="0">
                <a:solidFill>
                  <a:schemeClr val="accent1">
                    <a:lumMod val="50000"/>
                  </a:schemeClr>
                </a:solidFill>
                <a:latin typeface="IBM Plex Sans" panose="020B0503050203000203" pitchFamily="34" charset="0"/>
              </a:rPr>
              <a:t>I – de </a:t>
            </a:r>
            <a:r>
              <a:rPr lang="pt-BR" sz="2000" b="1" i="1" u="sng" dirty="0">
                <a:solidFill>
                  <a:schemeClr val="accent1">
                    <a:lumMod val="50000"/>
                  </a:schemeClr>
                </a:solidFill>
                <a:latin typeface="IBM Plex Sans" panose="020B0503050203000203" pitchFamily="34" charset="0"/>
              </a:rPr>
              <a:t>ocorrência do fato gerador</a:t>
            </a:r>
            <a:r>
              <a:rPr lang="pt-BR" sz="2000" i="1" dirty="0">
                <a:solidFill>
                  <a:schemeClr val="accent1">
                    <a:lumMod val="50000"/>
                  </a:schemeClr>
                </a:solidFill>
                <a:latin typeface="IBM Plex Sans" panose="020B0503050203000203" pitchFamily="34" charset="0"/>
              </a:rPr>
              <a:t>, nas hipóteses previstas nos incisos V a X do caput do art. 170 desta Lei Complementar;</a:t>
            </a:r>
          </a:p>
          <a:p>
            <a:pPr algn="just"/>
            <a:r>
              <a:rPr lang="pt-BR" sz="2000" i="1" dirty="0">
                <a:solidFill>
                  <a:schemeClr val="accent1">
                    <a:lumMod val="50000"/>
                  </a:schemeClr>
                </a:solidFill>
                <a:latin typeface="IBM Plex Sans" panose="020B0503050203000203" pitchFamily="34" charset="0"/>
              </a:rPr>
              <a:t>II – </a:t>
            </a:r>
            <a:r>
              <a:rPr lang="pt-BR" sz="2000" b="1" i="1" u="sng" dirty="0">
                <a:solidFill>
                  <a:schemeClr val="accent1">
                    <a:lumMod val="50000"/>
                  </a:schemeClr>
                </a:solidFill>
                <a:latin typeface="IBM Plex Sans" panose="020B0503050203000203" pitchFamily="34" charset="0"/>
              </a:rPr>
              <a:t>do conhecimento do ato ou negócio jurídico pela administração tributária </a:t>
            </a:r>
            <a:r>
              <a:rPr lang="pt-BR" sz="2000" i="1" dirty="0">
                <a:solidFill>
                  <a:schemeClr val="accent1">
                    <a:lumMod val="50000"/>
                  </a:schemeClr>
                </a:solidFill>
                <a:latin typeface="IBM Plex Sans" panose="020B0503050203000203" pitchFamily="34" charset="0"/>
              </a:rPr>
              <a:t>do Estado ou do Distrito Federal, na hipótese prevista no inciso XII do caput do art. 170 desta Lei Complementar; e</a:t>
            </a:r>
          </a:p>
          <a:p>
            <a:pPr algn="just"/>
            <a:r>
              <a:rPr lang="pt-BR" sz="2000" i="1" dirty="0">
                <a:solidFill>
                  <a:schemeClr val="accent1">
                    <a:lumMod val="50000"/>
                  </a:schemeClr>
                </a:solidFill>
                <a:latin typeface="IBM Plex Sans" panose="020B0503050203000203" pitchFamily="34" charset="0"/>
              </a:rPr>
              <a:t>III – </a:t>
            </a:r>
            <a:r>
              <a:rPr lang="pt-BR" sz="2000" b="1" i="1" u="sng" dirty="0">
                <a:solidFill>
                  <a:schemeClr val="accent1">
                    <a:lumMod val="50000"/>
                  </a:schemeClr>
                </a:solidFill>
                <a:latin typeface="IBM Plex Sans" panose="020B0503050203000203" pitchFamily="34" charset="0"/>
              </a:rPr>
              <a:t>da entrega da declaração</a:t>
            </a:r>
            <a:r>
              <a:rPr lang="pt-BR" sz="2000" i="1" dirty="0">
                <a:solidFill>
                  <a:schemeClr val="accent1">
                    <a:lumMod val="50000"/>
                  </a:schemeClr>
                </a:solidFill>
                <a:latin typeface="IBM Plex Sans" panose="020B0503050203000203" pitchFamily="34" charset="0"/>
              </a:rPr>
              <a:t>, nos demais casos.</a:t>
            </a:r>
          </a:p>
        </p:txBody>
      </p:sp>
      <p:sp>
        <p:nvSpPr>
          <p:cNvPr id="14" name="Elipse 13">
            <a:extLst>
              <a:ext uri="{FF2B5EF4-FFF2-40B4-BE49-F238E27FC236}">
                <a16:creationId xmlns:a16="http://schemas.microsoft.com/office/drawing/2014/main" id="{2B52B495-09B9-3BF8-F073-F587C7CB5E32}"/>
              </a:ext>
            </a:extLst>
          </p:cNvPr>
          <p:cNvSpPr/>
          <p:nvPr/>
        </p:nvSpPr>
        <p:spPr>
          <a:xfrm>
            <a:off x="807731" y="2306965"/>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TextBox 7">
            <a:extLst>
              <a:ext uri="{FF2B5EF4-FFF2-40B4-BE49-F238E27FC236}">
                <a16:creationId xmlns:a16="http://schemas.microsoft.com/office/drawing/2014/main" id="{0FDDBB58-00C4-32F6-E6A9-955F24B92559}"/>
              </a:ext>
            </a:extLst>
          </p:cNvPr>
          <p:cNvSpPr txBox="1"/>
          <p:nvPr/>
        </p:nvSpPr>
        <p:spPr>
          <a:xfrm>
            <a:off x="1105746" y="2182975"/>
            <a:ext cx="10196329" cy="1015663"/>
          </a:xfrm>
          <a:prstGeom prst="rect">
            <a:avLst/>
          </a:prstGeom>
          <a:noFill/>
        </p:spPr>
        <p:txBody>
          <a:bodyPr wrap="square" rtlCol="0">
            <a:spAutoFit/>
          </a:bodyPr>
          <a:lstStyle/>
          <a:p>
            <a:pPr marL="12700" algn="just">
              <a:lnSpc>
                <a:spcPct val="100000"/>
              </a:lnSpc>
              <a:spcBef>
                <a:spcPts val="100"/>
              </a:spcBef>
            </a:pPr>
            <a:r>
              <a:rPr lang="pt-BR" sz="2000" b="1" dirty="0">
                <a:solidFill>
                  <a:schemeClr val="accent1">
                    <a:lumMod val="50000"/>
                  </a:schemeClr>
                </a:solidFill>
                <a:latin typeface="IBM Plex Sans bold" panose="020B0803050203000203" pitchFamily="34" charset="0"/>
                <a:cs typeface="Verdana"/>
              </a:rPr>
              <a:t>Já o </a:t>
            </a:r>
            <a:r>
              <a:rPr lang="pt-BR" sz="2000" b="1" u="sng" dirty="0">
                <a:solidFill>
                  <a:schemeClr val="accent1">
                    <a:lumMod val="50000"/>
                  </a:schemeClr>
                </a:solidFill>
                <a:latin typeface="IBM Plex Sans bold" panose="020B0803050203000203" pitchFamily="34" charset="0"/>
                <a:cs typeface="Verdana"/>
              </a:rPr>
              <a:t>art. 171 </a:t>
            </a:r>
            <a:r>
              <a:rPr lang="pt-BR" sz="2000" b="1" dirty="0">
                <a:solidFill>
                  <a:schemeClr val="accent1">
                    <a:lumMod val="50000"/>
                  </a:schemeClr>
                </a:solidFill>
                <a:latin typeface="IBM Plex Sans bold" panose="020B0803050203000203" pitchFamily="34" charset="0"/>
                <a:cs typeface="Verdana"/>
              </a:rPr>
              <a:t>trata da decadência. Ao fazê-lo, estabelece situações nas quais a decadência se conta apenas quando o Fisco afirma ter tido conhecimento dos negócios celebrados pelos Contribuintes ou da efetiva entrega da declaração:</a:t>
            </a:r>
          </a:p>
        </p:txBody>
      </p:sp>
    </p:spTree>
    <p:extLst>
      <p:ext uri="{BB962C8B-B14F-4D97-AF65-F5344CB8AC3E}">
        <p14:creationId xmlns:p14="http://schemas.microsoft.com/office/powerpoint/2010/main" val="1566643808"/>
      </p:ext>
    </p:extLst>
  </p:cSld>
  <p:clrMapOvr>
    <a:masterClrMapping/>
  </p:clrMapOvr>
  <p:transition spd="slow">
    <p:push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512B53-F3C4-7A92-E5B3-C8A2E18A5CC4}"/>
            </a:ext>
          </a:extLst>
        </p:cNvPr>
        <p:cNvGrpSpPr/>
        <p:nvPr/>
      </p:nvGrpSpPr>
      <p:grpSpPr>
        <a:xfrm>
          <a:off x="0" y="0"/>
          <a:ext cx="0" cy="0"/>
          <a:chOff x="0" y="0"/>
          <a:chExt cx="0" cy="0"/>
        </a:xfrm>
      </p:grpSpPr>
      <p:pic>
        <p:nvPicPr>
          <p:cNvPr id="101" name="Imagem 100">
            <a:extLst>
              <a:ext uri="{FF2B5EF4-FFF2-40B4-BE49-F238E27FC236}">
                <a16:creationId xmlns:a16="http://schemas.microsoft.com/office/drawing/2014/main" id="{24AFD46F-31D1-ED7A-A120-F68825610B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0211" y="1707975"/>
            <a:ext cx="9291789" cy="5150025"/>
          </a:xfrm>
          <a:prstGeom prst="rect">
            <a:avLst/>
          </a:prstGeom>
        </p:spPr>
      </p:pic>
      <p:grpSp>
        <p:nvGrpSpPr>
          <p:cNvPr id="2" name="Группа 4">
            <a:extLst>
              <a:ext uri="{FF2B5EF4-FFF2-40B4-BE49-F238E27FC236}">
                <a16:creationId xmlns:a16="http://schemas.microsoft.com/office/drawing/2014/main" id="{CEF18432-87AB-985E-160E-723CAC09ABA9}"/>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51843756-B086-79B6-65F6-C3D897235E62}"/>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E21D6495-DADE-236A-C0F1-51B1C7FB8F99}"/>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3AB3BC86-6BB8-FA64-F3C9-314489EC8C6C}"/>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E48DBB92-1E1E-26E9-88CA-894B4F0D46A7}"/>
              </a:ext>
            </a:extLst>
          </p:cNvPr>
          <p:cNvSpPr txBox="1"/>
          <p:nvPr/>
        </p:nvSpPr>
        <p:spPr>
          <a:xfrm>
            <a:off x="755923" y="593550"/>
            <a:ext cx="10196329" cy="492443"/>
          </a:xfrm>
          <a:prstGeom prst="rect">
            <a:avLst/>
          </a:prstGeom>
          <a:noFill/>
        </p:spPr>
        <p:txBody>
          <a:bodyPr wrap="square" rtlCol="0">
            <a:spAutoFit/>
          </a:bodyPr>
          <a:lstStyle/>
          <a:p>
            <a:pPr marL="12700">
              <a:lnSpc>
                <a:spcPct val="100000"/>
              </a:lnSpc>
              <a:spcBef>
                <a:spcPts val="100"/>
              </a:spcBef>
            </a:pPr>
            <a:r>
              <a:rPr lang="pt-BR" sz="2600" b="1" dirty="0">
                <a:solidFill>
                  <a:schemeClr val="accent1">
                    <a:lumMod val="50000"/>
                  </a:schemeClr>
                </a:solidFill>
                <a:latin typeface="IBM Plex Sans bold" panose="020B0803050203000203" pitchFamily="34" charset="0"/>
                <a:cs typeface="Verdana"/>
              </a:rPr>
              <a:t>Decadência</a:t>
            </a:r>
            <a:endParaRPr lang="pt-BR" sz="2600" b="1" dirty="0">
              <a:solidFill>
                <a:schemeClr val="accent1">
                  <a:lumMod val="50000"/>
                </a:schemeClr>
              </a:solidFill>
              <a:latin typeface="IBM Plex Sans" panose="020B0503050203000203" pitchFamily="34" charset="0"/>
              <a:cs typeface="Verdana"/>
            </a:endParaRPr>
          </a:p>
        </p:txBody>
      </p:sp>
      <p:sp>
        <p:nvSpPr>
          <p:cNvPr id="7" name="Elipse 6">
            <a:extLst>
              <a:ext uri="{FF2B5EF4-FFF2-40B4-BE49-F238E27FC236}">
                <a16:creationId xmlns:a16="http://schemas.microsoft.com/office/drawing/2014/main" id="{29A563D2-35BC-AB54-A25A-F4403F9EC427}"/>
              </a:ext>
            </a:extLst>
          </p:cNvPr>
          <p:cNvSpPr/>
          <p:nvPr/>
        </p:nvSpPr>
        <p:spPr>
          <a:xfrm>
            <a:off x="847454" y="1373729"/>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TextBox 7">
            <a:extLst>
              <a:ext uri="{FF2B5EF4-FFF2-40B4-BE49-F238E27FC236}">
                <a16:creationId xmlns:a16="http://schemas.microsoft.com/office/drawing/2014/main" id="{8702D71F-F705-FB32-09E1-ACE12417B7C4}"/>
              </a:ext>
            </a:extLst>
          </p:cNvPr>
          <p:cNvSpPr txBox="1"/>
          <p:nvPr/>
        </p:nvSpPr>
        <p:spPr>
          <a:xfrm>
            <a:off x="1105746" y="1272050"/>
            <a:ext cx="10196329" cy="1323439"/>
          </a:xfrm>
          <a:prstGeom prst="rect">
            <a:avLst/>
          </a:prstGeom>
          <a:noFill/>
        </p:spPr>
        <p:txBody>
          <a:bodyPr wrap="square" rtlCol="0">
            <a:spAutoFit/>
          </a:bodyPr>
          <a:lstStyle/>
          <a:p>
            <a:pPr marL="12700" algn="just">
              <a:lnSpc>
                <a:spcPct val="100000"/>
              </a:lnSpc>
              <a:spcBef>
                <a:spcPts val="100"/>
              </a:spcBef>
            </a:pPr>
            <a:r>
              <a:rPr lang="pt-BR" sz="2000" b="1" dirty="0">
                <a:solidFill>
                  <a:schemeClr val="accent1">
                    <a:lumMod val="50000"/>
                  </a:schemeClr>
                </a:solidFill>
                <a:latin typeface="IBM Plex Sans bold" panose="020B0803050203000203" pitchFamily="34" charset="0"/>
                <a:cs typeface="Verdana"/>
              </a:rPr>
              <a:t>Relegar a contagem decadência para o momento em que o Fisco afirma ter conhecimento da ocorrência do fato gerador implica extrema insegurança jurídica e, na prática, </a:t>
            </a:r>
            <a:r>
              <a:rPr lang="pt-BR" sz="2000" b="1" u="sng" dirty="0">
                <a:solidFill>
                  <a:schemeClr val="accent1">
                    <a:lumMod val="50000"/>
                  </a:schemeClr>
                </a:solidFill>
                <a:latin typeface="IBM Plex Sans bold" panose="020B0803050203000203" pitchFamily="34" charset="0"/>
                <a:cs typeface="Verdana"/>
              </a:rPr>
              <a:t>eterniza a possibilidade de lançamento</a:t>
            </a:r>
            <a:r>
              <a:rPr lang="pt-BR" sz="2000" b="1" dirty="0">
                <a:solidFill>
                  <a:schemeClr val="accent1">
                    <a:lumMod val="50000"/>
                  </a:schemeClr>
                </a:solidFill>
                <a:latin typeface="IBM Plex Sans bold" panose="020B0803050203000203" pitchFamily="34" charset="0"/>
                <a:cs typeface="Verdana"/>
              </a:rPr>
              <a:t>. Na prática, o art. 171, II, torna o ITCMD um </a:t>
            </a:r>
            <a:r>
              <a:rPr lang="pt-BR" sz="2000" b="1" u="sng" dirty="0">
                <a:solidFill>
                  <a:schemeClr val="accent1">
                    <a:lumMod val="50000"/>
                  </a:schemeClr>
                </a:solidFill>
                <a:latin typeface="IBM Plex Sans bold" panose="020B0803050203000203" pitchFamily="34" charset="0"/>
                <a:cs typeface="Verdana"/>
              </a:rPr>
              <a:t>IMPOSTO SEM DECADÊNCIA </a:t>
            </a:r>
            <a:r>
              <a:rPr lang="pt-BR" sz="2000" b="1" dirty="0">
                <a:solidFill>
                  <a:schemeClr val="accent1">
                    <a:lumMod val="50000"/>
                  </a:schemeClr>
                </a:solidFill>
                <a:latin typeface="IBM Plex Sans bold" panose="020B0803050203000203" pitchFamily="34" charset="0"/>
                <a:cs typeface="Verdana"/>
              </a:rPr>
              <a:t>em muitos casos.</a:t>
            </a:r>
            <a:endParaRPr lang="pt-BR" sz="2000" b="1" dirty="0">
              <a:solidFill>
                <a:schemeClr val="accent1">
                  <a:lumMod val="50000"/>
                </a:schemeClr>
              </a:solidFill>
              <a:latin typeface="IBM Plex Sans" panose="020B0503050203000203" pitchFamily="34" charset="0"/>
              <a:cs typeface="Verdana"/>
            </a:endParaRPr>
          </a:p>
        </p:txBody>
      </p:sp>
      <p:sp>
        <p:nvSpPr>
          <p:cNvPr id="14" name="Elipse 13">
            <a:extLst>
              <a:ext uri="{FF2B5EF4-FFF2-40B4-BE49-F238E27FC236}">
                <a16:creationId xmlns:a16="http://schemas.microsoft.com/office/drawing/2014/main" id="{2AD364C9-D055-14B9-8BBC-F0C1A5B3A804}"/>
              </a:ext>
            </a:extLst>
          </p:cNvPr>
          <p:cNvSpPr/>
          <p:nvPr/>
        </p:nvSpPr>
        <p:spPr>
          <a:xfrm>
            <a:off x="853804" y="2751841"/>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TextBox 7">
            <a:extLst>
              <a:ext uri="{FF2B5EF4-FFF2-40B4-BE49-F238E27FC236}">
                <a16:creationId xmlns:a16="http://schemas.microsoft.com/office/drawing/2014/main" id="{15439122-9E4A-6C15-A823-3676BF56C30B}"/>
              </a:ext>
            </a:extLst>
          </p:cNvPr>
          <p:cNvSpPr txBox="1"/>
          <p:nvPr/>
        </p:nvSpPr>
        <p:spPr>
          <a:xfrm>
            <a:off x="1105744" y="2631036"/>
            <a:ext cx="10196329" cy="1644040"/>
          </a:xfrm>
          <a:prstGeom prst="rect">
            <a:avLst/>
          </a:prstGeom>
          <a:noFill/>
        </p:spPr>
        <p:txBody>
          <a:bodyPr wrap="square" rtlCol="0">
            <a:spAutoFit/>
          </a:bodyPr>
          <a:lstStyle/>
          <a:p>
            <a:pPr marL="12700" algn="just">
              <a:lnSpc>
                <a:spcPct val="100000"/>
              </a:lnSpc>
              <a:spcBef>
                <a:spcPts val="100"/>
              </a:spcBef>
            </a:pPr>
            <a:r>
              <a:rPr lang="pt-BR" sz="2000" b="1" dirty="0">
                <a:solidFill>
                  <a:schemeClr val="accent1">
                    <a:lumMod val="50000"/>
                  </a:schemeClr>
                </a:solidFill>
                <a:latin typeface="IBM Plex Sans bold" panose="020B0803050203000203" pitchFamily="34" charset="0"/>
                <a:cs typeface="Verdana"/>
              </a:rPr>
              <a:t>Igualmente ocorre com a decadência contada “</a:t>
            </a:r>
            <a:r>
              <a:rPr lang="pt-BR" sz="2000" b="1" i="1" dirty="0">
                <a:solidFill>
                  <a:schemeClr val="accent1">
                    <a:lumMod val="50000"/>
                  </a:schemeClr>
                </a:solidFill>
                <a:latin typeface="IBM Plex Sans bold" panose="020B0803050203000203" pitchFamily="34" charset="0"/>
                <a:cs typeface="Verdana"/>
              </a:rPr>
              <a:t>da entrega da declaração</a:t>
            </a:r>
            <a:r>
              <a:rPr lang="pt-BR" sz="2000" b="1" dirty="0">
                <a:solidFill>
                  <a:schemeClr val="accent1">
                    <a:lumMod val="50000"/>
                  </a:schemeClr>
                </a:solidFill>
                <a:latin typeface="IBM Plex Sans bold" panose="020B0803050203000203" pitchFamily="34" charset="0"/>
                <a:cs typeface="Verdana"/>
              </a:rPr>
              <a:t>”. Se não há declaração do contribuinte, se eterniza a possibilidade do lançamento. Além disso, o Fisco pode ter tido oportunidade de conhecer de um fato gerador (inciso II) e ainda assim considerar que não há decadência se não há declaração (inciso III).</a:t>
            </a:r>
          </a:p>
          <a:p>
            <a:pPr marL="12700" algn="just">
              <a:lnSpc>
                <a:spcPct val="100000"/>
              </a:lnSpc>
              <a:spcBef>
                <a:spcPts val="100"/>
              </a:spcBef>
            </a:pPr>
            <a:r>
              <a:rPr lang="pt-BR" sz="2000" b="1" dirty="0">
                <a:solidFill>
                  <a:schemeClr val="accent1">
                    <a:lumMod val="50000"/>
                  </a:schemeClr>
                </a:solidFill>
                <a:latin typeface="IBM Plex Sans bold" panose="020B0803050203000203" pitchFamily="34" charset="0"/>
                <a:cs typeface="Verdana"/>
              </a:rPr>
              <a:t> </a:t>
            </a:r>
            <a:endParaRPr lang="pt-BR" sz="2000" b="1" dirty="0">
              <a:solidFill>
                <a:schemeClr val="accent1">
                  <a:lumMod val="50000"/>
                </a:schemeClr>
              </a:solidFill>
              <a:latin typeface="IBM Plex Sans" panose="020B0503050203000203" pitchFamily="34" charset="0"/>
              <a:cs typeface="Verdana"/>
            </a:endParaRPr>
          </a:p>
        </p:txBody>
      </p:sp>
      <p:sp>
        <p:nvSpPr>
          <p:cNvPr id="12" name="TextBox 7">
            <a:extLst>
              <a:ext uri="{FF2B5EF4-FFF2-40B4-BE49-F238E27FC236}">
                <a16:creationId xmlns:a16="http://schemas.microsoft.com/office/drawing/2014/main" id="{A5D3B7E4-5766-366C-0B28-EC3ABAE28851}"/>
              </a:ext>
            </a:extLst>
          </p:cNvPr>
          <p:cNvSpPr txBox="1"/>
          <p:nvPr/>
        </p:nvSpPr>
        <p:spPr>
          <a:xfrm>
            <a:off x="1105744" y="4025379"/>
            <a:ext cx="10196329" cy="707886"/>
          </a:xfrm>
          <a:prstGeom prst="rect">
            <a:avLst/>
          </a:prstGeom>
          <a:noFill/>
        </p:spPr>
        <p:txBody>
          <a:bodyPr wrap="square" rtlCol="0">
            <a:spAutoFit/>
          </a:bodyPr>
          <a:lstStyle/>
          <a:p>
            <a:pPr marL="12700" algn="just">
              <a:lnSpc>
                <a:spcPct val="100000"/>
              </a:lnSpc>
              <a:spcBef>
                <a:spcPts val="100"/>
              </a:spcBef>
            </a:pPr>
            <a:r>
              <a:rPr lang="pt-BR" sz="2000" b="1" dirty="0">
                <a:solidFill>
                  <a:schemeClr val="accent1">
                    <a:lumMod val="50000"/>
                  </a:schemeClr>
                </a:solidFill>
                <a:latin typeface="IBM Plex Sans bold" panose="020B0803050203000203" pitchFamily="34" charset="0"/>
                <a:cs typeface="Verdana"/>
              </a:rPr>
              <a:t>Não há indicação da decadência aplicável ao ITCMD </a:t>
            </a:r>
            <a:r>
              <a:rPr lang="pt-BR" sz="2000" b="1" i="1" dirty="0">
                <a:solidFill>
                  <a:schemeClr val="accent1">
                    <a:lumMod val="50000"/>
                  </a:schemeClr>
                </a:solidFill>
                <a:latin typeface="IBM Plex Sans bold" panose="020B0803050203000203" pitchFamily="34" charset="0"/>
                <a:cs typeface="Verdana"/>
              </a:rPr>
              <a:t>causa mortis</a:t>
            </a:r>
            <a:r>
              <a:rPr lang="pt-BR" sz="2000" b="1" dirty="0">
                <a:solidFill>
                  <a:schemeClr val="accent1">
                    <a:lumMod val="50000"/>
                  </a:schemeClr>
                </a:solidFill>
                <a:latin typeface="IBM Plex Sans bold" panose="020B0803050203000203" pitchFamily="34" charset="0"/>
                <a:cs typeface="Verdana"/>
              </a:rPr>
              <a:t>, o que conduz à ideia de que nestes casos se aplicaria o cômputo desde “a entrega da declaração”.</a:t>
            </a:r>
            <a:endParaRPr lang="pt-BR" sz="2000" b="1" dirty="0">
              <a:solidFill>
                <a:schemeClr val="accent1">
                  <a:lumMod val="50000"/>
                </a:schemeClr>
              </a:solidFill>
              <a:latin typeface="IBM Plex Sans" panose="020B0503050203000203" pitchFamily="34" charset="0"/>
              <a:cs typeface="Verdana"/>
            </a:endParaRPr>
          </a:p>
        </p:txBody>
      </p:sp>
      <p:sp>
        <p:nvSpPr>
          <p:cNvPr id="13" name="Elipse 12">
            <a:extLst>
              <a:ext uri="{FF2B5EF4-FFF2-40B4-BE49-F238E27FC236}">
                <a16:creationId xmlns:a16="http://schemas.microsoft.com/office/drawing/2014/main" id="{3081C0B4-DAAF-C988-D5E2-0445E76E2B4F}"/>
              </a:ext>
            </a:extLst>
          </p:cNvPr>
          <p:cNvSpPr/>
          <p:nvPr/>
        </p:nvSpPr>
        <p:spPr>
          <a:xfrm>
            <a:off x="847454" y="4129953"/>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5" name="TextBox 7">
            <a:extLst>
              <a:ext uri="{FF2B5EF4-FFF2-40B4-BE49-F238E27FC236}">
                <a16:creationId xmlns:a16="http://schemas.microsoft.com/office/drawing/2014/main" id="{6F2848D8-C571-D0C2-A603-D453010BB326}"/>
              </a:ext>
            </a:extLst>
          </p:cNvPr>
          <p:cNvSpPr txBox="1"/>
          <p:nvPr/>
        </p:nvSpPr>
        <p:spPr>
          <a:xfrm>
            <a:off x="1188348" y="4859555"/>
            <a:ext cx="10196329" cy="1015663"/>
          </a:xfrm>
          <a:prstGeom prst="rect">
            <a:avLst/>
          </a:prstGeom>
          <a:noFill/>
        </p:spPr>
        <p:txBody>
          <a:bodyPr wrap="square" rtlCol="0">
            <a:spAutoFit/>
          </a:bodyPr>
          <a:lstStyle/>
          <a:p>
            <a:pPr marL="12700" algn="just">
              <a:lnSpc>
                <a:spcPct val="100000"/>
              </a:lnSpc>
              <a:spcBef>
                <a:spcPts val="100"/>
              </a:spcBef>
            </a:pPr>
            <a:r>
              <a:rPr lang="pt-BR" sz="2000" b="1" dirty="0">
                <a:solidFill>
                  <a:schemeClr val="accent1">
                    <a:lumMod val="50000"/>
                  </a:schemeClr>
                </a:solidFill>
                <a:latin typeface="IBM Plex Sans bold" panose="020B0803050203000203" pitchFamily="34" charset="0"/>
                <a:cs typeface="Verdana"/>
              </a:rPr>
              <a:t>O art. 171 contraria o disposto nos </a:t>
            </a:r>
            <a:r>
              <a:rPr lang="pt-BR" sz="2000" b="1" dirty="0" err="1">
                <a:solidFill>
                  <a:schemeClr val="accent1">
                    <a:lumMod val="50000"/>
                  </a:schemeClr>
                </a:solidFill>
                <a:latin typeface="IBM Plex Sans bold" panose="020B0803050203000203" pitchFamily="34" charset="0"/>
                <a:cs typeface="Verdana"/>
              </a:rPr>
              <a:t>arts</a:t>
            </a:r>
            <a:r>
              <a:rPr lang="pt-BR" sz="2000" b="1" dirty="0">
                <a:solidFill>
                  <a:schemeClr val="accent1">
                    <a:lumMod val="50000"/>
                  </a:schemeClr>
                </a:solidFill>
                <a:latin typeface="IBM Plex Sans bold" panose="020B0803050203000203" pitchFamily="34" charset="0"/>
                <a:cs typeface="Verdana"/>
              </a:rPr>
              <a:t>. 149 e 173, I, do CTN, ignora a jurisprudência consolidada há décadas pelo E. STJ, e viola os princípios da certeza do direito e segurança jurídica.</a:t>
            </a:r>
            <a:endParaRPr lang="pt-BR" sz="2000" b="1" dirty="0">
              <a:solidFill>
                <a:schemeClr val="accent1">
                  <a:lumMod val="50000"/>
                </a:schemeClr>
              </a:solidFill>
              <a:latin typeface="IBM Plex Sans" panose="020B0503050203000203" pitchFamily="34" charset="0"/>
              <a:cs typeface="Verdana"/>
            </a:endParaRPr>
          </a:p>
        </p:txBody>
      </p:sp>
      <p:sp>
        <p:nvSpPr>
          <p:cNvPr id="16" name="Elipse 15">
            <a:extLst>
              <a:ext uri="{FF2B5EF4-FFF2-40B4-BE49-F238E27FC236}">
                <a16:creationId xmlns:a16="http://schemas.microsoft.com/office/drawing/2014/main" id="{F7663F90-16B0-9170-D3FE-9C43CC292AEE}"/>
              </a:ext>
            </a:extLst>
          </p:cNvPr>
          <p:cNvSpPr/>
          <p:nvPr/>
        </p:nvSpPr>
        <p:spPr>
          <a:xfrm>
            <a:off x="853804" y="4937186"/>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3265451582"/>
      </p:ext>
    </p:extLst>
  </p:cSld>
  <p:clrMapOvr>
    <a:masterClrMapping/>
  </p:clrMapOvr>
  <p:transition spd="slow">
    <p:push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BC9D3-DE87-FA10-7CD6-F300ADBBE048}"/>
            </a:ext>
          </a:extLst>
        </p:cNvPr>
        <p:cNvGrpSpPr/>
        <p:nvPr/>
      </p:nvGrpSpPr>
      <p:grpSpPr>
        <a:xfrm>
          <a:off x="0" y="0"/>
          <a:ext cx="0" cy="0"/>
          <a:chOff x="0" y="0"/>
          <a:chExt cx="0" cy="0"/>
        </a:xfrm>
      </p:grpSpPr>
      <p:pic>
        <p:nvPicPr>
          <p:cNvPr id="101" name="Imagem 100">
            <a:extLst>
              <a:ext uri="{FF2B5EF4-FFF2-40B4-BE49-F238E27FC236}">
                <a16:creationId xmlns:a16="http://schemas.microsoft.com/office/drawing/2014/main" id="{6AFED15A-3445-0B86-122E-3CF9BD013E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0211" y="1707975"/>
            <a:ext cx="9291789" cy="5150025"/>
          </a:xfrm>
          <a:prstGeom prst="rect">
            <a:avLst/>
          </a:prstGeom>
        </p:spPr>
      </p:pic>
      <p:grpSp>
        <p:nvGrpSpPr>
          <p:cNvPr id="2" name="Группа 4">
            <a:extLst>
              <a:ext uri="{FF2B5EF4-FFF2-40B4-BE49-F238E27FC236}">
                <a16:creationId xmlns:a16="http://schemas.microsoft.com/office/drawing/2014/main" id="{1C6FCB04-3FA9-2FA8-D5FC-AC7B7941B792}"/>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590186F4-19BA-399A-0D5B-4264BD6EA8F3}"/>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2D919B22-1409-552A-FE92-876CFBE91C1C}"/>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090DB477-9E26-FD19-48CF-A7D526F4C3C3}"/>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50936E10-6FEA-B9B1-C2E2-AAD09299E031}"/>
              </a:ext>
            </a:extLst>
          </p:cNvPr>
          <p:cNvSpPr txBox="1"/>
          <p:nvPr/>
        </p:nvSpPr>
        <p:spPr>
          <a:xfrm>
            <a:off x="755923" y="593550"/>
            <a:ext cx="10196329" cy="492443"/>
          </a:xfrm>
          <a:prstGeom prst="rect">
            <a:avLst/>
          </a:prstGeom>
          <a:noFill/>
        </p:spPr>
        <p:txBody>
          <a:bodyPr wrap="square" rtlCol="0">
            <a:spAutoFit/>
          </a:bodyPr>
          <a:lstStyle/>
          <a:p>
            <a:pPr marL="12700">
              <a:lnSpc>
                <a:spcPct val="100000"/>
              </a:lnSpc>
              <a:spcBef>
                <a:spcPts val="100"/>
              </a:spcBef>
            </a:pPr>
            <a:r>
              <a:rPr lang="pt-BR" sz="2600" b="1" dirty="0">
                <a:solidFill>
                  <a:schemeClr val="accent1">
                    <a:lumMod val="50000"/>
                  </a:schemeClr>
                </a:solidFill>
                <a:latin typeface="IBM Plex Sans bold" panose="020B0803050203000203" pitchFamily="34" charset="0"/>
                <a:cs typeface="Verdana"/>
              </a:rPr>
              <a:t>Decadência</a:t>
            </a:r>
            <a:endParaRPr lang="pt-BR" sz="2600" b="1" dirty="0">
              <a:solidFill>
                <a:schemeClr val="accent1">
                  <a:lumMod val="50000"/>
                </a:schemeClr>
              </a:solidFill>
              <a:latin typeface="IBM Plex Sans" panose="020B0503050203000203" pitchFamily="34" charset="0"/>
              <a:cs typeface="Verdana"/>
            </a:endParaRPr>
          </a:p>
        </p:txBody>
      </p:sp>
      <p:sp>
        <p:nvSpPr>
          <p:cNvPr id="7" name="Elipse 6">
            <a:extLst>
              <a:ext uri="{FF2B5EF4-FFF2-40B4-BE49-F238E27FC236}">
                <a16:creationId xmlns:a16="http://schemas.microsoft.com/office/drawing/2014/main" id="{D27B0555-AE74-ACFB-6DFC-C437D35FF81C}"/>
              </a:ext>
            </a:extLst>
          </p:cNvPr>
          <p:cNvSpPr/>
          <p:nvPr/>
        </p:nvSpPr>
        <p:spPr>
          <a:xfrm>
            <a:off x="847454" y="2024246"/>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TextBox 7">
            <a:extLst>
              <a:ext uri="{FF2B5EF4-FFF2-40B4-BE49-F238E27FC236}">
                <a16:creationId xmlns:a16="http://schemas.microsoft.com/office/drawing/2014/main" id="{BA48DA01-0F06-448A-3422-BE6335D94682}"/>
              </a:ext>
            </a:extLst>
          </p:cNvPr>
          <p:cNvSpPr txBox="1"/>
          <p:nvPr/>
        </p:nvSpPr>
        <p:spPr>
          <a:xfrm>
            <a:off x="1148217" y="1904113"/>
            <a:ext cx="10196329" cy="1323439"/>
          </a:xfrm>
          <a:prstGeom prst="rect">
            <a:avLst/>
          </a:prstGeom>
          <a:noFill/>
        </p:spPr>
        <p:txBody>
          <a:bodyPr wrap="square" rtlCol="0">
            <a:spAutoFit/>
          </a:bodyPr>
          <a:lstStyle/>
          <a:p>
            <a:pPr marL="12700" algn="just">
              <a:lnSpc>
                <a:spcPct val="100000"/>
              </a:lnSpc>
              <a:spcBef>
                <a:spcPts val="100"/>
              </a:spcBef>
            </a:pPr>
            <a:r>
              <a:rPr lang="pt-BR" sz="2000" b="1" dirty="0">
                <a:solidFill>
                  <a:schemeClr val="accent1">
                    <a:lumMod val="50000"/>
                  </a:schemeClr>
                </a:solidFill>
                <a:latin typeface="IBM Plex Sans bold" panose="020B0803050203000203" pitchFamily="34" charset="0"/>
                <a:cs typeface="Verdana"/>
              </a:rPr>
              <a:t>O art. 149, do CTN, já trata dos casos em que cabe o lançamento tributário de ofício, tais como a ausência de declaração do contribuinte, falta de esclarecimentos solicitados pelo Fisco, falsidade, erros, omissão etc. A matéria está pacificada pelo E. STJ (Tema Repetitivo nº 163 – REsp 973733/SC).</a:t>
            </a:r>
            <a:endParaRPr lang="pt-BR" sz="2000" b="1" dirty="0">
              <a:solidFill>
                <a:schemeClr val="accent1">
                  <a:lumMod val="50000"/>
                </a:schemeClr>
              </a:solidFill>
              <a:latin typeface="IBM Plex Sans" panose="020B0503050203000203" pitchFamily="34" charset="0"/>
              <a:cs typeface="Verdana"/>
            </a:endParaRPr>
          </a:p>
        </p:txBody>
      </p:sp>
      <p:sp>
        <p:nvSpPr>
          <p:cNvPr id="14" name="Elipse 13">
            <a:extLst>
              <a:ext uri="{FF2B5EF4-FFF2-40B4-BE49-F238E27FC236}">
                <a16:creationId xmlns:a16="http://schemas.microsoft.com/office/drawing/2014/main" id="{0EB5D9FE-EB27-2D77-88F1-4022F059CE19}"/>
              </a:ext>
            </a:extLst>
          </p:cNvPr>
          <p:cNvSpPr/>
          <p:nvPr/>
        </p:nvSpPr>
        <p:spPr>
          <a:xfrm>
            <a:off x="847454" y="3342434"/>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TextBox 7">
            <a:extLst>
              <a:ext uri="{FF2B5EF4-FFF2-40B4-BE49-F238E27FC236}">
                <a16:creationId xmlns:a16="http://schemas.microsoft.com/office/drawing/2014/main" id="{A3097ADC-4413-425F-F5E4-8F2A45C2B0AC}"/>
              </a:ext>
            </a:extLst>
          </p:cNvPr>
          <p:cNvSpPr txBox="1"/>
          <p:nvPr/>
        </p:nvSpPr>
        <p:spPr>
          <a:xfrm>
            <a:off x="1105744" y="3246849"/>
            <a:ext cx="10196329" cy="1323439"/>
          </a:xfrm>
          <a:prstGeom prst="rect">
            <a:avLst/>
          </a:prstGeom>
          <a:noFill/>
        </p:spPr>
        <p:txBody>
          <a:bodyPr wrap="square" rtlCol="0">
            <a:spAutoFit/>
          </a:bodyPr>
          <a:lstStyle/>
          <a:p>
            <a:pPr marL="12700" algn="just">
              <a:lnSpc>
                <a:spcPct val="100000"/>
              </a:lnSpc>
              <a:spcBef>
                <a:spcPts val="100"/>
              </a:spcBef>
            </a:pPr>
            <a:r>
              <a:rPr lang="pt-BR" sz="2000" b="1" dirty="0">
                <a:solidFill>
                  <a:schemeClr val="accent1">
                    <a:lumMod val="50000"/>
                  </a:schemeClr>
                </a:solidFill>
                <a:latin typeface="IBM Plex Sans bold" panose="020B0803050203000203" pitchFamily="34" charset="0"/>
                <a:cs typeface="Verdana"/>
              </a:rPr>
              <a:t>Nestes casos, conforme o art. 173, I, do CTN, o prazo decadencial de 5 anos conta-se “</a:t>
            </a:r>
            <a:r>
              <a:rPr lang="pt-BR" sz="2000" b="1" i="1" dirty="0">
                <a:solidFill>
                  <a:schemeClr val="accent1">
                    <a:lumMod val="50000"/>
                  </a:schemeClr>
                </a:solidFill>
                <a:latin typeface="IBM Plex Sans bold" panose="020B0803050203000203" pitchFamily="34" charset="0"/>
                <a:cs typeface="Verdana"/>
              </a:rPr>
              <a:t>do primeiro dia do exercício seguinte àquele em que o lançamento poderia ter sido efetuado</a:t>
            </a:r>
            <a:r>
              <a:rPr lang="pt-BR" sz="2000" b="1" dirty="0">
                <a:solidFill>
                  <a:schemeClr val="accent1">
                    <a:lumMod val="50000"/>
                  </a:schemeClr>
                </a:solidFill>
                <a:latin typeface="IBM Plex Sans bold" panose="020B0803050203000203" pitchFamily="34" charset="0"/>
                <a:cs typeface="Verdana"/>
              </a:rPr>
              <a:t>”, ou seja, a partir do primeiro dia do exercício seguinte àquele da ocorrência do fato jurídico tributário (fato gerador). </a:t>
            </a:r>
            <a:endParaRPr lang="pt-BR" sz="2000" b="1" dirty="0">
              <a:solidFill>
                <a:schemeClr val="accent1">
                  <a:lumMod val="50000"/>
                </a:schemeClr>
              </a:solidFill>
              <a:latin typeface="IBM Plex Sans" panose="020B0503050203000203" pitchFamily="34" charset="0"/>
              <a:cs typeface="Verdana"/>
            </a:endParaRPr>
          </a:p>
        </p:txBody>
      </p:sp>
      <p:sp>
        <p:nvSpPr>
          <p:cNvPr id="13" name="Elipse 12">
            <a:extLst>
              <a:ext uri="{FF2B5EF4-FFF2-40B4-BE49-F238E27FC236}">
                <a16:creationId xmlns:a16="http://schemas.microsoft.com/office/drawing/2014/main" id="{6E701B60-68F7-927E-FE7F-7052BBFC8AAD}"/>
              </a:ext>
            </a:extLst>
          </p:cNvPr>
          <p:cNvSpPr/>
          <p:nvPr/>
        </p:nvSpPr>
        <p:spPr>
          <a:xfrm>
            <a:off x="847454" y="4747188"/>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TextBox 7">
            <a:extLst>
              <a:ext uri="{FF2B5EF4-FFF2-40B4-BE49-F238E27FC236}">
                <a16:creationId xmlns:a16="http://schemas.microsoft.com/office/drawing/2014/main" id="{8DEF72AA-F39E-ECB5-A5B3-E80CC3BE97D6}"/>
              </a:ext>
            </a:extLst>
          </p:cNvPr>
          <p:cNvSpPr txBox="1"/>
          <p:nvPr/>
        </p:nvSpPr>
        <p:spPr>
          <a:xfrm>
            <a:off x="1105745" y="4633234"/>
            <a:ext cx="10196329" cy="1631216"/>
          </a:xfrm>
          <a:prstGeom prst="rect">
            <a:avLst/>
          </a:prstGeom>
          <a:noFill/>
        </p:spPr>
        <p:txBody>
          <a:bodyPr wrap="square" rtlCol="0">
            <a:spAutoFit/>
          </a:bodyPr>
          <a:lstStyle/>
          <a:p>
            <a:pPr marL="12700" algn="just">
              <a:lnSpc>
                <a:spcPct val="100000"/>
              </a:lnSpc>
              <a:spcBef>
                <a:spcPts val="100"/>
              </a:spcBef>
            </a:pPr>
            <a:r>
              <a:rPr lang="pt-BR" sz="2000" b="1" dirty="0">
                <a:solidFill>
                  <a:schemeClr val="accent1">
                    <a:lumMod val="50000"/>
                  </a:schemeClr>
                </a:solidFill>
                <a:latin typeface="IBM Plex Sans bold" panose="020B0803050203000203" pitchFamily="34" charset="0"/>
                <a:cs typeface="Verdana"/>
              </a:rPr>
              <a:t>Ao longo de décadas a jurisprudência do E. STJ definiu um caminho seguro para disciplinar a questão. O PLP 108/24 deve seguir a tradição jurídica nacional e pacificar a matéria em linha com essa orientação. Deve-se criar um mecanismo JUSTO e ao mesmo temo CAPAZ DE GARANTIR A ESTABILIZAÇÃO DAS RELAÇÕES após o decurso de um PRAZO DECADENCIAL RAZOÁVEL.</a:t>
            </a:r>
            <a:endParaRPr lang="pt-BR" sz="2000" b="1" dirty="0">
              <a:solidFill>
                <a:schemeClr val="accent1">
                  <a:lumMod val="50000"/>
                </a:schemeClr>
              </a:solidFill>
              <a:latin typeface="IBM Plex Sans" panose="020B0503050203000203" pitchFamily="34" charset="0"/>
              <a:cs typeface="Verdana"/>
            </a:endParaRPr>
          </a:p>
        </p:txBody>
      </p:sp>
      <p:sp>
        <p:nvSpPr>
          <p:cNvPr id="11" name="TextBox 7">
            <a:extLst>
              <a:ext uri="{FF2B5EF4-FFF2-40B4-BE49-F238E27FC236}">
                <a16:creationId xmlns:a16="http://schemas.microsoft.com/office/drawing/2014/main" id="{AE431C7A-4209-E1E6-19F8-57427CE940A6}"/>
              </a:ext>
            </a:extLst>
          </p:cNvPr>
          <p:cNvSpPr txBox="1"/>
          <p:nvPr/>
        </p:nvSpPr>
        <p:spPr>
          <a:xfrm>
            <a:off x="1105743" y="1141110"/>
            <a:ext cx="10196329" cy="707886"/>
          </a:xfrm>
          <a:prstGeom prst="rect">
            <a:avLst/>
          </a:prstGeom>
          <a:noFill/>
        </p:spPr>
        <p:txBody>
          <a:bodyPr wrap="square" rtlCol="0">
            <a:spAutoFit/>
          </a:bodyPr>
          <a:lstStyle/>
          <a:p>
            <a:pPr marL="12700" algn="just">
              <a:lnSpc>
                <a:spcPct val="100000"/>
              </a:lnSpc>
              <a:spcBef>
                <a:spcPts val="100"/>
              </a:spcBef>
            </a:pPr>
            <a:r>
              <a:rPr lang="pt-BR" sz="2000" b="1" dirty="0">
                <a:solidFill>
                  <a:schemeClr val="accent1">
                    <a:lumMod val="50000"/>
                  </a:schemeClr>
                </a:solidFill>
                <a:latin typeface="IBM Plex Sans bold" panose="020B0803050203000203" pitchFamily="34" charset="0"/>
                <a:cs typeface="Verdana"/>
              </a:rPr>
              <a:t>No caso em que cabe ao contribuinte a declaração e recolhimento, o CTN disciplina a decadência no § 4º do art. 150. </a:t>
            </a:r>
            <a:endParaRPr lang="pt-BR" sz="2000" b="1" dirty="0">
              <a:solidFill>
                <a:schemeClr val="accent1">
                  <a:lumMod val="50000"/>
                </a:schemeClr>
              </a:solidFill>
              <a:latin typeface="IBM Plex Sans" panose="020B0503050203000203" pitchFamily="34" charset="0"/>
              <a:cs typeface="Verdana"/>
            </a:endParaRPr>
          </a:p>
        </p:txBody>
      </p:sp>
      <p:sp>
        <p:nvSpPr>
          <p:cNvPr id="12" name="Elipse 11">
            <a:extLst>
              <a:ext uri="{FF2B5EF4-FFF2-40B4-BE49-F238E27FC236}">
                <a16:creationId xmlns:a16="http://schemas.microsoft.com/office/drawing/2014/main" id="{7839597D-90F7-D989-5316-61485AEAA609}"/>
              </a:ext>
            </a:extLst>
          </p:cNvPr>
          <p:cNvSpPr/>
          <p:nvPr/>
        </p:nvSpPr>
        <p:spPr>
          <a:xfrm>
            <a:off x="847454" y="1204424"/>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474088732"/>
      </p:ext>
    </p:extLst>
  </p:cSld>
  <p:clrMapOvr>
    <a:masterClrMapping/>
  </p:clrMapOvr>
  <p:transition spd="slow">
    <p:push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917F21-CB61-B608-1C1F-92F96A0D8B82}"/>
            </a:ext>
          </a:extLst>
        </p:cNvPr>
        <p:cNvGrpSpPr/>
        <p:nvPr/>
      </p:nvGrpSpPr>
      <p:grpSpPr>
        <a:xfrm>
          <a:off x="0" y="0"/>
          <a:ext cx="0" cy="0"/>
          <a:chOff x="0" y="0"/>
          <a:chExt cx="0" cy="0"/>
        </a:xfrm>
      </p:grpSpPr>
      <p:grpSp>
        <p:nvGrpSpPr>
          <p:cNvPr id="2" name="Группа 4">
            <a:extLst>
              <a:ext uri="{FF2B5EF4-FFF2-40B4-BE49-F238E27FC236}">
                <a16:creationId xmlns:a16="http://schemas.microsoft.com/office/drawing/2014/main" id="{3457D07E-6E95-A74B-B5EA-60EFE5595DE5}"/>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DD1907CF-5879-761C-F2CD-A66AAAE679D5}"/>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CE45158C-588C-7418-AAED-6EE2515379AA}"/>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836AD4AB-A513-73F4-3CBD-3EA1297FFFD8}"/>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2C28C082-8CA0-2084-4828-C8697652E09B}"/>
              </a:ext>
            </a:extLst>
          </p:cNvPr>
          <p:cNvSpPr txBox="1"/>
          <p:nvPr/>
        </p:nvSpPr>
        <p:spPr>
          <a:xfrm>
            <a:off x="755923" y="593550"/>
            <a:ext cx="10196329" cy="492443"/>
          </a:xfrm>
          <a:prstGeom prst="rect">
            <a:avLst/>
          </a:prstGeom>
          <a:noFill/>
        </p:spPr>
        <p:txBody>
          <a:bodyPr wrap="square" rtlCol="0">
            <a:spAutoFit/>
          </a:bodyPr>
          <a:lstStyle/>
          <a:p>
            <a:pPr marL="12700">
              <a:lnSpc>
                <a:spcPct val="100000"/>
              </a:lnSpc>
              <a:spcBef>
                <a:spcPts val="100"/>
              </a:spcBef>
            </a:pPr>
            <a:r>
              <a:rPr lang="pt-BR" sz="2600" b="1" dirty="0">
                <a:solidFill>
                  <a:schemeClr val="accent1">
                    <a:lumMod val="50000"/>
                  </a:schemeClr>
                </a:solidFill>
                <a:latin typeface="IBM Plex Sans bold" panose="020B0803050203000203" pitchFamily="34" charset="0"/>
                <a:cs typeface="Verdana"/>
              </a:rPr>
              <a:t>Decadência: orientação da jurisprudência (STJ)</a:t>
            </a:r>
            <a:endParaRPr lang="pt-BR" sz="2600" b="1" dirty="0">
              <a:solidFill>
                <a:schemeClr val="accent1">
                  <a:lumMod val="50000"/>
                </a:schemeClr>
              </a:solidFill>
              <a:latin typeface="IBM Plex Sans" panose="020B0503050203000203" pitchFamily="34" charset="0"/>
              <a:cs typeface="Verdana"/>
            </a:endParaRPr>
          </a:p>
        </p:txBody>
      </p:sp>
      <p:grpSp>
        <p:nvGrpSpPr>
          <p:cNvPr id="11" name="Agrupar 10">
            <a:extLst>
              <a:ext uri="{FF2B5EF4-FFF2-40B4-BE49-F238E27FC236}">
                <a16:creationId xmlns:a16="http://schemas.microsoft.com/office/drawing/2014/main" id="{BBD1E04F-B793-1F2C-E89C-477C759D1D8B}"/>
              </a:ext>
            </a:extLst>
          </p:cNvPr>
          <p:cNvGrpSpPr/>
          <p:nvPr/>
        </p:nvGrpSpPr>
        <p:grpSpPr>
          <a:xfrm>
            <a:off x="802415" y="1085993"/>
            <a:ext cx="11007987" cy="2783661"/>
            <a:chOff x="815784" y="1667865"/>
            <a:chExt cx="2408003" cy="3036617"/>
          </a:xfrm>
        </p:grpSpPr>
        <p:sp>
          <p:nvSpPr>
            <p:cNvPr id="12" name="Fluxograma: Processo Alternativo 11">
              <a:extLst>
                <a:ext uri="{FF2B5EF4-FFF2-40B4-BE49-F238E27FC236}">
                  <a16:creationId xmlns:a16="http://schemas.microsoft.com/office/drawing/2014/main" id="{6AA7E3C4-FA85-4F77-84A2-351938DE7CB9}"/>
                </a:ext>
              </a:extLst>
            </p:cNvPr>
            <p:cNvSpPr/>
            <p:nvPr/>
          </p:nvSpPr>
          <p:spPr>
            <a:xfrm>
              <a:off x="815784" y="1697546"/>
              <a:ext cx="2408003" cy="3006936"/>
            </a:xfrm>
            <a:prstGeom prst="flowChartAlternateProcess">
              <a:avLst/>
            </a:prstGeom>
            <a:solidFill>
              <a:schemeClr val="bg1"/>
            </a:solidFill>
            <a:ln>
              <a:noFill/>
            </a:ln>
            <a:effectLst>
              <a:outerShdw blurRad="63500" dist="88900" dir="2700000" algn="tl" rotWithShape="0">
                <a:schemeClr val="bg1">
                  <a:lumMod val="65000"/>
                  <a:alpha val="3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5" name="Elipse 14">
              <a:extLst>
                <a:ext uri="{FF2B5EF4-FFF2-40B4-BE49-F238E27FC236}">
                  <a16:creationId xmlns:a16="http://schemas.microsoft.com/office/drawing/2014/main" id="{08B3A1CA-7BDE-51A7-35CD-053DDD21AAC3}"/>
                </a:ext>
              </a:extLst>
            </p:cNvPr>
            <p:cNvSpPr/>
            <p:nvPr/>
          </p:nvSpPr>
          <p:spPr>
            <a:xfrm>
              <a:off x="1768317" y="1667865"/>
              <a:ext cx="523278" cy="580679"/>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6" name="TextBox 32">
              <a:extLst>
                <a:ext uri="{FF2B5EF4-FFF2-40B4-BE49-F238E27FC236}">
                  <a16:creationId xmlns:a16="http://schemas.microsoft.com/office/drawing/2014/main" id="{3BF7FA34-1E3F-7A10-E637-2E37CD5F4FD3}"/>
                </a:ext>
              </a:extLst>
            </p:cNvPr>
            <p:cNvSpPr txBox="1"/>
            <p:nvPr/>
          </p:nvSpPr>
          <p:spPr>
            <a:xfrm>
              <a:off x="1749781" y="1790332"/>
              <a:ext cx="560351" cy="335745"/>
            </a:xfrm>
            <a:prstGeom prst="rect">
              <a:avLst/>
            </a:prstGeom>
            <a:no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pt-BR" sz="1400" b="1" i="0" strike="noStrike" kern="1200" cap="none" spc="0" normalizeH="0" baseline="0" noProof="0" dirty="0">
                  <a:ln>
                    <a:noFill/>
                  </a:ln>
                  <a:solidFill>
                    <a:schemeClr val="bg1"/>
                  </a:solidFill>
                  <a:effectLst/>
                  <a:uLnTx/>
                  <a:uFillTx/>
                  <a:latin typeface="IBM Plex Sans" panose="020B0503050203000203" pitchFamily="34" charset="0"/>
                  <a:ea typeface="Roboto Condensed" panose="02000000000000000000" pitchFamily="2" charset="0"/>
                </a:rPr>
                <a:t>Transmissão</a:t>
              </a:r>
              <a:r>
                <a:rPr lang="pt-BR" sz="1400" b="1" dirty="0">
                  <a:solidFill>
                    <a:schemeClr val="bg1"/>
                  </a:solidFill>
                  <a:latin typeface="IBM Plex Sans" panose="020B0503050203000203" pitchFamily="34" charset="0"/>
                  <a:ea typeface="Roboto Condensed" panose="02000000000000000000" pitchFamily="2" charset="0"/>
                </a:rPr>
                <a:t> </a:t>
              </a:r>
              <a:r>
                <a:rPr lang="pt-BR" sz="1400" b="1" i="1" dirty="0">
                  <a:solidFill>
                    <a:schemeClr val="bg1"/>
                  </a:solidFill>
                  <a:latin typeface="IBM Plex Sans" panose="020B0503050203000203" pitchFamily="34" charset="0"/>
                  <a:ea typeface="Roboto Condensed" panose="02000000000000000000" pitchFamily="2" charset="0"/>
                </a:rPr>
                <a:t>causa mortis</a:t>
              </a:r>
              <a:endParaRPr kumimoji="0" lang="pt-BR" sz="1400" b="1" i="1" strike="noStrike" kern="1200" cap="none" spc="0" normalizeH="0" baseline="0" noProof="0" dirty="0">
                <a:ln>
                  <a:noFill/>
                </a:ln>
                <a:solidFill>
                  <a:schemeClr val="bg1"/>
                </a:solidFill>
                <a:effectLst/>
                <a:uLnTx/>
                <a:uFillTx/>
                <a:latin typeface="IBM Plex Sans" panose="020B0503050203000203" pitchFamily="34" charset="0"/>
                <a:ea typeface="Roboto Condensed" panose="02000000000000000000" pitchFamily="2" charset="0"/>
              </a:endParaRPr>
            </a:p>
          </p:txBody>
        </p:sp>
        <p:sp>
          <p:nvSpPr>
            <p:cNvPr id="17" name="Rectangle 36">
              <a:extLst>
                <a:ext uri="{FF2B5EF4-FFF2-40B4-BE49-F238E27FC236}">
                  <a16:creationId xmlns:a16="http://schemas.microsoft.com/office/drawing/2014/main" id="{9BAA2302-3953-DE36-124D-04BC207B0562}"/>
                </a:ext>
              </a:extLst>
            </p:cNvPr>
            <p:cNvSpPr/>
            <p:nvPr/>
          </p:nvSpPr>
          <p:spPr>
            <a:xfrm>
              <a:off x="892308" y="2397951"/>
              <a:ext cx="2275298" cy="383188"/>
            </a:xfrm>
            <a:prstGeom prst="rect">
              <a:avLst/>
            </a:prstGeom>
          </p:spPr>
          <p:txBody>
            <a:bodyPr wrap="square">
              <a:spAutoFit/>
            </a:bodyPr>
            <a:lstStyle/>
            <a:p>
              <a:pPr algn="just" defTabSz="457200">
                <a:lnSpc>
                  <a:spcPct val="114000"/>
                </a:lnSpc>
                <a:defRPr/>
              </a:pPr>
              <a:r>
                <a:rPr lang="pt-BR" sz="1400" kern="100" dirty="0">
                  <a:latin typeface="IBM Plex Sans" panose="020B0503050203000203" pitchFamily="34" charset="0"/>
                  <a:cs typeface="Times New Roman" panose="02020603050405020304" pitchFamily="18" charset="0"/>
                </a:rPr>
                <a:t>Decadência contada do </a:t>
              </a:r>
              <a:r>
                <a:rPr lang="pt-BR" sz="1400" b="1" kern="100" dirty="0">
                  <a:latin typeface="IBM Plex Sans" panose="020B0503050203000203" pitchFamily="34" charset="0"/>
                  <a:cs typeface="Times New Roman" panose="02020603050405020304" pitchFamily="18" charset="0"/>
                </a:rPr>
                <a:t>primeiro dia do exercício seguinte ao do trânsito em julgado da sentença que homologa a partilha</a:t>
              </a:r>
              <a:r>
                <a:rPr lang="pt-BR" sz="1400" kern="100" dirty="0">
                  <a:latin typeface="IBM Plex Sans" panose="020B0503050203000203" pitchFamily="34" charset="0"/>
                  <a:cs typeface="Times New Roman" panose="02020603050405020304" pitchFamily="18" charset="0"/>
                </a:rPr>
                <a:t>.</a:t>
              </a:r>
            </a:p>
          </p:txBody>
        </p:sp>
      </p:grpSp>
      <p:sp>
        <p:nvSpPr>
          <p:cNvPr id="18" name="Rectangle 36">
            <a:extLst>
              <a:ext uri="{FF2B5EF4-FFF2-40B4-BE49-F238E27FC236}">
                <a16:creationId xmlns:a16="http://schemas.microsoft.com/office/drawing/2014/main" id="{E44ADD8A-1DA7-0710-CE1D-6A6B1B1CF1C3}"/>
              </a:ext>
            </a:extLst>
          </p:cNvPr>
          <p:cNvSpPr/>
          <p:nvPr/>
        </p:nvSpPr>
        <p:spPr>
          <a:xfrm>
            <a:off x="1152232" y="2062677"/>
            <a:ext cx="10401337" cy="1797030"/>
          </a:xfrm>
          <a:prstGeom prst="rect">
            <a:avLst/>
          </a:prstGeom>
        </p:spPr>
        <p:txBody>
          <a:bodyPr wrap="square">
            <a:spAutoFit/>
          </a:bodyPr>
          <a:lstStyle/>
          <a:p>
            <a:pPr algn="just" defTabSz="457200">
              <a:lnSpc>
                <a:spcPct val="114000"/>
              </a:lnSpc>
              <a:defRPr/>
            </a:pPr>
            <a:r>
              <a:rPr lang="pt-BR" sz="1400" kern="100" dirty="0">
                <a:latin typeface="IBM Plex Sans" panose="020B0503050203000203" pitchFamily="34" charset="0"/>
                <a:cs typeface="Times New Roman" panose="02020603050405020304" pitchFamily="18" charset="0"/>
              </a:rPr>
              <a:t>“</a:t>
            </a:r>
            <a:r>
              <a:rPr lang="pt-BR" sz="1400" b="0" i="1" dirty="0">
                <a:solidFill>
                  <a:srgbClr val="676B6D"/>
                </a:solidFill>
                <a:effectLst/>
                <a:latin typeface="Mont-Book"/>
              </a:rPr>
              <a:t>Esta Corte superior firmou o entendimento segundo o qual o “</a:t>
            </a:r>
            <a:r>
              <a:rPr lang="pt-BR" sz="1400" b="1" i="1" dirty="0">
                <a:solidFill>
                  <a:srgbClr val="676B6D"/>
                </a:solidFill>
                <a:effectLst/>
                <a:latin typeface="Mont-Book"/>
              </a:rPr>
              <a:t>prazo decadencial, nos casos de ITCMD, tem início a partir do primeiro dia do exercício seguinte àquele em que ocorreu o trânsito em julgado da sentença homologatória da partilha</a:t>
            </a:r>
            <a:r>
              <a:rPr lang="pt-BR" sz="1400" b="0" i="1" dirty="0">
                <a:solidFill>
                  <a:srgbClr val="676B6D"/>
                </a:solidFill>
                <a:effectLst/>
                <a:latin typeface="Mont-Book"/>
              </a:rPr>
              <a:t>, que seria a data em que o lançamento poderia ter ocorrido” (AgInt no AREsp 1.473.610/PR, rel. Ministro Og Fernandes, Segunda Turma, julgado em 08/06/2020, DJe 15/06/2020). 2. Consolidou-se, ainda, na jurisprudência do STJ que “</a:t>
            </a:r>
            <a:r>
              <a:rPr lang="pt-BR" sz="1400" b="1" i="1" dirty="0">
                <a:solidFill>
                  <a:srgbClr val="676B6D"/>
                </a:solidFill>
                <a:effectLst/>
                <a:latin typeface="Mont-Book"/>
              </a:rPr>
              <a:t>a circunstância de o fato gerador ser ou não do conhecimento da Administração Tributária não foi erigida como marco inicial do prazo decadencial</a:t>
            </a:r>
            <a:r>
              <a:rPr lang="pt-BR" sz="1400" b="0" i="1" dirty="0">
                <a:solidFill>
                  <a:srgbClr val="676B6D"/>
                </a:solidFill>
                <a:effectLst/>
                <a:latin typeface="Mont-Book"/>
              </a:rPr>
              <a:t>, nos termos do que preceitua o Código Tributário Nacional, não cabendo ao intérprete assim estabelecer” (AgRg no REsp 577.899/PR, rel. Ministro Castro Meira, Segunda Turma, julgado em 13/05/2008, DJe 21/05/2008)”</a:t>
            </a:r>
            <a:r>
              <a:rPr lang="pt-BR" sz="1400" b="0" i="0" dirty="0">
                <a:solidFill>
                  <a:srgbClr val="676B6D"/>
                </a:solidFill>
                <a:effectLst/>
                <a:latin typeface="Mont-Book"/>
              </a:rPr>
              <a:t>. AgInt no AREsp 1273589/PR, DJ 05/05/2021.</a:t>
            </a:r>
            <a:endParaRPr lang="pt-BR" sz="1400" kern="100" dirty="0">
              <a:latin typeface="IBM Plex Sans" panose="020B0503050203000203" pitchFamily="34" charset="0"/>
              <a:cs typeface="Times New Roman" panose="02020603050405020304" pitchFamily="18" charset="0"/>
            </a:endParaRPr>
          </a:p>
        </p:txBody>
      </p:sp>
      <p:grpSp>
        <p:nvGrpSpPr>
          <p:cNvPr id="30" name="Agrupar 29">
            <a:extLst>
              <a:ext uri="{FF2B5EF4-FFF2-40B4-BE49-F238E27FC236}">
                <a16:creationId xmlns:a16="http://schemas.microsoft.com/office/drawing/2014/main" id="{0BF74374-416A-C2F3-D1D2-B62447C02145}"/>
              </a:ext>
            </a:extLst>
          </p:cNvPr>
          <p:cNvGrpSpPr/>
          <p:nvPr/>
        </p:nvGrpSpPr>
        <p:grpSpPr>
          <a:xfrm>
            <a:off x="802415" y="3995259"/>
            <a:ext cx="11007987" cy="2552827"/>
            <a:chOff x="815784" y="1667865"/>
            <a:chExt cx="2408003" cy="3036617"/>
          </a:xfrm>
        </p:grpSpPr>
        <p:sp>
          <p:nvSpPr>
            <p:cNvPr id="31" name="Fluxograma: Processo Alternativo 30">
              <a:extLst>
                <a:ext uri="{FF2B5EF4-FFF2-40B4-BE49-F238E27FC236}">
                  <a16:creationId xmlns:a16="http://schemas.microsoft.com/office/drawing/2014/main" id="{B2501F23-29D5-628F-A864-490BAB44958B}"/>
                </a:ext>
              </a:extLst>
            </p:cNvPr>
            <p:cNvSpPr/>
            <p:nvPr/>
          </p:nvSpPr>
          <p:spPr>
            <a:xfrm>
              <a:off x="815784" y="1697546"/>
              <a:ext cx="2408003" cy="3006936"/>
            </a:xfrm>
            <a:prstGeom prst="flowChartAlternateProcess">
              <a:avLst/>
            </a:prstGeom>
            <a:solidFill>
              <a:schemeClr val="bg1"/>
            </a:solidFill>
            <a:ln>
              <a:noFill/>
            </a:ln>
            <a:effectLst>
              <a:outerShdw blurRad="63500" dist="88900" dir="2700000" algn="tl" rotWithShape="0">
                <a:schemeClr val="bg1">
                  <a:lumMod val="65000"/>
                  <a:alpha val="3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2" name="Elipse 31">
              <a:extLst>
                <a:ext uri="{FF2B5EF4-FFF2-40B4-BE49-F238E27FC236}">
                  <a16:creationId xmlns:a16="http://schemas.microsoft.com/office/drawing/2014/main" id="{0545B6B4-0D23-5566-A5BB-EAF7C1648F8C}"/>
                </a:ext>
              </a:extLst>
            </p:cNvPr>
            <p:cNvSpPr/>
            <p:nvPr/>
          </p:nvSpPr>
          <p:spPr>
            <a:xfrm>
              <a:off x="1768317" y="1667865"/>
              <a:ext cx="523278" cy="580679"/>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3" name="TextBox 32">
              <a:extLst>
                <a:ext uri="{FF2B5EF4-FFF2-40B4-BE49-F238E27FC236}">
                  <a16:creationId xmlns:a16="http://schemas.microsoft.com/office/drawing/2014/main" id="{C341AD87-CD49-9140-0709-585ECE37CA09}"/>
                </a:ext>
              </a:extLst>
            </p:cNvPr>
            <p:cNvSpPr txBox="1"/>
            <p:nvPr/>
          </p:nvSpPr>
          <p:spPr>
            <a:xfrm>
              <a:off x="1749781" y="1775152"/>
              <a:ext cx="560351" cy="366104"/>
            </a:xfrm>
            <a:prstGeom prst="rect">
              <a:avLst/>
            </a:prstGeom>
            <a:no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pt-BR" sz="1400" b="1" i="0" strike="noStrike" kern="1200" cap="none" spc="0" normalizeH="0" baseline="0" noProof="0" dirty="0">
                  <a:ln>
                    <a:noFill/>
                  </a:ln>
                  <a:solidFill>
                    <a:schemeClr val="bg1"/>
                  </a:solidFill>
                  <a:effectLst/>
                  <a:uLnTx/>
                  <a:uFillTx/>
                  <a:latin typeface="IBM Plex Sans" panose="020B0503050203000203" pitchFamily="34" charset="0"/>
                  <a:ea typeface="Roboto Condensed" panose="02000000000000000000" pitchFamily="2" charset="0"/>
                </a:rPr>
                <a:t>Transmissão</a:t>
              </a:r>
              <a:r>
                <a:rPr lang="pt-BR" sz="1400" b="1" dirty="0">
                  <a:solidFill>
                    <a:schemeClr val="bg1"/>
                  </a:solidFill>
                  <a:latin typeface="IBM Plex Sans" panose="020B0503050203000203" pitchFamily="34" charset="0"/>
                  <a:ea typeface="Roboto Condensed" panose="02000000000000000000" pitchFamily="2" charset="0"/>
                </a:rPr>
                <a:t> por doação</a:t>
              </a:r>
              <a:endParaRPr kumimoji="0" lang="pt-BR" sz="1400" b="1" i="0" strike="noStrike" kern="1200" cap="none" spc="0" normalizeH="0" baseline="0" noProof="0" dirty="0">
                <a:ln>
                  <a:noFill/>
                </a:ln>
                <a:solidFill>
                  <a:schemeClr val="bg1"/>
                </a:solidFill>
                <a:effectLst/>
                <a:uLnTx/>
                <a:uFillTx/>
                <a:latin typeface="IBM Plex Sans" panose="020B0503050203000203" pitchFamily="34" charset="0"/>
                <a:ea typeface="Roboto Condensed" panose="02000000000000000000" pitchFamily="2" charset="0"/>
              </a:endParaRPr>
            </a:p>
          </p:txBody>
        </p:sp>
        <p:sp>
          <p:nvSpPr>
            <p:cNvPr id="34" name="Rectangle 36">
              <a:extLst>
                <a:ext uri="{FF2B5EF4-FFF2-40B4-BE49-F238E27FC236}">
                  <a16:creationId xmlns:a16="http://schemas.microsoft.com/office/drawing/2014/main" id="{D9E71F15-5EBE-6894-C9AA-2BD85A2DEDDB}"/>
                </a:ext>
              </a:extLst>
            </p:cNvPr>
            <p:cNvSpPr/>
            <p:nvPr/>
          </p:nvSpPr>
          <p:spPr>
            <a:xfrm>
              <a:off x="892308" y="2397951"/>
              <a:ext cx="2275298" cy="383188"/>
            </a:xfrm>
            <a:prstGeom prst="rect">
              <a:avLst/>
            </a:prstGeom>
          </p:spPr>
          <p:txBody>
            <a:bodyPr wrap="square">
              <a:spAutoFit/>
            </a:bodyPr>
            <a:lstStyle/>
            <a:p>
              <a:pPr algn="just" defTabSz="457200">
                <a:lnSpc>
                  <a:spcPct val="114000"/>
                </a:lnSpc>
                <a:defRPr/>
              </a:pPr>
              <a:r>
                <a:rPr lang="pt-BR" sz="1400" kern="100" dirty="0">
                  <a:latin typeface="IBM Plex Sans" panose="020B0503050203000203" pitchFamily="34" charset="0"/>
                  <a:cs typeface="Times New Roman" panose="02020603050405020304" pitchFamily="18" charset="0"/>
                </a:rPr>
                <a:t>Decadência contada do </a:t>
              </a:r>
              <a:r>
                <a:rPr lang="pt-BR" sz="1400" b="1" kern="100" dirty="0">
                  <a:latin typeface="IBM Plex Sans" panose="020B0503050203000203" pitchFamily="34" charset="0"/>
                  <a:cs typeface="Times New Roman" panose="02020603050405020304" pitchFamily="18" charset="0"/>
                </a:rPr>
                <a:t>primeiro dia do exercício seguinte ao do fato gerador, independente de conhecimento do fisco</a:t>
              </a:r>
              <a:r>
                <a:rPr lang="pt-BR" sz="1400" kern="100" dirty="0">
                  <a:latin typeface="IBM Plex Sans" panose="020B0503050203000203" pitchFamily="34" charset="0"/>
                  <a:cs typeface="Times New Roman" panose="02020603050405020304" pitchFamily="18" charset="0"/>
                </a:rPr>
                <a:t>.</a:t>
              </a:r>
            </a:p>
          </p:txBody>
        </p:sp>
      </p:grpSp>
      <p:sp>
        <p:nvSpPr>
          <p:cNvPr id="35" name="Rectangle 36">
            <a:extLst>
              <a:ext uri="{FF2B5EF4-FFF2-40B4-BE49-F238E27FC236}">
                <a16:creationId xmlns:a16="http://schemas.microsoft.com/office/drawing/2014/main" id="{C85953F5-1664-E0FD-D028-3656728B25DB}"/>
              </a:ext>
            </a:extLst>
          </p:cNvPr>
          <p:cNvSpPr/>
          <p:nvPr/>
        </p:nvSpPr>
        <p:spPr>
          <a:xfrm>
            <a:off x="1152232" y="4956120"/>
            <a:ext cx="10401337" cy="1058880"/>
          </a:xfrm>
          <a:prstGeom prst="rect">
            <a:avLst/>
          </a:prstGeom>
        </p:spPr>
        <p:txBody>
          <a:bodyPr wrap="square">
            <a:spAutoFit/>
          </a:bodyPr>
          <a:lstStyle/>
          <a:p>
            <a:pPr algn="just" defTabSz="457200">
              <a:lnSpc>
                <a:spcPct val="114000"/>
              </a:lnSpc>
              <a:defRPr/>
            </a:pPr>
            <a:r>
              <a:rPr lang="pt-BR" sz="1400" kern="100" dirty="0">
                <a:latin typeface="IBM Plex Sans" panose="020B0503050203000203" pitchFamily="34" charset="0"/>
                <a:cs typeface="Times New Roman" panose="02020603050405020304" pitchFamily="18" charset="0"/>
              </a:rPr>
              <a:t>Tema nº 1.048 “</a:t>
            </a:r>
            <a:r>
              <a:rPr lang="pt-BR" sz="1400" i="1" kern="100" dirty="0">
                <a:latin typeface="IBM Plex Sans" panose="020B0503050203000203" pitchFamily="34" charset="0"/>
                <a:cs typeface="Times New Roman" panose="02020603050405020304" pitchFamily="18" charset="0"/>
              </a:rPr>
              <a:t>O Imposto de Transmissão Causa Mortis e Doação - ITCDM, referente a doação não oportunamente declarada pelo contribuinte ao fisco estadual, a </a:t>
            </a:r>
            <a:r>
              <a:rPr lang="pt-BR" sz="1400" b="1" i="1" kern="100" dirty="0">
                <a:latin typeface="IBM Plex Sans" panose="020B0503050203000203" pitchFamily="34" charset="0"/>
                <a:cs typeface="Times New Roman" panose="02020603050405020304" pitchFamily="18" charset="0"/>
              </a:rPr>
              <a:t>contagem do prazo decadencial tem início no primeiro dia do exercício seguinte àquele em que o lançamento poderia ter sido efetuado, observado o fato gerador</a:t>
            </a:r>
            <a:r>
              <a:rPr lang="pt-BR" sz="1400" i="1" kern="100" dirty="0">
                <a:latin typeface="IBM Plex Sans" panose="020B0503050203000203" pitchFamily="34" charset="0"/>
                <a:cs typeface="Times New Roman" panose="02020603050405020304" pitchFamily="18" charset="0"/>
              </a:rPr>
              <a:t>, em conformidade com os arts. 144 e 173, I, ambos do CTN</a:t>
            </a:r>
            <a:r>
              <a:rPr lang="pt-BR" sz="1400" kern="100" dirty="0">
                <a:latin typeface="IBM Plex Sans" panose="020B0503050203000203" pitchFamily="34" charset="0"/>
                <a:cs typeface="Times New Roman" panose="02020603050405020304" pitchFamily="18" charset="0"/>
              </a:rPr>
              <a:t>”. (REsp 1841798/MG e REsp 1841771/MG)</a:t>
            </a:r>
          </a:p>
        </p:txBody>
      </p:sp>
    </p:spTree>
    <p:extLst>
      <p:ext uri="{BB962C8B-B14F-4D97-AF65-F5344CB8AC3E}">
        <p14:creationId xmlns:p14="http://schemas.microsoft.com/office/powerpoint/2010/main" val="2877730586"/>
      </p:ext>
    </p:extLst>
  </p:cSld>
  <p:clrMapOvr>
    <a:masterClrMapping/>
  </p:clrMapOvr>
  <p:transition spd="slow">
    <p:push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401A7-5827-4FC8-81AA-01C5A6971B6B}"/>
            </a:ext>
          </a:extLst>
        </p:cNvPr>
        <p:cNvGrpSpPr/>
        <p:nvPr/>
      </p:nvGrpSpPr>
      <p:grpSpPr>
        <a:xfrm>
          <a:off x="0" y="0"/>
          <a:ext cx="0" cy="0"/>
          <a:chOff x="0" y="0"/>
          <a:chExt cx="0" cy="0"/>
        </a:xfrm>
      </p:grpSpPr>
      <p:pic>
        <p:nvPicPr>
          <p:cNvPr id="101" name="Imagem 100">
            <a:extLst>
              <a:ext uri="{FF2B5EF4-FFF2-40B4-BE49-F238E27FC236}">
                <a16:creationId xmlns:a16="http://schemas.microsoft.com/office/drawing/2014/main" id="{C33DC09A-C60B-8924-6447-9EB7018FA6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0211" y="1707975"/>
            <a:ext cx="9291789" cy="5150025"/>
          </a:xfrm>
          <a:prstGeom prst="rect">
            <a:avLst/>
          </a:prstGeom>
        </p:spPr>
      </p:pic>
      <p:grpSp>
        <p:nvGrpSpPr>
          <p:cNvPr id="2" name="Группа 4">
            <a:extLst>
              <a:ext uri="{FF2B5EF4-FFF2-40B4-BE49-F238E27FC236}">
                <a16:creationId xmlns:a16="http://schemas.microsoft.com/office/drawing/2014/main" id="{EC8644AE-F2E7-1883-4D40-016BE74ABFEE}"/>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C5E5F7F3-9D6A-B616-1778-73A30875FA15}"/>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064BA1EF-0FDF-5A30-E0AF-EB6F4CFE552C}"/>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777C5DB7-2742-1D85-4203-BD1ED7D0E970}"/>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9F734819-F422-2B90-BAD9-F6A317C8C8AC}"/>
              </a:ext>
            </a:extLst>
          </p:cNvPr>
          <p:cNvSpPr txBox="1"/>
          <p:nvPr/>
        </p:nvSpPr>
        <p:spPr>
          <a:xfrm>
            <a:off x="755923" y="593550"/>
            <a:ext cx="10196329" cy="492443"/>
          </a:xfrm>
          <a:prstGeom prst="rect">
            <a:avLst/>
          </a:prstGeom>
          <a:noFill/>
        </p:spPr>
        <p:txBody>
          <a:bodyPr wrap="square" rtlCol="0">
            <a:spAutoFit/>
          </a:bodyPr>
          <a:lstStyle/>
          <a:p>
            <a:pPr marL="12700">
              <a:lnSpc>
                <a:spcPct val="100000"/>
              </a:lnSpc>
              <a:spcBef>
                <a:spcPts val="100"/>
              </a:spcBef>
            </a:pPr>
            <a:r>
              <a:rPr lang="pt-BR" sz="2600" b="1" dirty="0">
                <a:solidFill>
                  <a:schemeClr val="accent1">
                    <a:lumMod val="50000"/>
                  </a:schemeClr>
                </a:solidFill>
                <a:latin typeface="IBM Plex Sans bold" panose="020B0803050203000203" pitchFamily="34" charset="0"/>
                <a:cs typeface="Verdana"/>
              </a:rPr>
              <a:t>Decadência</a:t>
            </a:r>
            <a:endParaRPr lang="pt-BR" sz="2600" b="1" dirty="0">
              <a:solidFill>
                <a:schemeClr val="accent1">
                  <a:lumMod val="50000"/>
                </a:schemeClr>
              </a:solidFill>
              <a:latin typeface="IBM Plex Sans" panose="020B0503050203000203" pitchFamily="34" charset="0"/>
              <a:cs typeface="Verdana"/>
            </a:endParaRPr>
          </a:p>
        </p:txBody>
      </p:sp>
      <p:sp>
        <p:nvSpPr>
          <p:cNvPr id="7" name="Elipse 6">
            <a:extLst>
              <a:ext uri="{FF2B5EF4-FFF2-40B4-BE49-F238E27FC236}">
                <a16:creationId xmlns:a16="http://schemas.microsoft.com/office/drawing/2014/main" id="{622EDB91-6F57-5F14-8BB9-0E939F6F2ADA}"/>
              </a:ext>
            </a:extLst>
          </p:cNvPr>
          <p:cNvSpPr/>
          <p:nvPr/>
        </p:nvSpPr>
        <p:spPr>
          <a:xfrm>
            <a:off x="847454" y="1252003"/>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TextBox 7">
            <a:extLst>
              <a:ext uri="{FF2B5EF4-FFF2-40B4-BE49-F238E27FC236}">
                <a16:creationId xmlns:a16="http://schemas.microsoft.com/office/drawing/2014/main" id="{1ADCADBC-1DDB-E4CE-D136-F54B93E0EF7C}"/>
              </a:ext>
            </a:extLst>
          </p:cNvPr>
          <p:cNvSpPr txBox="1"/>
          <p:nvPr/>
        </p:nvSpPr>
        <p:spPr>
          <a:xfrm>
            <a:off x="1105746" y="1138514"/>
            <a:ext cx="10196329" cy="400110"/>
          </a:xfrm>
          <a:prstGeom prst="rect">
            <a:avLst/>
          </a:prstGeom>
          <a:noFill/>
        </p:spPr>
        <p:txBody>
          <a:bodyPr wrap="square" rtlCol="0">
            <a:spAutoFit/>
          </a:bodyPr>
          <a:lstStyle/>
          <a:p>
            <a:pPr algn="just"/>
            <a:r>
              <a:rPr lang="pt-BR" sz="2000" b="1" dirty="0">
                <a:solidFill>
                  <a:schemeClr val="accent1">
                    <a:lumMod val="50000"/>
                  </a:schemeClr>
                </a:solidFill>
                <a:latin typeface="IBM Plex Sans "/>
              </a:rPr>
              <a:t>Proposta: </a:t>
            </a:r>
            <a:r>
              <a:rPr lang="pt-BR" sz="2000" dirty="0">
                <a:solidFill>
                  <a:schemeClr val="accent1">
                    <a:lumMod val="50000"/>
                  </a:schemeClr>
                </a:solidFill>
                <a:latin typeface="IBM Plex Sans "/>
              </a:rPr>
              <a:t>Alteração da redação do art. 171 do PLP 108.</a:t>
            </a:r>
          </a:p>
        </p:txBody>
      </p:sp>
      <p:sp>
        <p:nvSpPr>
          <p:cNvPr id="8" name="TextBox 7">
            <a:extLst>
              <a:ext uri="{FF2B5EF4-FFF2-40B4-BE49-F238E27FC236}">
                <a16:creationId xmlns:a16="http://schemas.microsoft.com/office/drawing/2014/main" id="{B3A892C5-0EB9-8F9E-3EF1-CA88FF93DC16}"/>
              </a:ext>
            </a:extLst>
          </p:cNvPr>
          <p:cNvSpPr txBox="1"/>
          <p:nvPr/>
        </p:nvSpPr>
        <p:spPr>
          <a:xfrm>
            <a:off x="1188348" y="4881677"/>
            <a:ext cx="10196329" cy="1015663"/>
          </a:xfrm>
          <a:prstGeom prst="rect">
            <a:avLst/>
          </a:prstGeom>
          <a:noFill/>
        </p:spPr>
        <p:txBody>
          <a:bodyPr wrap="square" rtlCol="0">
            <a:spAutoFit/>
          </a:bodyPr>
          <a:lstStyle/>
          <a:p>
            <a:pPr algn="just"/>
            <a:r>
              <a:rPr lang="pt-BR" sz="2000" b="1" dirty="0">
                <a:solidFill>
                  <a:schemeClr val="accent1">
                    <a:lumMod val="50000"/>
                  </a:schemeClr>
                </a:solidFill>
                <a:latin typeface="IBM Plex Sans "/>
              </a:rPr>
              <a:t>Justificativa: </a:t>
            </a:r>
            <a:r>
              <a:rPr lang="pt-BR" sz="2000" dirty="0">
                <a:solidFill>
                  <a:schemeClr val="accent1">
                    <a:lumMod val="50000"/>
                  </a:schemeClr>
                </a:solidFill>
                <a:latin typeface="IBM Plex Sans "/>
              </a:rPr>
              <a:t>Afastar a flagrante inconstitucionalidade das hipóteses de ITCMD “sem decadência”. Uniformizar as regras de decadência do ITCMD ao Código Tributário Nacional, em sintonia com a consagrada experiência do E. STJ e da melhor Doutrina.</a:t>
            </a:r>
          </a:p>
        </p:txBody>
      </p:sp>
      <p:sp>
        <p:nvSpPr>
          <p:cNvPr id="10" name="Elipse 9">
            <a:extLst>
              <a:ext uri="{FF2B5EF4-FFF2-40B4-BE49-F238E27FC236}">
                <a16:creationId xmlns:a16="http://schemas.microsoft.com/office/drawing/2014/main" id="{F94E6424-F26A-AA92-4A7B-DC410EF60973}"/>
              </a:ext>
            </a:extLst>
          </p:cNvPr>
          <p:cNvSpPr/>
          <p:nvPr/>
        </p:nvSpPr>
        <p:spPr>
          <a:xfrm>
            <a:off x="847454" y="4881677"/>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graphicFrame>
        <p:nvGraphicFramePr>
          <p:cNvPr id="13" name="Tabela 12">
            <a:extLst>
              <a:ext uri="{FF2B5EF4-FFF2-40B4-BE49-F238E27FC236}">
                <a16:creationId xmlns:a16="http://schemas.microsoft.com/office/drawing/2014/main" id="{B3F23FBD-276F-8FC7-AF37-258BC14C1102}"/>
              </a:ext>
            </a:extLst>
          </p:cNvPr>
          <p:cNvGraphicFramePr>
            <a:graphicFrameLocks noGrp="1"/>
          </p:cNvGraphicFramePr>
          <p:nvPr>
            <p:extLst>
              <p:ext uri="{D42A27DB-BD31-4B8C-83A1-F6EECF244321}">
                <p14:modId xmlns:p14="http://schemas.microsoft.com/office/powerpoint/2010/main" val="2498885396"/>
              </p:ext>
            </p:extLst>
          </p:nvPr>
        </p:nvGraphicFramePr>
        <p:xfrm>
          <a:off x="431800" y="1668458"/>
          <a:ext cx="11328400" cy="2969896"/>
        </p:xfrm>
        <a:graphic>
          <a:graphicData uri="http://schemas.openxmlformats.org/drawingml/2006/table">
            <a:tbl>
              <a:tblPr firstRow="1" firstCol="1" bandRow="1"/>
              <a:tblGrid>
                <a:gridCol w="5664200">
                  <a:extLst>
                    <a:ext uri="{9D8B030D-6E8A-4147-A177-3AD203B41FA5}">
                      <a16:colId xmlns:a16="http://schemas.microsoft.com/office/drawing/2014/main" val="1044593200"/>
                    </a:ext>
                  </a:extLst>
                </a:gridCol>
                <a:gridCol w="5664200">
                  <a:extLst>
                    <a:ext uri="{9D8B030D-6E8A-4147-A177-3AD203B41FA5}">
                      <a16:colId xmlns:a16="http://schemas.microsoft.com/office/drawing/2014/main" val="3001227863"/>
                    </a:ext>
                  </a:extLst>
                </a:gridCol>
              </a:tblGrid>
              <a:tr h="0">
                <a:tc>
                  <a:txBody>
                    <a:bodyPr/>
                    <a:lstStyle/>
                    <a:p>
                      <a:pPr algn="ctr">
                        <a:lnSpc>
                          <a:spcPct val="107000"/>
                        </a:lnSpc>
                        <a:spcAft>
                          <a:spcPts val="800"/>
                        </a:spcAft>
                        <a:buNone/>
                      </a:pPr>
                      <a:r>
                        <a:rPr lang="pt-BR" sz="15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De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pt-BR" sz="15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Para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73886649"/>
                  </a:ext>
                </a:extLst>
              </a:tr>
              <a:tr h="0">
                <a:tc>
                  <a:txBody>
                    <a:bodyPr/>
                    <a:lstStyle/>
                    <a:p>
                      <a:pPr algn="just">
                        <a:lnSpc>
                          <a:spcPct val="107000"/>
                        </a:lnSpc>
                        <a:spcAft>
                          <a:spcPts val="800"/>
                        </a:spcAft>
                        <a:buNone/>
                      </a:pPr>
                      <a:r>
                        <a:rPr lang="pt-BR" sz="15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Art. 171. O prazo de decadência será contado a partir da data:</a:t>
                      </a:r>
                    </a:p>
                    <a:p>
                      <a:pPr algn="just">
                        <a:lnSpc>
                          <a:spcPct val="107000"/>
                        </a:lnSpc>
                        <a:spcAft>
                          <a:spcPts val="800"/>
                        </a:spcAft>
                        <a:buNone/>
                      </a:pPr>
                      <a:r>
                        <a:rPr lang="pt-BR" sz="15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I – de ocorrência do fato gerador, nas hipóteses previstas nos incisos V a X do </a:t>
                      </a:r>
                      <a:r>
                        <a:rPr lang="pt-BR" sz="1500" i="1"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caput</a:t>
                      </a:r>
                      <a:r>
                        <a:rPr lang="pt-BR" sz="15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 do art. 170 desta Lei Complementar;</a:t>
                      </a:r>
                    </a:p>
                    <a:p>
                      <a:pPr algn="just">
                        <a:lnSpc>
                          <a:spcPct val="107000"/>
                        </a:lnSpc>
                        <a:spcAft>
                          <a:spcPts val="800"/>
                        </a:spcAft>
                        <a:buNone/>
                      </a:pPr>
                      <a:r>
                        <a:rPr lang="pt-BR" sz="15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II – do conhecimento do ato ou negócio jurídico pela administração tributária do Estado ou do Distrito Federal, na hipótese prevista no inciso XII do </a:t>
                      </a:r>
                      <a:r>
                        <a:rPr lang="pt-BR" sz="1500" i="1"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caput</a:t>
                      </a:r>
                      <a:r>
                        <a:rPr lang="pt-BR" sz="15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 do art. 170 desta Lei Complementar; e</a:t>
                      </a:r>
                    </a:p>
                    <a:p>
                      <a:pPr algn="just">
                        <a:lnSpc>
                          <a:spcPct val="107000"/>
                        </a:lnSpc>
                        <a:spcAft>
                          <a:spcPts val="800"/>
                        </a:spcAft>
                        <a:buNone/>
                      </a:pPr>
                      <a:r>
                        <a:rPr lang="pt-BR" sz="15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III – da entrega da declaração, nos demais casos.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07000"/>
                        </a:lnSpc>
                        <a:spcAft>
                          <a:spcPts val="800"/>
                        </a:spcAft>
                        <a:buNone/>
                      </a:pPr>
                      <a:r>
                        <a:rPr lang="pt-BR" sz="15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Art. 171. O prazo de decadência será contado:</a:t>
                      </a:r>
                    </a:p>
                    <a:p>
                      <a:pPr algn="just">
                        <a:lnSpc>
                          <a:spcPct val="107000"/>
                        </a:lnSpc>
                        <a:spcAft>
                          <a:spcPts val="800"/>
                        </a:spcAft>
                        <a:buNone/>
                      </a:pPr>
                      <a:r>
                        <a:rPr lang="pt-BR" sz="1500" b="1"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I – nas transmissões </a:t>
                      </a:r>
                      <a:r>
                        <a:rPr lang="pt-BR" sz="1500" b="1" i="1"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causa mortis</a:t>
                      </a:r>
                      <a:r>
                        <a:rPr lang="pt-BR" sz="1500" b="1"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 a partir do primeiro dia do exercício seguinte àquele do trânsito em julgado da sentença homologatória da partilha ou da lavratura da escritura pública de partilha;</a:t>
                      </a:r>
                      <a:endParaRPr lang="pt-BR" sz="15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endParaRPr>
                    </a:p>
                    <a:p>
                      <a:pPr algn="just">
                        <a:lnSpc>
                          <a:spcPct val="107000"/>
                        </a:lnSpc>
                        <a:spcAft>
                          <a:spcPts val="800"/>
                        </a:spcAft>
                        <a:buNone/>
                      </a:pPr>
                      <a:r>
                        <a:rPr lang="pt-BR" sz="15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II – da data de ocorrência do fato gerador, nas hipóteses previstas nos incisos V a X do </a:t>
                      </a:r>
                      <a:r>
                        <a:rPr lang="pt-BR" sz="1500" i="1"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caput</a:t>
                      </a:r>
                      <a:r>
                        <a:rPr lang="pt-BR" sz="15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 do art. 170 desta Lei Complementar;</a:t>
                      </a:r>
                    </a:p>
                    <a:p>
                      <a:pPr algn="just">
                        <a:lnSpc>
                          <a:spcPct val="107000"/>
                        </a:lnSpc>
                        <a:spcAft>
                          <a:spcPts val="800"/>
                        </a:spcAft>
                        <a:buNone/>
                      </a:pPr>
                      <a:r>
                        <a:rPr lang="pt-BR" sz="1500" b="1"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III – nos demais casos, conforme dispõe a Lei nº 5.172, de 25 de outubro de 1966 (Código Tributário Nacional).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78994521"/>
                  </a:ext>
                </a:extLst>
              </a:tr>
            </a:tbl>
          </a:graphicData>
        </a:graphic>
      </p:graphicFrame>
    </p:spTree>
    <p:extLst>
      <p:ext uri="{BB962C8B-B14F-4D97-AF65-F5344CB8AC3E}">
        <p14:creationId xmlns:p14="http://schemas.microsoft.com/office/powerpoint/2010/main" val="4049874274"/>
      </p:ext>
    </p:extLst>
  </p:cSld>
  <p:clrMapOvr>
    <a:masterClrMapping/>
  </p:clrMapOvr>
  <p:transition spd="slow">
    <p:push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A7807-273E-B5CF-00B6-487C954FA2C7}"/>
            </a:ext>
          </a:extLst>
        </p:cNvPr>
        <p:cNvGrpSpPr/>
        <p:nvPr/>
      </p:nvGrpSpPr>
      <p:grpSpPr>
        <a:xfrm>
          <a:off x="0" y="0"/>
          <a:ext cx="0" cy="0"/>
          <a:chOff x="0" y="0"/>
          <a:chExt cx="0" cy="0"/>
        </a:xfrm>
      </p:grpSpPr>
      <p:pic>
        <p:nvPicPr>
          <p:cNvPr id="101" name="Imagem 100">
            <a:extLst>
              <a:ext uri="{FF2B5EF4-FFF2-40B4-BE49-F238E27FC236}">
                <a16:creationId xmlns:a16="http://schemas.microsoft.com/office/drawing/2014/main" id="{1B07101B-5701-582B-C23C-90784AFA01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0211" y="1707975"/>
            <a:ext cx="9291789" cy="5150025"/>
          </a:xfrm>
          <a:prstGeom prst="rect">
            <a:avLst/>
          </a:prstGeom>
        </p:spPr>
      </p:pic>
      <p:grpSp>
        <p:nvGrpSpPr>
          <p:cNvPr id="2" name="Группа 4">
            <a:extLst>
              <a:ext uri="{FF2B5EF4-FFF2-40B4-BE49-F238E27FC236}">
                <a16:creationId xmlns:a16="http://schemas.microsoft.com/office/drawing/2014/main" id="{071D6F16-5EDA-54B1-A7D3-64AABD7745ED}"/>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1E09894F-1F65-F2DD-4F8B-E7BDD43CB624}"/>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E26411BF-F3CC-BA40-2BA5-E29A8746B934}"/>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850E996A-9DC1-73A0-3905-AAC8C1D44CF6}"/>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615BCC08-7438-CDEA-5BAC-63B04AE7C992}"/>
              </a:ext>
            </a:extLst>
          </p:cNvPr>
          <p:cNvSpPr txBox="1"/>
          <p:nvPr/>
        </p:nvSpPr>
        <p:spPr>
          <a:xfrm>
            <a:off x="755923" y="593550"/>
            <a:ext cx="10196329" cy="492443"/>
          </a:xfrm>
          <a:prstGeom prst="rect">
            <a:avLst/>
          </a:prstGeom>
          <a:noFill/>
        </p:spPr>
        <p:txBody>
          <a:bodyPr wrap="square" rtlCol="0">
            <a:spAutoFit/>
          </a:bodyPr>
          <a:lstStyle/>
          <a:p>
            <a:pPr marL="12700">
              <a:lnSpc>
                <a:spcPct val="100000"/>
              </a:lnSpc>
              <a:spcBef>
                <a:spcPts val="100"/>
              </a:spcBef>
            </a:pPr>
            <a:r>
              <a:rPr lang="pt-BR" sz="2600" b="1" dirty="0">
                <a:solidFill>
                  <a:schemeClr val="accent1">
                    <a:lumMod val="50000"/>
                  </a:schemeClr>
                </a:solidFill>
                <a:latin typeface="IBM Plex Sans bold" panose="020B0803050203000203" pitchFamily="34" charset="0"/>
                <a:cs typeface="Verdana"/>
              </a:rPr>
              <a:t>Sucessão </a:t>
            </a:r>
            <a:r>
              <a:rPr lang="pt-BR" sz="2600" b="1" i="1" dirty="0">
                <a:solidFill>
                  <a:schemeClr val="accent1">
                    <a:lumMod val="50000"/>
                  </a:schemeClr>
                </a:solidFill>
                <a:latin typeface="IBM Plex Sans bold" panose="020B0803050203000203" pitchFamily="34" charset="0"/>
                <a:cs typeface="Verdana"/>
              </a:rPr>
              <a:t>causa mortis</a:t>
            </a:r>
            <a:r>
              <a:rPr lang="pt-BR" sz="2600" b="1" dirty="0">
                <a:solidFill>
                  <a:schemeClr val="accent1">
                    <a:lumMod val="50000"/>
                  </a:schemeClr>
                </a:solidFill>
                <a:latin typeface="IBM Plex Sans bold" panose="020B0803050203000203" pitchFamily="34" charset="0"/>
                <a:cs typeface="Verdana"/>
              </a:rPr>
              <a:t>: ITCMD é imposto sucessório</a:t>
            </a:r>
            <a:endParaRPr lang="pt-BR" sz="2600" b="1" dirty="0">
              <a:solidFill>
                <a:schemeClr val="accent1">
                  <a:lumMod val="50000"/>
                </a:schemeClr>
              </a:solidFill>
              <a:latin typeface="IBM Plex Sans" panose="020B0503050203000203" pitchFamily="34" charset="0"/>
              <a:cs typeface="Verdana"/>
            </a:endParaRPr>
          </a:p>
        </p:txBody>
      </p:sp>
      <p:sp>
        <p:nvSpPr>
          <p:cNvPr id="7" name="Elipse 6">
            <a:extLst>
              <a:ext uri="{FF2B5EF4-FFF2-40B4-BE49-F238E27FC236}">
                <a16:creationId xmlns:a16="http://schemas.microsoft.com/office/drawing/2014/main" id="{4239DF55-B450-3C52-14D8-7F96750007A6}"/>
              </a:ext>
            </a:extLst>
          </p:cNvPr>
          <p:cNvSpPr/>
          <p:nvPr/>
        </p:nvSpPr>
        <p:spPr>
          <a:xfrm>
            <a:off x="807731" y="1373729"/>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TextBox 7">
            <a:extLst>
              <a:ext uri="{FF2B5EF4-FFF2-40B4-BE49-F238E27FC236}">
                <a16:creationId xmlns:a16="http://schemas.microsoft.com/office/drawing/2014/main" id="{E43DB68E-C179-30FB-841D-4365C94E99BB}"/>
              </a:ext>
            </a:extLst>
          </p:cNvPr>
          <p:cNvSpPr txBox="1"/>
          <p:nvPr/>
        </p:nvSpPr>
        <p:spPr>
          <a:xfrm>
            <a:off x="1105746" y="1299409"/>
            <a:ext cx="10196329" cy="1323439"/>
          </a:xfrm>
          <a:prstGeom prst="rect">
            <a:avLst/>
          </a:prstGeom>
          <a:noFill/>
        </p:spPr>
        <p:txBody>
          <a:bodyPr wrap="square" rtlCol="0">
            <a:spAutoFit/>
          </a:bodyPr>
          <a:lstStyle/>
          <a:p>
            <a:pPr algn="just"/>
            <a:r>
              <a:rPr lang="pt-BR" sz="2000" b="1" dirty="0">
                <a:solidFill>
                  <a:schemeClr val="accent1">
                    <a:lumMod val="50000"/>
                  </a:schemeClr>
                </a:solidFill>
                <a:latin typeface="IBM Plex Sans "/>
              </a:rPr>
              <a:t>Ao instituir o imposto de competência dos Estados sobre transmissões patrimoniais </a:t>
            </a:r>
            <a:r>
              <a:rPr lang="pt-BR" sz="2000" b="1" i="1" dirty="0">
                <a:solidFill>
                  <a:schemeClr val="accent1">
                    <a:lumMod val="50000"/>
                  </a:schemeClr>
                </a:solidFill>
                <a:latin typeface="IBM Plex Sans "/>
              </a:rPr>
              <a:t>causa mortis</a:t>
            </a:r>
            <a:r>
              <a:rPr lang="pt-BR" sz="2000" b="1" dirty="0">
                <a:solidFill>
                  <a:schemeClr val="accent1">
                    <a:lumMod val="50000"/>
                  </a:schemeClr>
                </a:solidFill>
                <a:latin typeface="IBM Plex Sans "/>
              </a:rPr>
              <a:t>, o art. 155 da Constituição Federal criou um imposto SUCESSÓRIO. A sucessão hereditária pode ser legítima (herdeiros designados por lei) ou testamentária (legado, disposto em testamento).</a:t>
            </a:r>
            <a:endParaRPr lang="pt-BR" sz="2000" dirty="0">
              <a:solidFill>
                <a:schemeClr val="accent1">
                  <a:lumMod val="50000"/>
                </a:schemeClr>
              </a:solidFill>
              <a:latin typeface="IBM Plex Sans "/>
            </a:endParaRPr>
          </a:p>
        </p:txBody>
      </p:sp>
      <p:sp>
        <p:nvSpPr>
          <p:cNvPr id="12" name="TextBox 7">
            <a:extLst>
              <a:ext uri="{FF2B5EF4-FFF2-40B4-BE49-F238E27FC236}">
                <a16:creationId xmlns:a16="http://schemas.microsoft.com/office/drawing/2014/main" id="{55C83D6E-D4F1-CD3B-0A17-F81500FC18A6}"/>
              </a:ext>
            </a:extLst>
          </p:cNvPr>
          <p:cNvSpPr txBox="1"/>
          <p:nvPr/>
        </p:nvSpPr>
        <p:spPr>
          <a:xfrm>
            <a:off x="1105746" y="2845187"/>
            <a:ext cx="10196329" cy="1323439"/>
          </a:xfrm>
          <a:prstGeom prst="rect">
            <a:avLst/>
          </a:prstGeom>
          <a:noFill/>
        </p:spPr>
        <p:txBody>
          <a:bodyPr wrap="square" rtlCol="0">
            <a:spAutoFit/>
          </a:bodyPr>
          <a:lstStyle/>
          <a:p>
            <a:pPr algn="just"/>
            <a:r>
              <a:rPr lang="pt-BR" sz="2000" b="1" dirty="0">
                <a:solidFill>
                  <a:schemeClr val="accent1">
                    <a:lumMod val="50000"/>
                  </a:schemeClr>
                </a:solidFill>
                <a:latin typeface="IBM Plex Sans "/>
              </a:rPr>
              <a:t>Quando trata do fato gerador do ITCMD, o art. 164, I, do PLP 108/24 </a:t>
            </a:r>
            <a:r>
              <a:rPr lang="pt-BR" sz="2000" b="1" u="sng" dirty="0">
                <a:solidFill>
                  <a:schemeClr val="accent1">
                    <a:lumMod val="50000"/>
                  </a:schemeClr>
                </a:solidFill>
                <a:latin typeface="IBM Plex Sans "/>
              </a:rPr>
              <a:t>é vago, e gera</a:t>
            </a:r>
            <a:r>
              <a:rPr lang="pt-BR" sz="2000" b="1" dirty="0">
                <a:solidFill>
                  <a:schemeClr val="accent1">
                    <a:lumMod val="50000"/>
                  </a:schemeClr>
                </a:solidFill>
                <a:latin typeface="IBM Plex Sans "/>
              </a:rPr>
              <a:t> risco de inconstitucional incidência do ITCMD sobre situações estranhas à </a:t>
            </a:r>
            <a:r>
              <a:rPr lang="pt-BR" sz="2000" b="1" u="sng" dirty="0">
                <a:solidFill>
                  <a:schemeClr val="accent1">
                    <a:lumMod val="50000"/>
                  </a:schemeClr>
                </a:solidFill>
                <a:latin typeface="IBM Plex Sans "/>
              </a:rPr>
              <a:t>sucessão hereditária</a:t>
            </a:r>
            <a:r>
              <a:rPr lang="pt-BR" sz="2000" b="1" dirty="0">
                <a:solidFill>
                  <a:schemeClr val="accent1">
                    <a:lumMod val="50000"/>
                  </a:schemeClr>
                </a:solidFill>
                <a:latin typeface="IBM Plex Sans "/>
              </a:rPr>
              <a:t>, em que a morte do titular de um direito é apenas implemento de termo ou condição.</a:t>
            </a:r>
          </a:p>
        </p:txBody>
      </p:sp>
      <p:sp>
        <p:nvSpPr>
          <p:cNvPr id="13" name="Elipse 12">
            <a:extLst>
              <a:ext uri="{FF2B5EF4-FFF2-40B4-BE49-F238E27FC236}">
                <a16:creationId xmlns:a16="http://schemas.microsoft.com/office/drawing/2014/main" id="{6713462F-B2D3-6CA3-E655-21B505273D26}"/>
              </a:ext>
            </a:extLst>
          </p:cNvPr>
          <p:cNvSpPr/>
          <p:nvPr/>
        </p:nvSpPr>
        <p:spPr>
          <a:xfrm>
            <a:off x="864076" y="2968132"/>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4" name="TextBox 7">
            <a:extLst>
              <a:ext uri="{FF2B5EF4-FFF2-40B4-BE49-F238E27FC236}">
                <a16:creationId xmlns:a16="http://schemas.microsoft.com/office/drawing/2014/main" id="{F5CFDAC1-1B4C-AEB8-0DEB-241B0FE3D1EB}"/>
              </a:ext>
            </a:extLst>
          </p:cNvPr>
          <p:cNvSpPr txBox="1"/>
          <p:nvPr/>
        </p:nvSpPr>
        <p:spPr>
          <a:xfrm>
            <a:off x="1105746" y="4379354"/>
            <a:ext cx="10196329" cy="1631216"/>
          </a:xfrm>
          <a:prstGeom prst="rect">
            <a:avLst/>
          </a:prstGeom>
          <a:noFill/>
        </p:spPr>
        <p:txBody>
          <a:bodyPr wrap="square" rtlCol="0">
            <a:spAutoFit/>
          </a:bodyPr>
          <a:lstStyle/>
          <a:p>
            <a:pPr algn="just"/>
            <a:r>
              <a:rPr lang="pt-BR" sz="2000" b="1" dirty="0">
                <a:solidFill>
                  <a:schemeClr val="accent1">
                    <a:lumMod val="50000"/>
                  </a:schemeClr>
                </a:solidFill>
                <a:latin typeface="IBM Plex Sans "/>
              </a:rPr>
              <a:t>Tal como está, o texto deixa indevida margem para discussão (tributação inconstitucional) sobre a incidência do ITCMD em hipóteses nas quais a morte NÃO desencadeia a sucessão legítima ou testamentária, mas apenas o implemento de um termo ou condição, nos termos da legislação civil. Exemplos: extinção do usufruto e a substituição fideicomissária (mera consolidação da propriedade).</a:t>
            </a:r>
          </a:p>
        </p:txBody>
      </p:sp>
      <p:sp>
        <p:nvSpPr>
          <p:cNvPr id="15" name="Elipse 14">
            <a:extLst>
              <a:ext uri="{FF2B5EF4-FFF2-40B4-BE49-F238E27FC236}">
                <a16:creationId xmlns:a16="http://schemas.microsoft.com/office/drawing/2014/main" id="{9CAF232C-30C4-C29B-45DF-95EFD0F5B201}"/>
              </a:ext>
            </a:extLst>
          </p:cNvPr>
          <p:cNvSpPr/>
          <p:nvPr/>
        </p:nvSpPr>
        <p:spPr>
          <a:xfrm>
            <a:off x="807731" y="4475969"/>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3919273064"/>
      </p:ext>
    </p:extLst>
  </p:cSld>
  <p:clrMapOvr>
    <a:masterClrMapping/>
  </p:clrMapOvr>
  <p:transition spd="slow">
    <p:push dir="r"/>
  </p:transition>
</p:sld>
</file>

<file path=ppt/slides/slide2.xml><?xml version="1.0" encoding="utf-8"?>
<p:sld xmlns:a="http://schemas.openxmlformats.org/drawingml/2006/main" xmlns:r="http://schemas.openxmlformats.org/officeDocument/2006/relationships" xmlns:p="http://schemas.openxmlformats.org/presentationml/2006/main">
  <p:cSld>
    <p:bg>
      <p:bgPr>
        <a:pattFill prst="pct30">
          <a:fgClr>
            <a:schemeClr val="bg1">
              <a:lumMod val="95000"/>
            </a:schemeClr>
          </a:fgClr>
          <a:bgClr>
            <a:schemeClr val="bg1"/>
          </a:bgClr>
        </a:pattFill>
        <a:effectLst/>
      </p:bgPr>
    </p:bg>
    <p:spTree>
      <p:nvGrpSpPr>
        <p:cNvPr id="1" name="">
          <a:extLst>
            <a:ext uri="{FF2B5EF4-FFF2-40B4-BE49-F238E27FC236}">
              <a16:creationId xmlns:a16="http://schemas.microsoft.com/office/drawing/2014/main" id="{3E7FF894-A873-4033-8DE2-299136108C34}"/>
            </a:ext>
          </a:extLst>
        </p:cNvPr>
        <p:cNvGrpSpPr/>
        <p:nvPr/>
      </p:nvGrpSpPr>
      <p:grpSpPr>
        <a:xfrm>
          <a:off x="0" y="0"/>
          <a:ext cx="0" cy="0"/>
          <a:chOff x="0" y="0"/>
          <a:chExt cx="0" cy="0"/>
        </a:xfrm>
      </p:grpSpPr>
      <p:pic>
        <p:nvPicPr>
          <p:cNvPr id="44" name="Imagem 43">
            <a:extLst>
              <a:ext uri="{FF2B5EF4-FFF2-40B4-BE49-F238E27FC236}">
                <a16:creationId xmlns:a16="http://schemas.microsoft.com/office/drawing/2014/main" id="{33063D3D-CC98-1999-88F2-024CFC54579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9779052" y="0"/>
            <a:ext cx="2457557" cy="6858000"/>
          </a:xfrm>
          <a:prstGeom prst="rect">
            <a:avLst/>
          </a:prstGeom>
        </p:spPr>
      </p:pic>
      <p:grpSp>
        <p:nvGrpSpPr>
          <p:cNvPr id="26" name="Группа 4">
            <a:extLst>
              <a:ext uri="{FF2B5EF4-FFF2-40B4-BE49-F238E27FC236}">
                <a16:creationId xmlns:a16="http://schemas.microsoft.com/office/drawing/2014/main" id="{B48B4E54-0AE9-16FD-D0C3-110364C73199}"/>
              </a:ext>
            </a:extLst>
          </p:cNvPr>
          <p:cNvGrpSpPr/>
          <p:nvPr/>
        </p:nvGrpSpPr>
        <p:grpSpPr>
          <a:xfrm>
            <a:off x="847454" y="309914"/>
            <a:ext cx="681788" cy="165205"/>
            <a:chOff x="1194364" y="1515979"/>
            <a:chExt cx="681788" cy="165205"/>
          </a:xfrm>
        </p:grpSpPr>
        <p:sp>
          <p:nvSpPr>
            <p:cNvPr id="27" name="Овал 5">
              <a:extLst>
                <a:ext uri="{FF2B5EF4-FFF2-40B4-BE49-F238E27FC236}">
                  <a16:creationId xmlns:a16="http://schemas.microsoft.com/office/drawing/2014/main" id="{833ABB41-EA34-2AC1-9F60-C64A5F38487C}"/>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8" name="Овал 6">
              <a:extLst>
                <a:ext uri="{FF2B5EF4-FFF2-40B4-BE49-F238E27FC236}">
                  <a16:creationId xmlns:a16="http://schemas.microsoft.com/office/drawing/2014/main" id="{2DCF0BEE-049C-7FAD-C330-1F74F81846EE}"/>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9" name="Овал 7">
              <a:extLst>
                <a:ext uri="{FF2B5EF4-FFF2-40B4-BE49-F238E27FC236}">
                  <a16:creationId xmlns:a16="http://schemas.microsoft.com/office/drawing/2014/main" id="{0D5B95CF-799A-0EFB-6D46-613915A1702C}"/>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22" name="Rectangle 36">
            <a:extLst>
              <a:ext uri="{FF2B5EF4-FFF2-40B4-BE49-F238E27FC236}">
                <a16:creationId xmlns:a16="http://schemas.microsoft.com/office/drawing/2014/main" id="{2E82A8D8-7DFD-A462-1902-B13489E4C350}"/>
              </a:ext>
            </a:extLst>
          </p:cNvPr>
          <p:cNvSpPr/>
          <p:nvPr/>
        </p:nvSpPr>
        <p:spPr>
          <a:xfrm>
            <a:off x="6889863" y="2137428"/>
            <a:ext cx="4646370" cy="567720"/>
          </a:xfrm>
          <a:prstGeom prst="rect">
            <a:avLst/>
          </a:prstGeom>
        </p:spPr>
        <p:txBody>
          <a:bodyPr wrap="square">
            <a:spAutoFit/>
          </a:bodyPr>
          <a:lstStyle/>
          <a:p>
            <a:pPr marL="0" marR="0" lvl="0" indent="0" algn="l" defTabSz="457200" rtl="0" eaLnBrk="1" fontAlgn="auto" latinLnBrk="0" hangingPunct="1">
              <a:lnSpc>
                <a:spcPct val="114000"/>
              </a:lnSpc>
              <a:spcBef>
                <a:spcPts val="0"/>
              </a:spcBef>
              <a:spcAft>
                <a:spcPts val="0"/>
              </a:spcAft>
              <a:buClrTx/>
              <a:buSzTx/>
              <a:buFontTx/>
              <a:buNone/>
              <a:tabLst/>
              <a:defRPr/>
            </a:pPr>
            <a:endParaRPr kumimoji="0" lang="pt-BR" sz="1400" b="0" i="0" u="none" strike="noStrike" kern="1200" cap="none" spc="0" normalizeH="0" baseline="0" noProof="0" dirty="0">
              <a:ln>
                <a:noFill/>
              </a:ln>
              <a:solidFill>
                <a:schemeClr val="tx1">
                  <a:lumMod val="95000"/>
                  <a:lumOff val="5000"/>
                </a:schemeClr>
              </a:solidFill>
              <a:effectLst/>
              <a:uLnTx/>
              <a:uFillTx/>
              <a:latin typeface="IBM Plex Sans" panose="020B0503050203000203" pitchFamily="34" charset="0"/>
              <a:ea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14000"/>
              </a:lnSpc>
              <a:spcBef>
                <a:spcPts val="0"/>
              </a:spcBef>
              <a:spcAft>
                <a:spcPts val="0"/>
              </a:spcAft>
              <a:buClrTx/>
              <a:buSzTx/>
              <a:buFontTx/>
              <a:buNone/>
              <a:tabLst/>
              <a:defRPr/>
            </a:pPr>
            <a:r>
              <a:rPr kumimoji="0" lang="pt-BR" sz="1400" b="0" i="0" u="none" strike="noStrike" kern="1200" cap="none" spc="0" normalizeH="0" baseline="0" noProof="0" dirty="0">
                <a:ln>
                  <a:noFill/>
                </a:ln>
                <a:solidFill>
                  <a:schemeClr val="tx1">
                    <a:lumMod val="95000"/>
                    <a:lumOff val="5000"/>
                  </a:schemeClr>
                </a:solidFill>
                <a:effectLst/>
                <a:uLnTx/>
                <a:uFillTx/>
                <a:latin typeface="IBM Plex Sans" panose="020B0503050203000203" pitchFamily="34" charset="0"/>
                <a:ea typeface="Segoe UI" panose="020B0502040204020203" pitchFamily="34" charset="0"/>
                <a:cs typeface="Segoe UI" panose="020B0502040204020203" pitchFamily="34" charset="0"/>
              </a:rPr>
              <a:t> </a:t>
            </a:r>
          </a:p>
        </p:txBody>
      </p:sp>
      <p:sp>
        <p:nvSpPr>
          <p:cNvPr id="8" name="Elipse 7">
            <a:extLst>
              <a:ext uri="{FF2B5EF4-FFF2-40B4-BE49-F238E27FC236}">
                <a16:creationId xmlns:a16="http://schemas.microsoft.com/office/drawing/2014/main" id="{C068A3EC-2FD8-BB8F-2813-2CA7562F5238}"/>
              </a:ext>
            </a:extLst>
          </p:cNvPr>
          <p:cNvSpPr/>
          <p:nvPr/>
        </p:nvSpPr>
        <p:spPr>
          <a:xfrm>
            <a:off x="838098" y="746709"/>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TextBox 6">
            <a:extLst>
              <a:ext uri="{FF2B5EF4-FFF2-40B4-BE49-F238E27FC236}">
                <a16:creationId xmlns:a16="http://schemas.microsoft.com/office/drawing/2014/main" id="{A82AB528-56B6-FFA4-578B-0222DEF8BD0B}"/>
              </a:ext>
            </a:extLst>
          </p:cNvPr>
          <p:cNvSpPr txBox="1"/>
          <p:nvPr/>
        </p:nvSpPr>
        <p:spPr>
          <a:xfrm>
            <a:off x="838098" y="2421288"/>
            <a:ext cx="8750402" cy="2862322"/>
          </a:xfrm>
          <a:prstGeom prst="rect">
            <a:avLst/>
          </a:prstGeom>
          <a:noFill/>
        </p:spPr>
        <p:txBody>
          <a:bodyPr wrap="square" rtlCol="0">
            <a:spAutoFit/>
          </a:bodyPr>
          <a:lstStyle/>
          <a:p>
            <a:pPr algn="just">
              <a:defRPr sz="3000">
                <a:solidFill>
                  <a:srgbClr val="FFFFFF"/>
                </a:solidFill>
                <a:latin typeface="Gotham Light"/>
                <a:ea typeface="Gotham Light"/>
                <a:cs typeface="Gotham Light"/>
                <a:sym typeface="Gotham Light"/>
              </a:defRPr>
            </a:pPr>
            <a:r>
              <a:rPr lang="pt-BR" sz="3000" b="1" dirty="0">
                <a:solidFill>
                  <a:schemeClr val="accent1">
                    <a:lumMod val="50000"/>
                  </a:schemeClr>
                </a:solidFill>
                <a:latin typeface="IBM Plex Sans" panose="020B0503050203000203" pitchFamily="34" charset="0"/>
                <a:cs typeface="Segoe UI" panose="020B0502040204020203" pitchFamily="34" charset="0"/>
              </a:rPr>
              <a:t>Estabelecer a harmonia das normas do PLP 108/24 com a Constituição Federal, com o CTN e com as normas de direito privado, em observância à jurisprudência consolidada, de modo a garantir a efetividade do texto e assegurar a segurança jurídica.</a:t>
            </a:r>
            <a:endParaRPr lang="en-US" sz="3000" b="1" dirty="0">
              <a:solidFill>
                <a:srgbClr val="002060"/>
              </a:solidFill>
              <a:latin typeface="IBM Plex Sans bold" panose="020B0803050203000203" pitchFamily="34" charset="0"/>
            </a:endParaRPr>
          </a:p>
        </p:txBody>
      </p:sp>
      <p:sp>
        <p:nvSpPr>
          <p:cNvPr id="3" name="TextBox 6">
            <a:extLst>
              <a:ext uri="{FF2B5EF4-FFF2-40B4-BE49-F238E27FC236}">
                <a16:creationId xmlns:a16="http://schemas.microsoft.com/office/drawing/2014/main" id="{4C415025-65C2-AAF1-EDAB-6CEE20FA4AC4}"/>
              </a:ext>
            </a:extLst>
          </p:cNvPr>
          <p:cNvSpPr txBox="1"/>
          <p:nvPr/>
        </p:nvSpPr>
        <p:spPr>
          <a:xfrm>
            <a:off x="804381" y="1184270"/>
            <a:ext cx="9449228" cy="769441"/>
          </a:xfrm>
          <a:prstGeom prst="rect">
            <a:avLst/>
          </a:prstGeom>
          <a:noFill/>
        </p:spPr>
        <p:txBody>
          <a:bodyPr wrap="square" rtlCol="0">
            <a:spAutoFit/>
          </a:bodyPr>
          <a:lstStyle/>
          <a:p>
            <a:pPr>
              <a:defRPr sz="3000">
                <a:solidFill>
                  <a:srgbClr val="FFFFFF"/>
                </a:solidFill>
                <a:latin typeface="Gotham Light"/>
                <a:ea typeface="Gotham Light"/>
                <a:cs typeface="Gotham Light"/>
                <a:sym typeface="Gotham Light"/>
              </a:defRPr>
            </a:pPr>
            <a:r>
              <a:rPr lang="pt-BR" sz="4400" b="1" noProof="0" dirty="0">
                <a:solidFill>
                  <a:srgbClr val="002060"/>
                </a:solidFill>
                <a:latin typeface="IBM Plex Sans bold" panose="020B0803050203000203" pitchFamily="34" charset="0"/>
              </a:rPr>
              <a:t>Premissa</a:t>
            </a:r>
            <a:endParaRPr lang="en-US" sz="4400" b="1" dirty="0">
              <a:solidFill>
                <a:srgbClr val="002060"/>
              </a:solidFill>
              <a:latin typeface="IBM Plex Sans bold" panose="020B0803050203000203" pitchFamily="34" charset="0"/>
            </a:endParaRPr>
          </a:p>
        </p:txBody>
      </p:sp>
    </p:spTree>
    <p:extLst>
      <p:ext uri="{BB962C8B-B14F-4D97-AF65-F5344CB8AC3E}">
        <p14:creationId xmlns:p14="http://schemas.microsoft.com/office/powerpoint/2010/main" val="3160777083"/>
      </p:ext>
    </p:extLst>
  </p:cSld>
  <p:clrMapOvr>
    <a:masterClrMapping/>
  </p:clrMapOvr>
  <p:transition spd="slow">
    <p:push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FFA61A-44CA-A61F-EE39-F407B8908B4B}"/>
            </a:ext>
          </a:extLst>
        </p:cNvPr>
        <p:cNvGrpSpPr/>
        <p:nvPr/>
      </p:nvGrpSpPr>
      <p:grpSpPr>
        <a:xfrm>
          <a:off x="0" y="0"/>
          <a:ext cx="0" cy="0"/>
          <a:chOff x="0" y="0"/>
          <a:chExt cx="0" cy="0"/>
        </a:xfrm>
      </p:grpSpPr>
      <p:pic>
        <p:nvPicPr>
          <p:cNvPr id="101" name="Imagem 100">
            <a:extLst>
              <a:ext uri="{FF2B5EF4-FFF2-40B4-BE49-F238E27FC236}">
                <a16:creationId xmlns:a16="http://schemas.microsoft.com/office/drawing/2014/main" id="{F92B9285-FC75-47E5-CFAC-006B47BC8E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0211" y="1707975"/>
            <a:ext cx="9291789" cy="5150025"/>
          </a:xfrm>
          <a:prstGeom prst="rect">
            <a:avLst/>
          </a:prstGeom>
        </p:spPr>
      </p:pic>
      <p:grpSp>
        <p:nvGrpSpPr>
          <p:cNvPr id="2" name="Группа 4">
            <a:extLst>
              <a:ext uri="{FF2B5EF4-FFF2-40B4-BE49-F238E27FC236}">
                <a16:creationId xmlns:a16="http://schemas.microsoft.com/office/drawing/2014/main" id="{169CE035-E158-7CBD-5B11-D8C26CC956E3}"/>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7C5BCD2C-63F4-E682-2CCA-3F87FDA7E010}"/>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A3EA3E62-09F9-00E2-17D1-9327AF58299E}"/>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597C0E47-B156-E06D-83D8-29D7A534CFAE}"/>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9B1A032D-F398-A014-DB35-5EF2179D79C5}"/>
              </a:ext>
            </a:extLst>
          </p:cNvPr>
          <p:cNvSpPr txBox="1"/>
          <p:nvPr/>
        </p:nvSpPr>
        <p:spPr>
          <a:xfrm>
            <a:off x="755923" y="593550"/>
            <a:ext cx="10196329" cy="492443"/>
          </a:xfrm>
          <a:prstGeom prst="rect">
            <a:avLst/>
          </a:prstGeom>
          <a:noFill/>
        </p:spPr>
        <p:txBody>
          <a:bodyPr wrap="square" rtlCol="0">
            <a:spAutoFit/>
          </a:bodyPr>
          <a:lstStyle/>
          <a:p>
            <a:pPr marL="12700">
              <a:lnSpc>
                <a:spcPct val="100000"/>
              </a:lnSpc>
              <a:spcBef>
                <a:spcPts val="100"/>
              </a:spcBef>
            </a:pPr>
            <a:r>
              <a:rPr lang="pt-BR" sz="2600" b="1" dirty="0">
                <a:solidFill>
                  <a:schemeClr val="accent1">
                    <a:lumMod val="50000"/>
                  </a:schemeClr>
                </a:solidFill>
                <a:latin typeface="IBM Plex Sans bold" panose="020B0803050203000203" pitchFamily="34" charset="0"/>
                <a:cs typeface="Verdana"/>
              </a:rPr>
              <a:t>Sucessão </a:t>
            </a:r>
            <a:r>
              <a:rPr lang="pt-BR" sz="2600" b="1" i="1" dirty="0">
                <a:solidFill>
                  <a:schemeClr val="accent1">
                    <a:lumMod val="50000"/>
                  </a:schemeClr>
                </a:solidFill>
                <a:latin typeface="IBM Plex Sans bold" panose="020B0803050203000203" pitchFamily="34" charset="0"/>
                <a:cs typeface="Verdana"/>
              </a:rPr>
              <a:t>causa mortis</a:t>
            </a:r>
            <a:r>
              <a:rPr lang="pt-BR" sz="2600" b="1" dirty="0">
                <a:solidFill>
                  <a:schemeClr val="accent1">
                    <a:lumMod val="50000"/>
                  </a:schemeClr>
                </a:solidFill>
                <a:latin typeface="IBM Plex Sans bold" panose="020B0803050203000203" pitchFamily="34" charset="0"/>
                <a:cs typeface="Verdana"/>
              </a:rPr>
              <a:t>: ITCMD é imposto sucessório</a:t>
            </a:r>
            <a:endParaRPr lang="pt-BR" sz="2600" b="1" dirty="0">
              <a:solidFill>
                <a:schemeClr val="accent1">
                  <a:lumMod val="50000"/>
                </a:schemeClr>
              </a:solidFill>
              <a:latin typeface="IBM Plex Sans" panose="020B0503050203000203" pitchFamily="34" charset="0"/>
              <a:cs typeface="Verdana"/>
            </a:endParaRPr>
          </a:p>
        </p:txBody>
      </p:sp>
      <p:sp>
        <p:nvSpPr>
          <p:cNvPr id="7" name="TextBox 7">
            <a:extLst>
              <a:ext uri="{FF2B5EF4-FFF2-40B4-BE49-F238E27FC236}">
                <a16:creationId xmlns:a16="http://schemas.microsoft.com/office/drawing/2014/main" id="{1816D413-DF61-1CCF-479E-833B40AEBD1A}"/>
              </a:ext>
            </a:extLst>
          </p:cNvPr>
          <p:cNvSpPr txBox="1"/>
          <p:nvPr/>
        </p:nvSpPr>
        <p:spPr>
          <a:xfrm>
            <a:off x="1105746" y="1299409"/>
            <a:ext cx="10196329" cy="1323439"/>
          </a:xfrm>
          <a:prstGeom prst="rect">
            <a:avLst/>
          </a:prstGeom>
          <a:noFill/>
        </p:spPr>
        <p:txBody>
          <a:bodyPr wrap="square" rtlCol="0">
            <a:spAutoFit/>
          </a:bodyPr>
          <a:lstStyle/>
          <a:p>
            <a:pPr algn="just"/>
            <a:r>
              <a:rPr lang="pt-BR" sz="2000" b="1" dirty="0">
                <a:solidFill>
                  <a:schemeClr val="accent1">
                    <a:lumMod val="50000"/>
                  </a:schemeClr>
                </a:solidFill>
                <a:latin typeface="IBM Plex Sans "/>
              </a:rPr>
              <a:t>Proposta</a:t>
            </a:r>
            <a:r>
              <a:rPr lang="pt-BR" sz="2000" dirty="0">
                <a:solidFill>
                  <a:schemeClr val="accent1">
                    <a:lumMod val="50000"/>
                  </a:schemeClr>
                </a:solidFill>
                <a:latin typeface="IBM Plex Sans "/>
              </a:rPr>
              <a:t>: alterar a redação do inciso I e do § 2º do art. 164, de forma a manter o ITCMD em linha com a Constituição, ou seja, esclarecer que se trata de imposto sobre a transmissão de bens e direitos em razão da </a:t>
            </a:r>
            <a:r>
              <a:rPr lang="pt-BR" sz="2000" b="1" dirty="0">
                <a:solidFill>
                  <a:schemeClr val="accent1">
                    <a:lumMod val="50000"/>
                  </a:schemeClr>
                </a:solidFill>
                <a:latin typeface="IBM Plex Sans "/>
              </a:rPr>
              <a:t>sucessão</a:t>
            </a:r>
            <a:r>
              <a:rPr lang="pt-BR" sz="2000" dirty="0">
                <a:solidFill>
                  <a:schemeClr val="accent1">
                    <a:lumMod val="50000"/>
                  </a:schemeClr>
                </a:solidFill>
                <a:latin typeface="IBM Plex Sans "/>
              </a:rPr>
              <a:t> legítima ou testamentária, bem como excluir o “fideicomissário” (itens adiante):</a:t>
            </a:r>
          </a:p>
        </p:txBody>
      </p:sp>
      <p:sp>
        <p:nvSpPr>
          <p:cNvPr id="8" name="Elipse 7">
            <a:extLst>
              <a:ext uri="{FF2B5EF4-FFF2-40B4-BE49-F238E27FC236}">
                <a16:creationId xmlns:a16="http://schemas.microsoft.com/office/drawing/2014/main" id="{EB28B24F-2EF2-A6DD-6C0F-8174C1C1E578}"/>
              </a:ext>
            </a:extLst>
          </p:cNvPr>
          <p:cNvSpPr/>
          <p:nvPr/>
        </p:nvSpPr>
        <p:spPr>
          <a:xfrm>
            <a:off x="807731" y="1373729"/>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graphicFrame>
        <p:nvGraphicFramePr>
          <p:cNvPr id="13" name="Tabela 12">
            <a:extLst>
              <a:ext uri="{FF2B5EF4-FFF2-40B4-BE49-F238E27FC236}">
                <a16:creationId xmlns:a16="http://schemas.microsoft.com/office/drawing/2014/main" id="{54629FFB-F00F-BAE5-AA0D-528F3BD23C76}"/>
              </a:ext>
            </a:extLst>
          </p:cNvPr>
          <p:cNvGraphicFramePr>
            <a:graphicFrameLocks noGrp="1"/>
          </p:cNvGraphicFramePr>
          <p:nvPr>
            <p:extLst>
              <p:ext uri="{D42A27DB-BD31-4B8C-83A1-F6EECF244321}">
                <p14:modId xmlns:p14="http://schemas.microsoft.com/office/powerpoint/2010/main" val="4280240468"/>
              </p:ext>
            </p:extLst>
          </p:nvPr>
        </p:nvGraphicFramePr>
        <p:xfrm>
          <a:off x="1529242" y="2723638"/>
          <a:ext cx="9513870" cy="3501136"/>
        </p:xfrm>
        <a:graphic>
          <a:graphicData uri="http://schemas.openxmlformats.org/drawingml/2006/table">
            <a:tbl>
              <a:tblPr firstRow="1" firstCol="1" bandRow="1"/>
              <a:tblGrid>
                <a:gridCol w="4756935">
                  <a:extLst>
                    <a:ext uri="{9D8B030D-6E8A-4147-A177-3AD203B41FA5}">
                      <a16:colId xmlns:a16="http://schemas.microsoft.com/office/drawing/2014/main" val="433299812"/>
                    </a:ext>
                  </a:extLst>
                </a:gridCol>
                <a:gridCol w="4756935">
                  <a:extLst>
                    <a:ext uri="{9D8B030D-6E8A-4147-A177-3AD203B41FA5}">
                      <a16:colId xmlns:a16="http://schemas.microsoft.com/office/drawing/2014/main" val="1244441176"/>
                    </a:ext>
                  </a:extLst>
                </a:gridCol>
              </a:tblGrid>
              <a:tr h="199594">
                <a:tc>
                  <a:txBody>
                    <a:bodyPr/>
                    <a:lstStyle/>
                    <a:p>
                      <a:pPr algn="ctr">
                        <a:lnSpc>
                          <a:spcPct val="107000"/>
                        </a:lnSpc>
                        <a:spcAft>
                          <a:spcPts val="800"/>
                        </a:spcAft>
                        <a:buNone/>
                      </a:pPr>
                      <a:r>
                        <a:rPr lang="pt-BR" sz="1700" b="1"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De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pt-BR" sz="1700" b="1"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Para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25453934"/>
                  </a:ext>
                </a:extLst>
              </a:tr>
              <a:tr h="2909605">
                <a:tc>
                  <a:txBody>
                    <a:bodyPr/>
                    <a:lstStyle/>
                    <a:p>
                      <a:pPr algn="just">
                        <a:lnSpc>
                          <a:spcPct val="107000"/>
                        </a:lnSpc>
                        <a:spcAft>
                          <a:spcPts val="800"/>
                        </a:spcAft>
                        <a:buNone/>
                      </a:pPr>
                      <a:r>
                        <a:rPr lang="en-GB"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Art. 164. </a:t>
                      </a:r>
                      <a:r>
                        <a:rPr lang="pt-BR"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O ITCMD incide sobre a transmissão de quaisquer bens ou direitos:</a:t>
                      </a:r>
                    </a:p>
                    <a:p>
                      <a:pPr algn="just">
                        <a:lnSpc>
                          <a:spcPct val="107000"/>
                        </a:lnSpc>
                        <a:spcAft>
                          <a:spcPts val="800"/>
                        </a:spcAft>
                        <a:buNone/>
                      </a:pPr>
                      <a:r>
                        <a:rPr lang="pt-BR" sz="1700" b="1"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I – em razão da ocorrência do óbito do seu titular;</a:t>
                      </a:r>
                      <a:endParaRPr lang="pt-BR"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endParaRPr>
                    </a:p>
                    <a:p>
                      <a:pPr algn="just">
                        <a:lnSpc>
                          <a:spcPct val="107000"/>
                        </a:lnSpc>
                        <a:spcAft>
                          <a:spcPts val="800"/>
                        </a:spcAft>
                        <a:buNone/>
                      </a:pPr>
                      <a:r>
                        <a:rPr lang="pt-BR"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 2º Na transmissão causa mortis, para fins da incidência do ITCMD, consideram-se sucessor o herdeiro, o legatário, o beneficiário, o fiduciário e o fideicomissário ou qualquer outra pessoa física ou jurídica </a:t>
                      </a:r>
                      <a:r>
                        <a:rPr lang="pt-BR" sz="1700" b="1"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que seja destinatária</a:t>
                      </a:r>
                      <a:r>
                        <a:rPr lang="pt-BR"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 dos bens e direitos.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07000"/>
                        </a:lnSpc>
                        <a:spcAft>
                          <a:spcPts val="800"/>
                        </a:spcAft>
                        <a:buNone/>
                      </a:pPr>
                      <a:r>
                        <a:rPr lang="pt-BR" sz="1700" i="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Art. 164. O ITCMD incide sobre a transmissão de quaisquer bens ou direitos:</a:t>
                      </a:r>
                    </a:p>
                    <a:p>
                      <a:pPr algn="just">
                        <a:lnSpc>
                          <a:spcPct val="107000"/>
                        </a:lnSpc>
                        <a:spcAft>
                          <a:spcPts val="800"/>
                        </a:spcAft>
                        <a:buNone/>
                      </a:pPr>
                      <a:r>
                        <a:rPr lang="pt-BR" sz="1700" b="1" i="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I – em virtude da sucessão legítima ou testamentária</a:t>
                      </a:r>
                      <a:r>
                        <a:rPr lang="pt-BR" sz="1700" i="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a:t>
                      </a:r>
                    </a:p>
                    <a:p>
                      <a:pPr algn="just">
                        <a:lnSpc>
                          <a:spcPct val="107000"/>
                        </a:lnSpc>
                        <a:spcAft>
                          <a:spcPts val="800"/>
                        </a:spcAft>
                        <a:buNone/>
                      </a:pPr>
                      <a:r>
                        <a:rPr lang="pt-BR" sz="1700" i="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 2ª. Na transmissão causa mortis, para fins da incidência do ITCMD, consideram-se sucessor(es) o herdeiro, o legatário, o beneficiário, o fiduciário ou qualquer outra pessoa física ou jurídica que seja</a:t>
                      </a:r>
                      <a:r>
                        <a:rPr lang="pt-BR" sz="1700" b="1" i="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 sucessora hereditária, legítima ou testamentária</a:t>
                      </a:r>
                      <a:r>
                        <a:rPr lang="pt-BR" sz="1700" i="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 dos bens ou direitos.</a:t>
                      </a:r>
                      <a:r>
                        <a:rPr lang="pt-BR" sz="10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20910344"/>
                  </a:ext>
                </a:extLst>
              </a:tr>
            </a:tbl>
          </a:graphicData>
        </a:graphic>
      </p:graphicFrame>
    </p:spTree>
    <p:extLst>
      <p:ext uri="{BB962C8B-B14F-4D97-AF65-F5344CB8AC3E}">
        <p14:creationId xmlns:p14="http://schemas.microsoft.com/office/powerpoint/2010/main" val="2443776522"/>
      </p:ext>
    </p:extLst>
  </p:cSld>
  <p:clrMapOvr>
    <a:masterClrMapping/>
  </p:clrMapOvr>
  <p:transition spd="slow">
    <p:push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628FC-2402-C83E-3161-38676D4F8B0E}"/>
            </a:ext>
          </a:extLst>
        </p:cNvPr>
        <p:cNvGrpSpPr/>
        <p:nvPr/>
      </p:nvGrpSpPr>
      <p:grpSpPr>
        <a:xfrm>
          <a:off x="0" y="0"/>
          <a:ext cx="0" cy="0"/>
          <a:chOff x="0" y="0"/>
          <a:chExt cx="0" cy="0"/>
        </a:xfrm>
      </p:grpSpPr>
      <p:pic>
        <p:nvPicPr>
          <p:cNvPr id="101" name="Imagem 100">
            <a:extLst>
              <a:ext uri="{FF2B5EF4-FFF2-40B4-BE49-F238E27FC236}">
                <a16:creationId xmlns:a16="http://schemas.microsoft.com/office/drawing/2014/main" id="{0C282BD7-CFBE-6C91-07AC-F4409084CC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47707" y="1707975"/>
            <a:ext cx="9291789" cy="5150025"/>
          </a:xfrm>
          <a:prstGeom prst="rect">
            <a:avLst/>
          </a:prstGeom>
        </p:spPr>
      </p:pic>
      <p:grpSp>
        <p:nvGrpSpPr>
          <p:cNvPr id="2" name="Группа 4">
            <a:extLst>
              <a:ext uri="{FF2B5EF4-FFF2-40B4-BE49-F238E27FC236}">
                <a16:creationId xmlns:a16="http://schemas.microsoft.com/office/drawing/2014/main" id="{04EC80D7-075A-1C4D-048B-0370CF4B8D30}"/>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2A6E273C-E9DD-BB6A-9C77-E64A98CB8C6D}"/>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B02D6B1F-EE85-3B3C-C5D5-5525A0BB8C86}"/>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C50DA1CE-D69E-931F-30A3-BB1B156A4833}"/>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9ABEDF39-21D7-D580-9D78-EC48F0096D23}"/>
              </a:ext>
            </a:extLst>
          </p:cNvPr>
          <p:cNvSpPr txBox="1"/>
          <p:nvPr/>
        </p:nvSpPr>
        <p:spPr>
          <a:xfrm>
            <a:off x="755923" y="593550"/>
            <a:ext cx="10196329" cy="492443"/>
          </a:xfrm>
          <a:prstGeom prst="rect">
            <a:avLst/>
          </a:prstGeom>
          <a:noFill/>
        </p:spPr>
        <p:txBody>
          <a:bodyPr wrap="square" rtlCol="0">
            <a:spAutoFit/>
          </a:bodyPr>
          <a:lstStyle/>
          <a:p>
            <a:pPr marL="12700">
              <a:lnSpc>
                <a:spcPct val="100000"/>
              </a:lnSpc>
              <a:spcBef>
                <a:spcPts val="100"/>
              </a:spcBef>
            </a:pPr>
            <a:r>
              <a:rPr lang="pt-BR" sz="2600" b="1" dirty="0">
                <a:solidFill>
                  <a:schemeClr val="accent1">
                    <a:lumMod val="50000"/>
                  </a:schemeClr>
                </a:solidFill>
                <a:latin typeface="IBM Plex Sans bold" panose="020B0803050203000203" pitchFamily="34" charset="0"/>
                <a:cs typeface="Verdana"/>
              </a:rPr>
              <a:t>Sucessão </a:t>
            </a:r>
            <a:r>
              <a:rPr lang="pt-BR" sz="2600" b="1" i="1" dirty="0">
                <a:solidFill>
                  <a:schemeClr val="accent1">
                    <a:lumMod val="50000"/>
                  </a:schemeClr>
                </a:solidFill>
                <a:latin typeface="IBM Plex Sans bold" panose="020B0803050203000203" pitchFamily="34" charset="0"/>
                <a:cs typeface="Verdana"/>
              </a:rPr>
              <a:t>causa mortis</a:t>
            </a:r>
            <a:r>
              <a:rPr lang="pt-BR" sz="2600" b="1" dirty="0">
                <a:solidFill>
                  <a:schemeClr val="accent1">
                    <a:lumMod val="50000"/>
                  </a:schemeClr>
                </a:solidFill>
                <a:latin typeface="IBM Plex Sans bold" panose="020B0803050203000203" pitchFamily="34" charset="0"/>
                <a:cs typeface="Verdana"/>
              </a:rPr>
              <a:t>: extinção do usufruto NÃO é fato gerador</a:t>
            </a:r>
            <a:endParaRPr lang="pt-BR" sz="2600" b="1" dirty="0">
              <a:solidFill>
                <a:schemeClr val="accent1">
                  <a:lumMod val="50000"/>
                </a:schemeClr>
              </a:solidFill>
              <a:latin typeface="IBM Plex Sans" panose="020B0503050203000203" pitchFamily="34" charset="0"/>
              <a:cs typeface="Verdana"/>
            </a:endParaRPr>
          </a:p>
        </p:txBody>
      </p:sp>
      <p:sp>
        <p:nvSpPr>
          <p:cNvPr id="7" name="Elipse 6">
            <a:extLst>
              <a:ext uri="{FF2B5EF4-FFF2-40B4-BE49-F238E27FC236}">
                <a16:creationId xmlns:a16="http://schemas.microsoft.com/office/drawing/2014/main" id="{D3C5EF8D-DCBF-3E00-4A22-984825B7EEE4}"/>
              </a:ext>
            </a:extLst>
          </p:cNvPr>
          <p:cNvSpPr/>
          <p:nvPr/>
        </p:nvSpPr>
        <p:spPr>
          <a:xfrm>
            <a:off x="807731" y="1395091"/>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TextBox 7">
            <a:extLst>
              <a:ext uri="{FF2B5EF4-FFF2-40B4-BE49-F238E27FC236}">
                <a16:creationId xmlns:a16="http://schemas.microsoft.com/office/drawing/2014/main" id="{A3CEE8BD-0E69-5763-59E2-E6C0CB6446C6}"/>
              </a:ext>
            </a:extLst>
          </p:cNvPr>
          <p:cNvSpPr txBox="1"/>
          <p:nvPr/>
        </p:nvSpPr>
        <p:spPr>
          <a:xfrm>
            <a:off x="1105746" y="1185258"/>
            <a:ext cx="10196329" cy="1015663"/>
          </a:xfrm>
          <a:prstGeom prst="rect">
            <a:avLst/>
          </a:prstGeom>
          <a:noFill/>
        </p:spPr>
        <p:txBody>
          <a:bodyPr wrap="square" rtlCol="0">
            <a:spAutoFit/>
          </a:bodyPr>
          <a:lstStyle/>
          <a:p>
            <a:pPr algn="just"/>
            <a:r>
              <a:rPr lang="pt-BR" sz="2000" b="1" dirty="0">
                <a:solidFill>
                  <a:schemeClr val="accent1">
                    <a:lumMod val="50000"/>
                  </a:schemeClr>
                </a:solidFill>
                <a:latin typeface="IBM Plex Sans "/>
              </a:rPr>
              <a:t>Ao transmitir um bem ou direito (por doação ou causa mortis) com reserva de usufruto, JÁ se transfere também o direito do nu-proprietário em haver a consolidação plena da propriedade quando implementados os termos ou condições</a:t>
            </a:r>
            <a:endParaRPr lang="pt-BR" sz="2000" dirty="0">
              <a:solidFill>
                <a:schemeClr val="accent1">
                  <a:lumMod val="50000"/>
                </a:schemeClr>
              </a:solidFill>
              <a:latin typeface="IBM Plex Sans "/>
            </a:endParaRPr>
          </a:p>
        </p:txBody>
      </p:sp>
      <p:sp>
        <p:nvSpPr>
          <p:cNvPr id="11" name="Google Shape;228;p31">
            <a:extLst>
              <a:ext uri="{FF2B5EF4-FFF2-40B4-BE49-F238E27FC236}">
                <a16:creationId xmlns:a16="http://schemas.microsoft.com/office/drawing/2014/main" id="{EB7F6E90-2BAB-E64E-8C59-F54D596663B5}"/>
              </a:ext>
            </a:extLst>
          </p:cNvPr>
          <p:cNvSpPr txBox="1"/>
          <p:nvPr/>
        </p:nvSpPr>
        <p:spPr>
          <a:xfrm>
            <a:off x="1188348" y="2454658"/>
            <a:ext cx="4598398" cy="4093428"/>
          </a:xfrm>
          <a:prstGeom prst="rect">
            <a:avLst/>
          </a:prstGeom>
          <a:noFill/>
          <a:ln>
            <a:noFill/>
          </a:ln>
        </p:spPr>
        <p:txBody>
          <a:bodyPr spcFirstLastPara="1" wrap="square" lIns="0" tIns="0" rIns="0" bIns="0" anchor="t" anchorCtr="0">
            <a:spAutoFit/>
          </a:bodyPr>
          <a:lstStyle/>
          <a:p>
            <a:pPr marL="0" marR="0" lvl="0" indent="0" algn="just" rtl="0">
              <a:lnSpc>
                <a:spcPct val="100000"/>
              </a:lnSpc>
              <a:spcBef>
                <a:spcPts val="0"/>
              </a:spcBef>
              <a:spcAft>
                <a:spcPts val="0"/>
              </a:spcAft>
              <a:buClr>
                <a:srgbClr val="000000"/>
              </a:buClr>
              <a:buSzPts val="1400"/>
              <a:buFont typeface="Arial"/>
              <a:buNone/>
            </a:pPr>
            <a:r>
              <a:rPr lang="pt-BR" sz="1400" b="0" i="0" u="none" strike="noStrike" cap="none" noProof="0" dirty="0">
                <a:solidFill>
                  <a:srgbClr val="002060"/>
                </a:solidFill>
                <a:latin typeface="IBM Plex Sans" panose="020B0503050203000203" pitchFamily="34" charset="0"/>
                <a:ea typeface="Montserrat"/>
                <a:cs typeface="Montserrat"/>
                <a:sym typeface="Montserrat"/>
              </a:rPr>
              <a:t>Art. 1.410. </a:t>
            </a:r>
            <a:r>
              <a:rPr lang="pt-BR" sz="1400" b="1" i="0" u="sng" strike="noStrike" cap="none" noProof="0" dirty="0">
                <a:solidFill>
                  <a:srgbClr val="002060"/>
                </a:solidFill>
                <a:latin typeface="IBM Plex Sans" panose="020B0503050203000203" pitchFamily="34" charset="0"/>
                <a:ea typeface="Montserrat"/>
                <a:cs typeface="Montserrat"/>
                <a:sym typeface="Montserrat"/>
              </a:rPr>
              <a:t>O usufruto extingue-se</a:t>
            </a:r>
            <a:r>
              <a:rPr lang="pt-BR" sz="1400" b="0" i="0" u="none" strike="noStrike" cap="none" noProof="0" dirty="0">
                <a:solidFill>
                  <a:srgbClr val="002060"/>
                </a:solidFill>
                <a:latin typeface="IBM Plex Sans" panose="020B0503050203000203" pitchFamily="34" charset="0"/>
                <a:ea typeface="Montserrat"/>
                <a:cs typeface="Montserrat"/>
                <a:sym typeface="Montserrat"/>
              </a:rPr>
              <a:t>, cancelando-se o registro no Cartório de Registro de Imóveis:</a:t>
            </a:r>
            <a:endParaRPr lang="pt-BR" sz="1400" noProof="0" dirty="0">
              <a:solidFill>
                <a:srgbClr val="002060"/>
              </a:solidFill>
              <a:latin typeface="IBM Plex Sans" panose="020B0503050203000203" pitchFamily="34" charset="0"/>
            </a:endParaRPr>
          </a:p>
          <a:p>
            <a:pPr marL="0" marR="0" lvl="0" indent="0" algn="just" rtl="0">
              <a:lnSpc>
                <a:spcPct val="100000"/>
              </a:lnSpc>
              <a:spcBef>
                <a:spcPts val="0"/>
              </a:spcBef>
              <a:spcAft>
                <a:spcPts val="0"/>
              </a:spcAft>
              <a:buClr>
                <a:srgbClr val="000000"/>
              </a:buClr>
              <a:buSzPts val="1400"/>
              <a:buFont typeface="Arial"/>
              <a:buNone/>
            </a:pPr>
            <a:r>
              <a:rPr lang="pt-BR" sz="1400" b="0" i="0" u="none" strike="noStrike" cap="none" noProof="0" dirty="0">
                <a:solidFill>
                  <a:srgbClr val="002060"/>
                </a:solidFill>
                <a:latin typeface="IBM Plex Sans" panose="020B0503050203000203" pitchFamily="34" charset="0"/>
                <a:ea typeface="Montserrat"/>
                <a:cs typeface="Montserrat"/>
                <a:sym typeface="Montserrat"/>
              </a:rPr>
              <a:t>I - pela </a:t>
            </a:r>
            <a:r>
              <a:rPr lang="pt-BR" sz="1400" b="1" i="0" u="none" strike="noStrike" cap="none" noProof="0" dirty="0">
                <a:solidFill>
                  <a:srgbClr val="002060"/>
                </a:solidFill>
                <a:latin typeface="IBM Plex Sans" panose="020B0503050203000203" pitchFamily="34" charset="0"/>
                <a:ea typeface="Montserrat"/>
                <a:cs typeface="Montserrat"/>
                <a:sym typeface="Montserrat"/>
              </a:rPr>
              <a:t>renúncia ou morte do usufrutuário</a:t>
            </a:r>
            <a:r>
              <a:rPr lang="pt-BR" sz="1400" b="0" i="0" u="none" strike="noStrike" cap="none" noProof="0" dirty="0">
                <a:solidFill>
                  <a:srgbClr val="002060"/>
                </a:solidFill>
                <a:latin typeface="IBM Plex Sans" panose="020B0503050203000203" pitchFamily="34" charset="0"/>
                <a:ea typeface="Montserrat"/>
                <a:cs typeface="Montserrat"/>
                <a:sym typeface="Montserrat"/>
              </a:rPr>
              <a:t>;</a:t>
            </a:r>
            <a:endParaRPr lang="pt-BR" sz="1400" noProof="0" dirty="0">
              <a:solidFill>
                <a:srgbClr val="002060"/>
              </a:solidFill>
              <a:latin typeface="IBM Plex Sans" panose="020B0503050203000203" pitchFamily="34" charset="0"/>
            </a:endParaRPr>
          </a:p>
          <a:p>
            <a:pPr marL="0" marR="0" lvl="0" indent="0" algn="just" rtl="0">
              <a:lnSpc>
                <a:spcPct val="100000"/>
              </a:lnSpc>
              <a:spcBef>
                <a:spcPts val="0"/>
              </a:spcBef>
              <a:spcAft>
                <a:spcPts val="0"/>
              </a:spcAft>
              <a:buClr>
                <a:srgbClr val="000000"/>
              </a:buClr>
              <a:buSzPts val="1400"/>
              <a:buFont typeface="Arial"/>
              <a:buNone/>
            </a:pPr>
            <a:r>
              <a:rPr lang="pt-BR" sz="1400" b="0" i="0" u="none" strike="noStrike" cap="none" noProof="0" dirty="0">
                <a:solidFill>
                  <a:srgbClr val="002060"/>
                </a:solidFill>
                <a:latin typeface="IBM Plex Sans" panose="020B0503050203000203" pitchFamily="34" charset="0"/>
                <a:ea typeface="Montserrat"/>
                <a:cs typeface="Montserrat"/>
                <a:sym typeface="Montserrat"/>
              </a:rPr>
              <a:t>II - pelo </a:t>
            </a:r>
            <a:r>
              <a:rPr lang="pt-BR" sz="1400" b="1" i="0" u="none" strike="noStrike" cap="none" noProof="0" dirty="0">
                <a:solidFill>
                  <a:srgbClr val="002060"/>
                </a:solidFill>
                <a:latin typeface="IBM Plex Sans" panose="020B0503050203000203" pitchFamily="34" charset="0"/>
                <a:ea typeface="Montserrat"/>
                <a:cs typeface="Montserrat"/>
                <a:sym typeface="Montserrat"/>
              </a:rPr>
              <a:t>termo</a:t>
            </a:r>
            <a:r>
              <a:rPr lang="pt-BR" sz="1400" b="0" i="0" u="none" strike="noStrike" cap="none" noProof="0" dirty="0">
                <a:solidFill>
                  <a:srgbClr val="002060"/>
                </a:solidFill>
                <a:latin typeface="IBM Plex Sans" panose="020B0503050203000203" pitchFamily="34" charset="0"/>
                <a:ea typeface="Montserrat"/>
                <a:cs typeface="Montserrat"/>
                <a:sym typeface="Montserrat"/>
              </a:rPr>
              <a:t> de sua duração;</a:t>
            </a:r>
            <a:endParaRPr lang="pt-BR" sz="1400" noProof="0" dirty="0">
              <a:solidFill>
                <a:srgbClr val="002060"/>
              </a:solidFill>
              <a:latin typeface="IBM Plex Sans" panose="020B0503050203000203" pitchFamily="34" charset="0"/>
            </a:endParaRPr>
          </a:p>
          <a:p>
            <a:pPr marL="0" marR="0" lvl="0" indent="0" algn="just" rtl="0">
              <a:lnSpc>
                <a:spcPct val="100000"/>
              </a:lnSpc>
              <a:spcBef>
                <a:spcPts val="0"/>
              </a:spcBef>
              <a:spcAft>
                <a:spcPts val="0"/>
              </a:spcAft>
              <a:buClr>
                <a:srgbClr val="000000"/>
              </a:buClr>
              <a:buSzPts val="1400"/>
              <a:buFont typeface="Arial"/>
              <a:buNone/>
            </a:pPr>
            <a:r>
              <a:rPr lang="pt-BR" sz="1400" b="0" i="0" u="none" strike="noStrike" cap="none" noProof="0" dirty="0">
                <a:solidFill>
                  <a:srgbClr val="002060"/>
                </a:solidFill>
                <a:latin typeface="IBM Plex Sans" panose="020B0503050203000203" pitchFamily="34" charset="0"/>
                <a:ea typeface="Montserrat"/>
                <a:cs typeface="Montserrat"/>
                <a:sym typeface="Montserrat"/>
              </a:rPr>
              <a:t>III - pela </a:t>
            </a:r>
            <a:r>
              <a:rPr lang="pt-BR" sz="1400" b="1" i="0" u="none" strike="noStrike" cap="none" noProof="0" dirty="0">
                <a:solidFill>
                  <a:srgbClr val="002060"/>
                </a:solidFill>
                <a:latin typeface="IBM Plex Sans" panose="020B0503050203000203" pitchFamily="34" charset="0"/>
                <a:ea typeface="Montserrat"/>
                <a:cs typeface="Montserrat"/>
                <a:sym typeface="Montserrat"/>
              </a:rPr>
              <a:t>extinção da pessoa jurídica</a:t>
            </a:r>
            <a:r>
              <a:rPr lang="pt-BR" sz="1400" b="0" i="0" u="none" strike="noStrike" cap="none" noProof="0" dirty="0">
                <a:solidFill>
                  <a:srgbClr val="002060"/>
                </a:solidFill>
                <a:latin typeface="IBM Plex Sans" panose="020B0503050203000203" pitchFamily="34" charset="0"/>
                <a:ea typeface="Montserrat"/>
                <a:cs typeface="Montserrat"/>
                <a:sym typeface="Montserrat"/>
              </a:rPr>
              <a:t>, em favor de quem o usufruto foi constituído, ou, se ela perdurar, pelo decurso de trinta anos da data em que se começou a exercer;</a:t>
            </a:r>
            <a:endParaRPr lang="pt-BR" sz="1400" noProof="0" dirty="0">
              <a:solidFill>
                <a:srgbClr val="002060"/>
              </a:solidFill>
              <a:latin typeface="IBM Plex Sans" panose="020B0503050203000203" pitchFamily="34" charset="0"/>
            </a:endParaRPr>
          </a:p>
          <a:p>
            <a:pPr marL="0" marR="0" lvl="0" indent="0" algn="just" rtl="0">
              <a:lnSpc>
                <a:spcPct val="100000"/>
              </a:lnSpc>
              <a:spcBef>
                <a:spcPts val="0"/>
              </a:spcBef>
              <a:spcAft>
                <a:spcPts val="0"/>
              </a:spcAft>
              <a:buClr>
                <a:srgbClr val="000000"/>
              </a:buClr>
              <a:buSzPts val="1400"/>
              <a:buFont typeface="Arial"/>
              <a:buNone/>
            </a:pPr>
            <a:r>
              <a:rPr lang="pt-BR" sz="1400" b="0" i="0" u="none" strike="noStrike" cap="none" noProof="0" dirty="0">
                <a:solidFill>
                  <a:srgbClr val="002060"/>
                </a:solidFill>
                <a:latin typeface="IBM Plex Sans" panose="020B0503050203000203" pitchFamily="34" charset="0"/>
                <a:ea typeface="Montserrat"/>
                <a:cs typeface="Montserrat"/>
                <a:sym typeface="Montserrat"/>
              </a:rPr>
              <a:t>IV - pela </a:t>
            </a:r>
            <a:r>
              <a:rPr lang="pt-BR" sz="1400" b="1" i="0" u="none" strike="noStrike" cap="none" noProof="0" dirty="0">
                <a:solidFill>
                  <a:srgbClr val="002060"/>
                </a:solidFill>
                <a:latin typeface="IBM Plex Sans" panose="020B0503050203000203" pitchFamily="34" charset="0"/>
                <a:ea typeface="Montserrat"/>
                <a:cs typeface="Montserrat"/>
                <a:sym typeface="Montserrat"/>
              </a:rPr>
              <a:t>cessação do motivo de que se origina</a:t>
            </a:r>
            <a:r>
              <a:rPr lang="pt-BR" sz="1400" b="0" i="0" u="none" strike="noStrike" cap="none" noProof="0" dirty="0">
                <a:solidFill>
                  <a:srgbClr val="002060"/>
                </a:solidFill>
                <a:latin typeface="IBM Plex Sans" panose="020B0503050203000203" pitchFamily="34" charset="0"/>
                <a:ea typeface="Montserrat"/>
                <a:cs typeface="Montserrat"/>
                <a:sym typeface="Montserrat"/>
              </a:rPr>
              <a:t>;</a:t>
            </a:r>
            <a:endParaRPr lang="pt-BR" sz="1400" noProof="0" dirty="0">
              <a:solidFill>
                <a:srgbClr val="002060"/>
              </a:solidFill>
              <a:latin typeface="IBM Plex Sans" panose="020B0503050203000203" pitchFamily="34" charset="0"/>
            </a:endParaRPr>
          </a:p>
          <a:p>
            <a:pPr marL="0" marR="0" lvl="0" indent="0" algn="just" rtl="0">
              <a:lnSpc>
                <a:spcPct val="100000"/>
              </a:lnSpc>
              <a:spcBef>
                <a:spcPts val="0"/>
              </a:spcBef>
              <a:spcAft>
                <a:spcPts val="0"/>
              </a:spcAft>
              <a:buClr>
                <a:srgbClr val="000000"/>
              </a:buClr>
              <a:buSzPts val="1400"/>
              <a:buFont typeface="Arial"/>
              <a:buNone/>
            </a:pPr>
            <a:r>
              <a:rPr lang="pt-BR" sz="1400" b="0" i="0" u="none" strike="noStrike" cap="none" noProof="0" dirty="0">
                <a:solidFill>
                  <a:srgbClr val="002060"/>
                </a:solidFill>
                <a:latin typeface="IBM Plex Sans" panose="020B0503050203000203" pitchFamily="34" charset="0"/>
                <a:ea typeface="Montserrat"/>
                <a:cs typeface="Montserrat"/>
                <a:sym typeface="Montserrat"/>
              </a:rPr>
              <a:t>V - pela </a:t>
            </a:r>
            <a:r>
              <a:rPr lang="pt-BR" sz="1400" b="1" i="0" u="none" strike="noStrike" cap="none" noProof="0" dirty="0">
                <a:solidFill>
                  <a:srgbClr val="002060"/>
                </a:solidFill>
                <a:latin typeface="IBM Plex Sans" panose="020B0503050203000203" pitchFamily="34" charset="0"/>
                <a:ea typeface="Montserrat"/>
                <a:cs typeface="Montserrat"/>
                <a:sym typeface="Montserrat"/>
              </a:rPr>
              <a:t>destruição da coisa</a:t>
            </a:r>
            <a:r>
              <a:rPr lang="pt-BR" sz="1400" b="0" i="0" u="none" strike="noStrike" cap="none" noProof="0" dirty="0">
                <a:solidFill>
                  <a:srgbClr val="002060"/>
                </a:solidFill>
                <a:latin typeface="IBM Plex Sans" panose="020B0503050203000203" pitchFamily="34" charset="0"/>
                <a:ea typeface="Montserrat"/>
                <a:cs typeface="Montserrat"/>
                <a:sym typeface="Montserrat"/>
              </a:rPr>
              <a:t>, guardadas as disposições dos </a:t>
            </a:r>
            <a:r>
              <a:rPr lang="pt-BR" sz="1400" b="0" i="0" u="none" strike="noStrike" cap="none" noProof="0" dirty="0" err="1">
                <a:solidFill>
                  <a:srgbClr val="002060"/>
                </a:solidFill>
                <a:latin typeface="IBM Plex Sans" panose="020B0503050203000203" pitchFamily="34" charset="0"/>
                <a:ea typeface="Montserrat"/>
                <a:cs typeface="Montserrat"/>
                <a:sym typeface="Montserrat"/>
              </a:rPr>
              <a:t>arts</a:t>
            </a:r>
            <a:r>
              <a:rPr lang="pt-BR" sz="1400" b="0" i="0" u="none" strike="noStrike" cap="none" noProof="0" dirty="0">
                <a:solidFill>
                  <a:srgbClr val="002060"/>
                </a:solidFill>
                <a:latin typeface="IBM Plex Sans" panose="020B0503050203000203" pitchFamily="34" charset="0"/>
                <a:ea typeface="Montserrat"/>
                <a:cs typeface="Montserrat"/>
                <a:sym typeface="Montserrat"/>
              </a:rPr>
              <a:t>. 1.407, 1.408, 2ª parte, e 1.409;</a:t>
            </a:r>
            <a:endParaRPr lang="pt-BR" sz="1400" noProof="0" dirty="0">
              <a:solidFill>
                <a:srgbClr val="002060"/>
              </a:solidFill>
              <a:latin typeface="IBM Plex Sans" panose="020B0503050203000203" pitchFamily="34" charset="0"/>
            </a:endParaRPr>
          </a:p>
          <a:p>
            <a:pPr marL="0" marR="0" lvl="0" indent="0" algn="just" rtl="0">
              <a:lnSpc>
                <a:spcPct val="100000"/>
              </a:lnSpc>
              <a:spcBef>
                <a:spcPts val="0"/>
              </a:spcBef>
              <a:spcAft>
                <a:spcPts val="0"/>
              </a:spcAft>
              <a:buClr>
                <a:srgbClr val="000000"/>
              </a:buClr>
              <a:buSzPts val="1400"/>
              <a:buFont typeface="Arial"/>
              <a:buNone/>
            </a:pPr>
            <a:r>
              <a:rPr lang="pt-BR" sz="1400" b="0" i="0" u="none" strike="noStrike" cap="none" noProof="0" dirty="0">
                <a:solidFill>
                  <a:srgbClr val="002060"/>
                </a:solidFill>
                <a:latin typeface="IBM Plex Sans" panose="020B0503050203000203" pitchFamily="34" charset="0"/>
                <a:ea typeface="Montserrat"/>
                <a:cs typeface="Montserrat"/>
                <a:sym typeface="Montserrat"/>
              </a:rPr>
              <a:t>VI - </a:t>
            </a:r>
            <a:r>
              <a:rPr lang="pt-BR" sz="1400" b="1" i="0" u="none" strike="noStrike" cap="none" noProof="0" dirty="0">
                <a:solidFill>
                  <a:srgbClr val="002060"/>
                </a:solidFill>
                <a:latin typeface="IBM Plex Sans" panose="020B0503050203000203" pitchFamily="34" charset="0"/>
                <a:ea typeface="Montserrat"/>
                <a:cs typeface="Montserrat"/>
                <a:sym typeface="Montserrat"/>
              </a:rPr>
              <a:t>pela consolidação</a:t>
            </a:r>
            <a:r>
              <a:rPr lang="pt-BR" sz="1400" b="0" i="0" u="none" strike="noStrike" cap="none" noProof="0" dirty="0">
                <a:solidFill>
                  <a:srgbClr val="002060"/>
                </a:solidFill>
                <a:latin typeface="IBM Plex Sans" panose="020B0503050203000203" pitchFamily="34" charset="0"/>
                <a:ea typeface="Montserrat"/>
                <a:cs typeface="Montserrat"/>
                <a:sym typeface="Montserrat"/>
              </a:rPr>
              <a:t>;</a:t>
            </a:r>
            <a:endParaRPr lang="pt-BR" sz="1400" noProof="0" dirty="0">
              <a:solidFill>
                <a:srgbClr val="002060"/>
              </a:solidFill>
              <a:latin typeface="IBM Plex Sans" panose="020B0503050203000203" pitchFamily="34" charset="0"/>
            </a:endParaRPr>
          </a:p>
          <a:p>
            <a:pPr marL="0" marR="0" lvl="0" indent="0" algn="just" rtl="0">
              <a:lnSpc>
                <a:spcPct val="100000"/>
              </a:lnSpc>
              <a:spcBef>
                <a:spcPts val="0"/>
              </a:spcBef>
              <a:spcAft>
                <a:spcPts val="0"/>
              </a:spcAft>
              <a:buClr>
                <a:srgbClr val="000000"/>
              </a:buClr>
              <a:buSzPts val="1400"/>
              <a:buFont typeface="Arial"/>
              <a:buNone/>
            </a:pPr>
            <a:r>
              <a:rPr lang="pt-BR" sz="1400" b="0" i="0" u="none" strike="noStrike" cap="none" noProof="0" dirty="0">
                <a:solidFill>
                  <a:srgbClr val="002060"/>
                </a:solidFill>
                <a:latin typeface="IBM Plex Sans" panose="020B0503050203000203" pitchFamily="34" charset="0"/>
                <a:ea typeface="Montserrat"/>
                <a:cs typeface="Montserrat"/>
                <a:sym typeface="Montserrat"/>
              </a:rPr>
              <a:t>VII - por </a:t>
            </a:r>
            <a:r>
              <a:rPr lang="pt-BR" sz="1400" b="1" i="0" u="none" strike="noStrike" cap="none" noProof="0" dirty="0">
                <a:solidFill>
                  <a:srgbClr val="002060"/>
                </a:solidFill>
                <a:latin typeface="IBM Plex Sans" panose="020B0503050203000203" pitchFamily="34" charset="0"/>
                <a:ea typeface="Montserrat"/>
                <a:cs typeface="Montserrat"/>
                <a:sym typeface="Montserrat"/>
              </a:rPr>
              <a:t>culpa do usufrutuário, quando aliena, deteriora, ou deixa arruinar os bens</a:t>
            </a:r>
            <a:r>
              <a:rPr lang="pt-BR" sz="1400" b="0" i="0" u="none" strike="noStrike" cap="none" noProof="0" dirty="0">
                <a:solidFill>
                  <a:srgbClr val="002060"/>
                </a:solidFill>
                <a:latin typeface="IBM Plex Sans" panose="020B0503050203000203" pitchFamily="34" charset="0"/>
                <a:ea typeface="Montserrat"/>
                <a:cs typeface="Montserrat"/>
                <a:sym typeface="Montserrat"/>
              </a:rPr>
              <a:t>, não lhes acudindo com os reparos de conservação, ou quando, no usufruto de títulos de crédito, não dá às importâncias recebidas a aplicação prevista no parágrafo único do art. 1.395;</a:t>
            </a:r>
            <a:endParaRPr lang="pt-BR" sz="1400" noProof="0" dirty="0">
              <a:solidFill>
                <a:srgbClr val="002060"/>
              </a:solidFill>
              <a:latin typeface="IBM Plex Sans" panose="020B0503050203000203" pitchFamily="34" charset="0"/>
            </a:endParaRPr>
          </a:p>
          <a:p>
            <a:pPr marL="0" marR="0" lvl="0" indent="0" algn="just" rtl="0">
              <a:lnSpc>
                <a:spcPct val="100000"/>
              </a:lnSpc>
              <a:spcBef>
                <a:spcPts val="0"/>
              </a:spcBef>
              <a:spcAft>
                <a:spcPts val="0"/>
              </a:spcAft>
              <a:buNone/>
            </a:pPr>
            <a:r>
              <a:rPr lang="pt-BR" sz="1400" b="0" i="0" u="none" strike="noStrike" cap="none" noProof="0" dirty="0">
                <a:solidFill>
                  <a:srgbClr val="002060"/>
                </a:solidFill>
                <a:latin typeface="IBM Plex Sans" panose="020B0503050203000203" pitchFamily="34" charset="0"/>
                <a:ea typeface="Montserrat"/>
                <a:cs typeface="Montserrat"/>
                <a:sym typeface="Montserrat"/>
              </a:rPr>
              <a:t>VIII - </a:t>
            </a:r>
            <a:r>
              <a:rPr lang="pt-BR" sz="1400" b="1" i="0" u="none" strike="noStrike" cap="none" noProof="0" dirty="0">
                <a:solidFill>
                  <a:srgbClr val="002060"/>
                </a:solidFill>
                <a:latin typeface="IBM Plex Sans" panose="020B0503050203000203" pitchFamily="34" charset="0"/>
                <a:ea typeface="Montserrat"/>
                <a:cs typeface="Montserrat"/>
                <a:sym typeface="Montserrat"/>
              </a:rPr>
              <a:t>Pelo não uso, ou não fruição, da coisa em que o usufruto recai </a:t>
            </a:r>
            <a:r>
              <a:rPr lang="pt-BR" sz="1400" b="0" i="0" u="none" strike="noStrike" cap="none" noProof="0" dirty="0">
                <a:solidFill>
                  <a:srgbClr val="002060"/>
                </a:solidFill>
                <a:latin typeface="IBM Plex Sans" panose="020B0503050203000203" pitchFamily="34" charset="0"/>
                <a:ea typeface="Montserrat"/>
                <a:cs typeface="Montserrat"/>
                <a:sym typeface="Montserrat"/>
              </a:rPr>
              <a:t>(</a:t>
            </a:r>
            <a:r>
              <a:rPr lang="pt-BR" sz="1400" b="0" i="0" u="none" strike="noStrike" cap="none" noProof="0" dirty="0" err="1">
                <a:solidFill>
                  <a:srgbClr val="002060"/>
                </a:solidFill>
                <a:latin typeface="IBM Plex Sans" panose="020B0503050203000203" pitchFamily="34" charset="0"/>
                <a:ea typeface="Montserrat"/>
                <a:cs typeface="Montserrat"/>
                <a:sym typeface="Montserrat"/>
              </a:rPr>
              <a:t>arts</a:t>
            </a:r>
            <a:r>
              <a:rPr lang="pt-BR" sz="1400" b="0" i="0" u="none" strike="noStrike" cap="none" noProof="0" dirty="0">
                <a:solidFill>
                  <a:srgbClr val="002060"/>
                </a:solidFill>
                <a:latin typeface="IBM Plex Sans" panose="020B0503050203000203" pitchFamily="34" charset="0"/>
                <a:ea typeface="Montserrat"/>
                <a:cs typeface="Montserrat"/>
                <a:sym typeface="Montserrat"/>
              </a:rPr>
              <a:t>. 1.390 e 1.399).</a:t>
            </a:r>
            <a:endParaRPr lang="pt-BR" sz="1400" noProof="0" dirty="0">
              <a:solidFill>
                <a:srgbClr val="002060"/>
              </a:solidFill>
              <a:latin typeface="IBM Plex Sans" panose="020B0503050203000203" pitchFamily="34" charset="0"/>
            </a:endParaRPr>
          </a:p>
        </p:txBody>
      </p:sp>
      <p:sp>
        <p:nvSpPr>
          <p:cNvPr id="16" name="Google Shape;231;p31">
            <a:extLst>
              <a:ext uri="{FF2B5EF4-FFF2-40B4-BE49-F238E27FC236}">
                <a16:creationId xmlns:a16="http://schemas.microsoft.com/office/drawing/2014/main" id="{39D888E9-0C1B-403A-2771-00C821FB6C43}"/>
              </a:ext>
            </a:extLst>
          </p:cNvPr>
          <p:cNvSpPr txBox="1"/>
          <p:nvPr/>
        </p:nvSpPr>
        <p:spPr>
          <a:xfrm>
            <a:off x="6352270" y="2442361"/>
            <a:ext cx="4949805" cy="2707664"/>
          </a:xfrm>
          <a:prstGeom prst="rect">
            <a:avLst/>
          </a:prstGeom>
          <a:noFill/>
          <a:ln>
            <a:noFill/>
          </a:ln>
        </p:spPr>
        <p:txBody>
          <a:bodyPr spcFirstLastPara="1" wrap="square" lIns="0" tIns="0" rIns="0" bIns="0" anchor="t" anchorCtr="0">
            <a:spAutoFit/>
          </a:bodyPr>
          <a:lstStyle/>
          <a:p>
            <a:pPr marL="0" marR="0" lvl="0" indent="0" algn="just" rtl="0">
              <a:lnSpc>
                <a:spcPct val="115000"/>
              </a:lnSpc>
              <a:spcBef>
                <a:spcPts val="0"/>
              </a:spcBef>
              <a:spcAft>
                <a:spcPts val="0"/>
              </a:spcAft>
              <a:buClr>
                <a:srgbClr val="000000"/>
              </a:buClr>
              <a:buSzPts val="2200"/>
              <a:buFont typeface="Arial"/>
              <a:buNone/>
            </a:pPr>
            <a:r>
              <a:rPr lang="pt-BR" sz="1700" b="0" i="0" u="none" strike="noStrike" cap="none" noProof="0" dirty="0">
                <a:solidFill>
                  <a:srgbClr val="002060"/>
                </a:solidFill>
                <a:latin typeface="IBM Plex Sans" panose="020B0503050203000203" pitchFamily="34" charset="0"/>
                <a:ea typeface="Montserrat"/>
                <a:cs typeface="Montserrat"/>
                <a:sym typeface="Montserrat"/>
              </a:rPr>
              <a:t>Com a extinção do usufruto </a:t>
            </a:r>
            <a:r>
              <a:rPr lang="pt-BR" sz="1700" b="0" i="1" u="none" strike="noStrike" cap="none" noProof="0" dirty="0">
                <a:solidFill>
                  <a:srgbClr val="002060"/>
                </a:solidFill>
                <a:latin typeface="IBM Plex Sans" panose="020B0503050203000203" pitchFamily="34" charset="0"/>
                <a:ea typeface="Montserrat"/>
                <a:cs typeface="Montserrat"/>
                <a:sym typeface="Montserrat"/>
              </a:rPr>
              <a:t>“</a:t>
            </a:r>
            <a:r>
              <a:rPr lang="pt-BR" sz="1700" b="1" i="1" u="none" strike="noStrike" cap="none" noProof="0" dirty="0">
                <a:solidFill>
                  <a:srgbClr val="002060"/>
                </a:solidFill>
                <a:latin typeface="IBM Plex Sans" panose="020B0503050203000203" pitchFamily="34" charset="0"/>
                <a:ea typeface="Montserrat"/>
                <a:cs typeface="Montserrat"/>
                <a:sym typeface="Montserrat"/>
              </a:rPr>
              <a:t>cessam as prerrogativas da administração</a:t>
            </a:r>
            <a:r>
              <a:rPr lang="pt-BR" sz="1700" b="0" i="1" u="none" strike="noStrike" cap="none" noProof="0" dirty="0">
                <a:solidFill>
                  <a:srgbClr val="002060"/>
                </a:solidFill>
                <a:latin typeface="IBM Plex Sans" panose="020B0503050203000203" pitchFamily="34" charset="0"/>
                <a:ea typeface="Montserrat"/>
                <a:cs typeface="Montserrat"/>
                <a:sym typeface="Montserrat"/>
              </a:rPr>
              <a:t>; de</a:t>
            </a:r>
            <a:r>
              <a:rPr lang="pt-BR" sz="1700" b="1" i="1" u="none" strike="noStrike" cap="none" noProof="0" dirty="0">
                <a:solidFill>
                  <a:srgbClr val="002060"/>
                </a:solidFill>
                <a:latin typeface="IBM Plex Sans" panose="020B0503050203000203" pitchFamily="34" charset="0"/>
                <a:ea typeface="Montserrat"/>
                <a:cs typeface="Montserrat"/>
                <a:sym typeface="Montserrat"/>
              </a:rPr>
              <a:t>volve-se ao nu-proprietário o uso e fruição da coisa</a:t>
            </a:r>
            <a:r>
              <a:rPr lang="pt-BR" sz="1700" b="0" i="1" u="none" strike="noStrike" cap="none" noProof="0" dirty="0">
                <a:solidFill>
                  <a:srgbClr val="002060"/>
                </a:solidFill>
                <a:latin typeface="IBM Plex Sans" panose="020B0503050203000203" pitchFamily="34" charset="0"/>
                <a:ea typeface="Montserrat"/>
                <a:cs typeface="Montserrat"/>
                <a:sym typeface="Montserrat"/>
              </a:rPr>
              <a:t>; </a:t>
            </a:r>
            <a:r>
              <a:rPr lang="pt-BR" sz="1700" b="1" i="1" u="none" strike="noStrike" cap="none" noProof="0" dirty="0">
                <a:solidFill>
                  <a:srgbClr val="002060"/>
                </a:solidFill>
                <a:latin typeface="IBM Plex Sans" panose="020B0503050203000203" pitchFamily="34" charset="0"/>
                <a:ea typeface="Montserrat"/>
                <a:cs typeface="Montserrat"/>
                <a:sym typeface="Montserrat"/>
              </a:rPr>
              <a:t>restitui-se a posse do bem frugífero </a:t>
            </a:r>
            <a:r>
              <a:rPr lang="pt-BR" sz="1700" b="0" i="1" u="none" strike="noStrike" cap="none" noProof="0" dirty="0">
                <a:solidFill>
                  <a:srgbClr val="002060"/>
                </a:solidFill>
                <a:latin typeface="IBM Plex Sans" panose="020B0503050203000203" pitchFamily="34" charset="0"/>
                <a:ea typeface="Montserrat"/>
                <a:cs typeface="Montserrat"/>
                <a:sym typeface="Montserrat"/>
              </a:rPr>
              <a:t>com a consequente atribuição de frutos pendentes; ao nu-proprietário cabe ação reivindicatória da coisa; e contas devem se prestadas, a ver quem compete o saldo apurado”. </a:t>
            </a:r>
            <a:r>
              <a:rPr lang="pt-BR" sz="1700" b="0" i="0" u="none" strike="noStrike" cap="none" noProof="0" dirty="0">
                <a:solidFill>
                  <a:srgbClr val="002060"/>
                </a:solidFill>
                <a:latin typeface="IBM Plex Sans" panose="020B0503050203000203" pitchFamily="34" charset="0"/>
                <a:ea typeface="Montserrat"/>
                <a:cs typeface="Montserrat"/>
                <a:sym typeface="Montserrat"/>
              </a:rPr>
              <a:t>(PEREIRA, Caio Mario da Silva. Instituições de direito civil: direitos reais. 27ª </a:t>
            </a:r>
            <a:r>
              <a:rPr lang="pt-BR" sz="1700" b="0" i="0" u="none" strike="noStrike" cap="none" noProof="0" dirty="0" err="1">
                <a:solidFill>
                  <a:srgbClr val="002060"/>
                </a:solidFill>
                <a:latin typeface="IBM Plex Sans" panose="020B0503050203000203" pitchFamily="34" charset="0"/>
                <a:ea typeface="Montserrat"/>
                <a:cs typeface="Montserrat"/>
                <a:sym typeface="Montserrat"/>
              </a:rPr>
              <a:t>ed</a:t>
            </a:r>
            <a:r>
              <a:rPr lang="pt-BR" sz="1700" b="0" i="0" u="none" strike="noStrike" cap="none" noProof="0" dirty="0">
                <a:solidFill>
                  <a:srgbClr val="002060"/>
                </a:solidFill>
                <a:latin typeface="IBM Plex Sans" panose="020B0503050203000203" pitchFamily="34" charset="0"/>
                <a:ea typeface="Montserrat"/>
                <a:cs typeface="Montserrat"/>
                <a:sym typeface="Montserrat"/>
              </a:rPr>
              <a:t>).</a:t>
            </a:r>
            <a:endParaRPr lang="pt-BR" sz="1700" noProof="0" dirty="0">
              <a:solidFill>
                <a:srgbClr val="002060"/>
              </a:solidFill>
              <a:latin typeface="IBM Plex Sans" panose="020B0503050203000203" pitchFamily="34" charset="0"/>
            </a:endParaRPr>
          </a:p>
        </p:txBody>
      </p:sp>
      <p:sp>
        <p:nvSpPr>
          <p:cNvPr id="17" name="Retângulo 16">
            <a:extLst>
              <a:ext uri="{FF2B5EF4-FFF2-40B4-BE49-F238E27FC236}">
                <a16:creationId xmlns:a16="http://schemas.microsoft.com/office/drawing/2014/main" id="{0242FD4E-339B-C2C8-5FE0-402EFB5B57B9}"/>
              </a:ext>
            </a:extLst>
          </p:cNvPr>
          <p:cNvSpPr/>
          <p:nvPr/>
        </p:nvSpPr>
        <p:spPr>
          <a:xfrm>
            <a:off x="1012659" y="2315072"/>
            <a:ext cx="4949805" cy="4377828"/>
          </a:xfrm>
          <a:prstGeom prst="rect">
            <a:avLst/>
          </a:prstGeom>
          <a:noFill/>
          <a:ln w="3810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pt-BR"/>
          </a:p>
        </p:txBody>
      </p:sp>
      <p:sp>
        <p:nvSpPr>
          <p:cNvPr id="18" name="Retângulo 17">
            <a:extLst>
              <a:ext uri="{FF2B5EF4-FFF2-40B4-BE49-F238E27FC236}">
                <a16:creationId xmlns:a16="http://schemas.microsoft.com/office/drawing/2014/main" id="{EC7CA3C9-911B-0A7A-555F-7C7D3FFFF200}"/>
              </a:ext>
            </a:extLst>
          </p:cNvPr>
          <p:cNvSpPr/>
          <p:nvPr/>
        </p:nvSpPr>
        <p:spPr>
          <a:xfrm>
            <a:off x="6229538" y="2315072"/>
            <a:ext cx="5165624" cy="2834953"/>
          </a:xfrm>
          <a:prstGeom prst="rect">
            <a:avLst/>
          </a:prstGeom>
          <a:noFill/>
          <a:ln w="3810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pt-BR"/>
          </a:p>
        </p:txBody>
      </p:sp>
    </p:spTree>
    <p:extLst>
      <p:ext uri="{BB962C8B-B14F-4D97-AF65-F5344CB8AC3E}">
        <p14:creationId xmlns:p14="http://schemas.microsoft.com/office/powerpoint/2010/main" val="4179966812"/>
      </p:ext>
    </p:extLst>
  </p:cSld>
  <p:clrMapOvr>
    <a:masterClrMapping/>
  </p:clrMapOvr>
  <p:transition spd="slow">
    <p:push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C1F790-3D53-CDDC-6BF0-76027C56687C}"/>
            </a:ext>
          </a:extLst>
        </p:cNvPr>
        <p:cNvGrpSpPr/>
        <p:nvPr/>
      </p:nvGrpSpPr>
      <p:grpSpPr>
        <a:xfrm>
          <a:off x="0" y="0"/>
          <a:ext cx="0" cy="0"/>
          <a:chOff x="0" y="0"/>
          <a:chExt cx="0" cy="0"/>
        </a:xfrm>
      </p:grpSpPr>
      <p:pic>
        <p:nvPicPr>
          <p:cNvPr id="101" name="Imagem 100">
            <a:extLst>
              <a:ext uri="{FF2B5EF4-FFF2-40B4-BE49-F238E27FC236}">
                <a16:creationId xmlns:a16="http://schemas.microsoft.com/office/drawing/2014/main" id="{13A94A24-5045-72B8-A80C-826CFE56FB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0211" y="1707975"/>
            <a:ext cx="9291789" cy="5150025"/>
          </a:xfrm>
          <a:prstGeom prst="rect">
            <a:avLst/>
          </a:prstGeom>
        </p:spPr>
      </p:pic>
      <p:grpSp>
        <p:nvGrpSpPr>
          <p:cNvPr id="2" name="Группа 4">
            <a:extLst>
              <a:ext uri="{FF2B5EF4-FFF2-40B4-BE49-F238E27FC236}">
                <a16:creationId xmlns:a16="http://schemas.microsoft.com/office/drawing/2014/main" id="{8CB6A463-1006-2D40-225C-46B6A6C8359F}"/>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588AEF8C-C0D0-1AD7-82C6-8B5C9F32F7A3}"/>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AADDA615-FA00-8680-8CBE-46AAE1C4EB82}"/>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20A42FBC-3642-3F1B-AB2D-9FA6593543E5}"/>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044C74E4-AF21-22E1-0F67-0D6E75C60777}"/>
              </a:ext>
            </a:extLst>
          </p:cNvPr>
          <p:cNvSpPr txBox="1"/>
          <p:nvPr/>
        </p:nvSpPr>
        <p:spPr>
          <a:xfrm>
            <a:off x="755923" y="593550"/>
            <a:ext cx="10196329" cy="492443"/>
          </a:xfrm>
          <a:prstGeom prst="rect">
            <a:avLst/>
          </a:prstGeom>
          <a:noFill/>
        </p:spPr>
        <p:txBody>
          <a:bodyPr wrap="square" rtlCol="0">
            <a:spAutoFit/>
          </a:bodyPr>
          <a:lstStyle/>
          <a:p>
            <a:pPr marL="12700">
              <a:lnSpc>
                <a:spcPct val="100000"/>
              </a:lnSpc>
              <a:spcBef>
                <a:spcPts val="100"/>
              </a:spcBef>
            </a:pPr>
            <a:r>
              <a:rPr lang="pt-BR" sz="2600" b="1" dirty="0">
                <a:solidFill>
                  <a:schemeClr val="accent1">
                    <a:lumMod val="50000"/>
                  </a:schemeClr>
                </a:solidFill>
                <a:latin typeface="IBM Plex Sans bold" panose="020B0803050203000203" pitchFamily="34" charset="0"/>
                <a:cs typeface="Verdana"/>
              </a:rPr>
              <a:t>Sucessão </a:t>
            </a:r>
            <a:r>
              <a:rPr lang="pt-BR" sz="2600" b="1" i="1" dirty="0">
                <a:solidFill>
                  <a:schemeClr val="accent1">
                    <a:lumMod val="50000"/>
                  </a:schemeClr>
                </a:solidFill>
                <a:latin typeface="IBM Plex Sans bold" panose="020B0803050203000203" pitchFamily="34" charset="0"/>
                <a:cs typeface="Verdana"/>
              </a:rPr>
              <a:t>causa mortis</a:t>
            </a:r>
            <a:r>
              <a:rPr lang="pt-BR" sz="2600" b="1" dirty="0">
                <a:solidFill>
                  <a:schemeClr val="accent1">
                    <a:lumMod val="50000"/>
                  </a:schemeClr>
                </a:solidFill>
                <a:latin typeface="IBM Plex Sans bold" panose="020B0803050203000203" pitchFamily="34" charset="0"/>
                <a:cs typeface="Verdana"/>
              </a:rPr>
              <a:t>: extinção do usufruto NÃO é fato gerador</a:t>
            </a:r>
            <a:endParaRPr lang="pt-BR" sz="2600" b="1" dirty="0">
              <a:solidFill>
                <a:schemeClr val="accent1">
                  <a:lumMod val="50000"/>
                </a:schemeClr>
              </a:solidFill>
              <a:latin typeface="IBM Plex Sans" panose="020B0503050203000203" pitchFamily="34" charset="0"/>
              <a:cs typeface="Verdana"/>
            </a:endParaRPr>
          </a:p>
        </p:txBody>
      </p:sp>
      <p:sp>
        <p:nvSpPr>
          <p:cNvPr id="110" name="Google Shape;250;p33">
            <a:extLst>
              <a:ext uri="{FF2B5EF4-FFF2-40B4-BE49-F238E27FC236}">
                <a16:creationId xmlns:a16="http://schemas.microsoft.com/office/drawing/2014/main" id="{FCED05EA-2976-F469-0F11-9933987C1A89}"/>
              </a:ext>
            </a:extLst>
          </p:cNvPr>
          <p:cNvSpPr/>
          <p:nvPr/>
        </p:nvSpPr>
        <p:spPr>
          <a:xfrm rot="-3598138">
            <a:off x="2002057" y="3878473"/>
            <a:ext cx="567703" cy="1976903"/>
          </a:xfrm>
          <a:prstGeom prst="curvedRightArrow">
            <a:avLst>
              <a:gd name="adj1" fmla="val 25000"/>
              <a:gd name="adj2" fmla="val 50000"/>
              <a:gd name="adj3" fmla="val 48337"/>
            </a:avLst>
          </a:prstGeom>
          <a:solidFill>
            <a:srgbClr val="0070C0"/>
          </a:solidFill>
          <a:ln w="25400" cap="flat" cmpd="sng">
            <a:solidFill>
              <a:srgbClr val="08283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dk1"/>
              </a:solidFill>
              <a:latin typeface="Arial"/>
              <a:ea typeface="Arial"/>
              <a:cs typeface="Arial"/>
              <a:sym typeface="Arial"/>
            </a:endParaRPr>
          </a:p>
        </p:txBody>
      </p:sp>
      <p:sp>
        <p:nvSpPr>
          <p:cNvPr id="111" name="Google Shape;251;p33">
            <a:extLst>
              <a:ext uri="{FF2B5EF4-FFF2-40B4-BE49-F238E27FC236}">
                <a16:creationId xmlns:a16="http://schemas.microsoft.com/office/drawing/2014/main" id="{7C12765D-0244-B7E5-74EB-9D93E81750B0}"/>
              </a:ext>
            </a:extLst>
          </p:cNvPr>
          <p:cNvSpPr txBox="1"/>
          <p:nvPr/>
        </p:nvSpPr>
        <p:spPr>
          <a:xfrm>
            <a:off x="456263" y="2895182"/>
            <a:ext cx="2101507" cy="1169551"/>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pt-BR" sz="1400" b="1" i="0" u="none" strike="noStrike" cap="none" noProof="0" dirty="0">
                <a:solidFill>
                  <a:srgbClr val="002060"/>
                </a:solidFill>
                <a:latin typeface="IBM Plex Sans" panose="020B0503050203000203" pitchFamily="34" charset="0"/>
                <a:ea typeface="Arial"/>
                <a:cs typeface="Arial"/>
                <a:sym typeface="Arial"/>
              </a:rPr>
              <a:t>Doação -  Reserva de usufruto. Resta direito real RESOLÚVEL de usar e gozar (CC art. 1225, IV)</a:t>
            </a:r>
            <a:endParaRPr lang="pt-BR" noProof="0" dirty="0">
              <a:latin typeface="IBM Plex Sans" panose="020B0503050203000203" pitchFamily="34" charset="0"/>
            </a:endParaRPr>
          </a:p>
        </p:txBody>
      </p:sp>
      <p:pic>
        <p:nvPicPr>
          <p:cNvPr id="112" name="Google Shape;252;p33" descr="Homem e mulher">
            <a:extLst>
              <a:ext uri="{FF2B5EF4-FFF2-40B4-BE49-F238E27FC236}">
                <a16:creationId xmlns:a16="http://schemas.microsoft.com/office/drawing/2014/main" id="{3C2D865D-0EDF-4B87-E058-8F22309466C5}"/>
              </a:ext>
            </a:extLst>
          </p:cNvPr>
          <p:cNvPicPr preferRelativeResize="0"/>
          <p:nvPr/>
        </p:nvPicPr>
        <p:blipFill rotWithShape="1">
          <a:blip r:embed="rId3">
            <a:alphaModFix/>
          </a:blip>
          <a:srcRect/>
          <a:stretch/>
        </p:blipFill>
        <p:spPr>
          <a:xfrm>
            <a:off x="3774327" y="4156950"/>
            <a:ext cx="914400" cy="914400"/>
          </a:xfrm>
          <a:prstGeom prst="rect">
            <a:avLst/>
          </a:prstGeom>
          <a:noFill/>
          <a:ln>
            <a:noFill/>
          </a:ln>
        </p:spPr>
      </p:pic>
      <p:sp>
        <p:nvSpPr>
          <p:cNvPr id="113" name="Google Shape;253;p33">
            <a:extLst>
              <a:ext uri="{FF2B5EF4-FFF2-40B4-BE49-F238E27FC236}">
                <a16:creationId xmlns:a16="http://schemas.microsoft.com/office/drawing/2014/main" id="{F8A7B0B7-896A-CDAB-B243-CBD16F09D446}"/>
              </a:ext>
            </a:extLst>
          </p:cNvPr>
          <p:cNvSpPr txBox="1"/>
          <p:nvPr/>
        </p:nvSpPr>
        <p:spPr>
          <a:xfrm>
            <a:off x="3331243" y="5136632"/>
            <a:ext cx="1613572" cy="307777"/>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pt-BR" sz="1400" b="1" i="0" u="none" strike="noStrike" cap="none" noProof="0" dirty="0">
                <a:solidFill>
                  <a:srgbClr val="002060"/>
                </a:solidFill>
                <a:latin typeface="IBM Plex Sans" panose="020B0503050203000203" pitchFamily="34" charset="0"/>
                <a:ea typeface="Arial"/>
                <a:cs typeface="Arial"/>
                <a:sym typeface="Arial"/>
              </a:rPr>
              <a:t>Nu-proprietários</a:t>
            </a:r>
            <a:endParaRPr dirty="0">
              <a:latin typeface="IBM Plex Sans" panose="020B0503050203000203" pitchFamily="34" charset="0"/>
            </a:endParaRPr>
          </a:p>
        </p:txBody>
      </p:sp>
      <p:sp>
        <p:nvSpPr>
          <p:cNvPr id="114" name="Google Shape;254;p33">
            <a:extLst>
              <a:ext uri="{FF2B5EF4-FFF2-40B4-BE49-F238E27FC236}">
                <a16:creationId xmlns:a16="http://schemas.microsoft.com/office/drawing/2014/main" id="{CF8E5252-FB86-5F67-F4B3-49A2410D751C}"/>
              </a:ext>
            </a:extLst>
          </p:cNvPr>
          <p:cNvSpPr txBox="1"/>
          <p:nvPr/>
        </p:nvSpPr>
        <p:spPr>
          <a:xfrm>
            <a:off x="1485758" y="1416464"/>
            <a:ext cx="3248942" cy="307777"/>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pt-BR" sz="1400" b="1" i="0" u="none" strike="noStrike" cap="none" noProof="0" dirty="0">
                <a:solidFill>
                  <a:srgbClr val="002060"/>
                </a:solidFill>
                <a:latin typeface="IBM Plex Sans" panose="020B0503050203000203" pitchFamily="34" charset="0"/>
                <a:ea typeface="Arial"/>
                <a:cs typeface="Arial"/>
                <a:sym typeface="Arial"/>
              </a:rPr>
              <a:t>Momento 1: instituição do usufruto</a:t>
            </a:r>
            <a:endParaRPr lang="pt-BR" noProof="0" dirty="0">
              <a:latin typeface="IBM Plex Sans" panose="020B0503050203000203" pitchFamily="34" charset="0"/>
            </a:endParaRPr>
          </a:p>
        </p:txBody>
      </p:sp>
      <p:sp>
        <p:nvSpPr>
          <p:cNvPr id="115" name="Google Shape;255;p33">
            <a:extLst>
              <a:ext uri="{FF2B5EF4-FFF2-40B4-BE49-F238E27FC236}">
                <a16:creationId xmlns:a16="http://schemas.microsoft.com/office/drawing/2014/main" id="{712F2703-5FE3-A5AB-7D20-E254D4835FA1}"/>
              </a:ext>
            </a:extLst>
          </p:cNvPr>
          <p:cNvSpPr txBox="1"/>
          <p:nvPr/>
        </p:nvSpPr>
        <p:spPr>
          <a:xfrm>
            <a:off x="6619101" y="1413245"/>
            <a:ext cx="4427629" cy="738664"/>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pt-BR" sz="1400" b="1" i="0" u="none" strike="noStrike" cap="none" noProof="0" dirty="0">
                <a:solidFill>
                  <a:srgbClr val="002060"/>
                </a:solidFill>
                <a:latin typeface="IBM Plex Sans" panose="020B0503050203000203" pitchFamily="34" charset="0"/>
                <a:ea typeface="Arial"/>
                <a:cs typeface="Arial"/>
                <a:sym typeface="Arial"/>
              </a:rPr>
              <a:t>Momento 2: extinção do usufruto pelo falecimento do usufrutuário. Consolidação da propriedade plena em favor dos nu-proprietários.</a:t>
            </a:r>
            <a:endParaRPr lang="pt-BR" noProof="0" dirty="0">
              <a:latin typeface="IBM Plex Sans" panose="020B0503050203000203" pitchFamily="34" charset="0"/>
            </a:endParaRPr>
          </a:p>
        </p:txBody>
      </p:sp>
      <p:cxnSp>
        <p:nvCxnSpPr>
          <p:cNvPr id="116" name="Google Shape;256;p33">
            <a:extLst>
              <a:ext uri="{FF2B5EF4-FFF2-40B4-BE49-F238E27FC236}">
                <a16:creationId xmlns:a16="http://schemas.microsoft.com/office/drawing/2014/main" id="{5699C055-BED5-C293-E9F6-B5610808F946}"/>
              </a:ext>
            </a:extLst>
          </p:cNvPr>
          <p:cNvCxnSpPr/>
          <p:nvPr/>
        </p:nvCxnSpPr>
        <p:spPr>
          <a:xfrm rot="10800000" flipH="1">
            <a:off x="2370881" y="3333583"/>
            <a:ext cx="1171675" cy="1380085"/>
          </a:xfrm>
          <a:prstGeom prst="straightConnector1">
            <a:avLst/>
          </a:prstGeom>
          <a:noFill/>
          <a:ln w="25400" cap="flat" cmpd="sng">
            <a:solidFill>
              <a:srgbClr val="C00000"/>
            </a:solidFill>
            <a:prstDash val="solid"/>
            <a:round/>
            <a:headEnd type="none" w="sm" len="sm"/>
            <a:tailEnd type="triangle" w="med" len="med"/>
          </a:ln>
        </p:spPr>
      </p:cxnSp>
      <p:sp>
        <p:nvSpPr>
          <p:cNvPr id="117" name="Google Shape;257;p33">
            <a:extLst>
              <a:ext uri="{FF2B5EF4-FFF2-40B4-BE49-F238E27FC236}">
                <a16:creationId xmlns:a16="http://schemas.microsoft.com/office/drawing/2014/main" id="{6B83D95B-4C66-ED58-14B7-FFB30D054DC0}"/>
              </a:ext>
            </a:extLst>
          </p:cNvPr>
          <p:cNvSpPr txBox="1"/>
          <p:nvPr/>
        </p:nvSpPr>
        <p:spPr>
          <a:xfrm>
            <a:off x="3016697" y="2062715"/>
            <a:ext cx="2566669" cy="1169511"/>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pt-BR" sz="1400" b="1" i="0" u="none" strike="noStrike" cap="none" noProof="0" dirty="0">
                <a:solidFill>
                  <a:srgbClr val="C00000"/>
                </a:solidFill>
                <a:latin typeface="IBM Plex Sans" panose="020B0503050203000203" pitchFamily="34" charset="0"/>
                <a:ea typeface="Arial"/>
                <a:cs typeface="Arial"/>
                <a:sym typeface="Arial"/>
              </a:rPr>
              <a:t>Incidência do ITCMD. Caberá aos Estados e ao DF definir o valor da nua-propriedade considerando a posterior consolidação.</a:t>
            </a:r>
            <a:endParaRPr dirty="0">
              <a:latin typeface="IBM Plex Sans" panose="020B0503050203000203" pitchFamily="34" charset="0"/>
            </a:endParaRPr>
          </a:p>
        </p:txBody>
      </p:sp>
      <p:pic>
        <p:nvPicPr>
          <p:cNvPr id="118" name="Google Shape;258;p33" descr="Mulher com bengala">
            <a:extLst>
              <a:ext uri="{FF2B5EF4-FFF2-40B4-BE49-F238E27FC236}">
                <a16:creationId xmlns:a16="http://schemas.microsoft.com/office/drawing/2014/main" id="{B817C4E4-9281-1988-50A8-AD600DB610B7}"/>
              </a:ext>
            </a:extLst>
          </p:cNvPr>
          <p:cNvPicPr preferRelativeResize="0"/>
          <p:nvPr/>
        </p:nvPicPr>
        <p:blipFill rotWithShape="1">
          <a:blip r:embed="rId4">
            <a:alphaModFix/>
          </a:blip>
          <a:srcRect/>
          <a:stretch/>
        </p:blipFill>
        <p:spPr>
          <a:xfrm>
            <a:off x="968078" y="1878835"/>
            <a:ext cx="914400" cy="914400"/>
          </a:xfrm>
          <a:prstGeom prst="rect">
            <a:avLst/>
          </a:prstGeom>
          <a:noFill/>
          <a:ln>
            <a:noFill/>
          </a:ln>
        </p:spPr>
      </p:pic>
      <p:pic>
        <p:nvPicPr>
          <p:cNvPr id="119" name="Google Shape;259;p33">
            <a:extLst>
              <a:ext uri="{FF2B5EF4-FFF2-40B4-BE49-F238E27FC236}">
                <a16:creationId xmlns:a16="http://schemas.microsoft.com/office/drawing/2014/main" id="{282EFDCD-07F1-FD11-E1C4-D42A6D292D9D}"/>
              </a:ext>
            </a:extLst>
          </p:cNvPr>
          <p:cNvPicPr preferRelativeResize="0"/>
          <p:nvPr/>
        </p:nvPicPr>
        <p:blipFill rotWithShape="1">
          <a:blip r:embed="rId5">
            <a:alphaModFix/>
          </a:blip>
          <a:srcRect/>
          <a:stretch/>
        </p:blipFill>
        <p:spPr>
          <a:xfrm>
            <a:off x="6655844" y="2360729"/>
            <a:ext cx="867371" cy="954108"/>
          </a:xfrm>
          <a:prstGeom prst="rect">
            <a:avLst/>
          </a:prstGeom>
          <a:noFill/>
          <a:ln>
            <a:noFill/>
          </a:ln>
        </p:spPr>
      </p:pic>
      <p:sp>
        <p:nvSpPr>
          <p:cNvPr id="120" name="Google Shape;260;p33">
            <a:extLst>
              <a:ext uri="{FF2B5EF4-FFF2-40B4-BE49-F238E27FC236}">
                <a16:creationId xmlns:a16="http://schemas.microsoft.com/office/drawing/2014/main" id="{17B8B246-6321-DAC1-90B2-F4E5E9CA6987}"/>
              </a:ext>
            </a:extLst>
          </p:cNvPr>
          <p:cNvSpPr txBox="1"/>
          <p:nvPr/>
        </p:nvSpPr>
        <p:spPr>
          <a:xfrm>
            <a:off x="6450839" y="3314837"/>
            <a:ext cx="1270392" cy="52322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pt-BR" sz="1400" b="1" i="0" u="none" strike="noStrike" cap="none" noProof="0" dirty="0">
                <a:solidFill>
                  <a:srgbClr val="002060"/>
                </a:solidFill>
                <a:latin typeface="IBM Plex Sans" panose="020B0503050203000203" pitchFamily="34" charset="0"/>
                <a:ea typeface="Arial"/>
                <a:cs typeface="Arial"/>
                <a:sym typeface="Arial"/>
              </a:rPr>
              <a:t>Falecimento do Doador. </a:t>
            </a:r>
            <a:endParaRPr lang="pt-BR" noProof="0" dirty="0">
              <a:latin typeface="IBM Plex Sans" panose="020B0503050203000203" pitchFamily="34" charset="0"/>
            </a:endParaRPr>
          </a:p>
        </p:txBody>
      </p:sp>
      <p:cxnSp>
        <p:nvCxnSpPr>
          <p:cNvPr id="121" name="Google Shape;261;p33">
            <a:extLst>
              <a:ext uri="{FF2B5EF4-FFF2-40B4-BE49-F238E27FC236}">
                <a16:creationId xmlns:a16="http://schemas.microsoft.com/office/drawing/2014/main" id="{80674DC4-13C6-236A-799D-B1CD89BB90A7}"/>
              </a:ext>
            </a:extLst>
          </p:cNvPr>
          <p:cNvCxnSpPr/>
          <p:nvPr/>
        </p:nvCxnSpPr>
        <p:spPr>
          <a:xfrm>
            <a:off x="5770435" y="1548949"/>
            <a:ext cx="0" cy="3899004"/>
          </a:xfrm>
          <a:prstGeom prst="straightConnector1">
            <a:avLst/>
          </a:prstGeom>
          <a:noFill/>
          <a:ln w="28575" cap="flat" cmpd="sng">
            <a:solidFill>
              <a:srgbClr val="115D81"/>
            </a:solidFill>
            <a:prstDash val="solid"/>
            <a:round/>
            <a:headEnd type="none" w="sm" len="sm"/>
            <a:tailEnd type="none" w="sm" len="sm"/>
          </a:ln>
        </p:spPr>
      </p:cxnSp>
      <p:pic>
        <p:nvPicPr>
          <p:cNvPr id="122" name="Google Shape;262;p33" descr="Homem e mulher">
            <a:extLst>
              <a:ext uri="{FF2B5EF4-FFF2-40B4-BE49-F238E27FC236}">
                <a16:creationId xmlns:a16="http://schemas.microsoft.com/office/drawing/2014/main" id="{E8FDC24D-DA37-2168-74FF-7A61A3627C47}"/>
              </a:ext>
            </a:extLst>
          </p:cNvPr>
          <p:cNvPicPr preferRelativeResize="0"/>
          <p:nvPr/>
        </p:nvPicPr>
        <p:blipFill rotWithShape="1">
          <a:blip r:embed="rId3">
            <a:alphaModFix/>
          </a:blip>
          <a:srcRect/>
          <a:stretch/>
        </p:blipFill>
        <p:spPr>
          <a:xfrm>
            <a:off x="9504906" y="4156950"/>
            <a:ext cx="914400" cy="914400"/>
          </a:xfrm>
          <a:prstGeom prst="rect">
            <a:avLst/>
          </a:prstGeom>
          <a:noFill/>
          <a:ln>
            <a:noFill/>
          </a:ln>
        </p:spPr>
      </p:pic>
      <p:sp>
        <p:nvSpPr>
          <p:cNvPr id="123" name="Google Shape;263;p33">
            <a:extLst>
              <a:ext uri="{FF2B5EF4-FFF2-40B4-BE49-F238E27FC236}">
                <a16:creationId xmlns:a16="http://schemas.microsoft.com/office/drawing/2014/main" id="{ABCE118C-134D-9CB5-2245-6BCE696884AE}"/>
              </a:ext>
            </a:extLst>
          </p:cNvPr>
          <p:cNvSpPr/>
          <p:nvPr/>
        </p:nvSpPr>
        <p:spPr>
          <a:xfrm rot="2013355">
            <a:off x="7674993" y="3484828"/>
            <a:ext cx="1724287" cy="508461"/>
          </a:xfrm>
          <a:prstGeom prst="stripedRightArrow">
            <a:avLst>
              <a:gd name="adj1" fmla="val 50000"/>
              <a:gd name="adj2" fmla="val 50000"/>
            </a:avLst>
          </a:prstGeom>
          <a:solidFill>
            <a:schemeClr val="accent1"/>
          </a:solidFill>
          <a:ln w="25400" cap="flat" cmpd="sng">
            <a:solidFill>
              <a:srgbClr val="08283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cxnSp>
        <p:nvCxnSpPr>
          <p:cNvPr id="124" name="Google Shape;264;p33">
            <a:extLst>
              <a:ext uri="{FF2B5EF4-FFF2-40B4-BE49-F238E27FC236}">
                <a16:creationId xmlns:a16="http://schemas.microsoft.com/office/drawing/2014/main" id="{4F32EFDD-18BD-CCD6-93BE-A588A9616D7D}"/>
              </a:ext>
            </a:extLst>
          </p:cNvPr>
          <p:cNvCxnSpPr/>
          <p:nvPr/>
        </p:nvCxnSpPr>
        <p:spPr>
          <a:xfrm flipH="1">
            <a:off x="7643786" y="3872481"/>
            <a:ext cx="613361" cy="701584"/>
          </a:xfrm>
          <a:prstGeom prst="straightConnector1">
            <a:avLst/>
          </a:prstGeom>
          <a:noFill/>
          <a:ln w="25400" cap="flat" cmpd="sng">
            <a:solidFill>
              <a:srgbClr val="C00000"/>
            </a:solidFill>
            <a:prstDash val="solid"/>
            <a:round/>
            <a:headEnd type="none" w="sm" len="sm"/>
            <a:tailEnd type="triangle" w="med" len="med"/>
          </a:ln>
        </p:spPr>
      </p:cxnSp>
      <p:sp>
        <p:nvSpPr>
          <p:cNvPr id="125" name="Google Shape;265;p33">
            <a:extLst>
              <a:ext uri="{FF2B5EF4-FFF2-40B4-BE49-F238E27FC236}">
                <a16:creationId xmlns:a16="http://schemas.microsoft.com/office/drawing/2014/main" id="{E289E938-EF4E-6E4D-8151-7DADBBAC101B}"/>
              </a:ext>
            </a:extLst>
          </p:cNvPr>
          <p:cNvSpPr txBox="1"/>
          <p:nvPr/>
        </p:nvSpPr>
        <p:spPr>
          <a:xfrm>
            <a:off x="6110573" y="4574065"/>
            <a:ext cx="2560699" cy="954067"/>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pt-BR" sz="1400" b="1" i="0" u="none" strike="noStrike" cap="none" noProof="0" dirty="0">
                <a:solidFill>
                  <a:srgbClr val="C00000"/>
                </a:solidFill>
                <a:latin typeface="IBM Plex Sans" panose="020B0503050203000203" pitchFamily="34" charset="0"/>
                <a:ea typeface="Arial"/>
                <a:cs typeface="Arial"/>
                <a:sym typeface="Arial"/>
              </a:rPr>
              <a:t>Consolidação da propriedade plena em favor dos Nu-proprietários, </a:t>
            </a:r>
            <a:r>
              <a:rPr lang="pt-BR" sz="1400" b="1" i="1" u="none" strike="noStrike" cap="none" noProof="0" dirty="0" err="1">
                <a:solidFill>
                  <a:srgbClr val="C00000"/>
                </a:solidFill>
                <a:latin typeface="IBM Plex Sans" panose="020B0503050203000203" pitchFamily="34" charset="0"/>
                <a:ea typeface="Arial"/>
                <a:cs typeface="Arial"/>
                <a:sym typeface="Arial"/>
              </a:rPr>
              <a:t>ex</a:t>
            </a:r>
            <a:r>
              <a:rPr lang="pt-BR" sz="1400" b="1" i="1" u="none" strike="noStrike" cap="none" noProof="0" dirty="0">
                <a:solidFill>
                  <a:srgbClr val="C00000"/>
                </a:solidFill>
                <a:latin typeface="IBM Plex Sans" panose="020B0503050203000203" pitchFamily="34" charset="0"/>
                <a:ea typeface="Arial"/>
                <a:cs typeface="Arial"/>
                <a:sym typeface="Arial"/>
              </a:rPr>
              <a:t> vi</a:t>
            </a:r>
            <a:r>
              <a:rPr lang="pt-BR" sz="1400" b="1" i="0" u="none" strike="noStrike" cap="none" noProof="0" dirty="0">
                <a:solidFill>
                  <a:srgbClr val="C00000"/>
                </a:solidFill>
                <a:latin typeface="IBM Plex Sans" panose="020B0503050203000203" pitchFamily="34" charset="0"/>
                <a:ea typeface="Arial"/>
                <a:cs typeface="Arial"/>
                <a:sym typeface="Arial"/>
              </a:rPr>
              <a:t> de direito que já possuem</a:t>
            </a:r>
            <a:endParaRPr lang="pt-BR" noProof="0" dirty="0">
              <a:latin typeface="IBM Plex Sans" panose="020B0503050203000203" pitchFamily="34" charset="0"/>
            </a:endParaRPr>
          </a:p>
        </p:txBody>
      </p:sp>
      <p:sp>
        <p:nvSpPr>
          <p:cNvPr id="126" name="Google Shape;266;p33">
            <a:extLst>
              <a:ext uri="{FF2B5EF4-FFF2-40B4-BE49-F238E27FC236}">
                <a16:creationId xmlns:a16="http://schemas.microsoft.com/office/drawing/2014/main" id="{FBCE4A70-DACB-3D2E-F1BC-B87A81C23857}"/>
              </a:ext>
            </a:extLst>
          </p:cNvPr>
          <p:cNvSpPr txBox="1"/>
          <p:nvPr/>
        </p:nvSpPr>
        <p:spPr>
          <a:xfrm>
            <a:off x="8589235" y="2170602"/>
            <a:ext cx="2789792" cy="1384954"/>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pt-BR" sz="1400" b="1" dirty="0">
                <a:solidFill>
                  <a:srgbClr val="C00000"/>
                </a:solidFill>
                <a:latin typeface="IBM Plex Sans" panose="020B0503050203000203" pitchFamily="34" charset="0"/>
              </a:rPr>
              <a:t>Os nu-proprietários NÃO são sucessores a título legítimo ou testamentário. A consolidação da propriedade já é prerrogativa de direito transmitido no momento 1.</a:t>
            </a:r>
            <a:endParaRPr lang="pt-BR" sz="1400" noProof="0" dirty="0">
              <a:latin typeface="IBM Plex Sans" panose="020B0503050203000203" pitchFamily="34" charset="0"/>
            </a:endParaRPr>
          </a:p>
        </p:txBody>
      </p:sp>
    </p:spTree>
    <p:extLst>
      <p:ext uri="{BB962C8B-B14F-4D97-AF65-F5344CB8AC3E}">
        <p14:creationId xmlns:p14="http://schemas.microsoft.com/office/powerpoint/2010/main" val="2444169125"/>
      </p:ext>
    </p:extLst>
  </p:cSld>
  <p:clrMapOvr>
    <a:masterClrMapping/>
  </p:clrMapOvr>
  <p:transition spd="slow">
    <p:push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080C03-67D4-B15B-148B-88C23EBED13D}"/>
            </a:ext>
          </a:extLst>
        </p:cNvPr>
        <p:cNvGrpSpPr/>
        <p:nvPr/>
      </p:nvGrpSpPr>
      <p:grpSpPr>
        <a:xfrm>
          <a:off x="0" y="0"/>
          <a:ext cx="0" cy="0"/>
          <a:chOff x="0" y="0"/>
          <a:chExt cx="0" cy="0"/>
        </a:xfrm>
      </p:grpSpPr>
      <p:pic>
        <p:nvPicPr>
          <p:cNvPr id="101" name="Imagem 100">
            <a:extLst>
              <a:ext uri="{FF2B5EF4-FFF2-40B4-BE49-F238E27FC236}">
                <a16:creationId xmlns:a16="http://schemas.microsoft.com/office/drawing/2014/main" id="{6FBB21AA-E983-EF79-2689-C3BF531E5E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0211" y="1831423"/>
            <a:ext cx="9291789" cy="5150025"/>
          </a:xfrm>
          <a:prstGeom prst="rect">
            <a:avLst/>
          </a:prstGeom>
        </p:spPr>
      </p:pic>
      <p:grpSp>
        <p:nvGrpSpPr>
          <p:cNvPr id="2" name="Группа 4">
            <a:extLst>
              <a:ext uri="{FF2B5EF4-FFF2-40B4-BE49-F238E27FC236}">
                <a16:creationId xmlns:a16="http://schemas.microsoft.com/office/drawing/2014/main" id="{F41DF9AC-D95B-EC90-DC11-AE2D9622FEC3}"/>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5348E015-0F69-8C2B-7E7B-22A5C084B26F}"/>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7B4050CA-6A89-2925-F543-8A3FBAF627FC}"/>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C6073886-53E7-D957-CB46-97D50BCD3D69}"/>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B4CB467D-E95C-97C9-7F29-2CA60BC0AB75}"/>
              </a:ext>
            </a:extLst>
          </p:cNvPr>
          <p:cNvSpPr txBox="1"/>
          <p:nvPr/>
        </p:nvSpPr>
        <p:spPr>
          <a:xfrm>
            <a:off x="755923" y="593550"/>
            <a:ext cx="10196329" cy="492443"/>
          </a:xfrm>
          <a:prstGeom prst="rect">
            <a:avLst/>
          </a:prstGeom>
          <a:noFill/>
        </p:spPr>
        <p:txBody>
          <a:bodyPr wrap="square" rtlCol="0">
            <a:spAutoFit/>
          </a:bodyPr>
          <a:lstStyle/>
          <a:p>
            <a:pPr marL="12700">
              <a:lnSpc>
                <a:spcPct val="100000"/>
              </a:lnSpc>
              <a:spcBef>
                <a:spcPts val="100"/>
              </a:spcBef>
            </a:pPr>
            <a:r>
              <a:rPr lang="pt-BR" sz="2600" b="1" dirty="0">
                <a:solidFill>
                  <a:schemeClr val="accent1">
                    <a:lumMod val="50000"/>
                  </a:schemeClr>
                </a:solidFill>
                <a:latin typeface="IBM Plex Sans bold" panose="020B0803050203000203" pitchFamily="34" charset="0"/>
                <a:cs typeface="Verdana"/>
              </a:rPr>
              <a:t>Sucessão </a:t>
            </a:r>
            <a:r>
              <a:rPr lang="pt-BR" sz="2600" b="1" i="1" dirty="0">
                <a:solidFill>
                  <a:schemeClr val="accent1">
                    <a:lumMod val="50000"/>
                  </a:schemeClr>
                </a:solidFill>
                <a:latin typeface="IBM Plex Sans bold" panose="020B0803050203000203" pitchFamily="34" charset="0"/>
                <a:cs typeface="Verdana"/>
              </a:rPr>
              <a:t>causa mortis</a:t>
            </a:r>
            <a:r>
              <a:rPr lang="pt-BR" sz="2600" b="1" dirty="0">
                <a:solidFill>
                  <a:schemeClr val="accent1">
                    <a:lumMod val="50000"/>
                  </a:schemeClr>
                </a:solidFill>
                <a:latin typeface="IBM Plex Sans bold" panose="020B0803050203000203" pitchFamily="34" charset="0"/>
                <a:cs typeface="Verdana"/>
              </a:rPr>
              <a:t>: extinção do usufruto NÃO é fato gerador</a:t>
            </a:r>
            <a:endParaRPr lang="pt-BR" sz="2600" b="1" dirty="0">
              <a:solidFill>
                <a:schemeClr val="accent1">
                  <a:lumMod val="50000"/>
                </a:schemeClr>
              </a:solidFill>
              <a:latin typeface="IBM Plex Sans" panose="020B0503050203000203" pitchFamily="34" charset="0"/>
              <a:cs typeface="Verdana"/>
            </a:endParaRPr>
          </a:p>
        </p:txBody>
      </p:sp>
      <p:sp>
        <p:nvSpPr>
          <p:cNvPr id="12" name="TextBox 7">
            <a:extLst>
              <a:ext uri="{FF2B5EF4-FFF2-40B4-BE49-F238E27FC236}">
                <a16:creationId xmlns:a16="http://schemas.microsoft.com/office/drawing/2014/main" id="{40FD4ECA-0368-8C06-60F4-411D213EF790}"/>
              </a:ext>
            </a:extLst>
          </p:cNvPr>
          <p:cNvSpPr txBox="1"/>
          <p:nvPr/>
        </p:nvSpPr>
        <p:spPr>
          <a:xfrm>
            <a:off x="1105746" y="1559714"/>
            <a:ext cx="10196329" cy="1323439"/>
          </a:xfrm>
          <a:prstGeom prst="rect">
            <a:avLst/>
          </a:prstGeom>
          <a:noFill/>
        </p:spPr>
        <p:txBody>
          <a:bodyPr wrap="square" rtlCol="0">
            <a:spAutoFit/>
          </a:bodyPr>
          <a:lstStyle/>
          <a:p>
            <a:pPr algn="just"/>
            <a:r>
              <a:rPr lang="pt-BR" sz="2000" b="1" dirty="0">
                <a:solidFill>
                  <a:schemeClr val="accent1">
                    <a:lumMod val="50000"/>
                  </a:schemeClr>
                </a:solidFill>
                <a:latin typeface="IBM Plex Sans "/>
              </a:rPr>
              <a:t>Cabe aos Fiscos Estaduais, ao disciplinar a exigência do ITCMD na INSTITUIÇÃO do usufruto, a correta apuração da BASE DE CÁLCULO, esta que deve considerar o valor do direito – inerente ao usufruto – de uma posterior consolidação da propriedade em favor dos nu-proprietários.</a:t>
            </a:r>
            <a:endParaRPr lang="pt-BR" sz="2000" dirty="0">
              <a:solidFill>
                <a:schemeClr val="accent1">
                  <a:lumMod val="50000"/>
                </a:schemeClr>
              </a:solidFill>
              <a:latin typeface="IBM Plex Sans "/>
            </a:endParaRPr>
          </a:p>
        </p:txBody>
      </p:sp>
      <p:sp>
        <p:nvSpPr>
          <p:cNvPr id="13" name="Elipse 12">
            <a:extLst>
              <a:ext uri="{FF2B5EF4-FFF2-40B4-BE49-F238E27FC236}">
                <a16:creationId xmlns:a16="http://schemas.microsoft.com/office/drawing/2014/main" id="{A592A05F-638B-E50A-C1ED-46882D0DAF5F}"/>
              </a:ext>
            </a:extLst>
          </p:cNvPr>
          <p:cNvSpPr/>
          <p:nvPr/>
        </p:nvSpPr>
        <p:spPr>
          <a:xfrm>
            <a:off x="807731" y="1658291"/>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4" name="TextBox 7">
            <a:extLst>
              <a:ext uri="{FF2B5EF4-FFF2-40B4-BE49-F238E27FC236}">
                <a16:creationId xmlns:a16="http://schemas.microsoft.com/office/drawing/2014/main" id="{62D33575-265C-5233-A7A7-86B01295389F}"/>
              </a:ext>
            </a:extLst>
          </p:cNvPr>
          <p:cNvSpPr txBox="1"/>
          <p:nvPr/>
        </p:nvSpPr>
        <p:spPr>
          <a:xfrm>
            <a:off x="1105746" y="3049098"/>
            <a:ext cx="10196329" cy="1631216"/>
          </a:xfrm>
          <a:prstGeom prst="rect">
            <a:avLst/>
          </a:prstGeom>
          <a:noFill/>
        </p:spPr>
        <p:txBody>
          <a:bodyPr wrap="square" rtlCol="0">
            <a:spAutoFit/>
          </a:bodyPr>
          <a:lstStyle/>
          <a:p>
            <a:pPr algn="just"/>
            <a:r>
              <a:rPr lang="pt-BR" sz="2000" b="1" dirty="0">
                <a:solidFill>
                  <a:schemeClr val="accent1">
                    <a:lumMod val="50000"/>
                  </a:schemeClr>
                </a:solidFill>
                <a:latin typeface="IBM Plex Sans "/>
              </a:rPr>
              <a:t>A consolidação da propriedade plena em favor do nu-proprietário: (a) não é doação; (b) não é sucessão </a:t>
            </a:r>
            <a:r>
              <a:rPr lang="pt-BR" sz="2000" b="1" i="1" dirty="0">
                <a:solidFill>
                  <a:schemeClr val="accent1">
                    <a:lumMod val="50000"/>
                  </a:schemeClr>
                </a:solidFill>
                <a:latin typeface="IBM Plex Sans "/>
              </a:rPr>
              <a:t>causa mortis</a:t>
            </a:r>
            <a:r>
              <a:rPr lang="pt-BR" sz="2000" b="1" dirty="0">
                <a:solidFill>
                  <a:schemeClr val="accent1">
                    <a:lumMod val="50000"/>
                  </a:schemeClr>
                </a:solidFill>
                <a:latin typeface="IBM Plex Sans "/>
              </a:rPr>
              <a:t>. Logo, veicular texto de Lei Complementar que equipare essa situação a hipótese de incidência do ITCMD equivale produção de norma inconstitucional.</a:t>
            </a:r>
          </a:p>
          <a:p>
            <a:pPr algn="just"/>
            <a:endParaRPr lang="pt-BR" sz="2000" dirty="0">
              <a:solidFill>
                <a:schemeClr val="accent1">
                  <a:lumMod val="50000"/>
                </a:schemeClr>
              </a:solidFill>
              <a:latin typeface="IBM Plex Sans "/>
            </a:endParaRPr>
          </a:p>
        </p:txBody>
      </p:sp>
      <p:sp>
        <p:nvSpPr>
          <p:cNvPr id="15" name="Elipse 14">
            <a:extLst>
              <a:ext uri="{FF2B5EF4-FFF2-40B4-BE49-F238E27FC236}">
                <a16:creationId xmlns:a16="http://schemas.microsoft.com/office/drawing/2014/main" id="{38F7A459-638F-C593-38CC-60E8EEAC7A9B}"/>
              </a:ext>
            </a:extLst>
          </p:cNvPr>
          <p:cNvSpPr/>
          <p:nvPr/>
        </p:nvSpPr>
        <p:spPr>
          <a:xfrm>
            <a:off x="807731" y="3150878"/>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6" name="TextBox 7">
            <a:extLst>
              <a:ext uri="{FF2B5EF4-FFF2-40B4-BE49-F238E27FC236}">
                <a16:creationId xmlns:a16="http://schemas.microsoft.com/office/drawing/2014/main" id="{506F301B-07E1-2C38-9AA2-0776430F51C5}"/>
              </a:ext>
            </a:extLst>
          </p:cNvPr>
          <p:cNvSpPr txBox="1"/>
          <p:nvPr/>
        </p:nvSpPr>
        <p:spPr>
          <a:xfrm>
            <a:off x="1105746" y="4593747"/>
            <a:ext cx="10196329" cy="1323439"/>
          </a:xfrm>
          <a:prstGeom prst="rect">
            <a:avLst/>
          </a:prstGeom>
          <a:noFill/>
        </p:spPr>
        <p:txBody>
          <a:bodyPr wrap="square" rtlCol="0">
            <a:spAutoFit/>
          </a:bodyPr>
          <a:lstStyle/>
          <a:p>
            <a:pPr algn="just"/>
            <a:r>
              <a:rPr lang="pt-BR" sz="2000" b="1" dirty="0">
                <a:solidFill>
                  <a:schemeClr val="accent1">
                    <a:lumMod val="50000"/>
                  </a:schemeClr>
                </a:solidFill>
                <a:latin typeface="IBM Plex Sans "/>
              </a:rPr>
              <a:t>Jurisprudência: (a) STF - RE 1363013, Tribunal Pleno DJE 07-01-2025. Neste caso, o Tribunal considerou que a cobrança na extinção seria mero “diferimento”, e não nova incidência, em linha com o proposto nesta apresentação; (b) Outros Tribunais, v.g. TJSP;  Apelação nº 1056529-23.2024.8.26.0053; DJ. 19/03/2025.</a:t>
            </a:r>
            <a:endParaRPr lang="pt-BR" sz="2000" dirty="0">
              <a:solidFill>
                <a:schemeClr val="accent1">
                  <a:lumMod val="50000"/>
                </a:schemeClr>
              </a:solidFill>
              <a:latin typeface="IBM Plex Sans "/>
            </a:endParaRPr>
          </a:p>
        </p:txBody>
      </p:sp>
      <p:sp>
        <p:nvSpPr>
          <p:cNvPr id="17" name="Elipse 16">
            <a:extLst>
              <a:ext uri="{FF2B5EF4-FFF2-40B4-BE49-F238E27FC236}">
                <a16:creationId xmlns:a16="http://schemas.microsoft.com/office/drawing/2014/main" id="{59CBDF04-16FC-B3DE-E5F3-109A325CECB7}"/>
              </a:ext>
            </a:extLst>
          </p:cNvPr>
          <p:cNvSpPr/>
          <p:nvPr/>
        </p:nvSpPr>
        <p:spPr>
          <a:xfrm>
            <a:off x="847454" y="4680314"/>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3947066684"/>
      </p:ext>
    </p:extLst>
  </p:cSld>
  <p:clrMapOvr>
    <a:masterClrMapping/>
  </p:clrMapOvr>
  <p:transition spd="slow">
    <p:push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0F26C-DAA7-F9CB-5C37-D481227BC1EB}"/>
            </a:ext>
          </a:extLst>
        </p:cNvPr>
        <p:cNvGrpSpPr/>
        <p:nvPr/>
      </p:nvGrpSpPr>
      <p:grpSpPr>
        <a:xfrm>
          <a:off x="0" y="0"/>
          <a:ext cx="0" cy="0"/>
          <a:chOff x="0" y="0"/>
          <a:chExt cx="0" cy="0"/>
        </a:xfrm>
      </p:grpSpPr>
      <p:pic>
        <p:nvPicPr>
          <p:cNvPr id="101" name="Imagem 100">
            <a:extLst>
              <a:ext uri="{FF2B5EF4-FFF2-40B4-BE49-F238E27FC236}">
                <a16:creationId xmlns:a16="http://schemas.microsoft.com/office/drawing/2014/main" id="{FF883539-0DE4-BE38-1721-0E7DB8DBD8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0211" y="1831423"/>
            <a:ext cx="9291789" cy="5150025"/>
          </a:xfrm>
          <a:prstGeom prst="rect">
            <a:avLst/>
          </a:prstGeom>
        </p:spPr>
      </p:pic>
      <p:grpSp>
        <p:nvGrpSpPr>
          <p:cNvPr id="2" name="Группа 4">
            <a:extLst>
              <a:ext uri="{FF2B5EF4-FFF2-40B4-BE49-F238E27FC236}">
                <a16:creationId xmlns:a16="http://schemas.microsoft.com/office/drawing/2014/main" id="{A9EC7405-67C6-8872-5326-1482113C2E76}"/>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341AB047-4C6F-EDF9-95E7-574078515E9F}"/>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EBF60D60-F02A-A820-89F2-E7C21592A453}"/>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14DC6B96-3D2F-9F57-1745-BF56CD86580A}"/>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43D002F0-F46D-0D8B-85B6-7BA2742861B5}"/>
              </a:ext>
            </a:extLst>
          </p:cNvPr>
          <p:cNvSpPr txBox="1"/>
          <p:nvPr/>
        </p:nvSpPr>
        <p:spPr>
          <a:xfrm>
            <a:off x="755923" y="593550"/>
            <a:ext cx="10196329" cy="892552"/>
          </a:xfrm>
          <a:prstGeom prst="rect">
            <a:avLst/>
          </a:prstGeom>
          <a:noFill/>
        </p:spPr>
        <p:txBody>
          <a:bodyPr wrap="square" rtlCol="0">
            <a:spAutoFit/>
          </a:bodyPr>
          <a:lstStyle/>
          <a:p>
            <a:pPr marL="12700">
              <a:lnSpc>
                <a:spcPct val="100000"/>
              </a:lnSpc>
              <a:spcBef>
                <a:spcPts val="100"/>
              </a:spcBef>
            </a:pPr>
            <a:r>
              <a:rPr lang="pt-BR" sz="2600" b="1" dirty="0">
                <a:solidFill>
                  <a:schemeClr val="accent1">
                    <a:lumMod val="50000"/>
                  </a:schemeClr>
                </a:solidFill>
                <a:latin typeface="IBM Plex Sans bold" panose="020B0803050203000203" pitchFamily="34" charset="0"/>
                <a:cs typeface="Verdana"/>
              </a:rPr>
              <a:t>Sucessão </a:t>
            </a:r>
            <a:r>
              <a:rPr lang="pt-BR" sz="2600" b="1" i="1" dirty="0">
                <a:solidFill>
                  <a:schemeClr val="accent1">
                    <a:lumMod val="50000"/>
                  </a:schemeClr>
                </a:solidFill>
                <a:latin typeface="IBM Plex Sans bold" panose="020B0803050203000203" pitchFamily="34" charset="0"/>
                <a:cs typeface="Verdana"/>
              </a:rPr>
              <a:t>causa mortis</a:t>
            </a:r>
            <a:r>
              <a:rPr lang="pt-BR" sz="2600" b="1" dirty="0">
                <a:solidFill>
                  <a:schemeClr val="accent1">
                    <a:lumMod val="50000"/>
                  </a:schemeClr>
                </a:solidFill>
                <a:latin typeface="IBM Plex Sans bold" panose="020B0803050203000203" pitchFamily="34" charset="0"/>
                <a:cs typeface="Verdana"/>
              </a:rPr>
              <a:t>: substituição fideicomissária NÃO é fato gerador</a:t>
            </a:r>
            <a:endParaRPr lang="pt-BR" sz="2600" b="1" dirty="0">
              <a:solidFill>
                <a:schemeClr val="accent1">
                  <a:lumMod val="50000"/>
                </a:schemeClr>
              </a:solidFill>
              <a:latin typeface="IBM Plex Sans" panose="020B0503050203000203" pitchFamily="34" charset="0"/>
              <a:cs typeface="Verdana"/>
            </a:endParaRPr>
          </a:p>
        </p:txBody>
      </p:sp>
      <p:sp>
        <p:nvSpPr>
          <p:cNvPr id="12" name="TextBox 7">
            <a:extLst>
              <a:ext uri="{FF2B5EF4-FFF2-40B4-BE49-F238E27FC236}">
                <a16:creationId xmlns:a16="http://schemas.microsoft.com/office/drawing/2014/main" id="{DF2958FC-2826-5166-0A02-DC3AC4F8FC3A}"/>
              </a:ext>
            </a:extLst>
          </p:cNvPr>
          <p:cNvSpPr txBox="1"/>
          <p:nvPr/>
        </p:nvSpPr>
        <p:spPr>
          <a:xfrm>
            <a:off x="1105746" y="1591015"/>
            <a:ext cx="10196329" cy="1938992"/>
          </a:xfrm>
          <a:prstGeom prst="rect">
            <a:avLst/>
          </a:prstGeom>
          <a:noFill/>
        </p:spPr>
        <p:txBody>
          <a:bodyPr wrap="square" rtlCol="0">
            <a:spAutoFit/>
          </a:bodyPr>
          <a:lstStyle/>
          <a:p>
            <a:pPr algn="just"/>
            <a:r>
              <a:rPr lang="pt-BR" sz="2000" b="1" dirty="0">
                <a:solidFill>
                  <a:schemeClr val="accent1">
                    <a:lumMod val="50000"/>
                  </a:schemeClr>
                </a:solidFill>
                <a:latin typeface="IBM Plex Sans "/>
              </a:rPr>
              <a:t>No caso do fideicomisso, a situação é similar. Segundo a legislação civil, pode o testador (CC. Art. 1951) “</a:t>
            </a:r>
            <a:r>
              <a:rPr lang="pt-BR" sz="2000" b="1" i="1" dirty="0">
                <a:solidFill>
                  <a:schemeClr val="accent1">
                    <a:lumMod val="50000"/>
                  </a:schemeClr>
                </a:solidFill>
                <a:latin typeface="IBM Plex Sans "/>
              </a:rPr>
              <a:t>instituir herdeiros ou legatários estabelecendo que, por ocasião da sua mote, a herança ou o legado se transmita ao fiduciário, resolvendo o direito deste por sua morte, a certo tempo ou certa condição, em favor de outrem, que se qualifica como fideicomissário</a:t>
            </a:r>
            <a:r>
              <a:rPr lang="pt-BR" sz="2000" b="1" dirty="0">
                <a:solidFill>
                  <a:schemeClr val="accent1">
                    <a:lumMod val="50000"/>
                  </a:schemeClr>
                </a:solidFill>
                <a:latin typeface="IBM Plex Sans "/>
              </a:rPr>
              <a:t>”. </a:t>
            </a:r>
          </a:p>
          <a:p>
            <a:pPr algn="just"/>
            <a:endParaRPr lang="pt-BR" sz="2000" dirty="0">
              <a:solidFill>
                <a:schemeClr val="accent1">
                  <a:lumMod val="50000"/>
                </a:schemeClr>
              </a:solidFill>
              <a:latin typeface="IBM Plex Sans "/>
            </a:endParaRPr>
          </a:p>
        </p:txBody>
      </p:sp>
      <p:sp>
        <p:nvSpPr>
          <p:cNvPr id="13" name="Elipse 12">
            <a:extLst>
              <a:ext uri="{FF2B5EF4-FFF2-40B4-BE49-F238E27FC236}">
                <a16:creationId xmlns:a16="http://schemas.microsoft.com/office/drawing/2014/main" id="{E1F0EB25-6F18-307D-7EEC-9EB0BDFCB17F}"/>
              </a:ext>
            </a:extLst>
          </p:cNvPr>
          <p:cNvSpPr/>
          <p:nvPr/>
        </p:nvSpPr>
        <p:spPr>
          <a:xfrm>
            <a:off x="805209" y="1666102"/>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6" name="TextBox 7">
            <a:extLst>
              <a:ext uri="{FF2B5EF4-FFF2-40B4-BE49-F238E27FC236}">
                <a16:creationId xmlns:a16="http://schemas.microsoft.com/office/drawing/2014/main" id="{3696B9E1-2D6F-3F0C-175A-D18B8FA0DBB2}"/>
              </a:ext>
            </a:extLst>
          </p:cNvPr>
          <p:cNvSpPr txBox="1"/>
          <p:nvPr/>
        </p:nvSpPr>
        <p:spPr>
          <a:xfrm>
            <a:off x="1012659" y="3339507"/>
            <a:ext cx="10196329" cy="1631216"/>
          </a:xfrm>
          <a:prstGeom prst="rect">
            <a:avLst/>
          </a:prstGeom>
          <a:noFill/>
        </p:spPr>
        <p:txBody>
          <a:bodyPr wrap="square" rtlCol="0">
            <a:spAutoFit/>
          </a:bodyPr>
          <a:lstStyle/>
          <a:p>
            <a:pPr algn="just"/>
            <a:r>
              <a:rPr lang="pt-BR" sz="2000" b="1" dirty="0">
                <a:solidFill>
                  <a:schemeClr val="accent1">
                    <a:lumMod val="50000"/>
                  </a:schemeClr>
                </a:solidFill>
                <a:latin typeface="IBM Plex Sans "/>
              </a:rPr>
              <a:t>A instituição do fideicomisso, com a transmissão de bens ou direitos do instituidor (fideicomitente) para o fiduciário, implica incidência do ITCMD. Posteriormente, com o implemento de termo ou condição, esses bens passam do fiduciário ao fideicomissário (beneficiário final); mas este não é herdeiro do fiduciário, nem mesmo donatário.</a:t>
            </a:r>
            <a:endParaRPr lang="pt-BR" sz="2000" dirty="0">
              <a:solidFill>
                <a:schemeClr val="accent1">
                  <a:lumMod val="50000"/>
                </a:schemeClr>
              </a:solidFill>
              <a:latin typeface="IBM Plex Sans "/>
            </a:endParaRPr>
          </a:p>
        </p:txBody>
      </p:sp>
      <p:sp>
        <p:nvSpPr>
          <p:cNvPr id="17" name="Elipse 16">
            <a:extLst>
              <a:ext uri="{FF2B5EF4-FFF2-40B4-BE49-F238E27FC236}">
                <a16:creationId xmlns:a16="http://schemas.microsoft.com/office/drawing/2014/main" id="{68D3D497-98C5-D6E2-F971-7C1E415B5C55}"/>
              </a:ext>
            </a:extLst>
          </p:cNvPr>
          <p:cNvSpPr/>
          <p:nvPr/>
        </p:nvSpPr>
        <p:spPr>
          <a:xfrm>
            <a:off x="755923" y="3443441"/>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TextBox 7">
            <a:extLst>
              <a:ext uri="{FF2B5EF4-FFF2-40B4-BE49-F238E27FC236}">
                <a16:creationId xmlns:a16="http://schemas.microsoft.com/office/drawing/2014/main" id="{8866BC99-6184-6EA7-2460-CA97B26DCF8E}"/>
              </a:ext>
            </a:extLst>
          </p:cNvPr>
          <p:cNvSpPr txBox="1"/>
          <p:nvPr/>
        </p:nvSpPr>
        <p:spPr>
          <a:xfrm>
            <a:off x="997835" y="4970723"/>
            <a:ext cx="10196329" cy="1015663"/>
          </a:xfrm>
          <a:prstGeom prst="rect">
            <a:avLst/>
          </a:prstGeom>
          <a:noFill/>
        </p:spPr>
        <p:txBody>
          <a:bodyPr wrap="square" rtlCol="0">
            <a:spAutoFit/>
          </a:bodyPr>
          <a:lstStyle/>
          <a:p>
            <a:pPr algn="just"/>
            <a:r>
              <a:rPr lang="pt-BR" sz="2000" b="1" dirty="0">
                <a:solidFill>
                  <a:schemeClr val="accent1">
                    <a:lumMod val="50000"/>
                  </a:schemeClr>
                </a:solidFill>
                <a:latin typeface="IBM Plex Sans "/>
              </a:rPr>
              <a:t>Jurisprudência do STJ que admite incidência do ITCMD apenas na instituição do fideicomisso, e não na substituição fideicomissária, sob pena de </a:t>
            </a:r>
            <a:r>
              <a:rPr lang="pt-BR" sz="2000" b="1" i="1" dirty="0">
                <a:solidFill>
                  <a:schemeClr val="accent1">
                    <a:lumMod val="50000"/>
                  </a:schemeClr>
                </a:solidFill>
                <a:latin typeface="IBM Plex Sans "/>
              </a:rPr>
              <a:t>bis in idem</a:t>
            </a:r>
            <a:r>
              <a:rPr lang="pt-BR" sz="2000" b="1" dirty="0">
                <a:solidFill>
                  <a:schemeClr val="accent1">
                    <a:lumMod val="50000"/>
                  </a:schemeClr>
                </a:solidFill>
                <a:latin typeface="IBM Plex Sans "/>
              </a:rPr>
              <a:t>. REsp 606.133/RJ e REsp 1004707/RJ.</a:t>
            </a:r>
            <a:endParaRPr lang="pt-BR" sz="2000" dirty="0">
              <a:solidFill>
                <a:schemeClr val="accent1">
                  <a:lumMod val="50000"/>
                </a:schemeClr>
              </a:solidFill>
              <a:latin typeface="IBM Plex Sans "/>
            </a:endParaRPr>
          </a:p>
        </p:txBody>
      </p:sp>
      <p:sp>
        <p:nvSpPr>
          <p:cNvPr id="8" name="Elipse 7">
            <a:extLst>
              <a:ext uri="{FF2B5EF4-FFF2-40B4-BE49-F238E27FC236}">
                <a16:creationId xmlns:a16="http://schemas.microsoft.com/office/drawing/2014/main" id="{B13427F0-EF5A-F1A5-170D-FCFCA4A35665}"/>
              </a:ext>
            </a:extLst>
          </p:cNvPr>
          <p:cNvSpPr/>
          <p:nvPr/>
        </p:nvSpPr>
        <p:spPr>
          <a:xfrm>
            <a:off x="755923" y="5105332"/>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3800623986"/>
      </p:ext>
    </p:extLst>
  </p:cSld>
  <p:clrMapOvr>
    <a:masterClrMapping/>
  </p:clrMapOvr>
  <p:transition spd="slow">
    <p:push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E13103-7BF9-3F47-A311-54BA23B24390}"/>
            </a:ext>
          </a:extLst>
        </p:cNvPr>
        <p:cNvGrpSpPr/>
        <p:nvPr/>
      </p:nvGrpSpPr>
      <p:grpSpPr>
        <a:xfrm>
          <a:off x="0" y="0"/>
          <a:ext cx="0" cy="0"/>
          <a:chOff x="0" y="0"/>
          <a:chExt cx="0" cy="0"/>
        </a:xfrm>
      </p:grpSpPr>
      <p:pic>
        <p:nvPicPr>
          <p:cNvPr id="101" name="Imagem 100">
            <a:extLst>
              <a:ext uri="{FF2B5EF4-FFF2-40B4-BE49-F238E27FC236}">
                <a16:creationId xmlns:a16="http://schemas.microsoft.com/office/drawing/2014/main" id="{21B0F723-F1CD-AEEA-3204-3B4D1D8865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0211" y="1707975"/>
            <a:ext cx="9291789" cy="5150025"/>
          </a:xfrm>
          <a:prstGeom prst="rect">
            <a:avLst/>
          </a:prstGeom>
        </p:spPr>
      </p:pic>
      <p:grpSp>
        <p:nvGrpSpPr>
          <p:cNvPr id="2" name="Группа 4">
            <a:extLst>
              <a:ext uri="{FF2B5EF4-FFF2-40B4-BE49-F238E27FC236}">
                <a16:creationId xmlns:a16="http://schemas.microsoft.com/office/drawing/2014/main" id="{C63065E1-A828-9FCD-D972-3A4E6CDAFE0A}"/>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FD07236C-2D19-ED64-415D-1EF6B1BC8D12}"/>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74EAC25C-C011-1C69-D62E-539BAE04F8E1}"/>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57ABA203-0204-DC07-93AA-19C2EFF6D2FB}"/>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45547F1B-DD60-B157-D0D1-6FAAD2B5C0C0}"/>
              </a:ext>
            </a:extLst>
          </p:cNvPr>
          <p:cNvSpPr txBox="1"/>
          <p:nvPr/>
        </p:nvSpPr>
        <p:spPr>
          <a:xfrm>
            <a:off x="755923" y="593550"/>
            <a:ext cx="10196329" cy="892552"/>
          </a:xfrm>
          <a:prstGeom prst="rect">
            <a:avLst/>
          </a:prstGeom>
          <a:noFill/>
        </p:spPr>
        <p:txBody>
          <a:bodyPr wrap="square" rtlCol="0">
            <a:spAutoFit/>
          </a:bodyPr>
          <a:lstStyle/>
          <a:p>
            <a:pPr marL="12700">
              <a:lnSpc>
                <a:spcPct val="100000"/>
              </a:lnSpc>
              <a:spcBef>
                <a:spcPts val="100"/>
              </a:spcBef>
            </a:pPr>
            <a:r>
              <a:rPr lang="pt-BR" sz="2600" b="1" dirty="0">
                <a:solidFill>
                  <a:schemeClr val="accent1">
                    <a:lumMod val="50000"/>
                  </a:schemeClr>
                </a:solidFill>
                <a:latin typeface="IBM Plex Sans bold" panose="020B0803050203000203" pitchFamily="34" charset="0"/>
                <a:cs typeface="Verdana"/>
              </a:rPr>
              <a:t>Sucessão </a:t>
            </a:r>
            <a:r>
              <a:rPr lang="pt-BR" sz="2600" b="1" i="1" dirty="0">
                <a:solidFill>
                  <a:schemeClr val="accent1">
                    <a:lumMod val="50000"/>
                  </a:schemeClr>
                </a:solidFill>
                <a:latin typeface="IBM Plex Sans bold" panose="020B0803050203000203" pitchFamily="34" charset="0"/>
                <a:cs typeface="Verdana"/>
              </a:rPr>
              <a:t>causa mortis</a:t>
            </a:r>
            <a:r>
              <a:rPr lang="pt-BR" sz="2600" b="1" dirty="0">
                <a:solidFill>
                  <a:schemeClr val="accent1">
                    <a:lumMod val="50000"/>
                  </a:schemeClr>
                </a:solidFill>
                <a:latin typeface="IBM Plex Sans bold" panose="020B0803050203000203" pitchFamily="34" charset="0"/>
                <a:cs typeface="Verdana"/>
              </a:rPr>
              <a:t>: substituição fideicomissária NÃO é fato gerador</a:t>
            </a:r>
            <a:endParaRPr lang="pt-BR" sz="2600" b="1" dirty="0">
              <a:solidFill>
                <a:schemeClr val="accent1">
                  <a:lumMod val="50000"/>
                </a:schemeClr>
              </a:solidFill>
              <a:latin typeface="IBM Plex Sans" panose="020B0503050203000203" pitchFamily="34" charset="0"/>
              <a:cs typeface="Verdana"/>
            </a:endParaRPr>
          </a:p>
        </p:txBody>
      </p:sp>
      <p:pic>
        <p:nvPicPr>
          <p:cNvPr id="9" name="Imagem 8">
            <a:extLst>
              <a:ext uri="{FF2B5EF4-FFF2-40B4-BE49-F238E27FC236}">
                <a16:creationId xmlns:a16="http://schemas.microsoft.com/office/drawing/2014/main" id="{1B348792-3290-6A3F-39FE-4734B517A6BF}"/>
              </a:ext>
            </a:extLst>
          </p:cNvPr>
          <p:cNvPicPr>
            <a:picLocks noChangeAspect="1"/>
          </p:cNvPicPr>
          <p:nvPr/>
        </p:nvPicPr>
        <p:blipFill>
          <a:blip r:embed="rId3"/>
          <a:stretch>
            <a:fillRect/>
          </a:stretch>
        </p:blipFill>
        <p:spPr>
          <a:xfrm>
            <a:off x="1770624" y="1707975"/>
            <a:ext cx="8650752" cy="4027807"/>
          </a:xfrm>
          <a:prstGeom prst="rect">
            <a:avLst/>
          </a:prstGeom>
        </p:spPr>
      </p:pic>
    </p:spTree>
    <p:extLst>
      <p:ext uri="{BB962C8B-B14F-4D97-AF65-F5344CB8AC3E}">
        <p14:creationId xmlns:p14="http://schemas.microsoft.com/office/powerpoint/2010/main" val="2188587833"/>
      </p:ext>
    </p:extLst>
  </p:cSld>
  <p:clrMapOvr>
    <a:masterClrMapping/>
  </p:clrMapOvr>
  <p:transition spd="slow">
    <p:push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3472D-148A-B3E0-C8C1-11801C52EDD8}"/>
            </a:ext>
          </a:extLst>
        </p:cNvPr>
        <p:cNvGrpSpPr/>
        <p:nvPr/>
      </p:nvGrpSpPr>
      <p:grpSpPr>
        <a:xfrm>
          <a:off x="0" y="0"/>
          <a:ext cx="0" cy="0"/>
          <a:chOff x="0" y="0"/>
          <a:chExt cx="0" cy="0"/>
        </a:xfrm>
      </p:grpSpPr>
      <p:pic>
        <p:nvPicPr>
          <p:cNvPr id="101" name="Imagem 100">
            <a:extLst>
              <a:ext uri="{FF2B5EF4-FFF2-40B4-BE49-F238E27FC236}">
                <a16:creationId xmlns:a16="http://schemas.microsoft.com/office/drawing/2014/main" id="{5A9F5EF6-DDCB-DAF8-228F-EFE991C4B9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0211" y="1707975"/>
            <a:ext cx="9291789" cy="5150025"/>
          </a:xfrm>
          <a:prstGeom prst="rect">
            <a:avLst/>
          </a:prstGeom>
        </p:spPr>
      </p:pic>
      <p:grpSp>
        <p:nvGrpSpPr>
          <p:cNvPr id="2" name="Группа 4">
            <a:extLst>
              <a:ext uri="{FF2B5EF4-FFF2-40B4-BE49-F238E27FC236}">
                <a16:creationId xmlns:a16="http://schemas.microsoft.com/office/drawing/2014/main" id="{7BB759AD-EED8-B337-B7E9-306A1F71BB9A}"/>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97D99889-F7D4-1090-8C15-8D80A6D58252}"/>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BB40AD9B-7DD8-29CC-161F-0712C0FB7DDF}"/>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E796FF9F-DAF4-39A0-45F7-7EAAE521828D}"/>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845D2A57-72B5-E3AD-09CA-D8A3D70CD11E}"/>
              </a:ext>
            </a:extLst>
          </p:cNvPr>
          <p:cNvSpPr txBox="1"/>
          <p:nvPr/>
        </p:nvSpPr>
        <p:spPr>
          <a:xfrm>
            <a:off x="755923" y="593550"/>
            <a:ext cx="10196329" cy="905376"/>
          </a:xfrm>
          <a:prstGeom prst="rect">
            <a:avLst/>
          </a:prstGeom>
          <a:noFill/>
        </p:spPr>
        <p:txBody>
          <a:bodyPr wrap="square" rtlCol="0">
            <a:spAutoFit/>
          </a:bodyPr>
          <a:lstStyle/>
          <a:p>
            <a:pPr marL="12700">
              <a:spcBef>
                <a:spcPts val="100"/>
              </a:spcBef>
            </a:pPr>
            <a:r>
              <a:rPr lang="pt-BR" sz="2600" b="1" dirty="0">
                <a:solidFill>
                  <a:schemeClr val="accent1">
                    <a:lumMod val="50000"/>
                  </a:schemeClr>
                </a:solidFill>
                <a:latin typeface="IBM Plex Sans bold" panose="020B0803050203000203" pitchFamily="34" charset="0"/>
                <a:cs typeface="Verdana"/>
              </a:rPr>
              <a:t>Sucessão </a:t>
            </a:r>
            <a:r>
              <a:rPr lang="pt-BR" sz="2600" b="1" i="1" dirty="0">
                <a:solidFill>
                  <a:schemeClr val="accent1">
                    <a:lumMod val="50000"/>
                  </a:schemeClr>
                </a:solidFill>
                <a:latin typeface="IBM Plex Sans bold" panose="020B0803050203000203" pitchFamily="34" charset="0"/>
                <a:cs typeface="Verdana"/>
              </a:rPr>
              <a:t>causa mortis</a:t>
            </a:r>
            <a:r>
              <a:rPr lang="pt-BR" sz="2600" b="1" dirty="0">
                <a:solidFill>
                  <a:schemeClr val="accent1">
                    <a:lumMod val="50000"/>
                  </a:schemeClr>
                </a:solidFill>
                <a:latin typeface="IBM Plex Sans bold" panose="020B0803050203000203" pitchFamily="34" charset="0"/>
                <a:cs typeface="Verdana"/>
              </a:rPr>
              <a:t>: ITCMD é imposto sucessório</a:t>
            </a:r>
            <a:endParaRPr lang="pt-BR" sz="2600" b="1" dirty="0">
              <a:solidFill>
                <a:schemeClr val="accent1">
                  <a:lumMod val="50000"/>
                </a:schemeClr>
              </a:solidFill>
              <a:latin typeface="IBM Plex Sans" panose="020B0503050203000203" pitchFamily="34" charset="0"/>
              <a:cs typeface="Verdana"/>
            </a:endParaRPr>
          </a:p>
          <a:p>
            <a:pPr marL="12700">
              <a:lnSpc>
                <a:spcPct val="100000"/>
              </a:lnSpc>
              <a:spcBef>
                <a:spcPts val="100"/>
              </a:spcBef>
            </a:pPr>
            <a:endParaRPr lang="pt-BR" sz="2600" b="1" dirty="0">
              <a:solidFill>
                <a:schemeClr val="accent1">
                  <a:lumMod val="50000"/>
                </a:schemeClr>
              </a:solidFill>
              <a:latin typeface="IBM Plex Sans" panose="020B0503050203000203" pitchFamily="34" charset="0"/>
              <a:cs typeface="Verdana"/>
            </a:endParaRPr>
          </a:p>
        </p:txBody>
      </p:sp>
      <p:sp>
        <p:nvSpPr>
          <p:cNvPr id="7" name="Elipse 6">
            <a:extLst>
              <a:ext uri="{FF2B5EF4-FFF2-40B4-BE49-F238E27FC236}">
                <a16:creationId xmlns:a16="http://schemas.microsoft.com/office/drawing/2014/main" id="{27DAC5D8-1C54-5C0A-7A09-FC771C7461DA}"/>
              </a:ext>
            </a:extLst>
          </p:cNvPr>
          <p:cNvSpPr/>
          <p:nvPr/>
        </p:nvSpPr>
        <p:spPr>
          <a:xfrm>
            <a:off x="847454" y="1252003"/>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TextBox 7">
            <a:extLst>
              <a:ext uri="{FF2B5EF4-FFF2-40B4-BE49-F238E27FC236}">
                <a16:creationId xmlns:a16="http://schemas.microsoft.com/office/drawing/2014/main" id="{BCCD52DE-E1F7-B0A2-B964-6C96A0B5F53E}"/>
              </a:ext>
            </a:extLst>
          </p:cNvPr>
          <p:cNvSpPr txBox="1"/>
          <p:nvPr/>
        </p:nvSpPr>
        <p:spPr>
          <a:xfrm>
            <a:off x="1105746" y="1138514"/>
            <a:ext cx="10196329" cy="1015663"/>
          </a:xfrm>
          <a:prstGeom prst="rect">
            <a:avLst/>
          </a:prstGeom>
          <a:noFill/>
        </p:spPr>
        <p:txBody>
          <a:bodyPr wrap="square" rtlCol="0">
            <a:spAutoFit/>
          </a:bodyPr>
          <a:lstStyle/>
          <a:p>
            <a:pPr algn="just"/>
            <a:r>
              <a:rPr lang="pt-BR" sz="2000" b="1" dirty="0">
                <a:solidFill>
                  <a:schemeClr val="accent1">
                    <a:lumMod val="50000"/>
                  </a:schemeClr>
                </a:solidFill>
                <a:latin typeface="IBM Plex Sans "/>
              </a:rPr>
              <a:t>Propostas: </a:t>
            </a:r>
            <a:r>
              <a:rPr lang="pt-BR" sz="2000" dirty="0">
                <a:solidFill>
                  <a:schemeClr val="accent1">
                    <a:lumMod val="50000"/>
                  </a:schemeClr>
                </a:solidFill>
                <a:latin typeface="IBM Plex Sans "/>
              </a:rPr>
              <a:t>alteração do art. 167 do PLP 108 para excluir a possibilidade de incidência na extinção do usufruto e na substituição de fideicomisso. Excluir o inciso II do art. 169.</a:t>
            </a:r>
          </a:p>
        </p:txBody>
      </p:sp>
      <p:graphicFrame>
        <p:nvGraphicFramePr>
          <p:cNvPr id="12" name="Tabela 11">
            <a:extLst>
              <a:ext uri="{FF2B5EF4-FFF2-40B4-BE49-F238E27FC236}">
                <a16:creationId xmlns:a16="http://schemas.microsoft.com/office/drawing/2014/main" id="{268AC68B-6F54-6222-3F86-F39C4DCB932A}"/>
              </a:ext>
            </a:extLst>
          </p:cNvPr>
          <p:cNvGraphicFramePr>
            <a:graphicFrameLocks noGrp="1"/>
          </p:cNvGraphicFramePr>
          <p:nvPr>
            <p:extLst>
              <p:ext uri="{D42A27DB-BD31-4B8C-83A1-F6EECF244321}">
                <p14:modId xmlns:p14="http://schemas.microsoft.com/office/powerpoint/2010/main" val="1834504768"/>
              </p:ext>
            </p:extLst>
          </p:nvPr>
        </p:nvGraphicFramePr>
        <p:xfrm>
          <a:off x="847454" y="2265468"/>
          <a:ext cx="11056372" cy="2013331"/>
        </p:xfrm>
        <a:graphic>
          <a:graphicData uri="http://schemas.openxmlformats.org/drawingml/2006/table">
            <a:tbl>
              <a:tblPr firstRow="1" firstCol="1" bandRow="1"/>
              <a:tblGrid>
                <a:gridCol w="5528186">
                  <a:extLst>
                    <a:ext uri="{9D8B030D-6E8A-4147-A177-3AD203B41FA5}">
                      <a16:colId xmlns:a16="http://schemas.microsoft.com/office/drawing/2014/main" val="36948622"/>
                    </a:ext>
                  </a:extLst>
                </a:gridCol>
                <a:gridCol w="5528186">
                  <a:extLst>
                    <a:ext uri="{9D8B030D-6E8A-4147-A177-3AD203B41FA5}">
                      <a16:colId xmlns:a16="http://schemas.microsoft.com/office/drawing/2014/main" val="1287477319"/>
                    </a:ext>
                  </a:extLst>
                </a:gridCol>
              </a:tblGrid>
              <a:tr h="0">
                <a:tc>
                  <a:txBody>
                    <a:bodyPr/>
                    <a:lstStyle/>
                    <a:p>
                      <a:pPr algn="ctr">
                        <a:lnSpc>
                          <a:spcPct val="107000"/>
                        </a:lnSpc>
                        <a:spcAft>
                          <a:spcPts val="800"/>
                        </a:spcAft>
                        <a:buNone/>
                      </a:pPr>
                      <a:r>
                        <a:rPr lang="pt-BR"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De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pt-BR" sz="1700" kern="100">
                          <a:solidFill>
                            <a:srgbClr val="002060"/>
                          </a:solidFill>
                          <a:effectLst/>
                          <a:latin typeface="IBM Plex Sans" panose="020B0503050203000203" pitchFamily="34" charset="0"/>
                          <a:ea typeface="Aptos" panose="020B0004020202020204" pitchFamily="34" charset="0"/>
                          <a:cs typeface="Calibri" panose="020F0502020204030204" pitchFamily="34" charset="0"/>
                        </a:rPr>
                        <a:t>Para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46627181"/>
                  </a:ext>
                </a:extLst>
              </a:tr>
              <a:tr h="0">
                <a:tc>
                  <a:txBody>
                    <a:bodyPr/>
                    <a:lstStyle/>
                    <a:p>
                      <a:pPr algn="just">
                        <a:lnSpc>
                          <a:spcPct val="107000"/>
                        </a:lnSpc>
                        <a:spcAft>
                          <a:spcPts val="800"/>
                        </a:spcAft>
                        <a:buNone/>
                      </a:pPr>
                      <a:r>
                        <a:rPr lang="pt-BR"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Art. 167. O ITCMD não incide na extinção de usufruto ou de qualquer outro direito real que resulte na consolidação da propriedade plena sob titularidade do instituidor do direito.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07000"/>
                        </a:lnSpc>
                        <a:spcAft>
                          <a:spcPts val="800"/>
                        </a:spcAft>
                        <a:buNone/>
                      </a:pPr>
                      <a:r>
                        <a:rPr lang="pt-BR" sz="1700" b="1"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Art. 167. O ITCMD não incide na consolidação da propriedade plena em razão da substituição de fideicomisso e da extinção de usufruto.</a:t>
                      </a:r>
                      <a:endParaRPr lang="pt-BR"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endParaRPr>
                    </a:p>
                    <a:p>
                      <a:pPr algn="just">
                        <a:lnSpc>
                          <a:spcPct val="107000"/>
                        </a:lnSpc>
                        <a:spcAft>
                          <a:spcPts val="800"/>
                        </a:spcAft>
                        <a:buNone/>
                      </a:pPr>
                      <a:r>
                        <a:rPr lang="pt-BR"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Parágrafo único. O ITCMD não incide sobre direito real que resulte na consolidação da propriedade plena sob titularidade do instituidor do direito.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82748370"/>
                  </a:ext>
                </a:extLst>
              </a:tr>
            </a:tbl>
          </a:graphicData>
        </a:graphic>
      </p:graphicFrame>
      <p:graphicFrame>
        <p:nvGraphicFramePr>
          <p:cNvPr id="15" name="Tabela 14">
            <a:extLst>
              <a:ext uri="{FF2B5EF4-FFF2-40B4-BE49-F238E27FC236}">
                <a16:creationId xmlns:a16="http://schemas.microsoft.com/office/drawing/2014/main" id="{EAAC0C45-1E71-B65A-170A-061DDDC2AAF3}"/>
              </a:ext>
            </a:extLst>
          </p:cNvPr>
          <p:cNvGraphicFramePr>
            <a:graphicFrameLocks noGrp="1"/>
          </p:cNvGraphicFramePr>
          <p:nvPr>
            <p:extLst>
              <p:ext uri="{D42A27DB-BD31-4B8C-83A1-F6EECF244321}">
                <p14:modId xmlns:p14="http://schemas.microsoft.com/office/powerpoint/2010/main" val="1389441144"/>
              </p:ext>
            </p:extLst>
          </p:nvPr>
        </p:nvGraphicFramePr>
        <p:xfrm>
          <a:off x="847454" y="4563530"/>
          <a:ext cx="11056372" cy="1560449"/>
        </p:xfrm>
        <a:graphic>
          <a:graphicData uri="http://schemas.openxmlformats.org/drawingml/2006/table">
            <a:tbl>
              <a:tblPr firstRow="1" firstCol="1" bandRow="1"/>
              <a:tblGrid>
                <a:gridCol w="5528186">
                  <a:extLst>
                    <a:ext uri="{9D8B030D-6E8A-4147-A177-3AD203B41FA5}">
                      <a16:colId xmlns:a16="http://schemas.microsoft.com/office/drawing/2014/main" val="3757018333"/>
                    </a:ext>
                  </a:extLst>
                </a:gridCol>
                <a:gridCol w="5528186">
                  <a:extLst>
                    <a:ext uri="{9D8B030D-6E8A-4147-A177-3AD203B41FA5}">
                      <a16:colId xmlns:a16="http://schemas.microsoft.com/office/drawing/2014/main" val="3951741977"/>
                    </a:ext>
                  </a:extLst>
                </a:gridCol>
              </a:tblGrid>
              <a:tr h="0">
                <a:tc>
                  <a:txBody>
                    <a:bodyPr/>
                    <a:lstStyle/>
                    <a:p>
                      <a:pPr algn="ctr">
                        <a:lnSpc>
                          <a:spcPct val="107000"/>
                        </a:lnSpc>
                        <a:spcAft>
                          <a:spcPts val="800"/>
                        </a:spcAft>
                        <a:buNone/>
                      </a:pPr>
                      <a:r>
                        <a:rPr lang="pt-BR" sz="1700" kern="100" dirty="0">
                          <a:effectLst/>
                          <a:latin typeface="IBM Plex Sans" panose="020B0503050203000203" pitchFamily="34" charset="0"/>
                          <a:ea typeface="Aptos" panose="020B0004020202020204" pitchFamily="34" charset="0"/>
                          <a:cs typeface="Calibri" panose="020F0502020204030204" pitchFamily="34" charset="0"/>
                        </a:rPr>
                        <a:t>De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pt-BR" sz="1700" kern="100" dirty="0">
                          <a:effectLst/>
                          <a:latin typeface="IBM Plex Sans" panose="020B0503050203000203" pitchFamily="34" charset="0"/>
                          <a:ea typeface="Aptos" panose="020B0004020202020204" pitchFamily="34" charset="0"/>
                          <a:cs typeface="Calibri" panose="020F0502020204030204" pitchFamily="34" charset="0"/>
                        </a:rPr>
                        <a:t>Para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2447811"/>
                  </a:ext>
                </a:extLst>
              </a:tr>
              <a:tr h="0">
                <a:tc>
                  <a:txBody>
                    <a:bodyPr/>
                    <a:lstStyle/>
                    <a:p>
                      <a:pPr algn="just">
                        <a:lnSpc>
                          <a:spcPct val="107000"/>
                        </a:lnSpc>
                        <a:spcAft>
                          <a:spcPts val="800"/>
                        </a:spcAft>
                        <a:buNone/>
                      </a:pPr>
                      <a:r>
                        <a:rPr lang="pt-BR"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Art. 169. O fato gerador do ITCMD na transmissão causa mortis ocorre na data:</a:t>
                      </a:r>
                    </a:p>
                    <a:p>
                      <a:pPr algn="just">
                        <a:lnSpc>
                          <a:spcPct val="107000"/>
                        </a:lnSpc>
                        <a:spcAft>
                          <a:spcPts val="800"/>
                        </a:spcAft>
                        <a:buNone/>
                      </a:pPr>
                      <a:r>
                        <a:rPr lang="pt-BR"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I – do óbito do titular dos bens e direitos; ou</a:t>
                      </a:r>
                    </a:p>
                    <a:p>
                      <a:pPr algn="just">
                        <a:lnSpc>
                          <a:spcPct val="107000"/>
                        </a:lnSpc>
                        <a:spcAft>
                          <a:spcPts val="800"/>
                        </a:spcAft>
                        <a:buNone/>
                      </a:pPr>
                      <a:r>
                        <a:rPr lang="pt-BR"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II – da substituição de fideicomisso.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07000"/>
                        </a:lnSpc>
                        <a:spcAft>
                          <a:spcPts val="800"/>
                        </a:spcAft>
                        <a:buNone/>
                      </a:pPr>
                      <a:r>
                        <a:rPr lang="pt-BR"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Art. 169. O fato gerador do ITCMD na transmissão causa mortis ocorre na data do óbito do titular dos bens ou direitos.</a:t>
                      </a:r>
                    </a:p>
                    <a:p>
                      <a:pPr algn="just">
                        <a:lnSpc>
                          <a:spcPct val="107000"/>
                        </a:lnSpc>
                        <a:spcAft>
                          <a:spcPts val="800"/>
                        </a:spcAft>
                        <a:buNone/>
                      </a:pPr>
                      <a:r>
                        <a:rPr lang="pt-BR"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30987969"/>
                  </a:ext>
                </a:extLst>
              </a:tr>
            </a:tbl>
          </a:graphicData>
        </a:graphic>
      </p:graphicFrame>
    </p:spTree>
    <p:extLst>
      <p:ext uri="{BB962C8B-B14F-4D97-AF65-F5344CB8AC3E}">
        <p14:creationId xmlns:p14="http://schemas.microsoft.com/office/powerpoint/2010/main" val="923077580"/>
      </p:ext>
    </p:extLst>
  </p:cSld>
  <p:clrMapOvr>
    <a:masterClrMapping/>
  </p:clrMapOvr>
  <p:transition spd="slow">
    <p:push dir="r"/>
  </p:transition>
</p:sld>
</file>

<file path=ppt/slides/slide27.xml><?xml version="1.0" encoding="utf-8"?>
<p:sld xmlns:a="http://schemas.openxmlformats.org/drawingml/2006/main" xmlns:r="http://schemas.openxmlformats.org/officeDocument/2006/relationships" xmlns:p="http://schemas.openxmlformats.org/presentationml/2006/main">
  <p:cSld>
    <p:bg>
      <p:bgPr>
        <a:pattFill prst="pct30">
          <a:fgClr>
            <a:schemeClr val="bg1">
              <a:lumMod val="95000"/>
            </a:schemeClr>
          </a:fgClr>
          <a:bgClr>
            <a:schemeClr val="bg1"/>
          </a:bgClr>
        </a:pattFill>
        <a:effectLst/>
      </p:bgPr>
    </p:bg>
    <p:spTree>
      <p:nvGrpSpPr>
        <p:cNvPr id="1" name="">
          <a:extLst>
            <a:ext uri="{FF2B5EF4-FFF2-40B4-BE49-F238E27FC236}">
              <a16:creationId xmlns:a16="http://schemas.microsoft.com/office/drawing/2014/main" id="{87CD50A7-0288-EDB5-A82D-B2C35C9F637B}"/>
            </a:ext>
          </a:extLst>
        </p:cNvPr>
        <p:cNvGrpSpPr/>
        <p:nvPr/>
      </p:nvGrpSpPr>
      <p:grpSpPr>
        <a:xfrm>
          <a:off x="0" y="0"/>
          <a:ext cx="0" cy="0"/>
          <a:chOff x="0" y="0"/>
          <a:chExt cx="0" cy="0"/>
        </a:xfrm>
      </p:grpSpPr>
      <p:pic>
        <p:nvPicPr>
          <p:cNvPr id="14" name="Imagem 13">
            <a:extLst>
              <a:ext uri="{FF2B5EF4-FFF2-40B4-BE49-F238E27FC236}">
                <a16:creationId xmlns:a16="http://schemas.microsoft.com/office/drawing/2014/main" id="{EC4AA14D-D058-76A7-A075-4B957F8E3338}"/>
              </a:ext>
            </a:extLst>
          </p:cNvPr>
          <p:cNvPicPr>
            <a:picLocks noChangeAspect="1"/>
          </p:cNvPicPr>
          <p:nvPr/>
        </p:nvPicPr>
        <p:blipFill>
          <a:blip r:embed="rId2">
            <a:extLst>
              <a:ext uri="{28A0092B-C50C-407E-A947-70E740481C1C}">
                <a14:useLocalDpi xmlns:a14="http://schemas.microsoft.com/office/drawing/2010/main" val="0"/>
              </a:ext>
            </a:extLst>
          </a:blip>
          <a:srcRect r="46154"/>
          <a:stretch/>
        </p:blipFill>
        <p:spPr>
          <a:xfrm>
            <a:off x="9343809" y="0"/>
            <a:ext cx="2848191" cy="6858000"/>
          </a:xfrm>
          <a:prstGeom prst="rect">
            <a:avLst/>
          </a:prstGeom>
        </p:spPr>
      </p:pic>
      <p:grpSp>
        <p:nvGrpSpPr>
          <p:cNvPr id="67" name="Группа 4">
            <a:extLst>
              <a:ext uri="{FF2B5EF4-FFF2-40B4-BE49-F238E27FC236}">
                <a16:creationId xmlns:a16="http://schemas.microsoft.com/office/drawing/2014/main" id="{AED74F21-EA77-71A7-1FB6-214409B36A1E}"/>
              </a:ext>
            </a:extLst>
          </p:cNvPr>
          <p:cNvGrpSpPr/>
          <p:nvPr/>
        </p:nvGrpSpPr>
        <p:grpSpPr>
          <a:xfrm>
            <a:off x="847454" y="589314"/>
            <a:ext cx="681788" cy="165205"/>
            <a:chOff x="1194364" y="1515979"/>
            <a:chExt cx="681788" cy="165205"/>
          </a:xfrm>
        </p:grpSpPr>
        <p:sp>
          <p:nvSpPr>
            <p:cNvPr id="68" name="Овал 5">
              <a:extLst>
                <a:ext uri="{FF2B5EF4-FFF2-40B4-BE49-F238E27FC236}">
                  <a16:creationId xmlns:a16="http://schemas.microsoft.com/office/drawing/2014/main" id="{AE34593A-D866-1D4B-76AD-BC5679859ADC}"/>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9" name="Овал 6">
              <a:extLst>
                <a:ext uri="{FF2B5EF4-FFF2-40B4-BE49-F238E27FC236}">
                  <a16:creationId xmlns:a16="http://schemas.microsoft.com/office/drawing/2014/main" id="{E86BBE7C-CB94-D742-5C9A-379A4A6154D7}"/>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0" name="Овал 7">
              <a:extLst>
                <a:ext uri="{FF2B5EF4-FFF2-40B4-BE49-F238E27FC236}">
                  <a16:creationId xmlns:a16="http://schemas.microsoft.com/office/drawing/2014/main" id="{942904C5-CC3F-DDB9-E8C5-6B741E642B86}"/>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grpSp>
        <p:nvGrpSpPr>
          <p:cNvPr id="8" name="Группа 4">
            <a:extLst>
              <a:ext uri="{FF2B5EF4-FFF2-40B4-BE49-F238E27FC236}">
                <a16:creationId xmlns:a16="http://schemas.microsoft.com/office/drawing/2014/main" id="{A9AA15D3-7406-6CFF-5B6E-C181E1715EE8}"/>
              </a:ext>
            </a:extLst>
          </p:cNvPr>
          <p:cNvGrpSpPr/>
          <p:nvPr/>
        </p:nvGrpSpPr>
        <p:grpSpPr>
          <a:xfrm>
            <a:off x="847454" y="589314"/>
            <a:ext cx="681788" cy="165205"/>
            <a:chOff x="1194364" y="1515979"/>
            <a:chExt cx="681788" cy="165205"/>
          </a:xfrm>
        </p:grpSpPr>
        <p:sp>
          <p:nvSpPr>
            <p:cNvPr id="9" name="Овал 5">
              <a:extLst>
                <a:ext uri="{FF2B5EF4-FFF2-40B4-BE49-F238E27FC236}">
                  <a16:creationId xmlns:a16="http://schemas.microsoft.com/office/drawing/2014/main" id="{6EF8846A-839A-2E36-BCBD-87020312D97B}"/>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0" name="Овал 6">
              <a:extLst>
                <a:ext uri="{FF2B5EF4-FFF2-40B4-BE49-F238E27FC236}">
                  <a16:creationId xmlns:a16="http://schemas.microsoft.com/office/drawing/2014/main" id="{4753B9DD-5582-C205-0948-09A98E04B16D}"/>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1" name="Овал 7">
              <a:extLst>
                <a:ext uri="{FF2B5EF4-FFF2-40B4-BE49-F238E27FC236}">
                  <a16:creationId xmlns:a16="http://schemas.microsoft.com/office/drawing/2014/main" id="{962F1E35-EF00-83E0-6783-E7F502D4EDE8}"/>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2" name="CaixaDeTexto 1">
            <a:extLst>
              <a:ext uri="{FF2B5EF4-FFF2-40B4-BE49-F238E27FC236}">
                <a16:creationId xmlns:a16="http://schemas.microsoft.com/office/drawing/2014/main" id="{EDA5B4C2-CD84-3C86-8B17-439D2B9E7242}"/>
              </a:ext>
            </a:extLst>
          </p:cNvPr>
          <p:cNvSpPr txBox="1"/>
          <p:nvPr/>
        </p:nvSpPr>
        <p:spPr>
          <a:xfrm>
            <a:off x="847454" y="4191194"/>
            <a:ext cx="8331150" cy="1292662"/>
          </a:xfrm>
          <a:prstGeom prst="rect">
            <a:avLst/>
          </a:prstGeom>
          <a:noFill/>
        </p:spPr>
        <p:txBody>
          <a:bodyPr wrap="square" rtlCol="0">
            <a:spAutoFit/>
          </a:bodyPr>
          <a:lstStyle/>
          <a:p>
            <a:pPr marL="0" indent="0" algn="just">
              <a:buNone/>
            </a:pPr>
            <a:r>
              <a:rPr lang="pt-BR" sz="1500" b="1" dirty="0">
                <a:solidFill>
                  <a:srgbClr val="002060"/>
                </a:solidFill>
                <a:latin typeface="IBM Plex Sans" panose="020B0503050203000203" pitchFamily="34" charset="0"/>
                <a:ea typeface="Montserrat"/>
                <a:cs typeface="Arial" panose="020B0604020202020204" pitchFamily="34" charset="0"/>
                <a:sym typeface="Montserrat"/>
              </a:rPr>
              <a:t>Fábio Lemos Cury</a:t>
            </a:r>
          </a:p>
          <a:p>
            <a:pPr marL="0" indent="0" algn="just">
              <a:buNone/>
            </a:pPr>
            <a:r>
              <a:rPr lang="pt-BR" sz="1500" dirty="0">
                <a:solidFill>
                  <a:srgbClr val="002060"/>
                </a:solidFill>
                <a:latin typeface="IBM Plex Sans" panose="020B0503050203000203" pitchFamily="34" charset="0"/>
                <a:ea typeface="Montserrat"/>
                <a:cs typeface="Arial" panose="020B0604020202020204" pitchFamily="34" charset="0"/>
                <a:sym typeface="Montserrat"/>
                <a:hlinkClick r:id="rId3">
                  <a:extLst>
                    <a:ext uri="{A12FA001-AC4F-418D-AE19-62706E023703}">
                      <ahyp:hlinkClr xmlns:ahyp="http://schemas.microsoft.com/office/drawing/2018/hyperlinkcolor" val="tx"/>
                    </a:ext>
                  </a:extLst>
                </a:hlinkClick>
              </a:rPr>
              <a:t>www.linkedin.com/in/fabio-cury</a:t>
            </a:r>
            <a:r>
              <a:rPr lang="pt-BR" sz="1500" dirty="0">
                <a:solidFill>
                  <a:srgbClr val="002060"/>
                </a:solidFill>
                <a:latin typeface="IBM Plex Sans" panose="020B0503050203000203" pitchFamily="34" charset="0"/>
                <a:ea typeface="Montserrat"/>
                <a:cs typeface="Arial" panose="020B0604020202020204" pitchFamily="34" charset="0"/>
                <a:sym typeface="Montserrat"/>
              </a:rPr>
              <a:t> </a:t>
            </a:r>
          </a:p>
          <a:p>
            <a:endParaRPr lang="pt-BR" b="1" dirty="0">
              <a:solidFill>
                <a:srgbClr val="002060"/>
              </a:solidFill>
              <a:latin typeface="IBM Plex Sans" panose="020B0503050203000203" pitchFamily="34" charset="0"/>
              <a:ea typeface="Montserrat"/>
              <a:cs typeface="Arial" panose="020B0604020202020204" pitchFamily="34" charset="0"/>
              <a:sym typeface="Montserrat"/>
            </a:endParaRPr>
          </a:p>
          <a:p>
            <a:r>
              <a:rPr lang="pt-BR" sz="1500" dirty="0">
                <a:solidFill>
                  <a:srgbClr val="002060"/>
                </a:solidFill>
                <a:latin typeface="IBM Plex Sans" panose="020B0503050203000203" pitchFamily="34" charset="0"/>
                <a:ea typeface="Montserrat"/>
                <a:cs typeface="Arial" panose="020B0604020202020204" pitchFamily="34" charset="0"/>
                <a:sym typeface="Montserrat"/>
              </a:rPr>
              <a:t>Advogado. Mestre e Doutor em direito tributário (PUC/SP)</a:t>
            </a:r>
          </a:p>
          <a:p>
            <a:r>
              <a:rPr lang="pt-BR" sz="1500" dirty="0">
                <a:solidFill>
                  <a:srgbClr val="002060"/>
                </a:solidFill>
                <a:latin typeface="IBM Plex Sans" panose="020B0503050203000203" pitchFamily="34" charset="0"/>
                <a:ea typeface="Montserrat"/>
                <a:cs typeface="Arial" panose="020B0604020202020204" pitchFamily="34" charset="0"/>
                <a:sym typeface="Montserrat"/>
              </a:rPr>
              <a:t>Sócio de Urbano Vitalino Advogados</a:t>
            </a:r>
          </a:p>
        </p:txBody>
      </p:sp>
      <p:pic>
        <p:nvPicPr>
          <p:cNvPr id="4" name="Imagem 3">
            <a:extLst>
              <a:ext uri="{FF2B5EF4-FFF2-40B4-BE49-F238E27FC236}">
                <a16:creationId xmlns:a16="http://schemas.microsoft.com/office/drawing/2014/main" id="{280ECA53-22E2-7DA6-66FE-BF054525565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448988" y="2963876"/>
            <a:ext cx="466601" cy="610171"/>
          </a:xfrm>
          <a:prstGeom prst="rect">
            <a:avLst/>
          </a:prstGeom>
        </p:spPr>
      </p:pic>
    </p:spTree>
    <p:extLst>
      <p:ext uri="{BB962C8B-B14F-4D97-AF65-F5344CB8AC3E}">
        <p14:creationId xmlns:p14="http://schemas.microsoft.com/office/powerpoint/2010/main" val="81314671"/>
      </p:ext>
    </p:extLst>
  </p:cSld>
  <p:clrMapOvr>
    <a:masterClrMapping/>
  </p:clrMapOvr>
  <p:transition spd="slow">
    <p:push dir="r"/>
  </p:transition>
</p:sld>
</file>

<file path=ppt/slides/slide3.xml><?xml version="1.0" encoding="utf-8"?>
<p:sld xmlns:a="http://schemas.openxmlformats.org/drawingml/2006/main" xmlns:r="http://schemas.openxmlformats.org/officeDocument/2006/relationships" xmlns:p="http://schemas.openxmlformats.org/presentationml/2006/main">
  <p:cSld>
    <p:bg>
      <p:bgPr>
        <a:pattFill prst="pct30">
          <a:fgClr>
            <a:schemeClr val="bg1">
              <a:lumMod val="95000"/>
            </a:schemeClr>
          </a:fgClr>
          <a:bgClr>
            <a:schemeClr val="bg1"/>
          </a:bgClr>
        </a:pattFill>
        <a:effectLst/>
      </p:bgPr>
    </p:bg>
    <p:spTree>
      <p:nvGrpSpPr>
        <p:cNvPr id="1" name="">
          <a:extLst>
            <a:ext uri="{FF2B5EF4-FFF2-40B4-BE49-F238E27FC236}">
              <a16:creationId xmlns:a16="http://schemas.microsoft.com/office/drawing/2014/main" id="{7F472342-E064-9964-F03F-0E1DF04AE6A8}"/>
            </a:ext>
          </a:extLst>
        </p:cNvPr>
        <p:cNvGrpSpPr/>
        <p:nvPr/>
      </p:nvGrpSpPr>
      <p:grpSpPr>
        <a:xfrm>
          <a:off x="0" y="0"/>
          <a:ext cx="0" cy="0"/>
          <a:chOff x="0" y="0"/>
          <a:chExt cx="0" cy="0"/>
        </a:xfrm>
      </p:grpSpPr>
      <p:pic>
        <p:nvPicPr>
          <p:cNvPr id="44" name="Imagem 43">
            <a:extLst>
              <a:ext uri="{FF2B5EF4-FFF2-40B4-BE49-F238E27FC236}">
                <a16:creationId xmlns:a16="http://schemas.microsoft.com/office/drawing/2014/main" id="{8468521C-31F1-1BEE-5B37-4E2BA1D5177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9779052" y="0"/>
            <a:ext cx="2457557" cy="6858000"/>
          </a:xfrm>
          <a:prstGeom prst="rect">
            <a:avLst/>
          </a:prstGeom>
        </p:spPr>
      </p:pic>
      <p:grpSp>
        <p:nvGrpSpPr>
          <p:cNvPr id="26" name="Группа 4">
            <a:extLst>
              <a:ext uri="{FF2B5EF4-FFF2-40B4-BE49-F238E27FC236}">
                <a16:creationId xmlns:a16="http://schemas.microsoft.com/office/drawing/2014/main" id="{5FE57C8B-CC3C-50BE-00C2-D48E08828DD4}"/>
              </a:ext>
            </a:extLst>
          </p:cNvPr>
          <p:cNvGrpSpPr/>
          <p:nvPr/>
        </p:nvGrpSpPr>
        <p:grpSpPr>
          <a:xfrm>
            <a:off x="847454" y="309914"/>
            <a:ext cx="681788" cy="165205"/>
            <a:chOff x="1194364" y="1515979"/>
            <a:chExt cx="681788" cy="165205"/>
          </a:xfrm>
        </p:grpSpPr>
        <p:sp>
          <p:nvSpPr>
            <p:cNvPr id="27" name="Овал 5">
              <a:extLst>
                <a:ext uri="{FF2B5EF4-FFF2-40B4-BE49-F238E27FC236}">
                  <a16:creationId xmlns:a16="http://schemas.microsoft.com/office/drawing/2014/main" id="{F6815F2C-CD4A-8B21-EE04-434A1E7CB995}"/>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8" name="Овал 6">
              <a:extLst>
                <a:ext uri="{FF2B5EF4-FFF2-40B4-BE49-F238E27FC236}">
                  <a16:creationId xmlns:a16="http://schemas.microsoft.com/office/drawing/2014/main" id="{01AD4897-2379-4E0B-672A-284135B02262}"/>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9" name="Овал 7">
              <a:extLst>
                <a:ext uri="{FF2B5EF4-FFF2-40B4-BE49-F238E27FC236}">
                  <a16:creationId xmlns:a16="http://schemas.microsoft.com/office/drawing/2014/main" id="{2F4DBA28-086A-703C-5888-E82B9AF4FC91}"/>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22" name="Rectangle 36">
            <a:extLst>
              <a:ext uri="{FF2B5EF4-FFF2-40B4-BE49-F238E27FC236}">
                <a16:creationId xmlns:a16="http://schemas.microsoft.com/office/drawing/2014/main" id="{BEA8CC5C-E43B-2A4D-7776-489C9BF2D0B5}"/>
              </a:ext>
            </a:extLst>
          </p:cNvPr>
          <p:cNvSpPr/>
          <p:nvPr/>
        </p:nvSpPr>
        <p:spPr>
          <a:xfrm>
            <a:off x="2982829" y="1496259"/>
            <a:ext cx="4646370" cy="567720"/>
          </a:xfrm>
          <a:prstGeom prst="rect">
            <a:avLst/>
          </a:prstGeom>
        </p:spPr>
        <p:txBody>
          <a:bodyPr wrap="square">
            <a:spAutoFit/>
          </a:bodyPr>
          <a:lstStyle/>
          <a:p>
            <a:pPr marL="0" marR="0" lvl="0" indent="0" algn="l" defTabSz="457200" rtl="0" eaLnBrk="1" fontAlgn="auto" latinLnBrk="0" hangingPunct="1">
              <a:lnSpc>
                <a:spcPct val="114000"/>
              </a:lnSpc>
              <a:spcBef>
                <a:spcPts val="0"/>
              </a:spcBef>
              <a:spcAft>
                <a:spcPts val="0"/>
              </a:spcAft>
              <a:buClrTx/>
              <a:buSzTx/>
              <a:buFontTx/>
              <a:buNone/>
              <a:tabLst/>
              <a:defRPr/>
            </a:pPr>
            <a:endParaRPr kumimoji="0" lang="pt-BR" sz="1400" b="0" i="0" u="none" strike="noStrike" kern="1200" cap="none" spc="0" normalizeH="0" baseline="0" noProof="0" dirty="0">
              <a:ln>
                <a:noFill/>
              </a:ln>
              <a:solidFill>
                <a:schemeClr val="tx1">
                  <a:lumMod val="95000"/>
                  <a:lumOff val="5000"/>
                </a:schemeClr>
              </a:solidFill>
              <a:effectLst/>
              <a:uLnTx/>
              <a:uFillTx/>
              <a:latin typeface="IBM Plex Sans" panose="020B0503050203000203" pitchFamily="34" charset="0"/>
              <a:ea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14000"/>
              </a:lnSpc>
              <a:spcBef>
                <a:spcPts val="0"/>
              </a:spcBef>
              <a:spcAft>
                <a:spcPts val="0"/>
              </a:spcAft>
              <a:buClrTx/>
              <a:buSzTx/>
              <a:buFontTx/>
              <a:buNone/>
              <a:tabLst/>
              <a:defRPr/>
            </a:pPr>
            <a:r>
              <a:rPr kumimoji="0" lang="pt-BR" sz="1400" b="0" i="0" u="none" strike="noStrike" kern="1200" cap="none" spc="0" normalizeH="0" baseline="0" noProof="0" dirty="0">
                <a:ln>
                  <a:noFill/>
                </a:ln>
                <a:solidFill>
                  <a:schemeClr val="tx1">
                    <a:lumMod val="95000"/>
                    <a:lumOff val="5000"/>
                  </a:schemeClr>
                </a:solidFill>
                <a:effectLst/>
                <a:uLnTx/>
                <a:uFillTx/>
                <a:latin typeface="IBM Plex Sans" panose="020B0503050203000203" pitchFamily="34" charset="0"/>
                <a:ea typeface="Segoe UI" panose="020B0502040204020203" pitchFamily="34" charset="0"/>
                <a:cs typeface="Segoe UI" panose="020B0502040204020203" pitchFamily="34" charset="0"/>
              </a:rPr>
              <a:t> </a:t>
            </a:r>
          </a:p>
        </p:txBody>
      </p:sp>
      <p:grpSp>
        <p:nvGrpSpPr>
          <p:cNvPr id="34" name="Agrupar 33">
            <a:extLst>
              <a:ext uri="{FF2B5EF4-FFF2-40B4-BE49-F238E27FC236}">
                <a16:creationId xmlns:a16="http://schemas.microsoft.com/office/drawing/2014/main" id="{B950944C-AEEA-CEEB-79E7-54E8D4691827}"/>
              </a:ext>
            </a:extLst>
          </p:cNvPr>
          <p:cNvGrpSpPr/>
          <p:nvPr/>
        </p:nvGrpSpPr>
        <p:grpSpPr>
          <a:xfrm>
            <a:off x="755923" y="1221712"/>
            <a:ext cx="8655203" cy="894247"/>
            <a:chOff x="847454" y="1712425"/>
            <a:chExt cx="7635092" cy="1120113"/>
          </a:xfrm>
          <a:effectLst>
            <a:outerShdw blurRad="50800" dist="38100" dir="2700000" algn="tl" rotWithShape="0">
              <a:schemeClr val="bg1">
                <a:lumMod val="65000"/>
                <a:alpha val="40000"/>
              </a:schemeClr>
            </a:outerShdw>
          </a:effectLst>
        </p:grpSpPr>
        <p:sp>
          <p:nvSpPr>
            <p:cNvPr id="38" name="Fluxograma: Terminação 37">
              <a:extLst>
                <a:ext uri="{FF2B5EF4-FFF2-40B4-BE49-F238E27FC236}">
                  <a16:creationId xmlns:a16="http://schemas.microsoft.com/office/drawing/2014/main" id="{0C6BF1F9-BCCA-2B01-327D-9270F22127E3}"/>
                </a:ext>
              </a:extLst>
            </p:cNvPr>
            <p:cNvSpPr/>
            <p:nvPr/>
          </p:nvSpPr>
          <p:spPr>
            <a:xfrm>
              <a:off x="847454" y="1712425"/>
              <a:ext cx="3316302" cy="1120113"/>
            </a:xfrm>
            <a:prstGeom prst="flowChartTerminator">
              <a:avLst/>
            </a:prstGeom>
            <a:solidFill>
              <a:schemeClr val="bg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39" name="Fluxograma: Terminação 38">
              <a:extLst>
                <a:ext uri="{FF2B5EF4-FFF2-40B4-BE49-F238E27FC236}">
                  <a16:creationId xmlns:a16="http://schemas.microsoft.com/office/drawing/2014/main" id="{DE3A0939-D429-78BB-27C1-92023798D735}"/>
                </a:ext>
              </a:extLst>
            </p:cNvPr>
            <p:cNvSpPr/>
            <p:nvPr/>
          </p:nvSpPr>
          <p:spPr>
            <a:xfrm>
              <a:off x="3324565" y="1712425"/>
              <a:ext cx="3316302" cy="1120113"/>
            </a:xfrm>
            <a:prstGeom prst="flowChartTerminator">
              <a:avLst/>
            </a:prstGeom>
            <a:solidFill>
              <a:schemeClr val="bg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0" name="Fluxograma: Terminação 39">
              <a:extLst>
                <a:ext uri="{FF2B5EF4-FFF2-40B4-BE49-F238E27FC236}">
                  <a16:creationId xmlns:a16="http://schemas.microsoft.com/office/drawing/2014/main" id="{58BC3478-E0F8-80E8-C729-CEC9E35645C8}"/>
                </a:ext>
              </a:extLst>
            </p:cNvPr>
            <p:cNvSpPr/>
            <p:nvPr/>
          </p:nvSpPr>
          <p:spPr>
            <a:xfrm>
              <a:off x="5166244" y="1712425"/>
              <a:ext cx="3316302" cy="1120113"/>
            </a:xfrm>
            <a:prstGeom prst="flowChartTerminator">
              <a:avLst/>
            </a:prstGeom>
            <a:solidFill>
              <a:schemeClr val="bg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grpSp>
      <p:sp>
        <p:nvSpPr>
          <p:cNvPr id="41" name="Elipse 40">
            <a:extLst>
              <a:ext uri="{FF2B5EF4-FFF2-40B4-BE49-F238E27FC236}">
                <a16:creationId xmlns:a16="http://schemas.microsoft.com/office/drawing/2014/main" id="{F323D4F5-E65E-0CF0-9D04-2381AA298BE7}"/>
              </a:ext>
            </a:extLst>
          </p:cNvPr>
          <p:cNvSpPr/>
          <p:nvPr/>
        </p:nvSpPr>
        <p:spPr>
          <a:xfrm>
            <a:off x="954712" y="1368671"/>
            <a:ext cx="608950" cy="606385"/>
          </a:xfrm>
          <a:prstGeom prst="ellipse">
            <a:avLst/>
          </a:prstGeom>
          <a:noFill/>
          <a:ln w="25400">
            <a:gradFill>
              <a:gsLst>
                <a:gs pos="18000">
                  <a:schemeClr val="bg1"/>
                </a:gs>
                <a:gs pos="66000">
                  <a:srgbClr val="FF0000"/>
                </a:gs>
                <a:gs pos="0">
                  <a:schemeClr val="accent1">
                    <a:lumMod val="5000"/>
                    <a:lumOff val="95000"/>
                  </a:schemeClr>
                </a:gs>
                <a:gs pos="100000">
                  <a:srgbClr val="C00000"/>
                </a:gs>
              </a:gsLst>
              <a:lin ang="3600000" scaled="0"/>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3" name="TextBox 32">
            <a:extLst>
              <a:ext uri="{FF2B5EF4-FFF2-40B4-BE49-F238E27FC236}">
                <a16:creationId xmlns:a16="http://schemas.microsoft.com/office/drawing/2014/main" id="{30B15982-FBF5-A63D-BFDB-662D10C80381}"/>
              </a:ext>
            </a:extLst>
          </p:cNvPr>
          <p:cNvSpPr txBox="1"/>
          <p:nvPr/>
        </p:nvSpPr>
        <p:spPr>
          <a:xfrm>
            <a:off x="899269" y="1499559"/>
            <a:ext cx="635791" cy="338554"/>
          </a:xfrm>
          <a:prstGeom prst="rect">
            <a:avLst/>
          </a:prstGeom>
          <a:no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pt-BR" sz="1600" b="1" i="0" u="none" strike="noStrike" kern="1200" cap="none" spc="0" normalizeH="0" baseline="0" noProof="0" dirty="0">
                <a:ln>
                  <a:noFill/>
                </a:ln>
                <a:solidFill>
                  <a:schemeClr val="tx1">
                    <a:lumMod val="85000"/>
                    <a:lumOff val="15000"/>
                  </a:schemeClr>
                </a:solidFill>
                <a:effectLst/>
                <a:uLnTx/>
                <a:uFillTx/>
                <a:latin typeface="IBM Plex Sans" panose="020B0503050203000203" pitchFamily="34" charset="0"/>
                <a:ea typeface="Roboto Condensed" panose="02000000000000000000" pitchFamily="2" charset="0"/>
              </a:rPr>
              <a:t>01</a:t>
            </a:r>
          </a:p>
        </p:txBody>
      </p:sp>
      <p:sp>
        <p:nvSpPr>
          <p:cNvPr id="45" name="Rectangle 36">
            <a:extLst>
              <a:ext uri="{FF2B5EF4-FFF2-40B4-BE49-F238E27FC236}">
                <a16:creationId xmlns:a16="http://schemas.microsoft.com/office/drawing/2014/main" id="{62D8F81D-7072-5E32-2A53-EB808821E659}"/>
              </a:ext>
            </a:extLst>
          </p:cNvPr>
          <p:cNvSpPr/>
          <p:nvPr/>
        </p:nvSpPr>
        <p:spPr>
          <a:xfrm>
            <a:off x="1749849" y="1376311"/>
            <a:ext cx="7396571" cy="635687"/>
          </a:xfrm>
          <a:prstGeom prst="rect">
            <a:avLst/>
          </a:prstGeom>
        </p:spPr>
        <p:txBody>
          <a:bodyPr wrap="square">
            <a:spAutoFit/>
          </a:bodyPr>
          <a:lstStyle/>
          <a:p>
            <a:pPr algn="just" defTabSz="457200">
              <a:lnSpc>
                <a:spcPct val="114000"/>
              </a:lnSpc>
              <a:defRPr/>
            </a:pPr>
            <a:r>
              <a:rPr lang="pt-BR" sz="1600" b="1" dirty="0">
                <a:solidFill>
                  <a:srgbClr val="002060"/>
                </a:solidFill>
                <a:latin typeface="IBM Plex Sans" panose="020B0503050203000203" pitchFamily="34" charset="0"/>
                <a:ea typeface="Segoe UI" panose="020B0502040204020203" pitchFamily="34" charset="0"/>
                <a:cs typeface="Segoe UI" panose="020B0502040204020203" pitchFamily="34" charset="0"/>
              </a:rPr>
              <a:t>Suprimir conflito de competência: demarcar limites entre os fatos geradores do ITCMD e do Imposto sobre a Renda</a:t>
            </a:r>
            <a:endParaRPr kumimoji="0" lang="pt-BR" sz="1600" b="1" i="0" u="none" strike="noStrike" kern="1200" cap="none" spc="0" normalizeH="0" baseline="0" noProof="0" dirty="0">
              <a:ln>
                <a:noFill/>
              </a:ln>
              <a:solidFill>
                <a:srgbClr val="002060"/>
              </a:solidFill>
              <a:effectLst/>
              <a:uLnTx/>
              <a:uFillTx/>
              <a:latin typeface="IBM Plex Sans" panose="020B0503050203000203" pitchFamily="34" charset="0"/>
              <a:ea typeface="Segoe UI" panose="020B0502040204020203" pitchFamily="34" charset="0"/>
              <a:cs typeface="Segoe UI" panose="020B0502040204020203" pitchFamily="34" charset="0"/>
            </a:endParaRPr>
          </a:p>
        </p:txBody>
      </p:sp>
      <p:sp>
        <p:nvSpPr>
          <p:cNvPr id="2" name="TextBox 7">
            <a:extLst>
              <a:ext uri="{FF2B5EF4-FFF2-40B4-BE49-F238E27FC236}">
                <a16:creationId xmlns:a16="http://schemas.microsoft.com/office/drawing/2014/main" id="{2DC86F52-FD08-3309-001F-B2C556221473}"/>
              </a:ext>
            </a:extLst>
          </p:cNvPr>
          <p:cNvSpPr txBox="1"/>
          <p:nvPr/>
        </p:nvSpPr>
        <p:spPr>
          <a:xfrm>
            <a:off x="755923" y="593550"/>
            <a:ext cx="10196329" cy="492443"/>
          </a:xfrm>
          <a:prstGeom prst="rect">
            <a:avLst/>
          </a:prstGeom>
          <a:noFill/>
        </p:spPr>
        <p:txBody>
          <a:bodyPr wrap="square" rtlCol="0">
            <a:spAutoFit/>
          </a:bodyPr>
          <a:lstStyle/>
          <a:p>
            <a:pPr marL="12700">
              <a:lnSpc>
                <a:spcPct val="100000"/>
              </a:lnSpc>
              <a:spcBef>
                <a:spcPts val="100"/>
              </a:spcBef>
            </a:pPr>
            <a:r>
              <a:rPr lang="pt-BR" sz="2600" b="1" dirty="0">
                <a:solidFill>
                  <a:schemeClr val="accent1">
                    <a:lumMod val="50000"/>
                  </a:schemeClr>
                </a:solidFill>
                <a:latin typeface="IBM Plex Sans bold" panose="020B0803050203000203" pitchFamily="34" charset="0"/>
                <a:cs typeface="Verdana"/>
              </a:rPr>
              <a:t>Propostas desta apresentação</a:t>
            </a:r>
            <a:endParaRPr lang="pt-BR" sz="2600" b="1" dirty="0">
              <a:solidFill>
                <a:schemeClr val="accent1">
                  <a:lumMod val="50000"/>
                </a:schemeClr>
              </a:solidFill>
              <a:latin typeface="IBM Plex Sans" panose="020B0503050203000203" pitchFamily="34" charset="0"/>
              <a:cs typeface="Verdana"/>
            </a:endParaRPr>
          </a:p>
        </p:txBody>
      </p:sp>
      <p:sp>
        <p:nvSpPr>
          <p:cNvPr id="7" name="Rectangle 36">
            <a:extLst>
              <a:ext uri="{FF2B5EF4-FFF2-40B4-BE49-F238E27FC236}">
                <a16:creationId xmlns:a16="http://schemas.microsoft.com/office/drawing/2014/main" id="{349071E0-3E17-7357-2C0C-430B21432204}"/>
              </a:ext>
            </a:extLst>
          </p:cNvPr>
          <p:cNvSpPr/>
          <p:nvPr/>
        </p:nvSpPr>
        <p:spPr>
          <a:xfrm>
            <a:off x="2982829" y="2520610"/>
            <a:ext cx="4646370" cy="567720"/>
          </a:xfrm>
          <a:prstGeom prst="rect">
            <a:avLst/>
          </a:prstGeom>
        </p:spPr>
        <p:txBody>
          <a:bodyPr wrap="square">
            <a:spAutoFit/>
          </a:bodyPr>
          <a:lstStyle/>
          <a:p>
            <a:pPr marL="0" marR="0" lvl="0" indent="0" algn="l" defTabSz="457200" rtl="0" eaLnBrk="1" fontAlgn="auto" latinLnBrk="0" hangingPunct="1">
              <a:lnSpc>
                <a:spcPct val="114000"/>
              </a:lnSpc>
              <a:spcBef>
                <a:spcPts val="0"/>
              </a:spcBef>
              <a:spcAft>
                <a:spcPts val="0"/>
              </a:spcAft>
              <a:buClrTx/>
              <a:buSzTx/>
              <a:buFontTx/>
              <a:buNone/>
              <a:tabLst/>
              <a:defRPr/>
            </a:pPr>
            <a:endParaRPr kumimoji="0" lang="pt-BR" sz="1400" b="0" i="0" u="none" strike="noStrike" kern="1200" cap="none" spc="0" normalizeH="0" baseline="0" noProof="0" dirty="0">
              <a:ln>
                <a:noFill/>
              </a:ln>
              <a:solidFill>
                <a:schemeClr val="tx1">
                  <a:lumMod val="95000"/>
                  <a:lumOff val="5000"/>
                </a:schemeClr>
              </a:solidFill>
              <a:effectLst/>
              <a:uLnTx/>
              <a:uFillTx/>
              <a:latin typeface="IBM Plex Sans" panose="020B0503050203000203" pitchFamily="34" charset="0"/>
              <a:ea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14000"/>
              </a:lnSpc>
              <a:spcBef>
                <a:spcPts val="0"/>
              </a:spcBef>
              <a:spcAft>
                <a:spcPts val="0"/>
              </a:spcAft>
              <a:buClrTx/>
              <a:buSzTx/>
              <a:buFontTx/>
              <a:buNone/>
              <a:tabLst/>
              <a:defRPr/>
            </a:pPr>
            <a:r>
              <a:rPr kumimoji="0" lang="pt-BR" sz="1400" b="0" i="0" u="none" strike="noStrike" kern="1200" cap="none" spc="0" normalizeH="0" baseline="0" noProof="0" dirty="0">
                <a:ln>
                  <a:noFill/>
                </a:ln>
                <a:solidFill>
                  <a:schemeClr val="tx1">
                    <a:lumMod val="95000"/>
                    <a:lumOff val="5000"/>
                  </a:schemeClr>
                </a:solidFill>
                <a:effectLst/>
                <a:uLnTx/>
                <a:uFillTx/>
                <a:latin typeface="IBM Plex Sans" panose="020B0503050203000203" pitchFamily="34" charset="0"/>
                <a:ea typeface="Segoe UI" panose="020B0502040204020203" pitchFamily="34" charset="0"/>
                <a:cs typeface="Segoe UI" panose="020B0502040204020203" pitchFamily="34" charset="0"/>
              </a:rPr>
              <a:t> </a:t>
            </a:r>
          </a:p>
        </p:txBody>
      </p:sp>
      <p:grpSp>
        <p:nvGrpSpPr>
          <p:cNvPr id="8" name="Agrupar 7">
            <a:extLst>
              <a:ext uri="{FF2B5EF4-FFF2-40B4-BE49-F238E27FC236}">
                <a16:creationId xmlns:a16="http://schemas.microsoft.com/office/drawing/2014/main" id="{AE1AEF02-EB70-3F15-1D34-61D21D434FFA}"/>
              </a:ext>
            </a:extLst>
          </p:cNvPr>
          <p:cNvGrpSpPr/>
          <p:nvPr/>
        </p:nvGrpSpPr>
        <p:grpSpPr>
          <a:xfrm>
            <a:off x="755923" y="2246063"/>
            <a:ext cx="8655203" cy="894247"/>
            <a:chOff x="847454" y="1712425"/>
            <a:chExt cx="7635092" cy="1120113"/>
          </a:xfrm>
          <a:effectLst>
            <a:outerShdw blurRad="50800" dist="38100" dir="2700000" algn="tl" rotWithShape="0">
              <a:schemeClr val="bg1">
                <a:lumMod val="65000"/>
                <a:alpha val="40000"/>
              </a:schemeClr>
            </a:outerShdw>
          </a:effectLst>
        </p:grpSpPr>
        <p:sp>
          <p:nvSpPr>
            <p:cNvPr id="9" name="Fluxograma: Terminação 8">
              <a:extLst>
                <a:ext uri="{FF2B5EF4-FFF2-40B4-BE49-F238E27FC236}">
                  <a16:creationId xmlns:a16="http://schemas.microsoft.com/office/drawing/2014/main" id="{B050DB41-E307-4FC8-5D4C-E2CBD2A744E3}"/>
                </a:ext>
              </a:extLst>
            </p:cNvPr>
            <p:cNvSpPr/>
            <p:nvPr/>
          </p:nvSpPr>
          <p:spPr>
            <a:xfrm>
              <a:off x="847454" y="1712425"/>
              <a:ext cx="3316302" cy="1120113"/>
            </a:xfrm>
            <a:prstGeom prst="flowChartTerminator">
              <a:avLst/>
            </a:prstGeom>
            <a:solidFill>
              <a:schemeClr val="bg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0" name="Fluxograma: Terminação 9">
              <a:extLst>
                <a:ext uri="{FF2B5EF4-FFF2-40B4-BE49-F238E27FC236}">
                  <a16:creationId xmlns:a16="http://schemas.microsoft.com/office/drawing/2014/main" id="{4C82C3A8-C9B9-C7DC-DDF4-788B276AF8CE}"/>
                </a:ext>
              </a:extLst>
            </p:cNvPr>
            <p:cNvSpPr/>
            <p:nvPr/>
          </p:nvSpPr>
          <p:spPr>
            <a:xfrm>
              <a:off x="3324565" y="1712425"/>
              <a:ext cx="3316302" cy="1120113"/>
            </a:xfrm>
            <a:prstGeom prst="flowChartTerminator">
              <a:avLst/>
            </a:prstGeom>
            <a:solidFill>
              <a:schemeClr val="bg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1" name="Fluxograma: Terminação 10">
              <a:extLst>
                <a:ext uri="{FF2B5EF4-FFF2-40B4-BE49-F238E27FC236}">
                  <a16:creationId xmlns:a16="http://schemas.microsoft.com/office/drawing/2014/main" id="{4394AC12-6EF6-73C2-5D16-7574C49C4159}"/>
                </a:ext>
              </a:extLst>
            </p:cNvPr>
            <p:cNvSpPr/>
            <p:nvPr/>
          </p:nvSpPr>
          <p:spPr>
            <a:xfrm>
              <a:off x="5166244" y="1712425"/>
              <a:ext cx="3316302" cy="1120113"/>
            </a:xfrm>
            <a:prstGeom prst="flowChartTerminator">
              <a:avLst/>
            </a:prstGeom>
            <a:solidFill>
              <a:schemeClr val="bg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grpSp>
      <p:sp>
        <p:nvSpPr>
          <p:cNvPr id="12" name="Elipse 11">
            <a:extLst>
              <a:ext uri="{FF2B5EF4-FFF2-40B4-BE49-F238E27FC236}">
                <a16:creationId xmlns:a16="http://schemas.microsoft.com/office/drawing/2014/main" id="{73283B33-FA1C-5B61-D9D8-C285A5933447}"/>
              </a:ext>
            </a:extLst>
          </p:cNvPr>
          <p:cNvSpPr/>
          <p:nvPr/>
        </p:nvSpPr>
        <p:spPr>
          <a:xfrm>
            <a:off x="954712" y="2393022"/>
            <a:ext cx="608950" cy="606385"/>
          </a:xfrm>
          <a:prstGeom prst="ellipse">
            <a:avLst/>
          </a:prstGeom>
          <a:noFill/>
          <a:ln w="25400">
            <a:gradFill>
              <a:gsLst>
                <a:gs pos="18000">
                  <a:schemeClr val="bg1"/>
                </a:gs>
                <a:gs pos="66000">
                  <a:srgbClr val="FF0000"/>
                </a:gs>
                <a:gs pos="0">
                  <a:schemeClr val="accent1">
                    <a:lumMod val="5000"/>
                    <a:lumOff val="95000"/>
                  </a:schemeClr>
                </a:gs>
                <a:gs pos="100000">
                  <a:srgbClr val="C00000"/>
                </a:gs>
              </a:gsLst>
              <a:lin ang="3600000" scaled="0"/>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3" name="TextBox 32">
            <a:extLst>
              <a:ext uri="{FF2B5EF4-FFF2-40B4-BE49-F238E27FC236}">
                <a16:creationId xmlns:a16="http://schemas.microsoft.com/office/drawing/2014/main" id="{99EFD0D7-C754-6848-F442-970459BED262}"/>
              </a:ext>
            </a:extLst>
          </p:cNvPr>
          <p:cNvSpPr txBox="1"/>
          <p:nvPr/>
        </p:nvSpPr>
        <p:spPr>
          <a:xfrm>
            <a:off x="899269" y="2523910"/>
            <a:ext cx="635791" cy="338554"/>
          </a:xfrm>
          <a:prstGeom prst="rect">
            <a:avLst/>
          </a:prstGeom>
          <a:no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pt-BR" sz="1600" b="1" i="0" u="none" strike="noStrike" kern="1200" cap="none" spc="0" normalizeH="0" baseline="0" noProof="0" dirty="0">
                <a:ln>
                  <a:noFill/>
                </a:ln>
                <a:solidFill>
                  <a:schemeClr val="tx1">
                    <a:lumMod val="85000"/>
                    <a:lumOff val="15000"/>
                  </a:schemeClr>
                </a:solidFill>
                <a:effectLst/>
                <a:uLnTx/>
                <a:uFillTx/>
                <a:latin typeface="IBM Plex Sans" panose="020B0503050203000203" pitchFamily="34" charset="0"/>
                <a:ea typeface="Roboto Condensed" panose="02000000000000000000" pitchFamily="2" charset="0"/>
              </a:rPr>
              <a:t>02</a:t>
            </a:r>
          </a:p>
        </p:txBody>
      </p:sp>
      <p:sp>
        <p:nvSpPr>
          <p:cNvPr id="14" name="Rectangle 36">
            <a:extLst>
              <a:ext uri="{FF2B5EF4-FFF2-40B4-BE49-F238E27FC236}">
                <a16:creationId xmlns:a16="http://schemas.microsoft.com/office/drawing/2014/main" id="{20DFD243-6EDD-469A-2F3C-946588F6A549}"/>
              </a:ext>
            </a:extLst>
          </p:cNvPr>
          <p:cNvSpPr/>
          <p:nvPr/>
        </p:nvSpPr>
        <p:spPr>
          <a:xfrm>
            <a:off x="1749849" y="2390506"/>
            <a:ext cx="7396571" cy="635687"/>
          </a:xfrm>
          <a:prstGeom prst="rect">
            <a:avLst/>
          </a:prstGeom>
        </p:spPr>
        <p:txBody>
          <a:bodyPr wrap="square">
            <a:spAutoFit/>
          </a:bodyPr>
          <a:lstStyle/>
          <a:p>
            <a:pPr algn="just" defTabSz="457200">
              <a:lnSpc>
                <a:spcPct val="114000"/>
              </a:lnSpc>
              <a:defRPr/>
            </a:pPr>
            <a:r>
              <a:rPr lang="pt-BR" sz="1600" b="1" dirty="0">
                <a:solidFill>
                  <a:srgbClr val="002060"/>
                </a:solidFill>
                <a:latin typeface="IBM Plex Sans" panose="020B0503050203000203" pitchFamily="34" charset="0"/>
                <a:ea typeface="Segoe UI" panose="020B0502040204020203" pitchFamily="34" charset="0"/>
                <a:cs typeface="Segoe UI" panose="020B0502040204020203" pitchFamily="34" charset="0"/>
              </a:rPr>
              <a:t>Reafirmar a não incidência do ITCMD sobre a distribuição desproporcional de lucros, ressalvando aos Fiscos direito de coibir abusos conforme o CTN</a:t>
            </a:r>
            <a:endParaRPr kumimoji="0" lang="pt-BR" sz="1600" b="1" i="0" u="none" strike="noStrike" kern="1200" cap="none" spc="0" normalizeH="0" baseline="0" noProof="0" dirty="0">
              <a:ln>
                <a:noFill/>
              </a:ln>
              <a:solidFill>
                <a:srgbClr val="002060"/>
              </a:solidFill>
              <a:effectLst/>
              <a:uLnTx/>
              <a:uFillTx/>
              <a:latin typeface="IBM Plex Sans" panose="020B0503050203000203" pitchFamily="34" charset="0"/>
              <a:ea typeface="Segoe UI" panose="020B0502040204020203" pitchFamily="34" charset="0"/>
              <a:cs typeface="Segoe UI" panose="020B0502040204020203" pitchFamily="34" charset="0"/>
            </a:endParaRPr>
          </a:p>
        </p:txBody>
      </p:sp>
      <p:sp>
        <p:nvSpPr>
          <p:cNvPr id="15" name="Rectangle 36">
            <a:extLst>
              <a:ext uri="{FF2B5EF4-FFF2-40B4-BE49-F238E27FC236}">
                <a16:creationId xmlns:a16="http://schemas.microsoft.com/office/drawing/2014/main" id="{53922DFC-4457-5A0D-E8CF-63AD49B0BF8C}"/>
              </a:ext>
            </a:extLst>
          </p:cNvPr>
          <p:cNvSpPr/>
          <p:nvPr/>
        </p:nvSpPr>
        <p:spPr>
          <a:xfrm>
            <a:off x="2982829" y="3544961"/>
            <a:ext cx="4646370" cy="567720"/>
          </a:xfrm>
          <a:prstGeom prst="rect">
            <a:avLst/>
          </a:prstGeom>
        </p:spPr>
        <p:txBody>
          <a:bodyPr wrap="square">
            <a:spAutoFit/>
          </a:bodyPr>
          <a:lstStyle/>
          <a:p>
            <a:pPr marL="0" marR="0" lvl="0" indent="0" algn="l" defTabSz="457200" rtl="0" eaLnBrk="1" fontAlgn="auto" latinLnBrk="0" hangingPunct="1">
              <a:lnSpc>
                <a:spcPct val="114000"/>
              </a:lnSpc>
              <a:spcBef>
                <a:spcPts val="0"/>
              </a:spcBef>
              <a:spcAft>
                <a:spcPts val="0"/>
              </a:spcAft>
              <a:buClrTx/>
              <a:buSzTx/>
              <a:buFontTx/>
              <a:buNone/>
              <a:tabLst/>
              <a:defRPr/>
            </a:pPr>
            <a:endParaRPr kumimoji="0" lang="pt-BR" sz="1400" b="0" i="0" u="none" strike="noStrike" kern="1200" cap="none" spc="0" normalizeH="0" baseline="0" noProof="0" dirty="0">
              <a:ln>
                <a:noFill/>
              </a:ln>
              <a:solidFill>
                <a:schemeClr val="tx1">
                  <a:lumMod val="95000"/>
                  <a:lumOff val="5000"/>
                </a:schemeClr>
              </a:solidFill>
              <a:effectLst/>
              <a:uLnTx/>
              <a:uFillTx/>
              <a:latin typeface="IBM Plex Sans" panose="020B0503050203000203" pitchFamily="34" charset="0"/>
              <a:ea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14000"/>
              </a:lnSpc>
              <a:spcBef>
                <a:spcPts val="0"/>
              </a:spcBef>
              <a:spcAft>
                <a:spcPts val="0"/>
              </a:spcAft>
              <a:buClrTx/>
              <a:buSzTx/>
              <a:buFontTx/>
              <a:buNone/>
              <a:tabLst/>
              <a:defRPr/>
            </a:pPr>
            <a:r>
              <a:rPr kumimoji="0" lang="pt-BR" sz="1400" b="0" i="0" u="none" strike="noStrike" kern="1200" cap="none" spc="0" normalizeH="0" baseline="0" noProof="0" dirty="0">
                <a:ln>
                  <a:noFill/>
                </a:ln>
                <a:solidFill>
                  <a:schemeClr val="tx1">
                    <a:lumMod val="95000"/>
                    <a:lumOff val="5000"/>
                  </a:schemeClr>
                </a:solidFill>
                <a:effectLst/>
                <a:uLnTx/>
                <a:uFillTx/>
                <a:latin typeface="IBM Plex Sans" panose="020B0503050203000203" pitchFamily="34" charset="0"/>
                <a:ea typeface="Segoe UI" panose="020B0502040204020203" pitchFamily="34" charset="0"/>
                <a:cs typeface="Segoe UI" panose="020B0502040204020203" pitchFamily="34" charset="0"/>
              </a:rPr>
              <a:t> </a:t>
            </a:r>
          </a:p>
        </p:txBody>
      </p:sp>
      <p:grpSp>
        <p:nvGrpSpPr>
          <p:cNvPr id="16" name="Agrupar 15">
            <a:extLst>
              <a:ext uri="{FF2B5EF4-FFF2-40B4-BE49-F238E27FC236}">
                <a16:creationId xmlns:a16="http://schemas.microsoft.com/office/drawing/2014/main" id="{7BABCFB8-79C3-1636-E095-932B0DEECE27}"/>
              </a:ext>
            </a:extLst>
          </p:cNvPr>
          <p:cNvGrpSpPr/>
          <p:nvPr/>
        </p:nvGrpSpPr>
        <p:grpSpPr>
          <a:xfrm>
            <a:off x="755923" y="3270414"/>
            <a:ext cx="8655203" cy="894247"/>
            <a:chOff x="847454" y="1712425"/>
            <a:chExt cx="7635092" cy="1120113"/>
          </a:xfrm>
          <a:effectLst>
            <a:outerShdw blurRad="50800" dist="38100" dir="2700000" algn="tl" rotWithShape="0">
              <a:schemeClr val="bg1">
                <a:lumMod val="65000"/>
                <a:alpha val="40000"/>
              </a:schemeClr>
            </a:outerShdw>
          </a:effectLst>
        </p:grpSpPr>
        <p:sp>
          <p:nvSpPr>
            <p:cNvPr id="17" name="Fluxograma: Terminação 16">
              <a:extLst>
                <a:ext uri="{FF2B5EF4-FFF2-40B4-BE49-F238E27FC236}">
                  <a16:creationId xmlns:a16="http://schemas.microsoft.com/office/drawing/2014/main" id="{7F756177-BD8F-F7EF-83F8-2C71F8CC36A9}"/>
                </a:ext>
              </a:extLst>
            </p:cNvPr>
            <p:cNvSpPr/>
            <p:nvPr/>
          </p:nvSpPr>
          <p:spPr>
            <a:xfrm>
              <a:off x="847454" y="1712425"/>
              <a:ext cx="3316302" cy="1120113"/>
            </a:xfrm>
            <a:prstGeom prst="flowChartTerminator">
              <a:avLst/>
            </a:prstGeom>
            <a:solidFill>
              <a:schemeClr val="bg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21" name="Fluxograma: Terminação 20">
              <a:extLst>
                <a:ext uri="{FF2B5EF4-FFF2-40B4-BE49-F238E27FC236}">
                  <a16:creationId xmlns:a16="http://schemas.microsoft.com/office/drawing/2014/main" id="{69493D3E-79AF-C7AA-8ABD-B7A15129EBC4}"/>
                </a:ext>
              </a:extLst>
            </p:cNvPr>
            <p:cNvSpPr/>
            <p:nvPr/>
          </p:nvSpPr>
          <p:spPr>
            <a:xfrm>
              <a:off x="3324565" y="1712425"/>
              <a:ext cx="3316302" cy="1120113"/>
            </a:xfrm>
            <a:prstGeom prst="flowChartTerminator">
              <a:avLst/>
            </a:prstGeom>
            <a:solidFill>
              <a:schemeClr val="bg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3" name="Fluxograma: Terminação 22">
              <a:extLst>
                <a:ext uri="{FF2B5EF4-FFF2-40B4-BE49-F238E27FC236}">
                  <a16:creationId xmlns:a16="http://schemas.microsoft.com/office/drawing/2014/main" id="{DA62DA78-58B5-3821-05A7-DC7ABE17F2B2}"/>
                </a:ext>
              </a:extLst>
            </p:cNvPr>
            <p:cNvSpPr/>
            <p:nvPr/>
          </p:nvSpPr>
          <p:spPr>
            <a:xfrm>
              <a:off x="5166244" y="1712425"/>
              <a:ext cx="3316302" cy="1120113"/>
            </a:xfrm>
            <a:prstGeom prst="flowChartTerminator">
              <a:avLst/>
            </a:prstGeom>
            <a:solidFill>
              <a:schemeClr val="bg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grpSp>
      <p:sp>
        <p:nvSpPr>
          <p:cNvPr id="24" name="Elipse 23">
            <a:extLst>
              <a:ext uri="{FF2B5EF4-FFF2-40B4-BE49-F238E27FC236}">
                <a16:creationId xmlns:a16="http://schemas.microsoft.com/office/drawing/2014/main" id="{8D0D335B-2482-1A79-BB67-36227DD675C8}"/>
              </a:ext>
            </a:extLst>
          </p:cNvPr>
          <p:cNvSpPr/>
          <p:nvPr/>
        </p:nvSpPr>
        <p:spPr>
          <a:xfrm>
            <a:off x="954712" y="3417373"/>
            <a:ext cx="608950" cy="606385"/>
          </a:xfrm>
          <a:prstGeom prst="ellipse">
            <a:avLst/>
          </a:prstGeom>
          <a:noFill/>
          <a:ln w="25400">
            <a:gradFill>
              <a:gsLst>
                <a:gs pos="18000">
                  <a:schemeClr val="bg1"/>
                </a:gs>
                <a:gs pos="66000">
                  <a:srgbClr val="FF0000"/>
                </a:gs>
                <a:gs pos="0">
                  <a:schemeClr val="accent1">
                    <a:lumMod val="5000"/>
                    <a:lumOff val="95000"/>
                  </a:schemeClr>
                </a:gs>
                <a:gs pos="100000">
                  <a:srgbClr val="C00000"/>
                </a:gs>
              </a:gsLst>
              <a:lin ang="3600000" scaled="0"/>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5" name="TextBox 32">
            <a:extLst>
              <a:ext uri="{FF2B5EF4-FFF2-40B4-BE49-F238E27FC236}">
                <a16:creationId xmlns:a16="http://schemas.microsoft.com/office/drawing/2014/main" id="{59A24902-24F1-8959-E8BA-08E2F9B41E53}"/>
              </a:ext>
            </a:extLst>
          </p:cNvPr>
          <p:cNvSpPr txBox="1"/>
          <p:nvPr/>
        </p:nvSpPr>
        <p:spPr>
          <a:xfrm>
            <a:off x="899269" y="3548261"/>
            <a:ext cx="635791" cy="338554"/>
          </a:xfrm>
          <a:prstGeom prst="rect">
            <a:avLst/>
          </a:prstGeom>
          <a:no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pt-BR" sz="1600" b="1" i="0" u="none" strike="noStrike" kern="1200" cap="none" spc="0" normalizeH="0" baseline="0" noProof="0" dirty="0">
                <a:ln>
                  <a:noFill/>
                </a:ln>
                <a:solidFill>
                  <a:schemeClr val="tx1">
                    <a:lumMod val="85000"/>
                    <a:lumOff val="15000"/>
                  </a:schemeClr>
                </a:solidFill>
                <a:effectLst/>
                <a:uLnTx/>
                <a:uFillTx/>
                <a:latin typeface="IBM Plex Sans" panose="020B0503050203000203" pitchFamily="34" charset="0"/>
                <a:ea typeface="Roboto Condensed" panose="02000000000000000000" pitchFamily="2" charset="0"/>
              </a:rPr>
              <a:t>0</a:t>
            </a:r>
            <a:r>
              <a:rPr lang="pt-BR" sz="1600" b="1" dirty="0">
                <a:solidFill>
                  <a:schemeClr val="tx1">
                    <a:lumMod val="85000"/>
                    <a:lumOff val="15000"/>
                  </a:schemeClr>
                </a:solidFill>
                <a:latin typeface="IBM Plex Sans" panose="020B0503050203000203" pitchFamily="34" charset="0"/>
                <a:ea typeface="Roboto Condensed" panose="02000000000000000000" pitchFamily="2" charset="0"/>
              </a:rPr>
              <a:t>3</a:t>
            </a:r>
            <a:endParaRPr kumimoji="0" lang="pt-BR" sz="1600" b="1" i="0" u="none" strike="noStrike" kern="1200" cap="none" spc="0" normalizeH="0" baseline="0" noProof="0" dirty="0">
              <a:ln>
                <a:noFill/>
              </a:ln>
              <a:solidFill>
                <a:schemeClr val="tx1">
                  <a:lumMod val="85000"/>
                  <a:lumOff val="15000"/>
                </a:schemeClr>
              </a:solidFill>
              <a:effectLst/>
              <a:uLnTx/>
              <a:uFillTx/>
              <a:latin typeface="IBM Plex Sans" panose="020B0503050203000203" pitchFamily="34" charset="0"/>
              <a:ea typeface="Roboto Condensed" panose="02000000000000000000" pitchFamily="2" charset="0"/>
            </a:endParaRPr>
          </a:p>
        </p:txBody>
      </p:sp>
      <p:sp>
        <p:nvSpPr>
          <p:cNvPr id="30" name="Rectangle 36">
            <a:extLst>
              <a:ext uri="{FF2B5EF4-FFF2-40B4-BE49-F238E27FC236}">
                <a16:creationId xmlns:a16="http://schemas.microsoft.com/office/drawing/2014/main" id="{86CB6AB1-484B-4827-B08E-F28E213FEF97}"/>
              </a:ext>
            </a:extLst>
          </p:cNvPr>
          <p:cNvSpPr/>
          <p:nvPr/>
        </p:nvSpPr>
        <p:spPr>
          <a:xfrm>
            <a:off x="1749849" y="3425013"/>
            <a:ext cx="7396571" cy="635687"/>
          </a:xfrm>
          <a:prstGeom prst="rect">
            <a:avLst/>
          </a:prstGeom>
        </p:spPr>
        <p:txBody>
          <a:bodyPr wrap="square">
            <a:spAutoFit/>
          </a:bodyPr>
          <a:lstStyle/>
          <a:p>
            <a:pPr algn="just" defTabSz="457200">
              <a:lnSpc>
                <a:spcPct val="114000"/>
              </a:lnSpc>
              <a:defRPr/>
            </a:pPr>
            <a:r>
              <a:rPr lang="pt-BR" sz="1600" b="1" dirty="0">
                <a:solidFill>
                  <a:schemeClr val="accent1">
                    <a:lumMod val="50000"/>
                  </a:schemeClr>
                </a:solidFill>
                <a:latin typeface="IBM Plex Sans" panose="020B0503050203000203" pitchFamily="34" charset="0"/>
                <a:ea typeface="Segoe UI" panose="020B0502040204020203" pitchFamily="34" charset="0"/>
                <a:cs typeface="Segoe UI" panose="020B0502040204020203" pitchFamily="34" charset="0"/>
              </a:rPr>
              <a:t>Momento do fato gerador na transmissões de imóveis por doação: data do registro imobiliário, nos termos da legislação civil</a:t>
            </a:r>
            <a:endParaRPr kumimoji="0" lang="pt-BR" sz="1600" b="1" i="0" u="none" strike="noStrike" kern="1200" cap="none" spc="0" normalizeH="0" baseline="0" noProof="0" dirty="0">
              <a:ln>
                <a:noFill/>
              </a:ln>
              <a:solidFill>
                <a:schemeClr val="accent1">
                  <a:lumMod val="50000"/>
                </a:schemeClr>
              </a:solidFill>
              <a:effectLst/>
              <a:uLnTx/>
              <a:uFillTx/>
              <a:latin typeface="IBM Plex Sans" panose="020B0503050203000203" pitchFamily="34" charset="0"/>
              <a:ea typeface="Segoe UI" panose="020B0502040204020203" pitchFamily="34" charset="0"/>
              <a:cs typeface="Segoe UI" panose="020B0502040204020203" pitchFamily="34" charset="0"/>
            </a:endParaRPr>
          </a:p>
        </p:txBody>
      </p:sp>
      <p:sp>
        <p:nvSpPr>
          <p:cNvPr id="31" name="Rectangle 36">
            <a:extLst>
              <a:ext uri="{FF2B5EF4-FFF2-40B4-BE49-F238E27FC236}">
                <a16:creationId xmlns:a16="http://schemas.microsoft.com/office/drawing/2014/main" id="{2814DEF5-FA23-E957-48D7-D37E670DE627}"/>
              </a:ext>
            </a:extLst>
          </p:cNvPr>
          <p:cNvSpPr/>
          <p:nvPr/>
        </p:nvSpPr>
        <p:spPr>
          <a:xfrm>
            <a:off x="2982829" y="4586167"/>
            <a:ext cx="4646370" cy="567720"/>
          </a:xfrm>
          <a:prstGeom prst="rect">
            <a:avLst/>
          </a:prstGeom>
        </p:spPr>
        <p:txBody>
          <a:bodyPr wrap="square">
            <a:spAutoFit/>
          </a:bodyPr>
          <a:lstStyle/>
          <a:p>
            <a:pPr marL="0" marR="0" lvl="0" indent="0" algn="l" defTabSz="457200" rtl="0" eaLnBrk="1" fontAlgn="auto" latinLnBrk="0" hangingPunct="1">
              <a:lnSpc>
                <a:spcPct val="114000"/>
              </a:lnSpc>
              <a:spcBef>
                <a:spcPts val="0"/>
              </a:spcBef>
              <a:spcAft>
                <a:spcPts val="0"/>
              </a:spcAft>
              <a:buClrTx/>
              <a:buSzTx/>
              <a:buFontTx/>
              <a:buNone/>
              <a:tabLst/>
              <a:defRPr/>
            </a:pPr>
            <a:endParaRPr kumimoji="0" lang="pt-BR" sz="1400" b="0" i="0" u="none" strike="noStrike" kern="1200" cap="none" spc="0" normalizeH="0" baseline="0" noProof="0" dirty="0">
              <a:ln>
                <a:noFill/>
              </a:ln>
              <a:solidFill>
                <a:schemeClr val="tx1">
                  <a:lumMod val="95000"/>
                  <a:lumOff val="5000"/>
                </a:schemeClr>
              </a:solidFill>
              <a:effectLst/>
              <a:uLnTx/>
              <a:uFillTx/>
              <a:latin typeface="IBM Plex Sans" panose="020B0503050203000203" pitchFamily="34" charset="0"/>
              <a:ea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14000"/>
              </a:lnSpc>
              <a:spcBef>
                <a:spcPts val="0"/>
              </a:spcBef>
              <a:spcAft>
                <a:spcPts val="0"/>
              </a:spcAft>
              <a:buClrTx/>
              <a:buSzTx/>
              <a:buFontTx/>
              <a:buNone/>
              <a:tabLst/>
              <a:defRPr/>
            </a:pPr>
            <a:r>
              <a:rPr kumimoji="0" lang="pt-BR" sz="1400" b="0" i="0" u="none" strike="noStrike" kern="1200" cap="none" spc="0" normalizeH="0" baseline="0" noProof="0" dirty="0">
                <a:ln>
                  <a:noFill/>
                </a:ln>
                <a:solidFill>
                  <a:schemeClr val="tx1">
                    <a:lumMod val="95000"/>
                    <a:lumOff val="5000"/>
                  </a:schemeClr>
                </a:solidFill>
                <a:effectLst/>
                <a:uLnTx/>
                <a:uFillTx/>
                <a:latin typeface="IBM Plex Sans" panose="020B0503050203000203" pitchFamily="34" charset="0"/>
                <a:ea typeface="Segoe UI" panose="020B0502040204020203" pitchFamily="34" charset="0"/>
                <a:cs typeface="Segoe UI" panose="020B0502040204020203" pitchFamily="34" charset="0"/>
              </a:rPr>
              <a:t> </a:t>
            </a:r>
          </a:p>
        </p:txBody>
      </p:sp>
      <p:grpSp>
        <p:nvGrpSpPr>
          <p:cNvPr id="32" name="Agrupar 31">
            <a:extLst>
              <a:ext uri="{FF2B5EF4-FFF2-40B4-BE49-F238E27FC236}">
                <a16:creationId xmlns:a16="http://schemas.microsoft.com/office/drawing/2014/main" id="{9CE3A22B-8E48-E759-1A9C-C376BDBE852A}"/>
              </a:ext>
            </a:extLst>
          </p:cNvPr>
          <p:cNvGrpSpPr/>
          <p:nvPr/>
        </p:nvGrpSpPr>
        <p:grpSpPr>
          <a:xfrm>
            <a:off x="755923" y="4311620"/>
            <a:ext cx="8655203" cy="894247"/>
            <a:chOff x="847454" y="1712425"/>
            <a:chExt cx="7635092" cy="1120113"/>
          </a:xfrm>
          <a:effectLst>
            <a:outerShdw blurRad="50800" dist="38100" dir="2700000" algn="tl" rotWithShape="0">
              <a:schemeClr val="bg1">
                <a:lumMod val="65000"/>
                <a:alpha val="40000"/>
              </a:schemeClr>
            </a:outerShdw>
          </a:effectLst>
        </p:grpSpPr>
        <p:sp>
          <p:nvSpPr>
            <p:cNvPr id="33" name="Fluxograma: Terminação 32">
              <a:extLst>
                <a:ext uri="{FF2B5EF4-FFF2-40B4-BE49-F238E27FC236}">
                  <a16:creationId xmlns:a16="http://schemas.microsoft.com/office/drawing/2014/main" id="{FED57331-DA9A-87E2-E197-E3029EE051E8}"/>
                </a:ext>
              </a:extLst>
            </p:cNvPr>
            <p:cNvSpPr/>
            <p:nvPr/>
          </p:nvSpPr>
          <p:spPr>
            <a:xfrm>
              <a:off x="847454" y="1712425"/>
              <a:ext cx="3316302" cy="1120113"/>
            </a:xfrm>
            <a:prstGeom prst="flowChartTerminator">
              <a:avLst/>
            </a:prstGeom>
            <a:solidFill>
              <a:schemeClr val="bg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36" name="Fluxograma: Terminação 35">
              <a:extLst>
                <a:ext uri="{FF2B5EF4-FFF2-40B4-BE49-F238E27FC236}">
                  <a16:creationId xmlns:a16="http://schemas.microsoft.com/office/drawing/2014/main" id="{7002EC03-EFA0-7ADB-09E3-91CF28F7B8F7}"/>
                </a:ext>
              </a:extLst>
            </p:cNvPr>
            <p:cNvSpPr/>
            <p:nvPr/>
          </p:nvSpPr>
          <p:spPr>
            <a:xfrm>
              <a:off x="3324565" y="1712425"/>
              <a:ext cx="3316302" cy="1120113"/>
            </a:xfrm>
            <a:prstGeom prst="flowChartTerminator">
              <a:avLst/>
            </a:prstGeom>
            <a:solidFill>
              <a:schemeClr val="bg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7" name="Fluxograma: Terminação 36">
              <a:extLst>
                <a:ext uri="{FF2B5EF4-FFF2-40B4-BE49-F238E27FC236}">
                  <a16:creationId xmlns:a16="http://schemas.microsoft.com/office/drawing/2014/main" id="{825A338A-8049-B9BA-2F4F-FB1177C7AECA}"/>
                </a:ext>
              </a:extLst>
            </p:cNvPr>
            <p:cNvSpPr/>
            <p:nvPr/>
          </p:nvSpPr>
          <p:spPr>
            <a:xfrm>
              <a:off x="5166244" y="1712425"/>
              <a:ext cx="3316302" cy="1120113"/>
            </a:xfrm>
            <a:prstGeom prst="flowChartTerminator">
              <a:avLst/>
            </a:prstGeom>
            <a:solidFill>
              <a:schemeClr val="bg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grpSp>
      <p:sp>
        <p:nvSpPr>
          <p:cNvPr id="42" name="Elipse 41">
            <a:extLst>
              <a:ext uri="{FF2B5EF4-FFF2-40B4-BE49-F238E27FC236}">
                <a16:creationId xmlns:a16="http://schemas.microsoft.com/office/drawing/2014/main" id="{C8CB1DD0-CD36-078C-E012-94800720922F}"/>
              </a:ext>
            </a:extLst>
          </p:cNvPr>
          <p:cNvSpPr/>
          <p:nvPr/>
        </p:nvSpPr>
        <p:spPr>
          <a:xfrm>
            <a:off x="954712" y="4458579"/>
            <a:ext cx="608950" cy="606385"/>
          </a:xfrm>
          <a:prstGeom prst="ellipse">
            <a:avLst/>
          </a:prstGeom>
          <a:noFill/>
          <a:ln w="25400">
            <a:gradFill>
              <a:gsLst>
                <a:gs pos="18000">
                  <a:schemeClr val="bg1"/>
                </a:gs>
                <a:gs pos="66000">
                  <a:srgbClr val="FF0000"/>
                </a:gs>
                <a:gs pos="0">
                  <a:schemeClr val="accent1">
                    <a:lumMod val="5000"/>
                    <a:lumOff val="95000"/>
                  </a:schemeClr>
                </a:gs>
                <a:gs pos="100000">
                  <a:srgbClr val="C00000"/>
                </a:gs>
              </a:gsLst>
              <a:lin ang="3600000" scaled="0"/>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6" name="TextBox 32">
            <a:extLst>
              <a:ext uri="{FF2B5EF4-FFF2-40B4-BE49-F238E27FC236}">
                <a16:creationId xmlns:a16="http://schemas.microsoft.com/office/drawing/2014/main" id="{540141A9-AD61-2A8E-4994-FA6E607D2F03}"/>
              </a:ext>
            </a:extLst>
          </p:cNvPr>
          <p:cNvSpPr txBox="1"/>
          <p:nvPr/>
        </p:nvSpPr>
        <p:spPr>
          <a:xfrm>
            <a:off x="899269" y="4589467"/>
            <a:ext cx="635791" cy="338554"/>
          </a:xfrm>
          <a:prstGeom prst="rect">
            <a:avLst/>
          </a:prstGeom>
          <a:no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pt-BR" sz="1600" b="1" i="0" u="none" strike="noStrike" kern="1200" cap="none" spc="0" normalizeH="0" baseline="0" noProof="0" dirty="0">
                <a:ln>
                  <a:noFill/>
                </a:ln>
                <a:solidFill>
                  <a:schemeClr val="tx1">
                    <a:lumMod val="85000"/>
                    <a:lumOff val="15000"/>
                  </a:schemeClr>
                </a:solidFill>
                <a:effectLst/>
                <a:uLnTx/>
                <a:uFillTx/>
                <a:latin typeface="IBM Plex Sans" panose="020B0503050203000203" pitchFamily="34" charset="0"/>
                <a:ea typeface="Roboto Condensed" panose="02000000000000000000" pitchFamily="2" charset="0"/>
              </a:rPr>
              <a:t>04</a:t>
            </a:r>
          </a:p>
        </p:txBody>
      </p:sp>
      <p:sp>
        <p:nvSpPr>
          <p:cNvPr id="52" name="Rectangle 36">
            <a:extLst>
              <a:ext uri="{FF2B5EF4-FFF2-40B4-BE49-F238E27FC236}">
                <a16:creationId xmlns:a16="http://schemas.microsoft.com/office/drawing/2014/main" id="{BC0C6A72-E44E-F1E9-E71B-764D2F7FEEFA}"/>
              </a:ext>
            </a:extLst>
          </p:cNvPr>
          <p:cNvSpPr/>
          <p:nvPr/>
        </p:nvSpPr>
        <p:spPr>
          <a:xfrm>
            <a:off x="1749849" y="4573052"/>
            <a:ext cx="7396571" cy="354969"/>
          </a:xfrm>
          <a:prstGeom prst="rect">
            <a:avLst/>
          </a:prstGeom>
        </p:spPr>
        <p:txBody>
          <a:bodyPr wrap="square">
            <a:spAutoFit/>
          </a:bodyPr>
          <a:lstStyle/>
          <a:p>
            <a:pPr algn="just" defTabSz="457200">
              <a:lnSpc>
                <a:spcPct val="114000"/>
              </a:lnSpc>
              <a:defRPr/>
            </a:pPr>
            <a:r>
              <a:rPr kumimoji="0" lang="pt-BR" sz="1600" b="1" i="0" u="none" strike="noStrike" kern="1200" cap="none" spc="0" normalizeH="0" baseline="0" noProof="0" dirty="0">
                <a:ln>
                  <a:noFill/>
                </a:ln>
                <a:solidFill>
                  <a:schemeClr val="accent1">
                    <a:lumMod val="50000"/>
                  </a:schemeClr>
                </a:solidFill>
                <a:effectLst/>
                <a:uLnTx/>
                <a:uFillTx/>
                <a:latin typeface="IBM Plex Sans" panose="020B0503050203000203" pitchFamily="34" charset="0"/>
                <a:ea typeface="Segoe UI" panose="020B0502040204020203" pitchFamily="34" charset="0"/>
                <a:cs typeface="Segoe UI" panose="020B0502040204020203" pitchFamily="34" charset="0"/>
              </a:rPr>
              <a:t>Decadência: </a:t>
            </a:r>
            <a:r>
              <a:rPr lang="pt-BR" sz="1600" b="1" dirty="0">
                <a:solidFill>
                  <a:schemeClr val="accent1">
                    <a:lumMod val="50000"/>
                  </a:schemeClr>
                </a:solidFill>
                <a:latin typeface="IBM Plex Sans" panose="020B0503050203000203" pitchFamily="34" charset="0"/>
                <a:ea typeface="Segoe UI" panose="020B0502040204020203" pitchFamily="34" charset="0"/>
                <a:cs typeface="Segoe UI" panose="020B0502040204020203" pitchFamily="34" charset="0"/>
              </a:rPr>
              <a:t>uniformização das regras em relação ao que dispõe o CTN </a:t>
            </a:r>
            <a:endParaRPr kumimoji="0" lang="pt-BR" sz="1600" b="1" i="0" u="none" strike="noStrike" kern="1200" cap="none" spc="0" normalizeH="0" baseline="0" noProof="0" dirty="0">
              <a:ln>
                <a:noFill/>
              </a:ln>
              <a:solidFill>
                <a:schemeClr val="accent1">
                  <a:lumMod val="50000"/>
                </a:schemeClr>
              </a:solidFill>
              <a:effectLst/>
              <a:uLnTx/>
              <a:uFillTx/>
              <a:latin typeface="IBM Plex Sans" panose="020B0503050203000203" pitchFamily="34" charset="0"/>
              <a:ea typeface="Segoe UI" panose="020B0502040204020203" pitchFamily="34" charset="0"/>
              <a:cs typeface="Segoe UI" panose="020B0502040204020203" pitchFamily="34" charset="0"/>
            </a:endParaRPr>
          </a:p>
        </p:txBody>
      </p:sp>
      <p:sp>
        <p:nvSpPr>
          <p:cNvPr id="53" name="Rectangle 36">
            <a:extLst>
              <a:ext uri="{FF2B5EF4-FFF2-40B4-BE49-F238E27FC236}">
                <a16:creationId xmlns:a16="http://schemas.microsoft.com/office/drawing/2014/main" id="{9357555F-16F2-75BC-24CC-DF404C74EAC6}"/>
              </a:ext>
            </a:extLst>
          </p:cNvPr>
          <p:cNvSpPr/>
          <p:nvPr/>
        </p:nvSpPr>
        <p:spPr>
          <a:xfrm>
            <a:off x="2982829" y="5594392"/>
            <a:ext cx="4646370" cy="567720"/>
          </a:xfrm>
          <a:prstGeom prst="rect">
            <a:avLst/>
          </a:prstGeom>
        </p:spPr>
        <p:txBody>
          <a:bodyPr wrap="square">
            <a:spAutoFit/>
          </a:bodyPr>
          <a:lstStyle/>
          <a:p>
            <a:pPr marL="0" marR="0" lvl="0" indent="0" algn="l" defTabSz="457200" rtl="0" eaLnBrk="1" fontAlgn="auto" latinLnBrk="0" hangingPunct="1">
              <a:lnSpc>
                <a:spcPct val="114000"/>
              </a:lnSpc>
              <a:spcBef>
                <a:spcPts val="0"/>
              </a:spcBef>
              <a:spcAft>
                <a:spcPts val="0"/>
              </a:spcAft>
              <a:buClrTx/>
              <a:buSzTx/>
              <a:buFontTx/>
              <a:buNone/>
              <a:tabLst/>
              <a:defRPr/>
            </a:pPr>
            <a:endParaRPr kumimoji="0" lang="pt-BR" sz="1400" b="0" i="0" u="none" strike="noStrike" kern="1200" cap="none" spc="0" normalizeH="0" baseline="0" noProof="0" dirty="0">
              <a:ln>
                <a:noFill/>
              </a:ln>
              <a:solidFill>
                <a:schemeClr val="tx1">
                  <a:lumMod val="95000"/>
                  <a:lumOff val="5000"/>
                </a:schemeClr>
              </a:solidFill>
              <a:effectLst/>
              <a:uLnTx/>
              <a:uFillTx/>
              <a:latin typeface="IBM Plex Sans" panose="020B0503050203000203" pitchFamily="34" charset="0"/>
              <a:ea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14000"/>
              </a:lnSpc>
              <a:spcBef>
                <a:spcPts val="0"/>
              </a:spcBef>
              <a:spcAft>
                <a:spcPts val="0"/>
              </a:spcAft>
              <a:buClrTx/>
              <a:buSzTx/>
              <a:buFontTx/>
              <a:buNone/>
              <a:tabLst/>
              <a:defRPr/>
            </a:pPr>
            <a:r>
              <a:rPr kumimoji="0" lang="pt-BR" sz="1400" b="0" i="0" u="none" strike="noStrike" kern="1200" cap="none" spc="0" normalizeH="0" baseline="0" noProof="0" dirty="0">
                <a:ln>
                  <a:noFill/>
                </a:ln>
                <a:solidFill>
                  <a:schemeClr val="tx1">
                    <a:lumMod val="95000"/>
                    <a:lumOff val="5000"/>
                  </a:schemeClr>
                </a:solidFill>
                <a:effectLst/>
                <a:uLnTx/>
                <a:uFillTx/>
                <a:latin typeface="IBM Plex Sans" panose="020B0503050203000203" pitchFamily="34" charset="0"/>
                <a:ea typeface="Segoe UI" panose="020B0502040204020203" pitchFamily="34" charset="0"/>
                <a:cs typeface="Segoe UI" panose="020B0502040204020203" pitchFamily="34" charset="0"/>
              </a:rPr>
              <a:t> </a:t>
            </a:r>
          </a:p>
        </p:txBody>
      </p:sp>
      <p:grpSp>
        <p:nvGrpSpPr>
          <p:cNvPr id="54" name="Agrupar 53">
            <a:extLst>
              <a:ext uri="{FF2B5EF4-FFF2-40B4-BE49-F238E27FC236}">
                <a16:creationId xmlns:a16="http://schemas.microsoft.com/office/drawing/2014/main" id="{7D29EF47-12AE-0779-61FA-9478156E3335}"/>
              </a:ext>
            </a:extLst>
          </p:cNvPr>
          <p:cNvGrpSpPr/>
          <p:nvPr/>
        </p:nvGrpSpPr>
        <p:grpSpPr>
          <a:xfrm>
            <a:off x="755923" y="5319845"/>
            <a:ext cx="8655203" cy="894247"/>
            <a:chOff x="847454" y="1712425"/>
            <a:chExt cx="7635092" cy="1120113"/>
          </a:xfrm>
          <a:effectLst>
            <a:outerShdw blurRad="50800" dist="38100" dir="2700000" algn="tl" rotWithShape="0">
              <a:schemeClr val="bg1">
                <a:lumMod val="65000"/>
                <a:alpha val="40000"/>
              </a:schemeClr>
            </a:outerShdw>
          </a:effectLst>
        </p:grpSpPr>
        <p:sp>
          <p:nvSpPr>
            <p:cNvPr id="55" name="Fluxograma: Terminação 54">
              <a:extLst>
                <a:ext uri="{FF2B5EF4-FFF2-40B4-BE49-F238E27FC236}">
                  <a16:creationId xmlns:a16="http://schemas.microsoft.com/office/drawing/2014/main" id="{7437C7C6-6661-8E3B-BC3B-B4707DFFB764}"/>
                </a:ext>
              </a:extLst>
            </p:cNvPr>
            <p:cNvSpPr/>
            <p:nvPr/>
          </p:nvSpPr>
          <p:spPr>
            <a:xfrm>
              <a:off x="847454" y="1712425"/>
              <a:ext cx="3316302" cy="1120113"/>
            </a:xfrm>
            <a:prstGeom prst="flowChartTerminator">
              <a:avLst/>
            </a:prstGeom>
            <a:solidFill>
              <a:schemeClr val="bg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56" name="Fluxograma: Terminação 55">
              <a:extLst>
                <a:ext uri="{FF2B5EF4-FFF2-40B4-BE49-F238E27FC236}">
                  <a16:creationId xmlns:a16="http://schemas.microsoft.com/office/drawing/2014/main" id="{6E7CF2CF-EB25-5478-7EC6-A49453C27615}"/>
                </a:ext>
              </a:extLst>
            </p:cNvPr>
            <p:cNvSpPr/>
            <p:nvPr/>
          </p:nvSpPr>
          <p:spPr>
            <a:xfrm>
              <a:off x="3324565" y="1712425"/>
              <a:ext cx="3316302" cy="1120113"/>
            </a:xfrm>
            <a:prstGeom prst="flowChartTerminator">
              <a:avLst/>
            </a:prstGeom>
            <a:solidFill>
              <a:schemeClr val="bg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7" name="Fluxograma: Terminação 56">
              <a:extLst>
                <a:ext uri="{FF2B5EF4-FFF2-40B4-BE49-F238E27FC236}">
                  <a16:creationId xmlns:a16="http://schemas.microsoft.com/office/drawing/2014/main" id="{88CBC147-4149-4D70-B7FF-30F63185E7D8}"/>
                </a:ext>
              </a:extLst>
            </p:cNvPr>
            <p:cNvSpPr/>
            <p:nvPr/>
          </p:nvSpPr>
          <p:spPr>
            <a:xfrm>
              <a:off x="5166244" y="1712425"/>
              <a:ext cx="3316302" cy="1120113"/>
            </a:xfrm>
            <a:prstGeom prst="flowChartTerminator">
              <a:avLst/>
            </a:prstGeom>
            <a:solidFill>
              <a:schemeClr val="bg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grpSp>
      <p:sp>
        <p:nvSpPr>
          <p:cNvPr id="58" name="Elipse 57">
            <a:extLst>
              <a:ext uri="{FF2B5EF4-FFF2-40B4-BE49-F238E27FC236}">
                <a16:creationId xmlns:a16="http://schemas.microsoft.com/office/drawing/2014/main" id="{8D78BD8B-201A-A834-12AA-68A78DA80398}"/>
              </a:ext>
            </a:extLst>
          </p:cNvPr>
          <p:cNvSpPr/>
          <p:nvPr/>
        </p:nvSpPr>
        <p:spPr>
          <a:xfrm>
            <a:off x="954712" y="5466804"/>
            <a:ext cx="608950" cy="606385"/>
          </a:xfrm>
          <a:prstGeom prst="ellipse">
            <a:avLst/>
          </a:prstGeom>
          <a:noFill/>
          <a:ln w="25400">
            <a:gradFill>
              <a:gsLst>
                <a:gs pos="18000">
                  <a:schemeClr val="bg1"/>
                </a:gs>
                <a:gs pos="66000">
                  <a:srgbClr val="FF0000"/>
                </a:gs>
                <a:gs pos="0">
                  <a:schemeClr val="accent1">
                    <a:lumMod val="5000"/>
                    <a:lumOff val="95000"/>
                  </a:schemeClr>
                </a:gs>
                <a:gs pos="100000">
                  <a:srgbClr val="C00000"/>
                </a:gs>
              </a:gsLst>
              <a:lin ang="3600000" scaled="0"/>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9" name="TextBox 32">
            <a:extLst>
              <a:ext uri="{FF2B5EF4-FFF2-40B4-BE49-F238E27FC236}">
                <a16:creationId xmlns:a16="http://schemas.microsoft.com/office/drawing/2014/main" id="{D1753CBF-B9F3-A6E4-66BE-914046FC46E0}"/>
              </a:ext>
            </a:extLst>
          </p:cNvPr>
          <p:cNvSpPr txBox="1"/>
          <p:nvPr/>
        </p:nvSpPr>
        <p:spPr>
          <a:xfrm>
            <a:off x="899269" y="5597692"/>
            <a:ext cx="635791" cy="338554"/>
          </a:xfrm>
          <a:prstGeom prst="rect">
            <a:avLst/>
          </a:prstGeom>
          <a:no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pt-BR" sz="1600" b="1" i="0" u="none" strike="noStrike" kern="1200" cap="none" spc="0" normalizeH="0" baseline="0" noProof="0" dirty="0">
                <a:ln>
                  <a:noFill/>
                </a:ln>
                <a:solidFill>
                  <a:schemeClr val="tx1">
                    <a:lumMod val="85000"/>
                    <a:lumOff val="15000"/>
                  </a:schemeClr>
                </a:solidFill>
                <a:effectLst/>
                <a:uLnTx/>
                <a:uFillTx/>
                <a:latin typeface="IBM Plex Sans" panose="020B0503050203000203" pitchFamily="34" charset="0"/>
                <a:ea typeface="Roboto Condensed" panose="02000000000000000000" pitchFamily="2" charset="0"/>
              </a:rPr>
              <a:t>05</a:t>
            </a:r>
          </a:p>
        </p:txBody>
      </p:sp>
      <p:sp>
        <p:nvSpPr>
          <p:cNvPr id="60" name="Rectangle 36">
            <a:extLst>
              <a:ext uri="{FF2B5EF4-FFF2-40B4-BE49-F238E27FC236}">
                <a16:creationId xmlns:a16="http://schemas.microsoft.com/office/drawing/2014/main" id="{1AC23FA4-8203-9A2D-DA57-CEFACE0B38E1}"/>
              </a:ext>
            </a:extLst>
          </p:cNvPr>
          <p:cNvSpPr/>
          <p:nvPr/>
        </p:nvSpPr>
        <p:spPr>
          <a:xfrm>
            <a:off x="1749849" y="5474444"/>
            <a:ext cx="7396571" cy="635687"/>
          </a:xfrm>
          <a:prstGeom prst="rect">
            <a:avLst/>
          </a:prstGeom>
        </p:spPr>
        <p:txBody>
          <a:bodyPr wrap="square">
            <a:spAutoFit/>
          </a:bodyPr>
          <a:lstStyle/>
          <a:p>
            <a:pPr algn="just" defTabSz="457200">
              <a:lnSpc>
                <a:spcPct val="114000"/>
              </a:lnSpc>
              <a:defRPr/>
            </a:pPr>
            <a:r>
              <a:rPr kumimoji="0" lang="pt-BR" sz="1600" b="1" i="0" u="none" strike="noStrike" kern="1200" cap="none" spc="0" normalizeH="0" baseline="0" noProof="0" dirty="0">
                <a:ln>
                  <a:noFill/>
                </a:ln>
                <a:solidFill>
                  <a:schemeClr val="accent1">
                    <a:lumMod val="50000"/>
                  </a:schemeClr>
                </a:solidFill>
                <a:effectLst/>
                <a:uLnTx/>
                <a:uFillTx/>
                <a:latin typeface="IBM Plex Sans" panose="020B0503050203000203" pitchFamily="34" charset="0"/>
                <a:ea typeface="Segoe UI" panose="020B0502040204020203" pitchFamily="34" charset="0"/>
                <a:cs typeface="Segoe UI" panose="020B0502040204020203" pitchFamily="34" charset="0"/>
              </a:rPr>
              <a:t>Sucessão </a:t>
            </a:r>
            <a:r>
              <a:rPr kumimoji="0" lang="pt-BR" sz="1600" b="1" i="1" u="none" strike="noStrike" kern="1200" cap="none" spc="0" normalizeH="0" baseline="0" noProof="0" dirty="0">
                <a:ln>
                  <a:noFill/>
                </a:ln>
                <a:solidFill>
                  <a:schemeClr val="accent1">
                    <a:lumMod val="50000"/>
                  </a:schemeClr>
                </a:solidFill>
                <a:effectLst/>
                <a:uLnTx/>
                <a:uFillTx/>
                <a:latin typeface="IBM Plex Sans" panose="020B0503050203000203" pitchFamily="34" charset="0"/>
                <a:ea typeface="Segoe UI" panose="020B0502040204020203" pitchFamily="34" charset="0"/>
                <a:cs typeface="Segoe UI" panose="020B0502040204020203" pitchFamily="34" charset="0"/>
              </a:rPr>
              <a:t>causa mortis</a:t>
            </a:r>
            <a:r>
              <a:rPr kumimoji="0" lang="pt-BR" sz="1600" b="1" i="0" u="none" strike="noStrike" kern="1200" cap="none" spc="0" normalizeH="0" baseline="0" noProof="0" dirty="0">
                <a:ln>
                  <a:noFill/>
                </a:ln>
                <a:solidFill>
                  <a:schemeClr val="accent1">
                    <a:lumMod val="50000"/>
                  </a:schemeClr>
                </a:solidFill>
                <a:effectLst/>
                <a:uLnTx/>
                <a:uFillTx/>
                <a:latin typeface="IBM Plex Sans" panose="020B0503050203000203" pitchFamily="34" charset="0"/>
                <a:ea typeface="Segoe UI" panose="020B0502040204020203" pitchFamily="34" charset="0"/>
                <a:cs typeface="Segoe UI" panose="020B0502040204020203" pitchFamily="34" charset="0"/>
              </a:rPr>
              <a:t>: eliminar confusões com a consolidação da propriedade. Extinção do usufruto e substituição do fideicomisso.</a:t>
            </a:r>
          </a:p>
        </p:txBody>
      </p:sp>
    </p:spTree>
    <p:extLst>
      <p:ext uri="{BB962C8B-B14F-4D97-AF65-F5344CB8AC3E}">
        <p14:creationId xmlns:p14="http://schemas.microsoft.com/office/powerpoint/2010/main" val="2742236021"/>
      </p:ext>
    </p:extLst>
  </p:cSld>
  <p:clrMapOvr>
    <a:masterClrMapping/>
  </p:clrMapOvr>
  <p:transition spd="slow">
    <p:push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1FEF33-E003-2788-F7AF-3E6642A8DF4E}"/>
            </a:ext>
          </a:extLst>
        </p:cNvPr>
        <p:cNvGrpSpPr/>
        <p:nvPr/>
      </p:nvGrpSpPr>
      <p:grpSpPr>
        <a:xfrm>
          <a:off x="0" y="0"/>
          <a:ext cx="0" cy="0"/>
          <a:chOff x="0" y="0"/>
          <a:chExt cx="0" cy="0"/>
        </a:xfrm>
      </p:grpSpPr>
      <p:pic>
        <p:nvPicPr>
          <p:cNvPr id="101" name="Imagem 100">
            <a:extLst>
              <a:ext uri="{FF2B5EF4-FFF2-40B4-BE49-F238E27FC236}">
                <a16:creationId xmlns:a16="http://schemas.microsoft.com/office/drawing/2014/main" id="{EBC758E0-ECA0-E91A-8681-B0DE807C8D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0211" y="1720068"/>
            <a:ext cx="9291789" cy="5150025"/>
          </a:xfrm>
          <a:prstGeom prst="rect">
            <a:avLst/>
          </a:prstGeom>
        </p:spPr>
      </p:pic>
      <p:grpSp>
        <p:nvGrpSpPr>
          <p:cNvPr id="2" name="Группа 4">
            <a:extLst>
              <a:ext uri="{FF2B5EF4-FFF2-40B4-BE49-F238E27FC236}">
                <a16:creationId xmlns:a16="http://schemas.microsoft.com/office/drawing/2014/main" id="{4CD0709B-65A4-C944-28FD-784F80BA3128}"/>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5294FC60-EC46-084F-32AC-03F817E14DC5}"/>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2CE97524-765C-2AF5-E9C6-578953150F7B}"/>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9C4E2100-396C-0B80-7B02-9D58B24048A0}"/>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15D5CE25-36C8-2178-0489-EFAED46EA144}"/>
              </a:ext>
            </a:extLst>
          </p:cNvPr>
          <p:cNvSpPr txBox="1"/>
          <p:nvPr/>
        </p:nvSpPr>
        <p:spPr>
          <a:xfrm>
            <a:off x="755923" y="593550"/>
            <a:ext cx="10196329" cy="492443"/>
          </a:xfrm>
          <a:prstGeom prst="rect">
            <a:avLst/>
          </a:prstGeom>
          <a:noFill/>
        </p:spPr>
        <p:txBody>
          <a:bodyPr wrap="square" rtlCol="0">
            <a:spAutoFit/>
          </a:bodyPr>
          <a:lstStyle/>
          <a:p>
            <a:pPr marL="12700">
              <a:lnSpc>
                <a:spcPct val="100000"/>
              </a:lnSpc>
              <a:spcBef>
                <a:spcPts val="100"/>
              </a:spcBef>
            </a:pPr>
            <a:r>
              <a:rPr lang="pt-BR" sz="2600" dirty="0">
                <a:solidFill>
                  <a:schemeClr val="accent1">
                    <a:lumMod val="50000"/>
                  </a:schemeClr>
                </a:solidFill>
                <a:latin typeface="IBM Plex Sans bold" panose="020B0803050203000203" pitchFamily="34" charset="0"/>
                <a:cs typeface="Verdana"/>
              </a:rPr>
              <a:t>Conflitos de competência: ITCMD vs. Imposto sobre a Renda</a:t>
            </a:r>
            <a:endParaRPr lang="pt-BR" sz="2600" b="1" dirty="0">
              <a:solidFill>
                <a:schemeClr val="accent1">
                  <a:lumMod val="50000"/>
                </a:schemeClr>
              </a:solidFill>
              <a:latin typeface="IBM Plex Sans" panose="020B0503050203000203" pitchFamily="34" charset="0"/>
              <a:cs typeface="Verdana"/>
            </a:endParaRPr>
          </a:p>
        </p:txBody>
      </p:sp>
      <p:sp>
        <p:nvSpPr>
          <p:cNvPr id="7" name="Elipse 6">
            <a:extLst>
              <a:ext uri="{FF2B5EF4-FFF2-40B4-BE49-F238E27FC236}">
                <a16:creationId xmlns:a16="http://schemas.microsoft.com/office/drawing/2014/main" id="{5799624F-E089-38B9-7EA9-D5B5E05342E7}"/>
              </a:ext>
            </a:extLst>
          </p:cNvPr>
          <p:cNvSpPr/>
          <p:nvPr/>
        </p:nvSpPr>
        <p:spPr>
          <a:xfrm>
            <a:off x="848271" y="1438382"/>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TextBox 7">
            <a:extLst>
              <a:ext uri="{FF2B5EF4-FFF2-40B4-BE49-F238E27FC236}">
                <a16:creationId xmlns:a16="http://schemas.microsoft.com/office/drawing/2014/main" id="{37F452B1-FF91-4B6A-F6D1-7C157725C07B}"/>
              </a:ext>
            </a:extLst>
          </p:cNvPr>
          <p:cNvSpPr txBox="1"/>
          <p:nvPr/>
        </p:nvSpPr>
        <p:spPr>
          <a:xfrm>
            <a:off x="1188348" y="1278726"/>
            <a:ext cx="10196329" cy="707886"/>
          </a:xfrm>
          <a:prstGeom prst="rect">
            <a:avLst/>
          </a:prstGeom>
          <a:noFill/>
        </p:spPr>
        <p:txBody>
          <a:bodyPr wrap="square" rtlCol="0">
            <a:spAutoFit/>
          </a:bodyPr>
          <a:lstStyle/>
          <a:p>
            <a:pPr marL="12700" algn="just">
              <a:lnSpc>
                <a:spcPct val="100000"/>
              </a:lnSpc>
              <a:spcBef>
                <a:spcPts val="100"/>
              </a:spcBef>
            </a:pPr>
            <a:r>
              <a:rPr lang="pt-BR" sz="2000" dirty="0">
                <a:solidFill>
                  <a:schemeClr val="accent1">
                    <a:lumMod val="50000"/>
                  </a:schemeClr>
                </a:solidFill>
                <a:latin typeface="IBM Plex Sans bold" panose="020B0803050203000203" pitchFamily="34" charset="0"/>
                <a:cs typeface="Verdana"/>
              </a:rPr>
              <a:t>A Constituição Federal partilha as competências tributárias atribuindo impostos às Pessoas Políticas a partir de suas materialidades.</a:t>
            </a:r>
            <a:endParaRPr lang="pt-BR" sz="2000" b="1" dirty="0">
              <a:solidFill>
                <a:schemeClr val="accent1">
                  <a:lumMod val="50000"/>
                </a:schemeClr>
              </a:solidFill>
              <a:latin typeface="IBM Plex Sans" panose="020B0503050203000203" pitchFamily="34" charset="0"/>
              <a:cs typeface="Verdana"/>
            </a:endParaRPr>
          </a:p>
        </p:txBody>
      </p:sp>
      <p:grpSp>
        <p:nvGrpSpPr>
          <p:cNvPr id="9" name="Agrupar 8">
            <a:extLst>
              <a:ext uri="{FF2B5EF4-FFF2-40B4-BE49-F238E27FC236}">
                <a16:creationId xmlns:a16="http://schemas.microsoft.com/office/drawing/2014/main" id="{229B0793-3538-2A88-2279-9F840B347987}"/>
              </a:ext>
            </a:extLst>
          </p:cNvPr>
          <p:cNvGrpSpPr/>
          <p:nvPr/>
        </p:nvGrpSpPr>
        <p:grpSpPr>
          <a:xfrm>
            <a:off x="2578049" y="2125328"/>
            <a:ext cx="2653159" cy="2854992"/>
            <a:chOff x="815784" y="1553650"/>
            <a:chExt cx="2408003" cy="3377137"/>
          </a:xfrm>
        </p:grpSpPr>
        <p:sp>
          <p:nvSpPr>
            <p:cNvPr id="10" name="Fluxograma: Processo Alternativo 9">
              <a:extLst>
                <a:ext uri="{FF2B5EF4-FFF2-40B4-BE49-F238E27FC236}">
                  <a16:creationId xmlns:a16="http://schemas.microsoft.com/office/drawing/2014/main" id="{84B5781B-ADEF-61FD-62DC-3AEE3519AF5B}"/>
                </a:ext>
              </a:extLst>
            </p:cNvPr>
            <p:cNvSpPr/>
            <p:nvPr/>
          </p:nvSpPr>
          <p:spPr>
            <a:xfrm>
              <a:off x="815784" y="1697546"/>
              <a:ext cx="2408003" cy="3233241"/>
            </a:xfrm>
            <a:prstGeom prst="flowChartAlternateProcess">
              <a:avLst/>
            </a:prstGeom>
            <a:solidFill>
              <a:schemeClr val="bg1"/>
            </a:solidFill>
            <a:ln>
              <a:noFill/>
            </a:ln>
            <a:effectLst>
              <a:outerShdw blurRad="63500" dist="88900" dir="2700000" algn="tl" rotWithShape="0">
                <a:schemeClr val="bg1">
                  <a:lumMod val="65000"/>
                  <a:alpha val="3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1" name="Elipse 10">
              <a:extLst>
                <a:ext uri="{FF2B5EF4-FFF2-40B4-BE49-F238E27FC236}">
                  <a16:creationId xmlns:a16="http://schemas.microsoft.com/office/drawing/2014/main" id="{5B9E04B1-271F-9379-AD45-A0EC78E75398}"/>
                </a:ext>
              </a:extLst>
            </p:cNvPr>
            <p:cNvSpPr/>
            <p:nvPr/>
          </p:nvSpPr>
          <p:spPr>
            <a:xfrm>
              <a:off x="1427760" y="1553650"/>
              <a:ext cx="1184049" cy="815758"/>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TextBox 32">
              <a:extLst>
                <a:ext uri="{FF2B5EF4-FFF2-40B4-BE49-F238E27FC236}">
                  <a16:creationId xmlns:a16="http://schemas.microsoft.com/office/drawing/2014/main" id="{DDD60281-5621-475D-974B-A91AE7424BD7}"/>
                </a:ext>
              </a:extLst>
            </p:cNvPr>
            <p:cNvSpPr txBox="1"/>
            <p:nvPr/>
          </p:nvSpPr>
          <p:spPr>
            <a:xfrm>
              <a:off x="1427344" y="1658339"/>
              <a:ext cx="1184466" cy="555558"/>
            </a:xfrm>
            <a:prstGeom prst="rect">
              <a:avLst/>
            </a:prstGeom>
            <a:no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pt-BR" b="1" dirty="0">
                  <a:solidFill>
                    <a:schemeClr val="bg1"/>
                  </a:solidFill>
                  <a:latin typeface="IBM Plex Sans" panose="020B0503050203000203" pitchFamily="34" charset="0"/>
                  <a:ea typeface="Roboto Condensed" panose="02000000000000000000" pitchFamily="2" charset="0"/>
                </a:rPr>
                <a:t>União</a:t>
              </a:r>
              <a:endParaRPr kumimoji="0" lang="pt-BR" b="1" i="0" strike="noStrike" kern="1200" cap="none" spc="0" normalizeH="0" baseline="0" noProof="0" dirty="0">
                <a:ln>
                  <a:noFill/>
                </a:ln>
                <a:solidFill>
                  <a:schemeClr val="bg1"/>
                </a:solidFill>
                <a:effectLst/>
                <a:uLnTx/>
                <a:uFillTx/>
                <a:latin typeface="IBM Plex Sans" panose="020B0503050203000203" pitchFamily="34" charset="0"/>
                <a:ea typeface="Roboto Condensed" panose="02000000000000000000" pitchFamily="2" charset="0"/>
              </a:endParaRPr>
            </a:p>
          </p:txBody>
        </p:sp>
        <p:sp>
          <p:nvSpPr>
            <p:cNvPr id="13" name="Rectangle 36">
              <a:extLst>
                <a:ext uri="{FF2B5EF4-FFF2-40B4-BE49-F238E27FC236}">
                  <a16:creationId xmlns:a16="http://schemas.microsoft.com/office/drawing/2014/main" id="{90061F77-2CED-093A-C060-BC1542CBA092}"/>
                </a:ext>
              </a:extLst>
            </p:cNvPr>
            <p:cNvSpPr/>
            <p:nvPr/>
          </p:nvSpPr>
          <p:spPr>
            <a:xfrm>
              <a:off x="897509" y="3172200"/>
              <a:ext cx="2275298" cy="1568661"/>
            </a:xfrm>
            <a:prstGeom prst="rect">
              <a:avLst/>
            </a:prstGeom>
          </p:spPr>
          <p:txBody>
            <a:bodyPr wrap="square">
              <a:spAutoFit/>
            </a:bodyPr>
            <a:lstStyle/>
            <a:p>
              <a:pPr algn="just" defTabSz="457200">
                <a:lnSpc>
                  <a:spcPct val="114000"/>
                </a:lnSpc>
                <a:defRPr/>
              </a:pPr>
              <a:r>
                <a:rPr lang="pt-BR" sz="1400" kern="100" dirty="0">
                  <a:latin typeface="IBM Plex Sans" panose="020B0503050203000203" pitchFamily="34" charset="0"/>
                  <a:cs typeface="Times New Roman" panose="02020603050405020304" pitchFamily="18" charset="0"/>
                </a:rPr>
                <a:t>Art. 153. Compete à União instituir impostos sobre:</a:t>
              </a:r>
            </a:p>
            <a:p>
              <a:pPr algn="just" defTabSz="457200">
                <a:lnSpc>
                  <a:spcPct val="114000"/>
                </a:lnSpc>
                <a:defRPr/>
              </a:pPr>
              <a:r>
                <a:rPr lang="pt-BR" sz="1400" kern="100" dirty="0">
                  <a:latin typeface="IBM Plex Sans" panose="020B0503050203000203" pitchFamily="34" charset="0"/>
                  <a:cs typeface="Times New Roman" panose="02020603050405020304" pitchFamily="18" charset="0"/>
                </a:rPr>
                <a:t>III - renda e proventos de qualquer natureza;</a:t>
              </a:r>
            </a:p>
          </p:txBody>
        </p:sp>
      </p:grpSp>
      <p:sp>
        <p:nvSpPr>
          <p:cNvPr id="19" name="Rectangle 36">
            <a:extLst>
              <a:ext uri="{FF2B5EF4-FFF2-40B4-BE49-F238E27FC236}">
                <a16:creationId xmlns:a16="http://schemas.microsoft.com/office/drawing/2014/main" id="{3A74886E-FD26-5C40-6FEF-74B6DDFF2A1A}"/>
              </a:ext>
            </a:extLst>
          </p:cNvPr>
          <p:cNvSpPr/>
          <p:nvPr/>
        </p:nvSpPr>
        <p:spPr>
          <a:xfrm>
            <a:off x="2706396" y="2974104"/>
            <a:ext cx="2506943" cy="322139"/>
          </a:xfrm>
          <a:prstGeom prst="rect">
            <a:avLst/>
          </a:prstGeom>
        </p:spPr>
        <p:txBody>
          <a:bodyPr wrap="square">
            <a:spAutoFit/>
          </a:bodyPr>
          <a:lstStyle/>
          <a:p>
            <a:pPr algn="ctr" defTabSz="457200">
              <a:lnSpc>
                <a:spcPct val="114000"/>
              </a:lnSpc>
              <a:defRPr/>
            </a:pPr>
            <a:r>
              <a:rPr lang="pt-BR" sz="1400" b="1" kern="100" dirty="0">
                <a:solidFill>
                  <a:schemeClr val="accent1">
                    <a:lumMod val="50000"/>
                  </a:schemeClr>
                </a:solidFill>
                <a:latin typeface="IBM Plex Sans" panose="020B0503050203000203" pitchFamily="34" charset="0"/>
                <a:cs typeface="Times New Roman" panose="02020603050405020304" pitchFamily="18" charset="0"/>
              </a:rPr>
              <a:t>Imposto Sobre a Renda</a:t>
            </a:r>
          </a:p>
        </p:txBody>
      </p:sp>
      <p:grpSp>
        <p:nvGrpSpPr>
          <p:cNvPr id="20" name="Agrupar 19">
            <a:extLst>
              <a:ext uri="{FF2B5EF4-FFF2-40B4-BE49-F238E27FC236}">
                <a16:creationId xmlns:a16="http://schemas.microsoft.com/office/drawing/2014/main" id="{FD4147EA-AE40-0A26-3DB7-6FBB8D0C2497}"/>
              </a:ext>
            </a:extLst>
          </p:cNvPr>
          <p:cNvGrpSpPr/>
          <p:nvPr/>
        </p:nvGrpSpPr>
        <p:grpSpPr>
          <a:xfrm>
            <a:off x="6286512" y="2211906"/>
            <a:ext cx="2653159" cy="2822431"/>
            <a:chOff x="815784" y="1553650"/>
            <a:chExt cx="2408003" cy="4181247"/>
          </a:xfrm>
        </p:grpSpPr>
        <p:sp>
          <p:nvSpPr>
            <p:cNvPr id="21" name="Fluxograma: Processo Alternativo 20">
              <a:extLst>
                <a:ext uri="{FF2B5EF4-FFF2-40B4-BE49-F238E27FC236}">
                  <a16:creationId xmlns:a16="http://schemas.microsoft.com/office/drawing/2014/main" id="{572E624F-FAFE-CAA5-FB90-528E5DB515F9}"/>
                </a:ext>
              </a:extLst>
            </p:cNvPr>
            <p:cNvSpPr/>
            <p:nvPr/>
          </p:nvSpPr>
          <p:spPr>
            <a:xfrm>
              <a:off x="815784" y="1697546"/>
              <a:ext cx="2408003" cy="4037351"/>
            </a:xfrm>
            <a:prstGeom prst="flowChartAlternateProcess">
              <a:avLst/>
            </a:prstGeom>
            <a:solidFill>
              <a:schemeClr val="bg1"/>
            </a:solidFill>
            <a:ln>
              <a:noFill/>
            </a:ln>
            <a:effectLst>
              <a:outerShdw blurRad="63500" dist="88900" dir="2700000" algn="tl" rotWithShape="0">
                <a:schemeClr val="bg1">
                  <a:lumMod val="65000"/>
                  <a:alpha val="3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4" name="Elipse 23">
              <a:extLst>
                <a:ext uri="{FF2B5EF4-FFF2-40B4-BE49-F238E27FC236}">
                  <a16:creationId xmlns:a16="http://schemas.microsoft.com/office/drawing/2014/main" id="{27BEC346-778A-670E-FBA2-D6EB2FAFDDCA}"/>
                </a:ext>
              </a:extLst>
            </p:cNvPr>
            <p:cNvSpPr/>
            <p:nvPr/>
          </p:nvSpPr>
          <p:spPr>
            <a:xfrm>
              <a:off x="1427760" y="1553650"/>
              <a:ext cx="1184049" cy="815758"/>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5" name="TextBox 32">
              <a:extLst>
                <a:ext uri="{FF2B5EF4-FFF2-40B4-BE49-F238E27FC236}">
                  <a16:creationId xmlns:a16="http://schemas.microsoft.com/office/drawing/2014/main" id="{969C3961-D497-4CFC-4FF0-42289533F397}"/>
                </a:ext>
              </a:extLst>
            </p:cNvPr>
            <p:cNvSpPr txBox="1"/>
            <p:nvPr/>
          </p:nvSpPr>
          <p:spPr>
            <a:xfrm>
              <a:off x="1427344" y="1658339"/>
              <a:ext cx="1184466" cy="555558"/>
            </a:xfrm>
            <a:prstGeom prst="rect">
              <a:avLst/>
            </a:prstGeom>
            <a:no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pt-BR" b="1" dirty="0">
                  <a:solidFill>
                    <a:schemeClr val="bg1"/>
                  </a:solidFill>
                  <a:latin typeface="IBM Plex Sans" panose="020B0503050203000203" pitchFamily="34" charset="0"/>
                  <a:ea typeface="Roboto Condensed" panose="02000000000000000000" pitchFamily="2" charset="0"/>
                </a:rPr>
                <a:t>Estados</a:t>
              </a:r>
              <a:endParaRPr kumimoji="0" lang="pt-BR" b="1" i="0" strike="noStrike" kern="1200" cap="none" spc="0" normalizeH="0" baseline="0" noProof="0" dirty="0">
                <a:ln>
                  <a:noFill/>
                </a:ln>
                <a:solidFill>
                  <a:schemeClr val="bg1"/>
                </a:solidFill>
                <a:effectLst/>
                <a:uLnTx/>
                <a:uFillTx/>
                <a:latin typeface="IBM Plex Sans" panose="020B0503050203000203" pitchFamily="34" charset="0"/>
                <a:ea typeface="Roboto Condensed" panose="02000000000000000000" pitchFamily="2" charset="0"/>
              </a:endParaRPr>
            </a:p>
          </p:txBody>
        </p:sp>
        <p:sp>
          <p:nvSpPr>
            <p:cNvPr id="26" name="Rectangle 36">
              <a:extLst>
                <a:ext uri="{FF2B5EF4-FFF2-40B4-BE49-F238E27FC236}">
                  <a16:creationId xmlns:a16="http://schemas.microsoft.com/office/drawing/2014/main" id="{158B76D3-DD36-047A-3680-44B77BD69D2D}"/>
                </a:ext>
              </a:extLst>
            </p:cNvPr>
            <p:cNvSpPr/>
            <p:nvPr/>
          </p:nvSpPr>
          <p:spPr>
            <a:xfrm>
              <a:off x="932272" y="3287299"/>
              <a:ext cx="2275298" cy="2294858"/>
            </a:xfrm>
            <a:prstGeom prst="rect">
              <a:avLst/>
            </a:prstGeom>
          </p:spPr>
          <p:txBody>
            <a:bodyPr wrap="square">
              <a:spAutoFit/>
            </a:bodyPr>
            <a:lstStyle/>
            <a:p>
              <a:pPr algn="just" defTabSz="457200">
                <a:lnSpc>
                  <a:spcPct val="114000"/>
                </a:lnSpc>
                <a:defRPr/>
              </a:pPr>
              <a:r>
                <a:rPr lang="pt-BR" sz="1400" kern="100" dirty="0">
                  <a:latin typeface="IBM Plex Sans" panose="020B0503050203000203" pitchFamily="34" charset="0"/>
                  <a:cs typeface="Times New Roman" panose="02020603050405020304" pitchFamily="18" charset="0"/>
                </a:rPr>
                <a:t>Art. 155. Compete aos Estados e ao Distrito Federal instituir impostos sobre: </a:t>
              </a:r>
            </a:p>
            <a:p>
              <a:pPr algn="just" defTabSz="457200">
                <a:lnSpc>
                  <a:spcPct val="114000"/>
                </a:lnSpc>
                <a:defRPr/>
              </a:pPr>
              <a:r>
                <a:rPr lang="pt-BR" sz="1400" kern="100" dirty="0">
                  <a:latin typeface="IBM Plex Sans" panose="020B0503050203000203" pitchFamily="34" charset="0"/>
                  <a:cs typeface="Times New Roman" panose="02020603050405020304" pitchFamily="18" charset="0"/>
                </a:rPr>
                <a:t>I - transmissão causa mortis e doação, de quaisquer bens ou direitos</a:t>
              </a:r>
            </a:p>
          </p:txBody>
        </p:sp>
      </p:grpSp>
      <p:sp>
        <p:nvSpPr>
          <p:cNvPr id="27" name="Rectangle 36">
            <a:extLst>
              <a:ext uri="{FF2B5EF4-FFF2-40B4-BE49-F238E27FC236}">
                <a16:creationId xmlns:a16="http://schemas.microsoft.com/office/drawing/2014/main" id="{3850C258-B650-3FB2-EF14-130D9D7BD9DF}"/>
              </a:ext>
            </a:extLst>
          </p:cNvPr>
          <p:cNvSpPr/>
          <p:nvPr/>
        </p:nvSpPr>
        <p:spPr>
          <a:xfrm>
            <a:off x="6359389" y="2972265"/>
            <a:ext cx="2506943" cy="322139"/>
          </a:xfrm>
          <a:prstGeom prst="rect">
            <a:avLst/>
          </a:prstGeom>
        </p:spPr>
        <p:txBody>
          <a:bodyPr wrap="square">
            <a:spAutoFit/>
          </a:bodyPr>
          <a:lstStyle/>
          <a:p>
            <a:pPr algn="ctr" defTabSz="457200">
              <a:lnSpc>
                <a:spcPct val="114000"/>
              </a:lnSpc>
              <a:defRPr/>
            </a:pPr>
            <a:r>
              <a:rPr lang="pt-BR" sz="1400" b="1" kern="100" dirty="0">
                <a:solidFill>
                  <a:schemeClr val="accent1">
                    <a:lumMod val="50000"/>
                  </a:schemeClr>
                </a:solidFill>
                <a:latin typeface="IBM Plex Sans" panose="020B0503050203000203" pitchFamily="34" charset="0"/>
                <a:cs typeface="Times New Roman" panose="02020603050405020304" pitchFamily="18" charset="0"/>
              </a:rPr>
              <a:t>ITCMD</a:t>
            </a:r>
          </a:p>
        </p:txBody>
      </p:sp>
    </p:spTree>
    <p:extLst>
      <p:ext uri="{BB962C8B-B14F-4D97-AF65-F5344CB8AC3E}">
        <p14:creationId xmlns:p14="http://schemas.microsoft.com/office/powerpoint/2010/main" val="2887474076"/>
      </p:ext>
    </p:extLst>
  </p:cSld>
  <p:clrMapOvr>
    <a:masterClrMapping/>
  </p:clrMapOvr>
  <p:transition spd="slow">
    <p:push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2EDF2E-622F-9CC2-A4BE-3887EA65BC0E}"/>
            </a:ext>
          </a:extLst>
        </p:cNvPr>
        <p:cNvGrpSpPr/>
        <p:nvPr/>
      </p:nvGrpSpPr>
      <p:grpSpPr>
        <a:xfrm>
          <a:off x="0" y="0"/>
          <a:ext cx="0" cy="0"/>
          <a:chOff x="0" y="0"/>
          <a:chExt cx="0" cy="0"/>
        </a:xfrm>
      </p:grpSpPr>
      <p:pic>
        <p:nvPicPr>
          <p:cNvPr id="101" name="Imagem 100">
            <a:extLst>
              <a:ext uri="{FF2B5EF4-FFF2-40B4-BE49-F238E27FC236}">
                <a16:creationId xmlns:a16="http://schemas.microsoft.com/office/drawing/2014/main" id="{BD14557F-4619-71C5-4581-ED6AF9A402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0211" y="1720068"/>
            <a:ext cx="9291789" cy="5150025"/>
          </a:xfrm>
          <a:prstGeom prst="rect">
            <a:avLst/>
          </a:prstGeom>
        </p:spPr>
      </p:pic>
      <p:grpSp>
        <p:nvGrpSpPr>
          <p:cNvPr id="2" name="Группа 4">
            <a:extLst>
              <a:ext uri="{FF2B5EF4-FFF2-40B4-BE49-F238E27FC236}">
                <a16:creationId xmlns:a16="http://schemas.microsoft.com/office/drawing/2014/main" id="{5E6422D2-ECB3-47E0-AC65-94E0A8F112E4}"/>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FA4479EE-066A-2B5F-CBF8-6397AF06CED2}"/>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5F6354E1-1C26-4505-45DB-050DF80E5A58}"/>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C365E76A-E5DF-7B04-AC96-5BC1DBD2D855}"/>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B6E2F1E1-A9BD-AC87-B98D-450AAFC092FD}"/>
              </a:ext>
            </a:extLst>
          </p:cNvPr>
          <p:cNvSpPr txBox="1"/>
          <p:nvPr/>
        </p:nvSpPr>
        <p:spPr>
          <a:xfrm>
            <a:off x="755923" y="593550"/>
            <a:ext cx="10196329" cy="492443"/>
          </a:xfrm>
          <a:prstGeom prst="rect">
            <a:avLst/>
          </a:prstGeom>
          <a:noFill/>
        </p:spPr>
        <p:txBody>
          <a:bodyPr wrap="square" rtlCol="0">
            <a:spAutoFit/>
          </a:bodyPr>
          <a:lstStyle/>
          <a:p>
            <a:pPr marL="12700">
              <a:lnSpc>
                <a:spcPct val="100000"/>
              </a:lnSpc>
              <a:spcBef>
                <a:spcPts val="100"/>
              </a:spcBef>
            </a:pPr>
            <a:r>
              <a:rPr lang="pt-BR" sz="2600" dirty="0">
                <a:solidFill>
                  <a:schemeClr val="accent1">
                    <a:lumMod val="50000"/>
                  </a:schemeClr>
                </a:solidFill>
                <a:latin typeface="IBM Plex Sans bold" panose="020B0803050203000203" pitchFamily="34" charset="0"/>
                <a:cs typeface="Verdana"/>
              </a:rPr>
              <a:t>Conflitos de competência: ITCMD vs. Imposto sobre a Renda</a:t>
            </a:r>
            <a:endParaRPr lang="pt-BR" sz="2600" b="1" dirty="0">
              <a:solidFill>
                <a:schemeClr val="accent1">
                  <a:lumMod val="50000"/>
                </a:schemeClr>
              </a:solidFill>
              <a:latin typeface="IBM Plex Sans" panose="020B0503050203000203" pitchFamily="34" charset="0"/>
              <a:cs typeface="Verdana"/>
            </a:endParaRPr>
          </a:p>
        </p:txBody>
      </p:sp>
      <p:sp>
        <p:nvSpPr>
          <p:cNvPr id="7" name="Elipse 6">
            <a:extLst>
              <a:ext uri="{FF2B5EF4-FFF2-40B4-BE49-F238E27FC236}">
                <a16:creationId xmlns:a16="http://schemas.microsoft.com/office/drawing/2014/main" id="{C95C99E7-3FE2-8F9B-CB5E-1C2B8D9112AC}"/>
              </a:ext>
            </a:extLst>
          </p:cNvPr>
          <p:cNvSpPr/>
          <p:nvPr/>
        </p:nvSpPr>
        <p:spPr>
          <a:xfrm>
            <a:off x="847454" y="1373729"/>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TextBox 7">
            <a:extLst>
              <a:ext uri="{FF2B5EF4-FFF2-40B4-BE49-F238E27FC236}">
                <a16:creationId xmlns:a16="http://schemas.microsoft.com/office/drawing/2014/main" id="{B2294B3E-E04A-B356-1C51-F2739B933BFD}"/>
              </a:ext>
            </a:extLst>
          </p:cNvPr>
          <p:cNvSpPr txBox="1"/>
          <p:nvPr/>
        </p:nvSpPr>
        <p:spPr>
          <a:xfrm>
            <a:off x="1188348" y="1278726"/>
            <a:ext cx="10196329" cy="707886"/>
          </a:xfrm>
          <a:prstGeom prst="rect">
            <a:avLst/>
          </a:prstGeom>
          <a:noFill/>
        </p:spPr>
        <p:txBody>
          <a:bodyPr wrap="square" rtlCol="0">
            <a:spAutoFit/>
          </a:bodyPr>
          <a:lstStyle/>
          <a:p>
            <a:pPr marL="12700" algn="just">
              <a:lnSpc>
                <a:spcPct val="100000"/>
              </a:lnSpc>
              <a:spcBef>
                <a:spcPts val="100"/>
              </a:spcBef>
            </a:pPr>
            <a:r>
              <a:rPr lang="pt-BR" sz="2000" b="1" dirty="0">
                <a:solidFill>
                  <a:srgbClr val="002060"/>
                </a:solidFill>
                <a:latin typeface="IBM Plex Sans bold" panose="020B0803050203000203" pitchFamily="34" charset="0"/>
                <a:cs typeface="Verdana"/>
              </a:rPr>
              <a:t>Sobre uma mesma materialidade (“fato jurídico tributário”), não se admite incidência de impostos distintos.</a:t>
            </a:r>
            <a:endParaRPr lang="pt-BR" sz="2000" b="1" dirty="0">
              <a:solidFill>
                <a:srgbClr val="002060"/>
              </a:solidFill>
              <a:latin typeface="IBM Plex Sans" panose="020B0503050203000203" pitchFamily="34" charset="0"/>
              <a:cs typeface="Verdana"/>
            </a:endParaRPr>
          </a:p>
        </p:txBody>
      </p:sp>
      <p:sp>
        <p:nvSpPr>
          <p:cNvPr id="14" name="TextBox 7">
            <a:extLst>
              <a:ext uri="{FF2B5EF4-FFF2-40B4-BE49-F238E27FC236}">
                <a16:creationId xmlns:a16="http://schemas.microsoft.com/office/drawing/2014/main" id="{48D5A154-9CEF-49DD-D3A0-5B2EBB0F18E9}"/>
              </a:ext>
            </a:extLst>
          </p:cNvPr>
          <p:cNvSpPr txBox="1"/>
          <p:nvPr/>
        </p:nvSpPr>
        <p:spPr>
          <a:xfrm>
            <a:off x="1188347" y="2046573"/>
            <a:ext cx="10196329" cy="1015663"/>
          </a:xfrm>
          <a:prstGeom prst="rect">
            <a:avLst/>
          </a:prstGeom>
          <a:noFill/>
        </p:spPr>
        <p:txBody>
          <a:bodyPr wrap="square" rtlCol="0">
            <a:spAutoFit/>
          </a:bodyPr>
          <a:lstStyle/>
          <a:p>
            <a:pPr marL="12700" algn="just">
              <a:lnSpc>
                <a:spcPct val="100000"/>
              </a:lnSpc>
              <a:spcBef>
                <a:spcPts val="100"/>
              </a:spcBef>
            </a:pPr>
            <a:r>
              <a:rPr lang="pt-BR" sz="2000" b="1" dirty="0">
                <a:solidFill>
                  <a:srgbClr val="002060"/>
                </a:solidFill>
                <a:latin typeface="IBM Plex Sans bold" panose="020B0803050203000203" pitchFamily="34" charset="0"/>
                <a:cs typeface="Verdana"/>
              </a:rPr>
              <a:t>Constituição Federal, art. 146, II: Cabe à lei complementar </a:t>
            </a:r>
            <a:r>
              <a:rPr lang="pt-BR" sz="2000" i="1" dirty="0">
                <a:solidFill>
                  <a:srgbClr val="002060"/>
                </a:solidFill>
                <a:latin typeface="IBM Plex Sans" panose="020B0503050203000203" pitchFamily="34" charset="0"/>
                <a:cs typeface="Verdana"/>
              </a:rPr>
              <a:t>“dispor sobre conflitos de competência, em matéria tributária, entre a União, os Estados, o Distrito Federal e os Municípios”.</a:t>
            </a:r>
          </a:p>
        </p:txBody>
      </p:sp>
      <p:sp>
        <p:nvSpPr>
          <p:cNvPr id="15" name="Elipse 14">
            <a:extLst>
              <a:ext uri="{FF2B5EF4-FFF2-40B4-BE49-F238E27FC236}">
                <a16:creationId xmlns:a16="http://schemas.microsoft.com/office/drawing/2014/main" id="{E9548FEA-24E4-C2DB-2A1C-6A833AFB8080}"/>
              </a:ext>
            </a:extLst>
          </p:cNvPr>
          <p:cNvSpPr/>
          <p:nvPr/>
        </p:nvSpPr>
        <p:spPr>
          <a:xfrm>
            <a:off x="852428" y="2186460"/>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6" name="TextBox 7">
            <a:extLst>
              <a:ext uri="{FF2B5EF4-FFF2-40B4-BE49-F238E27FC236}">
                <a16:creationId xmlns:a16="http://schemas.microsoft.com/office/drawing/2014/main" id="{0E10D7EE-F29E-4FFA-345F-D77EE3C407A4}"/>
              </a:ext>
            </a:extLst>
          </p:cNvPr>
          <p:cNvSpPr txBox="1"/>
          <p:nvPr/>
        </p:nvSpPr>
        <p:spPr>
          <a:xfrm>
            <a:off x="1188347" y="3120325"/>
            <a:ext cx="10196329" cy="1015663"/>
          </a:xfrm>
          <a:prstGeom prst="rect">
            <a:avLst/>
          </a:prstGeom>
          <a:noFill/>
        </p:spPr>
        <p:txBody>
          <a:bodyPr wrap="square" rtlCol="0">
            <a:spAutoFit/>
          </a:bodyPr>
          <a:lstStyle/>
          <a:p>
            <a:pPr algn="just"/>
            <a:r>
              <a:rPr lang="pt-BR" sz="2000" dirty="0">
                <a:solidFill>
                  <a:srgbClr val="002060"/>
                </a:solidFill>
                <a:latin typeface="IBM Plex Sans" panose="020B0503050203000203" pitchFamily="34" charset="0"/>
              </a:rPr>
              <a:t>Atualmente, a União considera possível a incidência de Imposto de Renda sobre bens adquiridos por herança ou doação. Isso não ocorre na maioria dos casos pois há, apenas, uma </a:t>
            </a:r>
            <a:r>
              <a:rPr lang="pt-BR" sz="2000" b="1" dirty="0">
                <a:solidFill>
                  <a:srgbClr val="002060"/>
                </a:solidFill>
                <a:latin typeface="IBM Plex Sans" panose="020B0503050203000203" pitchFamily="34" charset="0"/>
              </a:rPr>
              <a:t>isenção</a:t>
            </a:r>
            <a:r>
              <a:rPr lang="pt-BR" sz="2000" dirty="0">
                <a:solidFill>
                  <a:srgbClr val="002060"/>
                </a:solidFill>
                <a:latin typeface="IBM Plex Sans" panose="020B0503050203000203" pitchFamily="34" charset="0"/>
              </a:rPr>
              <a:t> concedida por lei ordinária: </a:t>
            </a:r>
            <a:r>
              <a:rPr lang="pt-BR" sz="2000" b="1" dirty="0">
                <a:solidFill>
                  <a:srgbClr val="002060"/>
                </a:solidFill>
                <a:latin typeface="IBM Plex Sans" panose="020B0503050203000203" pitchFamily="34" charset="0"/>
              </a:rPr>
              <a:t>INCONSTITUCIONALIDADE</a:t>
            </a:r>
            <a:r>
              <a:rPr lang="pt-BR" sz="2000" dirty="0">
                <a:solidFill>
                  <a:srgbClr val="002060"/>
                </a:solidFill>
                <a:latin typeface="IBM Plex Sans" panose="020B0503050203000203" pitchFamily="34" charset="0"/>
              </a:rPr>
              <a:t>.</a:t>
            </a:r>
          </a:p>
        </p:txBody>
      </p:sp>
      <p:sp>
        <p:nvSpPr>
          <p:cNvPr id="17" name="Elipse 16">
            <a:extLst>
              <a:ext uri="{FF2B5EF4-FFF2-40B4-BE49-F238E27FC236}">
                <a16:creationId xmlns:a16="http://schemas.microsoft.com/office/drawing/2014/main" id="{7294EC57-0438-A12B-5E4A-2C22DA12467B}"/>
              </a:ext>
            </a:extLst>
          </p:cNvPr>
          <p:cNvSpPr/>
          <p:nvPr/>
        </p:nvSpPr>
        <p:spPr>
          <a:xfrm>
            <a:off x="847454" y="3258202"/>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8" name="TextBox 7">
            <a:extLst>
              <a:ext uri="{FF2B5EF4-FFF2-40B4-BE49-F238E27FC236}">
                <a16:creationId xmlns:a16="http://schemas.microsoft.com/office/drawing/2014/main" id="{654F3A0D-3CEC-AC9D-EE52-63FEE7C7B10C}"/>
              </a:ext>
            </a:extLst>
          </p:cNvPr>
          <p:cNvSpPr txBox="1"/>
          <p:nvPr/>
        </p:nvSpPr>
        <p:spPr>
          <a:xfrm>
            <a:off x="1188347" y="4255835"/>
            <a:ext cx="10196329" cy="1323439"/>
          </a:xfrm>
          <a:prstGeom prst="rect">
            <a:avLst/>
          </a:prstGeom>
          <a:noFill/>
        </p:spPr>
        <p:txBody>
          <a:bodyPr wrap="square" rtlCol="0">
            <a:spAutoFit/>
          </a:bodyPr>
          <a:lstStyle/>
          <a:p>
            <a:pPr algn="just"/>
            <a:r>
              <a:rPr lang="pt-BR" sz="2000" dirty="0">
                <a:solidFill>
                  <a:srgbClr val="002060"/>
                </a:solidFill>
                <a:latin typeface="IBM Plex Sans" panose="020B0503050203000203" pitchFamily="34" charset="0"/>
              </a:rPr>
              <a:t>Lei nº 7.713/88, art. 6º, XVI – “</a:t>
            </a:r>
            <a:r>
              <a:rPr lang="pt-BR" sz="2000" b="1" i="1" dirty="0">
                <a:solidFill>
                  <a:srgbClr val="002060"/>
                </a:solidFill>
                <a:latin typeface="IBM Plex Sans" panose="020B0503050203000203" pitchFamily="34" charset="0"/>
              </a:rPr>
              <a:t>ficam isentos do imposto de renda</a:t>
            </a:r>
            <a:r>
              <a:rPr lang="pt-BR" sz="2000" b="1" dirty="0">
                <a:solidFill>
                  <a:srgbClr val="002060"/>
                </a:solidFill>
                <a:latin typeface="IBM Plex Sans" panose="020B0503050203000203" pitchFamily="34" charset="0"/>
              </a:rPr>
              <a:t>” o “</a:t>
            </a:r>
            <a:r>
              <a:rPr lang="pt-BR" sz="2000" b="1" i="1" dirty="0">
                <a:solidFill>
                  <a:srgbClr val="002060"/>
                </a:solidFill>
                <a:latin typeface="IBM Plex Sans" panose="020B0503050203000203" pitchFamily="34" charset="0"/>
              </a:rPr>
              <a:t>valor dos bens adquiridos por doação ou herança</a:t>
            </a:r>
            <a:r>
              <a:rPr lang="pt-BR" sz="2000" dirty="0">
                <a:solidFill>
                  <a:srgbClr val="002060"/>
                </a:solidFill>
                <a:latin typeface="IBM Plex Sans" panose="020B0503050203000203" pitchFamily="34" charset="0"/>
              </a:rPr>
              <a:t>” – Solução de Consulta </a:t>
            </a:r>
            <a:r>
              <a:rPr lang="pt-BR" sz="2000" dirty="0" err="1">
                <a:solidFill>
                  <a:srgbClr val="002060"/>
                </a:solidFill>
                <a:latin typeface="IBM Plex Sans" panose="020B0503050203000203" pitchFamily="34" charset="0"/>
              </a:rPr>
              <a:t>COSIT</a:t>
            </a:r>
            <a:r>
              <a:rPr lang="pt-BR" sz="2000" dirty="0">
                <a:solidFill>
                  <a:srgbClr val="002060"/>
                </a:solidFill>
                <a:latin typeface="IBM Plex Sans" panose="020B0503050203000203" pitchFamily="34" charset="0"/>
              </a:rPr>
              <a:t> nº 309/18: tributação pelo IR dos “</a:t>
            </a:r>
            <a:r>
              <a:rPr lang="pt-BR" sz="2000" b="1" i="1" dirty="0">
                <a:solidFill>
                  <a:srgbClr val="002060"/>
                </a:solidFill>
                <a:latin typeface="IBM Plex Sans" panose="020B0503050203000203" pitchFamily="34" charset="0"/>
              </a:rPr>
              <a:t>valores remetidos a título de doação a residente ou domiciliado no exterior</a:t>
            </a:r>
            <a:r>
              <a:rPr lang="pt-BR" sz="2000" dirty="0">
                <a:solidFill>
                  <a:srgbClr val="002060"/>
                </a:solidFill>
                <a:latin typeface="IBM Plex Sans" panose="020B0503050203000203" pitchFamily="34" charset="0"/>
              </a:rPr>
              <a:t>”.</a:t>
            </a:r>
          </a:p>
        </p:txBody>
      </p:sp>
      <p:sp>
        <p:nvSpPr>
          <p:cNvPr id="22" name="Elipse 21">
            <a:extLst>
              <a:ext uri="{FF2B5EF4-FFF2-40B4-BE49-F238E27FC236}">
                <a16:creationId xmlns:a16="http://schemas.microsoft.com/office/drawing/2014/main" id="{C2E2A44F-1CC0-D59A-75A6-30CDBD84F3D8}"/>
              </a:ext>
            </a:extLst>
          </p:cNvPr>
          <p:cNvSpPr/>
          <p:nvPr/>
        </p:nvSpPr>
        <p:spPr>
          <a:xfrm>
            <a:off x="847454" y="4376799"/>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4034965211"/>
      </p:ext>
    </p:extLst>
  </p:cSld>
  <p:clrMapOvr>
    <a:masterClrMapping/>
  </p:clrMapOvr>
  <p:transition spd="slow">
    <p:push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CDCCF3-63EA-612E-A7E5-16B1158C9675}"/>
            </a:ext>
          </a:extLst>
        </p:cNvPr>
        <p:cNvGrpSpPr/>
        <p:nvPr/>
      </p:nvGrpSpPr>
      <p:grpSpPr>
        <a:xfrm>
          <a:off x="0" y="0"/>
          <a:ext cx="0" cy="0"/>
          <a:chOff x="0" y="0"/>
          <a:chExt cx="0" cy="0"/>
        </a:xfrm>
      </p:grpSpPr>
      <p:pic>
        <p:nvPicPr>
          <p:cNvPr id="101" name="Imagem 100">
            <a:extLst>
              <a:ext uri="{FF2B5EF4-FFF2-40B4-BE49-F238E27FC236}">
                <a16:creationId xmlns:a16="http://schemas.microsoft.com/office/drawing/2014/main" id="{BAA49C55-8110-8B4F-5336-E701BFB7B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0211" y="1720068"/>
            <a:ext cx="9291789" cy="5150025"/>
          </a:xfrm>
          <a:prstGeom prst="rect">
            <a:avLst/>
          </a:prstGeom>
        </p:spPr>
      </p:pic>
      <p:grpSp>
        <p:nvGrpSpPr>
          <p:cNvPr id="2" name="Группа 4">
            <a:extLst>
              <a:ext uri="{FF2B5EF4-FFF2-40B4-BE49-F238E27FC236}">
                <a16:creationId xmlns:a16="http://schemas.microsoft.com/office/drawing/2014/main" id="{4E48BEC2-9961-1814-B0BA-8634B7DC46B9}"/>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B41AEBD1-3FF1-9713-27F2-B52D313209FB}"/>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857931DC-D829-29B5-26FD-1C47E2139E4A}"/>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F1C1D0C6-D03A-E185-6B62-20505D628CF6}"/>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962F01D8-C324-7D7B-C6D6-D3213CE13472}"/>
              </a:ext>
            </a:extLst>
          </p:cNvPr>
          <p:cNvSpPr txBox="1"/>
          <p:nvPr/>
        </p:nvSpPr>
        <p:spPr>
          <a:xfrm>
            <a:off x="755923" y="593550"/>
            <a:ext cx="10196329" cy="492443"/>
          </a:xfrm>
          <a:prstGeom prst="rect">
            <a:avLst/>
          </a:prstGeom>
          <a:noFill/>
        </p:spPr>
        <p:txBody>
          <a:bodyPr wrap="square" rtlCol="0">
            <a:spAutoFit/>
          </a:bodyPr>
          <a:lstStyle/>
          <a:p>
            <a:pPr marL="12700">
              <a:lnSpc>
                <a:spcPct val="100000"/>
              </a:lnSpc>
              <a:spcBef>
                <a:spcPts val="100"/>
              </a:spcBef>
            </a:pPr>
            <a:r>
              <a:rPr lang="pt-BR" sz="2600" dirty="0">
                <a:solidFill>
                  <a:schemeClr val="accent1">
                    <a:lumMod val="50000"/>
                  </a:schemeClr>
                </a:solidFill>
                <a:latin typeface="IBM Plex Sans bold" panose="020B0803050203000203" pitchFamily="34" charset="0"/>
                <a:cs typeface="Verdana"/>
              </a:rPr>
              <a:t>Conflitos de competência: ITCMD vs. Imposto sobre a Renda</a:t>
            </a:r>
            <a:endParaRPr lang="pt-BR" sz="2600" b="1" dirty="0">
              <a:solidFill>
                <a:schemeClr val="accent1">
                  <a:lumMod val="50000"/>
                </a:schemeClr>
              </a:solidFill>
              <a:latin typeface="IBM Plex Sans" panose="020B0503050203000203" pitchFamily="34" charset="0"/>
              <a:cs typeface="Verdana"/>
            </a:endParaRPr>
          </a:p>
        </p:txBody>
      </p:sp>
      <p:sp>
        <p:nvSpPr>
          <p:cNvPr id="7" name="Elipse 6">
            <a:extLst>
              <a:ext uri="{FF2B5EF4-FFF2-40B4-BE49-F238E27FC236}">
                <a16:creationId xmlns:a16="http://schemas.microsoft.com/office/drawing/2014/main" id="{1FF03D9C-5F23-4C6B-5B3A-8CE2FF10E80A}"/>
              </a:ext>
            </a:extLst>
          </p:cNvPr>
          <p:cNvSpPr/>
          <p:nvPr/>
        </p:nvSpPr>
        <p:spPr>
          <a:xfrm>
            <a:off x="847454" y="1373729"/>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TextBox 7">
            <a:extLst>
              <a:ext uri="{FF2B5EF4-FFF2-40B4-BE49-F238E27FC236}">
                <a16:creationId xmlns:a16="http://schemas.microsoft.com/office/drawing/2014/main" id="{E5A8E970-A88D-98D9-B4CD-8B558A4F688C}"/>
              </a:ext>
            </a:extLst>
          </p:cNvPr>
          <p:cNvSpPr txBox="1"/>
          <p:nvPr/>
        </p:nvSpPr>
        <p:spPr>
          <a:xfrm>
            <a:off x="1188348" y="1278726"/>
            <a:ext cx="10196329" cy="1323439"/>
          </a:xfrm>
          <a:prstGeom prst="rect">
            <a:avLst/>
          </a:prstGeom>
          <a:noFill/>
        </p:spPr>
        <p:txBody>
          <a:bodyPr wrap="square" rtlCol="0">
            <a:spAutoFit/>
          </a:bodyPr>
          <a:lstStyle/>
          <a:p>
            <a:pPr marL="12700" algn="just">
              <a:lnSpc>
                <a:spcPct val="100000"/>
              </a:lnSpc>
              <a:spcBef>
                <a:spcPts val="100"/>
              </a:spcBef>
            </a:pPr>
            <a:r>
              <a:rPr lang="pt-BR" sz="2000" b="1" dirty="0">
                <a:solidFill>
                  <a:schemeClr val="accent1">
                    <a:lumMod val="50000"/>
                  </a:schemeClr>
                </a:solidFill>
                <a:latin typeface="IBM Plex Sans bold" panose="020B0803050203000203" pitchFamily="34" charset="0"/>
                <a:cs typeface="Verdana"/>
              </a:rPr>
              <a:t>Proposta: </a:t>
            </a:r>
            <a:r>
              <a:rPr lang="pt-BR" sz="2000" dirty="0">
                <a:solidFill>
                  <a:schemeClr val="accent1">
                    <a:lumMod val="50000"/>
                  </a:schemeClr>
                </a:solidFill>
                <a:latin typeface="IBM Plex Sans "/>
                <a:cs typeface="Verdana"/>
              </a:rPr>
              <a:t>inclusão de um § 9º no art. 164 do PLP 108/24, para afastar a </a:t>
            </a:r>
            <a:r>
              <a:rPr lang="pt-BR" sz="2000" u="sng" dirty="0">
                <a:solidFill>
                  <a:schemeClr val="accent1">
                    <a:lumMod val="50000"/>
                  </a:schemeClr>
                </a:solidFill>
                <a:latin typeface="IBM Plex Sans "/>
                <a:cs typeface="Verdana"/>
              </a:rPr>
              <a:t>inconstitucional</a:t>
            </a:r>
            <a:r>
              <a:rPr lang="pt-BR" sz="2000" dirty="0">
                <a:solidFill>
                  <a:schemeClr val="accent1">
                    <a:lumMod val="50000"/>
                  </a:schemeClr>
                </a:solidFill>
                <a:latin typeface="IBM Plex Sans "/>
                <a:cs typeface="Verdana"/>
              </a:rPr>
              <a:t> possibilidade de que o bem adquirido por herança ou doação possa ser </a:t>
            </a:r>
            <a:r>
              <a:rPr lang="pt-BR" sz="2000" dirty="0" err="1">
                <a:solidFill>
                  <a:schemeClr val="accent1">
                    <a:lumMod val="50000"/>
                  </a:schemeClr>
                </a:solidFill>
                <a:latin typeface="IBM Plex Sans "/>
                <a:cs typeface="Verdana"/>
              </a:rPr>
              <a:t>bitributado</a:t>
            </a:r>
            <a:r>
              <a:rPr lang="pt-BR" sz="2000" dirty="0">
                <a:solidFill>
                  <a:schemeClr val="accent1">
                    <a:lumMod val="50000"/>
                  </a:schemeClr>
                </a:solidFill>
                <a:latin typeface="IBM Plex Sans "/>
                <a:cs typeface="Verdana"/>
              </a:rPr>
              <a:t> (pelo ITCMD e também pelo Imposto sobre a Renda) caso lei ordinária federal  assim determine.</a:t>
            </a:r>
          </a:p>
        </p:txBody>
      </p:sp>
      <p:sp>
        <p:nvSpPr>
          <p:cNvPr id="18" name="TextBox 7">
            <a:extLst>
              <a:ext uri="{FF2B5EF4-FFF2-40B4-BE49-F238E27FC236}">
                <a16:creationId xmlns:a16="http://schemas.microsoft.com/office/drawing/2014/main" id="{3AD150B2-2BE7-CBD2-5684-DA44EF716405}"/>
              </a:ext>
            </a:extLst>
          </p:cNvPr>
          <p:cNvSpPr txBox="1"/>
          <p:nvPr/>
        </p:nvSpPr>
        <p:spPr>
          <a:xfrm>
            <a:off x="1188348" y="4121948"/>
            <a:ext cx="10196329" cy="1631216"/>
          </a:xfrm>
          <a:prstGeom prst="rect">
            <a:avLst/>
          </a:prstGeom>
          <a:noFill/>
        </p:spPr>
        <p:txBody>
          <a:bodyPr wrap="square" rtlCol="0">
            <a:spAutoFit/>
          </a:bodyPr>
          <a:lstStyle/>
          <a:p>
            <a:pPr algn="just"/>
            <a:r>
              <a:rPr lang="pt-BR" sz="2000" b="1" dirty="0">
                <a:solidFill>
                  <a:schemeClr val="accent1">
                    <a:lumMod val="50000"/>
                  </a:schemeClr>
                </a:solidFill>
                <a:latin typeface="IBM Plex Sans bold" panose="020B0803050203000203" pitchFamily="34" charset="0"/>
              </a:rPr>
              <a:t>Justificativa</a:t>
            </a:r>
            <a:r>
              <a:rPr lang="pt-BR" sz="2000" dirty="0">
                <a:solidFill>
                  <a:schemeClr val="accent1">
                    <a:lumMod val="50000"/>
                  </a:schemeClr>
                </a:solidFill>
                <a:latin typeface="IBM Plex Sans" panose="020B0503050203000203" pitchFamily="34" charset="0"/>
              </a:rPr>
              <a:t>: a edição de Lei Complementar é o instrumento adequado para afastar uma possível bitributação de heranças e doações, pela exigência do Imposto de Renda. Trata-se de disposição simples, pertinente ao tema do PLP 108/24 e capaz de eliminar inconstitucional conflito de competência. Transmissões patrimoniais a título sucessório e por doação não são renda à luz da Constituição Federal.</a:t>
            </a:r>
          </a:p>
        </p:txBody>
      </p:sp>
      <p:sp>
        <p:nvSpPr>
          <p:cNvPr id="22" name="Elipse 21">
            <a:extLst>
              <a:ext uri="{FF2B5EF4-FFF2-40B4-BE49-F238E27FC236}">
                <a16:creationId xmlns:a16="http://schemas.microsoft.com/office/drawing/2014/main" id="{81271541-88B2-955B-8B99-5C482656B2F5}"/>
              </a:ext>
            </a:extLst>
          </p:cNvPr>
          <p:cNvSpPr/>
          <p:nvPr/>
        </p:nvSpPr>
        <p:spPr>
          <a:xfrm>
            <a:off x="847454" y="4208104"/>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graphicFrame>
        <p:nvGraphicFramePr>
          <p:cNvPr id="10" name="Tabela 9">
            <a:extLst>
              <a:ext uri="{FF2B5EF4-FFF2-40B4-BE49-F238E27FC236}">
                <a16:creationId xmlns:a16="http://schemas.microsoft.com/office/drawing/2014/main" id="{0B6BF906-E32C-6994-1101-B9D8B921C87E}"/>
              </a:ext>
            </a:extLst>
          </p:cNvPr>
          <p:cNvGraphicFramePr>
            <a:graphicFrameLocks noGrp="1"/>
          </p:cNvGraphicFramePr>
          <p:nvPr>
            <p:extLst>
              <p:ext uri="{D42A27DB-BD31-4B8C-83A1-F6EECF244321}">
                <p14:modId xmlns:p14="http://schemas.microsoft.com/office/powerpoint/2010/main" val="3212160283"/>
              </p:ext>
            </p:extLst>
          </p:nvPr>
        </p:nvGraphicFramePr>
        <p:xfrm>
          <a:off x="2127250" y="2694040"/>
          <a:ext cx="7937499" cy="1181608"/>
        </p:xfrm>
        <a:graphic>
          <a:graphicData uri="http://schemas.openxmlformats.org/drawingml/2006/table">
            <a:tbl>
              <a:tblPr firstRow="1" firstCol="1" bandRow="1"/>
              <a:tblGrid>
                <a:gridCol w="7937499">
                  <a:extLst>
                    <a:ext uri="{9D8B030D-6E8A-4147-A177-3AD203B41FA5}">
                      <a16:colId xmlns:a16="http://schemas.microsoft.com/office/drawing/2014/main" val="2752524045"/>
                    </a:ext>
                  </a:extLst>
                </a:gridCol>
              </a:tblGrid>
              <a:tr h="30672">
                <a:tc>
                  <a:txBody>
                    <a:bodyPr/>
                    <a:lstStyle/>
                    <a:p>
                      <a:pPr algn="ctr">
                        <a:lnSpc>
                          <a:spcPct val="107000"/>
                        </a:lnSpc>
                        <a:spcAft>
                          <a:spcPts val="800"/>
                        </a:spcAft>
                        <a:buNone/>
                      </a:pPr>
                      <a:r>
                        <a:rPr lang="pt-BR"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Inclusão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44075472"/>
                  </a:ext>
                </a:extLst>
              </a:tr>
              <a:tr h="0">
                <a:tc>
                  <a:txBody>
                    <a:bodyPr/>
                    <a:lstStyle/>
                    <a:p>
                      <a:pPr>
                        <a:lnSpc>
                          <a:spcPct val="107000"/>
                        </a:lnSpc>
                        <a:spcAft>
                          <a:spcPts val="800"/>
                        </a:spcAft>
                        <a:buNone/>
                      </a:pPr>
                      <a:r>
                        <a:rPr lang="pt-BR" sz="1700"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Art. 164 (...)</a:t>
                      </a:r>
                    </a:p>
                    <a:p>
                      <a:pPr algn="just">
                        <a:lnSpc>
                          <a:spcPct val="107000"/>
                        </a:lnSpc>
                        <a:spcAft>
                          <a:spcPts val="800"/>
                        </a:spcAft>
                        <a:buNone/>
                      </a:pPr>
                      <a:r>
                        <a:rPr lang="pt-BR" sz="1700" b="1" kern="100" dirty="0">
                          <a:solidFill>
                            <a:srgbClr val="002060"/>
                          </a:solidFill>
                          <a:effectLst/>
                          <a:latin typeface="IBM Plex Sans" panose="020B0503050203000203" pitchFamily="34" charset="0"/>
                          <a:ea typeface="Aptos" panose="020B0004020202020204" pitchFamily="34" charset="0"/>
                          <a:cs typeface="Calibri" panose="020F0502020204030204" pitchFamily="34" charset="0"/>
                        </a:rPr>
                        <a:t>§ 9º A aquisição de bens ou direitos por doação ou herança não se sujeita à incidência do imposto sobre a renda e proventos de qualquer natureza.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37849463"/>
                  </a:ext>
                </a:extLst>
              </a:tr>
            </a:tbl>
          </a:graphicData>
        </a:graphic>
      </p:graphicFrame>
    </p:spTree>
    <p:extLst>
      <p:ext uri="{BB962C8B-B14F-4D97-AF65-F5344CB8AC3E}">
        <p14:creationId xmlns:p14="http://schemas.microsoft.com/office/powerpoint/2010/main" val="1879961344"/>
      </p:ext>
    </p:extLst>
  </p:cSld>
  <p:clrMapOvr>
    <a:masterClrMapping/>
  </p:clrMapOvr>
  <p:transition spd="slow">
    <p:push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B45709-8425-89A8-5DC9-D4A837272A39}"/>
            </a:ext>
          </a:extLst>
        </p:cNvPr>
        <p:cNvGrpSpPr/>
        <p:nvPr/>
      </p:nvGrpSpPr>
      <p:grpSpPr>
        <a:xfrm>
          <a:off x="0" y="0"/>
          <a:ext cx="0" cy="0"/>
          <a:chOff x="0" y="0"/>
          <a:chExt cx="0" cy="0"/>
        </a:xfrm>
      </p:grpSpPr>
      <p:pic>
        <p:nvPicPr>
          <p:cNvPr id="101" name="Imagem 100">
            <a:extLst>
              <a:ext uri="{FF2B5EF4-FFF2-40B4-BE49-F238E27FC236}">
                <a16:creationId xmlns:a16="http://schemas.microsoft.com/office/drawing/2014/main" id="{F0ADDE11-7BE8-962E-2005-EB47885B67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0211" y="1720068"/>
            <a:ext cx="9291789" cy="5150025"/>
          </a:xfrm>
          <a:prstGeom prst="rect">
            <a:avLst/>
          </a:prstGeom>
        </p:spPr>
      </p:pic>
      <p:grpSp>
        <p:nvGrpSpPr>
          <p:cNvPr id="2" name="Группа 4">
            <a:extLst>
              <a:ext uri="{FF2B5EF4-FFF2-40B4-BE49-F238E27FC236}">
                <a16:creationId xmlns:a16="http://schemas.microsoft.com/office/drawing/2014/main" id="{3CD83783-8F87-795F-1C7D-7E05E3178BD6}"/>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40EE8FB5-91DA-5DDD-56C6-86913D9C39B3}"/>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D74C64C8-C433-F3B4-7DE8-F4134D78353C}"/>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AE13969A-8EDA-2555-8086-7FA7ACA230E2}"/>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1576A3DA-53D1-4A0A-C31D-061452CBED7D}"/>
              </a:ext>
            </a:extLst>
          </p:cNvPr>
          <p:cNvSpPr txBox="1"/>
          <p:nvPr/>
        </p:nvSpPr>
        <p:spPr>
          <a:xfrm>
            <a:off x="755923" y="593550"/>
            <a:ext cx="10196329" cy="492443"/>
          </a:xfrm>
          <a:prstGeom prst="rect">
            <a:avLst/>
          </a:prstGeom>
          <a:noFill/>
        </p:spPr>
        <p:txBody>
          <a:bodyPr wrap="square" rtlCol="0">
            <a:spAutoFit/>
          </a:bodyPr>
          <a:lstStyle/>
          <a:p>
            <a:pPr marL="12700">
              <a:lnSpc>
                <a:spcPct val="100000"/>
              </a:lnSpc>
              <a:spcBef>
                <a:spcPts val="100"/>
              </a:spcBef>
            </a:pPr>
            <a:r>
              <a:rPr lang="pt-BR" sz="2600" dirty="0">
                <a:solidFill>
                  <a:schemeClr val="accent1">
                    <a:lumMod val="50000"/>
                  </a:schemeClr>
                </a:solidFill>
                <a:latin typeface="IBM Plex Sans bold" panose="020B0803050203000203" pitchFamily="34" charset="0"/>
                <a:cs typeface="Verdana"/>
              </a:rPr>
              <a:t>Não incidência na distribuição desproporcional de dividendos</a:t>
            </a:r>
            <a:endParaRPr lang="pt-BR" sz="2600" b="1" dirty="0">
              <a:solidFill>
                <a:schemeClr val="accent1">
                  <a:lumMod val="50000"/>
                </a:schemeClr>
              </a:solidFill>
              <a:latin typeface="IBM Plex Sans" panose="020B0503050203000203" pitchFamily="34" charset="0"/>
              <a:cs typeface="Verdana"/>
            </a:endParaRPr>
          </a:p>
        </p:txBody>
      </p:sp>
      <p:sp>
        <p:nvSpPr>
          <p:cNvPr id="7" name="Elipse 6">
            <a:extLst>
              <a:ext uri="{FF2B5EF4-FFF2-40B4-BE49-F238E27FC236}">
                <a16:creationId xmlns:a16="http://schemas.microsoft.com/office/drawing/2014/main" id="{E6D1087A-4B18-B9AE-D241-3F77951143A5}"/>
              </a:ext>
            </a:extLst>
          </p:cNvPr>
          <p:cNvSpPr/>
          <p:nvPr/>
        </p:nvSpPr>
        <p:spPr>
          <a:xfrm>
            <a:off x="847454" y="1373729"/>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TextBox 7">
            <a:extLst>
              <a:ext uri="{FF2B5EF4-FFF2-40B4-BE49-F238E27FC236}">
                <a16:creationId xmlns:a16="http://schemas.microsoft.com/office/drawing/2014/main" id="{A793BDF1-DD06-DD22-4C17-1B507B0572FA}"/>
              </a:ext>
            </a:extLst>
          </p:cNvPr>
          <p:cNvSpPr txBox="1"/>
          <p:nvPr/>
        </p:nvSpPr>
        <p:spPr>
          <a:xfrm>
            <a:off x="1188348" y="1278726"/>
            <a:ext cx="10196329" cy="2246769"/>
          </a:xfrm>
          <a:prstGeom prst="rect">
            <a:avLst/>
          </a:prstGeom>
          <a:noFill/>
        </p:spPr>
        <p:txBody>
          <a:bodyPr wrap="square" rtlCol="0">
            <a:spAutoFit/>
          </a:bodyPr>
          <a:lstStyle/>
          <a:p>
            <a:pPr marL="12700" algn="just">
              <a:lnSpc>
                <a:spcPct val="100000"/>
              </a:lnSpc>
              <a:spcBef>
                <a:spcPts val="100"/>
              </a:spcBef>
            </a:pPr>
            <a:r>
              <a:rPr lang="pt-BR" sz="2000" dirty="0">
                <a:solidFill>
                  <a:schemeClr val="accent1">
                    <a:lumMod val="50000"/>
                  </a:schemeClr>
                </a:solidFill>
                <a:latin typeface="IBM Plex Sans" panose="020B0503050203000203" pitchFamily="34" charset="0"/>
                <a:cs typeface="Verdana"/>
              </a:rPr>
              <a:t>A versão original do PLP 108/24 continha disposição que considerava a distribuição desproporcional de dividendos suscetível de incidência do ITCMD (antiga versão do art. 164, § 5º, I):  “os atos societários que resultem em benefícios desproporcionais para sócio ou acionista praticados por liberalidade e sem justificativa negocial passível de comprovação, incluindo distribuição desproporcional de dividendos, cisão desproporcional e aumento ou redução de capital a preços diferenciados”. </a:t>
            </a:r>
            <a:r>
              <a:rPr lang="pt-BR" sz="2000" b="1" dirty="0">
                <a:solidFill>
                  <a:schemeClr val="accent1">
                    <a:lumMod val="50000"/>
                  </a:schemeClr>
                </a:solidFill>
                <a:latin typeface="IBM Plex Sans" panose="020B0503050203000203" pitchFamily="34" charset="0"/>
                <a:cs typeface="Verdana"/>
              </a:rPr>
              <a:t>Essa disposição não foi aprovada.</a:t>
            </a:r>
          </a:p>
        </p:txBody>
      </p:sp>
      <p:sp>
        <p:nvSpPr>
          <p:cNvPr id="18" name="TextBox 7">
            <a:extLst>
              <a:ext uri="{FF2B5EF4-FFF2-40B4-BE49-F238E27FC236}">
                <a16:creationId xmlns:a16="http://schemas.microsoft.com/office/drawing/2014/main" id="{E4D19CEF-0059-3B18-4E51-502E5AC1AB07}"/>
              </a:ext>
            </a:extLst>
          </p:cNvPr>
          <p:cNvSpPr txBox="1"/>
          <p:nvPr/>
        </p:nvSpPr>
        <p:spPr>
          <a:xfrm>
            <a:off x="1188348" y="3718228"/>
            <a:ext cx="10196329" cy="1631216"/>
          </a:xfrm>
          <a:prstGeom prst="rect">
            <a:avLst/>
          </a:prstGeom>
          <a:noFill/>
        </p:spPr>
        <p:txBody>
          <a:bodyPr wrap="square" rtlCol="0">
            <a:spAutoFit/>
          </a:bodyPr>
          <a:lstStyle/>
          <a:p>
            <a:pPr algn="just"/>
            <a:r>
              <a:rPr lang="pt-BR" sz="2000" b="1" dirty="0">
                <a:solidFill>
                  <a:schemeClr val="accent1">
                    <a:lumMod val="50000"/>
                  </a:schemeClr>
                </a:solidFill>
                <a:latin typeface="IBM Plex Sans bold" panose="020B0803050203000203" pitchFamily="34" charset="0"/>
              </a:rPr>
              <a:t>Retirar a disposição não afasta a insegurança jurídica inerente a essa questão. Os Fiscos estaduais permanecem a questionar situações de distribuição desproporcional de dividendos; contudo, sem critérios legais predefinidos. Insegurança jurídica sob prática lícita e comezinha: necessidade de balizas claras, bem como de resguardar o direito dos fiscos de combater abusos.</a:t>
            </a:r>
            <a:endParaRPr lang="pt-BR" sz="2000" dirty="0">
              <a:solidFill>
                <a:schemeClr val="accent1">
                  <a:lumMod val="50000"/>
                </a:schemeClr>
              </a:solidFill>
              <a:latin typeface="IBM Plex Sans" panose="020B0503050203000203" pitchFamily="34" charset="0"/>
            </a:endParaRPr>
          </a:p>
        </p:txBody>
      </p:sp>
      <p:sp>
        <p:nvSpPr>
          <p:cNvPr id="22" name="Elipse 21">
            <a:extLst>
              <a:ext uri="{FF2B5EF4-FFF2-40B4-BE49-F238E27FC236}">
                <a16:creationId xmlns:a16="http://schemas.microsoft.com/office/drawing/2014/main" id="{602D1476-C866-0594-55C1-33D1F3E0D2B0}"/>
              </a:ext>
            </a:extLst>
          </p:cNvPr>
          <p:cNvSpPr/>
          <p:nvPr/>
        </p:nvSpPr>
        <p:spPr>
          <a:xfrm>
            <a:off x="852428" y="3807412"/>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646546670"/>
      </p:ext>
    </p:extLst>
  </p:cSld>
  <p:clrMapOvr>
    <a:masterClrMapping/>
  </p:clrMapOvr>
  <p:transition spd="slow">
    <p:push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114C84-7434-9196-60E1-7F4318E16687}"/>
            </a:ext>
          </a:extLst>
        </p:cNvPr>
        <p:cNvGrpSpPr/>
        <p:nvPr/>
      </p:nvGrpSpPr>
      <p:grpSpPr>
        <a:xfrm>
          <a:off x="0" y="0"/>
          <a:ext cx="0" cy="0"/>
          <a:chOff x="0" y="0"/>
          <a:chExt cx="0" cy="0"/>
        </a:xfrm>
      </p:grpSpPr>
      <p:pic>
        <p:nvPicPr>
          <p:cNvPr id="101" name="Imagem 100">
            <a:extLst>
              <a:ext uri="{FF2B5EF4-FFF2-40B4-BE49-F238E27FC236}">
                <a16:creationId xmlns:a16="http://schemas.microsoft.com/office/drawing/2014/main" id="{139C5B80-D9A9-496C-9148-883A85DEA5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0211" y="1707975"/>
            <a:ext cx="9291789" cy="5150025"/>
          </a:xfrm>
          <a:prstGeom prst="rect">
            <a:avLst/>
          </a:prstGeom>
        </p:spPr>
      </p:pic>
      <p:grpSp>
        <p:nvGrpSpPr>
          <p:cNvPr id="2" name="Группа 4">
            <a:extLst>
              <a:ext uri="{FF2B5EF4-FFF2-40B4-BE49-F238E27FC236}">
                <a16:creationId xmlns:a16="http://schemas.microsoft.com/office/drawing/2014/main" id="{F5094E9B-A09C-9C16-94D3-35B33BDAE0E9}"/>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BCD6C878-0A58-136C-4070-2B7E445D983D}"/>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39BDDFC3-95A6-12B8-B38A-0275A67F8008}"/>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9654FFA7-605D-A765-DCBB-3E802955C8D3}"/>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D383B53F-19EB-A4D3-A012-0211D466C18D}"/>
              </a:ext>
            </a:extLst>
          </p:cNvPr>
          <p:cNvSpPr txBox="1"/>
          <p:nvPr/>
        </p:nvSpPr>
        <p:spPr>
          <a:xfrm>
            <a:off x="755923" y="593550"/>
            <a:ext cx="10196329" cy="492443"/>
          </a:xfrm>
          <a:prstGeom prst="rect">
            <a:avLst/>
          </a:prstGeom>
          <a:noFill/>
        </p:spPr>
        <p:txBody>
          <a:bodyPr wrap="square" rtlCol="0">
            <a:spAutoFit/>
          </a:bodyPr>
          <a:lstStyle/>
          <a:p>
            <a:pPr marL="12700">
              <a:lnSpc>
                <a:spcPct val="100000"/>
              </a:lnSpc>
              <a:spcBef>
                <a:spcPts val="100"/>
              </a:spcBef>
            </a:pPr>
            <a:r>
              <a:rPr lang="pt-BR" sz="2600" dirty="0">
                <a:solidFill>
                  <a:schemeClr val="accent1">
                    <a:lumMod val="50000"/>
                  </a:schemeClr>
                </a:solidFill>
                <a:latin typeface="IBM Plex Sans bold" panose="020B0803050203000203" pitchFamily="34" charset="0"/>
                <a:cs typeface="Verdana"/>
              </a:rPr>
              <a:t>Não incidência na distribuição desproporcional de dividendos</a:t>
            </a:r>
            <a:endParaRPr lang="pt-BR" sz="2600" b="1" dirty="0">
              <a:solidFill>
                <a:schemeClr val="accent1">
                  <a:lumMod val="50000"/>
                </a:schemeClr>
              </a:solidFill>
              <a:latin typeface="IBM Plex Sans" panose="020B0503050203000203" pitchFamily="34" charset="0"/>
              <a:cs typeface="Verdana"/>
            </a:endParaRPr>
          </a:p>
        </p:txBody>
      </p:sp>
      <p:sp>
        <p:nvSpPr>
          <p:cNvPr id="7" name="Elipse 6">
            <a:extLst>
              <a:ext uri="{FF2B5EF4-FFF2-40B4-BE49-F238E27FC236}">
                <a16:creationId xmlns:a16="http://schemas.microsoft.com/office/drawing/2014/main" id="{BFD2906B-A070-09FB-A8A2-01DB228A2A54}"/>
              </a:ext>
            </a:extLst>
          </p:cNvPr>
          <p:cNvSpPr/>
          <p:nvPr/>
        </p:nvSpPr>
        <p:spPr>
          <a:xfrm>
            <a:off x="847454" y="1373729"/>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TextBox 7">
            <a:extLst>
              <a:ext uri="{FF2B5EF4-FFF2-40B4-BE49-F238E27FC236}">
                <a16:creationId xmlns:a16="http://schemas.microsoft.com/office/drawing/2014/main" id="{D5154022-C0DB-1889-37B9-6EE8782E6858}"/>
              </a:ext>
            </a:extLst>
          </p:cNvPr>
          <p:cNvSpPr txBox="1"/>
          <p:nvPr/>
        </p:nvSpPr>
        <p:spPr>
          <a:xfrm>
            <a:off x="1188348" y="1278726"/>
            <a:ext cx="10196329" cy="707886"/>
          </a:xfrm>
          <a:prstGeom prst="rect">
            <a:avLst/>
          </a:prstGeom>
          <a:noFill/>
        </p:spPr>
        <p:txBody>
          <a:bodyPr wrap="square" rtlCol="0">
            <a:spAutoFit/>
          </a:bodyPr>
          <a:lstStyle/>
          <a:p>
            <a:pPr marL="12700" algn="just">
              <a:lnSpc>
                <a:spcPct val="100000"/>
              </a:lnSpc>
              <a:spcBef>
                <a:spcPts val="100"/>
              </a:spcBef>
            </a:pPr>
            <a:r>
              <a:rPr lang="pt-BR" sz="2000" b="1" dirty="0">
                <a:solidFill>
                  <a:schemeClr val="accent1">
                    <a:lumMod val="50000"/>
                  </a:schemeClr>
                </a:solidFill>
                <a:latin typeface="IBM Plex Sans" panose="020B0503050203000203" pitchFamily="34" charset="0"/>
                <a:cs typeface="Verdana"/>
              </a:rPr>
              <a:t>O Art. 1.007 do Código Civil expressamente autoriza a distribuição desproporcional de lucros</a:t>
            </a:r>
            <a:r>
              <a:rPr lang="pt-BR" sz="2000" dirty="0">
                <a:solidFill>
                  <a:schemeClr val="accent1">
                    <a:lumMod val="50000"/>
                  </a:schemeClr>
                </a:solidFill>
                <a:latin typeface="IBM Plex Sans" panose="020B0503050203000203" pitchFamily="34" charset="0"/>
                <a:cs typeface="Verdana"/>
              </a:rPr>
              <a:t> em certos casos, quando haja previsão em contrato social. </a:t>
            </a:r>
            <a:endParaRPr lang="pt-BR" sz="2000" b="1" dirty="0">
              <a:solidFill>
                <a:schemeClr val="accent1">
                  <a:lumMod val="50000"/>
                </a:schemeClr>
              </a:solidFill>
              <a:latin typeface="IBM Plex Sans" panose="020B0503050203000203" pitchFamily="34" charset="0"/>
              <a:cs typeface="Verdana"/>
            </a:endParaRPr>
          </a:p>
        </p:txBody>
      </p:sp>
      <p:sp>
        <p:nvSpPr>
          <p:cNvPr id="22" name="Elipse 21">
            <a:extLst>
              <a:ext uri="{FF2B5EF4-FFF2-40B4-BE49-F238E27FC236}">
                <a16:creationId xmlns:a16="http://schemas.microsoft.com/office/drawing/2014/main" id="{98B91CF7-C742-EC30-1DC1-58A9D15A56C3}"/>
              </a:ext>
            </a:extLst>
          </p:cNvPr>
          <p:cNvSpPr/>
          <p:nvPr/>
        </p:nvSpPr>
        <p:spPr>
          <a:xfrm>
            <a:off x="847454" y="4455891"/>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TextBox 7">
            <a:extLst>
              <a:ext uri="{FF2B5EF4-FFF2-40B4-BE49-F238E27FC236}">
                <a16:creationId xmlns:a16="http://schemas.microsoft.com/office/drawing/2014/main" id="{3C6C6900-A2FE-E1FE-558D-0F2131ED7481}"/>
              </a:ext>
            </a:extLst>
          </p:cNvPr>
          <p:cNvSpPr txBox="1"/>
          <p:nvPr/>
        </p:nvSpPr>
        <p:spPr>
          <a:xfrm>
            <a:off x="1188348" y="2175536"/>
            <a:ext cx="10196329" cy="1938992"/>
          </a:xfrm>
          <a:prstGeom prst="rect">
            <a:avLst/>
          </a:prstGeom>
          <a:noFill/>
        </p:spPr>
        <p:txBody>
          <a:bodyPr wrap="square" rtlCol="0">
            <a:spAutoFit/>
          </a:bodyPr>
          <a:lstStyle/>
          <a:p>
            <a:pPr marL="12700" algn="just">
              <a:lnSpc>
                <a:spcPct val="100000"/>
              </a:lnSpc>
              <a:spcBef>
                <a:spcPts val="100"/>
              </a:spcBef>
            </a:pPr>
            <a:r>
              <a:rPr lang="pt-BR" sz="2000" dirty="0">
                <a:solidFill>
                  <a:schemeClr val="accent1">
                    <a:lumMod val="50000"/>
                  </a:schemeClr>
                </a:solidFill>
                <a:latin typeface="IBM Plex Sans" panose="020B0503050203000203" pitchFamily="34" charset="0"/>
                <a:cs typeface="Verdana"/>
              </a:rPr>
              <a:t>Antes da deliberação societária que define os critérios de distribuição de dividendos, estes não integram a esfera patrimonial dos sócios. Assim, não há “</a:t>
            </a:r>
            <a:r>
              <a:rPr lang="pt-BR" sz="2000" b="1" dirty="0">
                <a:solidFill>
                  <a:schemeClr val="accent1">
                    <a:lumMod val="50000"/>
                  </a:schemeClr>
                </a:solidFill>
                <a:latin typeface="IBM Plex Sans" panose="020B0503050203000203" pitchFamily="34" charset="0"/>
                <a:cs typeface="Verdana"/>
              </a:rPr>
              <a:t>transmissão</a:t>
            </a:r>
            <a:r>
              <a:rPr lang="pt-BR" sz="2000" dirty="0">
                <a:solidFill>
                  <a:schemeClr val="accent1">
                    <a:lumMod val="50000"/>
                  </a:schemeClr>
                </a:solidFill>
                <a:latin typeface="IBM Plex Sans" panose="020B0503050203000203" pitchFamily="34" charset="0"/>
                <a:cs typeface="Verdana"/>
              </a:rPr>
              <a:t>” de bens ou direitos de um sócio a outro. Por deliberação assemblear os resultados podem ser distribuídos desproporcionalmente, nos termos da legislação civil. Trata-se de situação estranha à ideia de doação, que supõe o empobrecimento de uma das partes com transmissão de bem ou direito em favor de outra. </a:t>
            </a:r>
            <a:endParaRPr lang="pt-BR" sz="2000" b="1" dirty="0">
              <a:solidFill>
                <a:schemeClr val="accent1">
                  <a:lumMod val="50000"/>
                </a:schemeClr>
              </a:solidFill>
              <a:latin typeface="IBM Plex Sans" panose="020B0503050203000203" pitchFamily="34" charset="0"/>
              <a:cs typeface="Verdana"/>
            </a:endParaRPr>
          </a:p>
        </p:txBody>
      </p:sp>
      <p:sp>
        <p:nvSpPr>
          <p:cNvPr id="11" name="Elipse 10">
            <a:extLst>
              <a:ext uri="{FF2B5EF4-FFF2-40B4-BE49-F238E27FC236}">
                <a16:creationId xmlns:a16="http://schemas.microsoft.com/office/drawing/2014/main" id="{8E66EA16-7951-1B31-4614-396F73F6C857}"/>
              </a:ext>
            </a:extLst>
          </p:cNvPr>
          <p:cNvSpPr/>
          <p:nvPr/>
        </p:nvSpPr>
        <p:spPr>
          <a:xfrm>
            <a:off x="847454" y="2228978"/>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TextBox 7">
            <a:extLst>
              <a:ext uri="{FF2B5EF4-FFF2-40B4-BE49-F238E27FC236}">
                <a16:creationId xmlns:a16="http://schemas.microsoft.com/office/drawing/2014/main" id="{75A91D5F-1FAD-83ED-B5D7-9CA140FF39B1}"/>
              </a:ext>
            </a:extLst>
          </p:cNvPr>
          <p:cNvSpPr txBox="1"/>
          <p:nvPr/>
        </p:nvSpPr>
        <p:spPr>
          <a:xfrm>
            <a:off x="1270951" y="4303452"/>
            <a:ext cx="10196329" cy="1631216"/>
          </a:xfrm>
          <a:prstGeom prst="rect">
            <a:avLst/>
          </a:prstGeom>
          <a:noFill/>
        </p:spPr>
        <p:txBody>
          <a:bodyPr wrap="square" rtlCol="0">
            <a:spAutoFit/>
          </a:bodyPr>
          <a:lstStyle/>
          <a:p>
            <a:pPr marL="12700" algn="just">
              <a:lnSpc>
                <a:spcPct val="100000"/>
              </a:lnSpc>
              <a:spcBef>
                <a:spcPts val="100"/>
              </a:spcBef>
            </a:pPr>
            <a:r>
              <a:rPr lang="pt-BR" sz="2000" dirty="0">
                <a:solidFill>
                  <a:schemeClr val="accent1">
                    <a:lumMod val="50000"/>
                  </a:schemeClr>
                </a:solidFill>
                <a:latin typeface="IBM Plex Sans" panose="020B0503050203000203" pitchFamily="34" charset="0"/>
                <a:cs typeface="Verdana"/>
              </a:rPr>
              <a:t>Dividendos (lucros) são </a:t>
            </a:r>
            <a:r>
              <a:rPr lang="pt-BR" sz="2000" b="1" dirty="0">
                <a:solidFill>
                  <a:schemeClr val="accent1">
                    <a:lumMod val="50000"/>
                  </a:schemeClr>
                </a:solidFill>
                <a:latin typeface="IBM Plex Sans" panose="020B0503050203000203" pitchFamily="34" charset="0"/>
                <a:cs typeface="Verdana"/>
              </a:rPr>
              <a:t>resultado da aplicação de capital</a:t>
            </a:r>
            <a:r>
              <a:rPr lang="pt-BR" sz="2000" dirty="0">
                <a:solidFill>
                  <a:schemeClr val="accent1">
                    <a:lumMod val="50000"/>
                  </a:schemeClr>
                </a:solidFill>
                <a:latin typeface="IBM Plex Sans" panose="020B0503050203000203" pitchFamily="34" charset="0"/>
                <a:cs typeface="Verdana"/>
              </a:rPr>
              <a:t>. Trata-se de materialidade própria do </a:t>
            </a:r>
            <a:r>
              <a:rPr lang="pt-BR" sz="2000" b="1" dirty="0">
                <a:solidFill>
                  <a:schemeClr val="accent1">
                    <a:lumMod val="50000"/>
                  </a:schemeClr>
                </a:solidFill>
                <a:latin typeface="IBM Plex Sans" panose="020B0503050203000203" pitchFamily="34" charset="0"/>
                <a:cs typeface="Verdana"/>
              </a:rPr>
              <a:t>imposto de renda</a:t>
            </a:r>
            <a:r>
              <a:rPr lang="pt-BR" sz="2000" dirty="0">
                <a:solidFill>
                  <a:schemeClr val="accent1">
                    <a:lumMod val="50000"/>
                  </a:schemeClr>
                </a:solidFill>
                <a:latin typeface="IBM Plex Sans" panose="020B0503050203000203" pitchFamily="34" charset="0"/>
                <a:cs typeface="Verdana"/>
              </a:rPr>
              <a:t>, cuja competência foi reservada pelo art. 153, III, da CF, à União Federal. O fato de os dividendos atualmente serem isentos por disposição de lei federal (art. 10 da Lei 9.248/95) não altera sua natureza; nem tampouco as normas constitucionais de competência tributária.</a:t>
            </a:r>
          </a:p>
        </p:txBody>
      </p:sp>
    </p:spTree>
    <p:extLst>
      <p:ext uri="{BB962C8B-B14F-4D97-AF65-F5344CB8AC3E}">
        <p14:creationId xmlns:p14="http://schemas.microsoft.com/office/powerpoint/2010/main" val="1504839190"/>
      </p:ext>
    </p:extLst>
  </p:cSld>
  <p:clrMapOvr>
    <a:masterClrMapping/>
  </p:clrMapOvr>
  <p:transition spd="slow">
    <p:push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0E96B3-04D6-AD3F-29B6-CAC667F200C4}"/>
            </a:ext>
          </a:extLst>
        </p:cNvPr>
        <p:cNvGrpSpPr/>
        <p:nvPr/>
      </p:nvGrpSpPr>
      <p:grpSpPr>
        <a:xfrm>
          <a:off x="0" y="0"/>
          <a:ext cx="0" cy="0"/>
          <a:chOff x="0" y="0"/>
          <a:chExt cx="0" cy="0"/>
        </a:xfrm>
      </p:grpSpPr>
      <p:pic>
        <p:nvPicPr>
          <p:cNvPr id="101" name="Imagem 100">
            <a:extLst>
              <a:ext uri="{FF2B5EF4-FFF2-40B4-BE49-F238E27FC236}">
                <a16:creationId xmlns:a16="http://schemas.microsoft.com/office/drawing/2014/main" id="{1F701E3A-97A4-D2BE-F378-1F5DE9045C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0211" y="1707975"/>
            <a:ext cx="9291789" cy="5150025"/>
          </a:xfrm>
          <a:prstGeom prst="rect">
            <a:avLst/>
          </a:prstGeom>
        </p:spPr>
      </p:pic>
      <p:grpSp>
        <p:nvGrpSpPr>
          <p:cNvPr id="2" name="Группа 4">
            <a:extLst>
              <a:ext uri="{FF2B5EF4-FFF2-40B4-BE49-F238E27FC236}">
                <a16:creationId xmlns:a16="http://schemas.microsoft.com/office/drawing/2014/main" id="{B932FB72-A362-5FB5-6F00-CBAFBAEA3113}"/>
              </a:ext>
            </a:extLst>
          </p:cNvPr>
          <p:cNvGrpSpPr/>
          <p:nvPr/>
        </p:nvGrpSpPr>
        <p:grpSpPr>
          <a:xfrm>
            <a:off x="847454" y="309914"/>
            <a:ext cx="681788" cy="165205"/>
            <a:chOff x="1194364" y="1515979"/>
            <a:chExt cx="681788" cy="165205"/>
          </a:xfrm>
        </p:grpSpPr>
        <p:sp>
          <p:nvSpPr>
            <p:cNvPr id="3" name="Овал 5">
              <a:extLst>
                <a:ext uri="{FF2B5EF4-FFF2-40B4-BE49-F238E27FC236}">
                  <a16:creationId xmlns:a16="http://schemas.microsoft.com/office/drawing/2014/main" id="{EB679787-40B7-F6DA-BF26-C23C6698AA3D}"/>
                </a:ext>
              </a:extLst>
            </p:cNvPr>
            <p:cNvSpPr/>
            <p:nvPr/>
          </p:nvSpPr>
          <p:spPr>
            <a:xfrm>
              <a:off x="1194364" y="1515979"/>
              <a:ext cx="165205" cy="165205"/>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Овал 6">
              <a:extLst>
                <a:ext uri="{FF2B5EF4-FFF2-40B4-BE49-F238E27FC236}">
                  <a16:creationId xmlns:a16="http://schemas.microsoft.com/office/drawing/2014/main" id="{2E86A12E-8BD1-DEAD-1642-E755D538E6D3}"/>
                </a:ext>
              </a:extLst>
            </p:cNvPr>
            <p:cNvSpPr/>
            <p:nvPr/>
          </p:nvSpPr>
          <p:spPr>
            <a:xfrm>
              <a:off x="1452656"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Овал 7">
              <a:extLst>
                <a:ext uri="{FF2B5EF4-FFF2-40B4-BE49-F238E27FC236}">
                  <a16:creationId xmlns:a16="http://schemas.microsoft.com/office/drawing/2014/main" id="{088455CA-D724-BE2A-9560-0FF3299CD396}"/>
                </a:ext>
              </a:extLst>
            </p:cNvPr>
            <p:cNvSpPr/>
            <p:nvPr/>
          </p:nvSpPr>
          <p:spPr>
            <a:xfrm>
              <a:off x="1710947" y="1515979"/>
              <a:ext cx="165205" cy="165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6" name="TextBox 7">
            <a:extLst>
              <a:ext uri="{FF2B5EF4-FFF2-40B4-BE49-F238E27FC236}">
                <a16:creationId xmlns:a16="http://schemas.microsoft.com/office/drawing/2014/main" id="{2D8C09D4-00CF-2EEA-E80B-7E0CB709272E}"/>
              </a:ext>
            </a:extLst>
          </p:cNvPr>
          <p:cNvSpPr txBox="1"/>
          <p:nvPr/>
        </p:nvSpPr>
        <p:spPr>
          <a:xfrm>
            <a:off x="755923" y="593550"/>
            <a:ext cx="10196329" cy="492443"/>
          </a:xfrm>
          <a:prstGeom prst="rect">
            <a:avLst/>
          </a:prstGeom>
          <a:noFill/>
        </p:spPr>
        <p:txBody>
          <a:bodyPr wrap="square" rtlCol="0">
            <a:spAutoFit/>
          </a:bodyPr>
          <a:lstStyle/>
          <a:p>
            <a:pPr marL="12700">
              <a:lnSpc>
                <a:spcPct val="100000"/>
              </a:lnSpc>
              <a:spcBef>
                <a:spcPts val="100"/>
              </a:spcBef>
            </a:pPr>
            <a:r>
              <a:rPr lang="pt-BR" sz="2600" dirty="0">
                <a:solidFill>
                  <a:schemeClr val="accent1">
                    <a:lumMod val="50000"/>
                  </a:schemeClr>
                </a:solidFill>
                <a:latin typeface="IBM Plex Sans bold" panose="020B0803050203000203" pitchFamily="34" charset="0"/>
                <a:cs typeface="Verdana"/>
              </a:rPr>
              <a:t>Não incidência na distribuição desproporcional de dividendos</a:t>
            </a:r>
            <a:endParaRPr lang="pt-BR" sz="2600" b="1" dirty="0">
              <a:solidFill>
                <a:schemeClr val="accent1">
                  <a:lumMod val="50000"/>
                </a:schemeClr>
              </a:solidFill>
              <a:latin typeface="IBM Plex Sans" panose="020B0503050203000203" pitchFamily="34" charset="0"/>
              <a:cs typeface="Verdana"/>
            </a:endParaRPr>
          </a:p>
        </p:txBody>
      </p:sp>
      <p:sp>
        <p:nvSpPr>
          <p:cNvPr id="7" name="Elipse 6">
            <a:extLst>
              <a:ext uri="{FF2B5EF4-FFF2-40B4-BE49-F238E27FC236}">
                <a16:creationId xmlns:a16="http://schemas.microsoft.com/office/drawing/2014/main" id="{0CEBA5C1-7FC7-EFEB-BFCA-EA3AA5F93170}"/>
              </a:ext>
            </a:extLst>
          </p:cNvPr>
          <p:cNvSpPr/>
          <p:nvPr/>
        </p:nvSpPr>
        <p:spPr>
          <a:xfrm>
            <a:off x="847454" y="1373729"/>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TextBox 7">
            <a:extLst>
              <a:ext uri="{FF2B5EF4-FFF2-40B4-BE49-F238E27FC236}">
                <a16:creationId xmlns:a16="http://schemas.microsoft.com/office/drawing/2014/main" id="{3937A8A2-963C-A20F-B7A3-7A5CC60C82C6}"/>
              </a:ext>
            </a:extLst>
          </p:cNvPr>
          <p:cNvSpPr txBox="1"/>
          <p:nvPr/>
        </p:nvSpPr>
        <p:spPr>
          <a:xfrm>
            <a:off x="1188348" y="1278726"/>
            <a:ext cx="10196329" cy="1323439"/>
          </a:xfrm>
          <a:prstGeom prst="rect">
            <a:avLst/>
          </a:prstGeom>
          <a:noFill/>
        </p:spPr>
        <p:txBody>
          <a:bodyPr wrap="square" rtlCol="0">
            <a:spAutoFit/>
          </a:bodyPr>
          <a:lstStyle/>
          <a:p>
            <a:pPr marL="12700" algn="just">
              <a:lnSpc>
                <a:spcPct val="100000"/>
              </a:lnSpc>
              <a:spcBef>
                <a:spcPts val="100"/>
              </a:spcBef>
            </a:pPr>
            <a:r>
              <a:rPr lang="pt-BR" sz="2000" b="1" dirty="0">
                <a:solidFill>
                  <a:schemeClr val="accent1">
                    <a:lumMod val="50000"/>
                  </a:schemeClr>
                </a:solidFill>
                <a:latin typeface="IBM Plex Sans" panose="020B0503050203000203" pitchFamily="34" charset="0"/>
                <a:cs typeface="Verdana"/>
              </a:rPr>
              <a:t>Possíveis abusos cometidos pelos contribuintes que não podem justificar a institucionalização de abusos dos Fiscos: necessidade de respeito às diretrizes constitucionais, em harmonia com a disciplina do Código Tributário Nacional e a Legislação civil.</a:t>
            </a:r>
          </a:p>
        </p:txBody>
      </p:sp>
      <p:sp>
        <p:nvSpPr>
          <p:cNvPr id="9" name="TextBox 7">
            <a:extLst>
              <a:ext uri="{FF2B5EF4-FFF2-40B4-BE49-F238E27FC236}">
                <a16:creationId xmlns:a16="http://schemas.microsoft.com/office/drawing/2014/main" id="{29183636-64E9-4873-EF46-DA41644E3196}"/>
              </a:ext>
            </a:extLst>
          </p:cNvPr>
          <p:cNvSpPr txBox="1"/>
          <p:nvPr/>
        </p:nvSpPr>
        <p:spPr>
          <a:xfrm>
            <a:off x="1188346" y="2775767"/>
            <a:ext cx="10196329" cy="707886"/>
          </a:xfrm>
          <a:prstGeom prst="rect">
            <a:avLst/>
          </a:prstGeom>
          <a:noFill/>
        </p:spPr>
        <p:txBody>
          <a:bodyPr wrap="square" rtlCol="0">
            <a:spAutoFit/>
          </a:bodyPr>
          <a:lstStyle/>
          <a:p>
            <a:pPr marL="12700" algn="just">
              <a:lnSpc>
                <a:spcPct val="100000"/>
              </a:lnSpc>
              <a:spcBef>
                <a:spcPts val="100"/>
              </a:spcBef>
            </a:pPr>
            <a:r>
              <a:rPr lang="pt-BR" sz="2000" dirty="0">
                <a:solidFill>
                  <a:schemeClr val="accent1">
                    <a:lumMod val="50000"/>
                  </a:schemeClr>
                </a:solidFill>
                <a:latin typeface="IBM Plex Sans" panose="020B0503050203000203" pitchFamily="34" charset="0"/>
                <a:cs typeface="Verdana"/>
              </a:rPr>
              <a:t>Convergência com as propostas de emenda nº 32 ao PLP 108/24, de autoria do Exmo. Senador Jorge </a:t>
            </a:r>
            <a:r>
              <a:rPr lang="pt-BR" sz="2000" dirty="0" err="1">
                <a:solidFill>
                  <a:schemeClr val="accent1">
                    <a:lumMod val="50000"/>
                  </a:schemeClr>
                </a:solidFill>
                <a:latin typeface="IBM Plex Sans" panose="020B0503050203000203" pitchFamily="34" charset="0"/>
                <a:cs typeface="Verdana"/>
              </a:rPr>
              <a:t>Seif</a:t>
            </a:r>
            <a:r>
              <a:rPr lang="pt-BR" sz="2000" dirty="0">
                <a:solidFill>
                  <a:schemeClr val="accent1">
                    <a:lumMod val="50000"/>
                  </a:schemeClr>
                </a:solidFill>
                <a:latin typeface="IBM Plex Sans" panose="020B0503050203000203" pitchFamily="34" charset="0"/>
                <a:cs typeface="Verdana"/>
              </a:rPr>
              <a:t>. </a:t>
            </a:r>
            <a:endParaRPr lang="pt-BR" sz="2000" b="1" dirty="0">
              <a:solidFill>
                <a:schemeClr val="accent1">
                  <a:lumMod val="50000"/>
                </a:schemeClr>
              </a:solidFill>
              <a:latin typeface="IBM Plex Sans" panose="020B0503050203000203" pitchFamily="34" charset="0"/>
              <a:cs typeface="Verdana"/>
            </a:endParaRPr>
          </a:p>
        </p:txBody>
      </p:sp>
      <p:sp>
        <p:nvSpPr>
          <p:cNvPr id="11" name="Elipse 10">
            <a:extLst>
              <a:ext uri="{FF2B5EF4-FFF2-40B4-BE49-F238E27FC236}">
                <a16:creationId xmlns:a16="http://schemas.microsoft.com/office/drawing/2014/main" id="{D7456A8A-A432-CDCD-B749-F48F21B7A7E5}"/>
              </a:ext>
            </a:extLst>
          </p:cNvPr>
          <p:cNvSpPr/>
          <p:nvPr/>
        </p:nvSpPr>
        <p:spPr>
          <a:xfrm>
            <a:off x="862701" y="2889256"/>
            <a:ext cx="164388" cy="173132"/>
          </a:xfrm>
          <a:prstGeom prst="ellipse">
            <a:avLst/>
          </a:prstGeom>
          <a:solidFill>
            <a:srgbClr val="C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3413268686"/>
      </p:ext>
    </p:extLst>
  </p:cSld>
  <p:clrMapOvr>
    <a:masterClrMapping/>
  </p:clrMapOvr>
  <p:transition spd="slow">
    <p:push dir="r"/>
  </p:transition>
</p:sld>
</file>

<file path=ppt/theme/theme1.xml><?xml version="1.0" encoding="utf-8"?>
<a:theme xmlns:a="http://schemas.openxmlformats.org/drawingml/2006/main" name="Специальное оформление">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o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9939</TotalTime>
  <Words>4252</Words>
  <Application>Microsoft Office PowerPoint</Application>
  <PresentationFormat>Widescreen</PresentationFormat>
  <Paragraphs>189</Paragraphs>
  <Slides>27</Slides>
  <Notes>0</Notes>
  <HiddenSlides>0</HiddenSlides>
  <MMClips>0</MMClips>
  <ScaleCrop>false</ScaleCrop>
  <HeadingPairs>
    <vt:vector size="6" baseType="variant">
      <vt:variant>
        <vt:lpstr>Fontes usadas</vt:lpstr>
      </vt:variant>
      <vt:variant>
        <vt:i4>9</vt:i4>
      </vt:variant>
      <vt:variant>
        <vt:lpstr>Tema</vt:lpstr>
      </vt:variant>
      <vt:variant>
        <vt:i4>2</vt:i4>
      </vt:variant>
      <vt:variant>
        <vt:lpstr>Títulos de slides</vt:lpstr>
      </vt:variant>
      <vt:variant>
        <vt:i4>27</vt:i4>
      </vt:variant>
    </vt:vector>
  </HeadingPairs>
  <TitlesOfParts>
    <vt:vector size="38" baseType="lpstr">
      <vt:lpstr>Arial</vt:lpstr>
      <vt:lpstr>Calibri</vt:lpstr>
      <vt:lpstr>Calibri Light</vt:lpstr>
      <vt:lpstr>IBM Plex Sans</vt:lpstr>
      <vt:lpstr>IBM Plex Sans </vt:lpstr>
      <vt:lpstr>IBM Plex Sans bold</vt:lpstr>
      <vt:lpstr>Karla</vt:lpstr>
      <vt:lpstr>Mont-Book</vt:lpstr>
      <vt:lpstr>Raleway ExtraBold</vt:lpstr>
      <vt:lpstr>Специальное оформление</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RePack by Diakov</dc:creator>
  <cp:lastModifiedBy>Caroline de Araújo Ribeiro</cp:lastModifiedBy>
  <cp:revision>444</cp:revision>
  <cp:lastPrinted>2025-05-26T18:01:05Z</cp:lastPrinted>
  <dcterms:created xsi:type="dcterms:W3CDTF">2016-12-07T06:54:28Z</dcterms:created>
  <dcterms:modified xsi:type="dcterms:W3CDTF">2025-05-27T14:46:16Z</dcterms:modified>
</cp:coreProperties>
</file>