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3" r:id="rId2"/>
  </p:sldMasterIdLst>
  <p:notesMasterIdLst>
    <p:notesMasterId r:id="rId1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embeddedFontLst>
    <p:embeddedFont>
      <p:font typeface="Helvetica Neue" panose="020B0604020202020204" charset="0"/>
      <p:regular r:id="rId11"/>
      <p:bold r:id="rId12"/>
      <p:italic r:id="rId13"/>
      <p:boldItalic r:id="rId14"/>
    </p:embeddedFont>
    <p:embeddedFont>
      <p:font typeface="Helvetica Neue Light" panose="020B060402020202020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1" roundtripDataSignature="AMtx7mjvY20tVgXsCSwl0/LIlS2//Tye3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1.xml"/><Relationship Id="rId21" Type="http://customschemas.google.com/relationships/presentationmetadata" Target="metadata"/><Relationship Id="rId7" Type="http://schemas.openxmlformats.org/officeDocument/2006/relationships/slide" Target="slides/slide5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1.fntdata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font" Target="fonts/font5.fntdata"/><Relationship Id="rId23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4.fntdata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Trilhões de doláres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2025</c:v>
                </c:pt>
                <c:pt idx="2">
                  <c:v>2030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2.5000000000000001E-2</c:v>
                </c:pt>
                <c:pt idx="1">
                  <c:v>0.125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56-4E9D-BB23-CEB63F0C9B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7"/>
        <c:overlap val="-43"/>
        <c:axId val="389269840"/>
        <c:axId val="389273040"/>
      </c:barChart>
      <c:catAx>
        <c:axId val="3892698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89273040"/>
        <c:crossesAt val="0"/>
        <c:auto val="1"/>
        <c:lblAlgn val="ctr"/>
        <c:lblOffset val="100"/>
        <c:noMultiLvlLbl val="0"/>
      </c:catAx>
      <c:valAx>
        <c:axId val="389273040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89269840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e9eb1b5bd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g2e9eb1b5bd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4" name="Google Shape;14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3" name="Google Shape;15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2" name="Google Shape;16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9" name="Google Shape;16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e9eb1b5bd3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6" name="Google Shape;176;g2e9eb1b5bd3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e9eb1b5bd3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2e9eb1b5bd3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" name="Google Shape;14;p3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9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8" name="Google Shape;58;p3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900" cy="36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3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0" name="Google Shape;60;p3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00" cy="36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39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39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9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4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5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7" name="Google Shape;67;p4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8" name="Google Shape;68;p40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40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0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5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74" name="Google Shape;74;p4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75" name="Google Shape;75;p41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41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41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2"/>
          <p:cNvSpPr txBox="1">
            <a:spLocks noGrp="1"/>
          </p:cNvSpPr>
          <p:nvPr>
            <p:ph type="body" idx="1"/>
          </p:nvPr>
        </p:nvSpPr>
        <p:spPr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42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42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2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3"/>
          <p:cNvSpPr txBox="1">
            <a:spLocks noGrp="1"/>
          </p:cNvSpPr>
          <p:nvPr>
            <p:ph type="title"/>
          </p:nvPr>
        </p:nvSpPr>
        <p:spPr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43"/>
          <p:cNvSpPr txBox="1">
            <a:spLocks noGrp="1"/>
          </p:cNvSpPr>
          <p:nvPr>
            <p:ph type="body" idx="1"/>
          </p:nvPr>
        </p:nvSpPr>
        <p:spPr>
          <a:xfrm rot="5400000">
            <a:off x="1799400" y="-596075"/>
            <a:ext cx="5811900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43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43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43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e9eb1b5bd3_0_131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96" name="Google Shape;96;g2e9eb1b5bd3_0_131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97" name="Google Shape;97;g2e9eb1b5bd3_0_13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e9eb1b5bd3_0_135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00" name="Google Shape;100;g2e9eb1b5bd3_0_13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e9eb1b5bd3_0_13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g2e9eb1b5bd3_0_13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04" name="Google Shape;104;g2e9eb1b5bd3_0_13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e9eb1b5bd3_0_14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g2e9eb1b5bd3_0_14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08" name="Google Shape;108;g2e9eb1b5bd3_0_142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09" name="Google Shape;109;g2e9eb1b5bd3_0_14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e9eb1b5bd3_0_14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g2e9eb1b5bd3_0_14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2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2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2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e9eb1b5bd3_0_150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115" name="Google Shape;115;g2e9eb1b5bd3_0_150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16" name="Google Shape;116;g2e9eb1b5bd3_0_15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e9eb1b5bd3_0_154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119" name="Google Shape;119;g2e9eb1b5bd3_0_15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e9eb1b5bd3_0_157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g2e9eb1b5bd3_0_157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123" name="Google Shape;123;g2e9eb1b5bd3_0_157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4" name="Google Shape;124;g2e9eb1b5bd3_0_157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25" name="Google Shape;125;g2e9eb1b5bd3_0_15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e9eb1b5bd3_0_163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>
            <a:endParaRPr/>
          </a:p>
        </p:txBody>
      </p:sp>
      <p:sp>
        <p:nvSpPr>
          <p:cNvPr id="128" name="Google Shape;128;g2e9eb1b5bd3_0_16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e9eb1b5bd3_0_166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1" name="Google Shape;131;g2e9eb1b5bd3_0_166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32" name="Google Shape;132;g2e9eb1b5bd3_0_16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e9eb1b5bd3_0_17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3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3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3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31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1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1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4"/>
          <p:cNvSpPr txBox="1">
            <a:spLocks noGrp="1"/>
          </p:cNvSpPr>
          <p:nvPr>
            <p:ph type="title"/>
          </p:nvPr>
        </p:nvSpPr>
        <p:spPr>
          <a:xfrm>
            <a:off x="680354" y="197121"/>
            <a:ext cx="1071154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4"/>
          <p:cNvSpPr txBox="1">
            <a:spLocks noGrp="1"/>
          </p:cNvSpPr>
          <p:nvPr>
            <p:ph type="body" idx="1"/>
          </p:nvPr>
        </p:nvSpPr>
        <p:spPr>
          <a:xfrm>
            <a:off x="680354" y="1786436"/>
            <a:ext cx="10711545" cy="4522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Char char="•"/>
              <a:defRPr/>
            </a:lvl9pPr>
          </a:lstStyle>
          <a:p>
            <a:endParaRPr/>
          </a:p>
        </p:txBody>
      </p:sp>
      <p:cxnSp>
        <p:nvCxnSpPr>
          <p:cNvPr id="33" name="Google Shape;33;p34"/>
          <p:cNvCxnSpPr/>
          <p:nvPr/>
        </p:nvCxnSpPr>
        <p:spPr>
          <a:xfrm>
            <a:off x="787583" y="1181100"/>
            <a:ext cx="2880000" cy="0"/>
          </a:xfrm>
          <a:prstGeom prst="straightConnector1">
            <a:avLst/>
          </a:prstGeom>
          <a:noFill/>
          <a:ln w="38100" cap="flat" cmpd="sng">
            <a:solidFill>
              <a:srgbClr val="3E6EC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SzPts val="28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900"/>
              <a:buNone/>
              <a:defRPr sz="1600"/>
            </a:lvl9pPr>
          </a:lstStyle>
          <a:p>
            <a:endParaRPr/>
          </a:p>
        </p:txBody>
      </p:sp>
      <p:sp>
        <p:nvSpPr>
          <p:cNvPr id="37" name="Google Shape;37;p30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0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0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5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7F09"/>
          </a:solid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7"/>
          <p:cNvSpPr txBox="1">
            <a:spLocks noGrp="1"/>
          </p:cNvSpPr>
          <p:nvPr>
            <p:ph type="title"/>
          </p:nvPr>
        </p:nvSpPr>
        <p:spPr>
          <a:xfrm>
            <a:off x="831851" y="1709739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37"/>
          <p:cNvSpPr txBox="1"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19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3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3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3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38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8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38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9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9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9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e9eb1b5bd3_0_12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2" name="Google Shape;92;g2e9eb1b5bd3_0_12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marL="914400" lvl="1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marL="1371600" lvl="2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marL="1828800" lvl="3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marL="2286000" lvl="4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marL="2743200" lvl="5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marL="3200400" lvl="6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marL="3657600" lvl="7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marL="4114800" lvl="8" indent="-34925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g2e9eb1b5bd3_0_12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g2e9eb1b5bd3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90379" y="6103050"/>
            <a:ext cx="1778645" cy="415601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g2e9eb1b5bd3_0_0"/>
          <p:cNvSpPr txBox="1"/>
          <p:nvPr/>
        </p:nvSpPr>
        <p:spPr>
          <a:xfrm>
            <a:off x="443150" y="2198850"/>
            <a:ext cx="9530100" cy="18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r>
              <a:rPr lang="pt-BR" sz="6400">
                <a:solidFill>
                  <a:srgbClr val="A04FC6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Comissão sobre Inteligência Artificial </a:t>
            </a:r>
            <a:endParaRPr sz="6400" b="0" i="0" u="none" strike="noStrike" cap="none">
              <a:solidFill>
                <a:srgbClr val="A04FC6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41" name="Google Shape;141;g2e9eb1b5bd3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897175" y="5929850"/>
            <a:ext cx="2116700" cy="7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4"/>
          <p:cNvSpPr/>
          <p:nvPr/>
        </p:nvSpPr>
        <p:spPr>
          <a:xfrm>
            <a:off x="272046" y="320122"/>
            <a:ext cx="8033754" cy="164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Valor gerado pela Inteligência Artificial</a:t>
            </a:r>
            <a:endParaRPr sz="4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4"/>
          <p:cNvSpPr/>
          <p:nvPr/>
        </p:nvSpPr>
        <p:spPr>
          <a:xfrm>
            <a:off x="4606998" y="719666"/>
            <a:ext cx="6704849" cy="55515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10000" y="0"/>
                </a:moveTo>
                <a:close/>
              </a:path>
              <a:path w="120000" h="120000" fill="none" extrusionOk="0">
                <a:moveTo>
                  <a:pt x="-10000" y="22500"/>
                </a:moveTo>
                <a:lnTo>
                  <a:pt x="-46000" y="13500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48" name="Google Shape;148;p4"/>
          <p:cNvGraphicFramePr/>
          <p:nvPr/>
        </p:nvGraphicFramePr>
        <p:xfrm>
          <a:off x="5969000" y="2081788"/>
          <a:ext cx="5867400" cy="45889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9" name="Google Shape;149;p4"/>
          <p:cNvSpPr txBox="1"/>
          <p:nvPr/>
        </p:nvSpPr>
        <p:spPr>
          <a:xfrm>
            <a:off x="622300" y="2463800"/>
            <a:ext cx="44451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t-BR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U$13 trilhões </a:t>
            </a:r>
            <a:r>
              <a:rPr lang="pt-BR"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 dólares </a:t>
            </a:r>
            <a:r>
              <a:rPr lang="pt-BR" sz="3600"/>
              <a:t>até</a:t>
            </a:r>
            <a:r>
              <a:rPr lang="pt-BR"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2030</a:t>
            </a:r>
            <a:r>
              <a:rPr lang="pt-BR"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4"/>
          <p:cNvSpPr txBox="1"/>
          <p:nvPr/>
        </p:nvSpPr>
        <p:spPr>
          <a:xfrm>
            <a:off x="355600" y="6383989"/>
            <a:ext cx="32258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[Fonte: McKinsey Global Institute]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5"/>
          <p:cNvSpPr/>
          <p:nvPr/>
        </p:nvSpPr>
        <p:spPr>
          <a:xfrm>
            <a:off x="272046" y="320122"/>
            <a:ext cx="8033754" cy="164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Valor gerado pela Inteligência Artificial</a:t>
            </a:r>
            <a:endParaRPr sz="4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5"/>
          <p:cNvSpPr/>
          <p:nvPr/>
        </p:nvSpPr>
        <p:spPr>
          <a:xfrm>
            <a:off x="4606998" y="719666"/>
            <a:ext cx="6704849" cy="55515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10000" y="0"/>
                </a:moveTo>
                <a:close/>
              </a:path>
              <a:path w="120000" h="120000" fill="none" extrusionOk="0">
                <a:moveTo>
                  <a:pt x="-10000" y="22500"/>
                </a:moveTo>
                <a:lnTo>
                  <a:pt x="-46000" y="13500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5"/>
          <p:cNvSpPr txBox="1"/>
          <p:nvPr/>
        </p:nvSpPr>
        <p:spPr>
          <a:xfrm>
            <a:off x="622300" y="2463800"/>
            <a:ext cx="44451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t-BR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U$13 trilhões </a:t>
            </a:r>
            <a:r>
              <a:rPr lang="pt-BR"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 dólares </a:t>
            </a:r>
            <a:r>
              <a:rPr lang="pt-BR" sz="3600"/>
              <a:t>até</a:t>
            </a:r>
            <a:r>
              <a:rPr lang="pt-BR"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2030</a:t>
            </a:r>
            <a:r>
              <a:rPr lang="pt-BR"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5"/>
          <p:cNvSpPr txBox="1"/>
          <p:nvPr/>
        </p:nvSpPr>
        <p:spPr>
          <a:xfrm>
            <a:off x="355600" y="6383989"/>
            <a:ext cx="32258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[Fonte: McKinsey Global Institute]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9" name="Google Shape;159;p5" descr="A screenshot of a cell phon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06998" y="2365586"/>
            <a:ext cx="7375089" cy="35642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16"/>
          <p:cNvPicPr preferRelativeResize="0"/>
          <p:nvPr/>
        </p:nvPicPr>
        <p:blipFill rotWithShape="1">
          <a:blip r:embed="rId3">
            <a:alphaModFix/>
          </a:blip>
          <a:srcRect t="10469"/>
          <a:stretch/>
        </p:blipFill>
        <p:spPr>
          <a:xfrm>
            <a:off x="2531533" y="1811867"/>
            <a:ext cx="7772400" cy="3777584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6"/>
          <p:cNvSpPr txBox="1"/>
          <p:nvPr/>
        </p:nvSpPr>
        <p:spPr>
          <a:xfrm>
            <a:off x="804334" y="599645"/>
            <a:ext cx="86360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pt-BR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Publicações em IA por país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16"/>
          <p:cNvSpPr txBox="1"/>
          <p:nvPr/>
        </p:nvSpPr>
        <p:spPr>
          <a:xfrm>
            <a:off x="3742267" y="5831319"/>
            <a:ext cx="5494866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[Fonte: Artificial Intelligence Index Report 2023 – Stanford University]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7"/>
          <p:cNvSpPr txBox="1"/>
          <p:nvPr/>
        </p:nvSpPr>
        <p:spPr>
          <a:xfrm>
            <a:off x="804334" y="599645"/>
            <a:ext cx="86360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pt-BR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Número de sistemas de IA lançados por país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2" name="Google Shape;172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94467" y="1914258"/>
            <a:ext cx="7772400" cy="326655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17"/>
          <p:cNvSpPr txBox="1"/>
          <p:nvPr/>
        </p:nvSpPr>
        <p:spPr>
          <a:xfrm>
            <a:off x="3615267" y="5969000"/>
            <a:ext cx="4491935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[Fonte: Artificial Intelligence Index Report 2023 – Stanford University]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e9eb1b5bd3_0_58"/>
          <p:cNvSpPr txBox="1"/>
          <p:nvPr/>
        </p:nvSpPr>
        <p:spPr>
          <a:xfrm>
            <a:off x="722525" y="485575"/>
            <a:ext cx="8984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pt-BR" sz="3000"/>
              <a:t>Investimentos de Venture Capital em startups de IA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g2e9eb1b5bd3_0_58"/>
          <p:cNvSpPr txBox="1"/>
          <p:nvPr/>
        </p:nvSpPr>
        <p:spPr>
          <a:xfrm>
            <a:off x="3505201" y="5886854"/>
            <a:ext cx="56811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[Fonte: </a:t>
            </a:r>
            <a:r>
              <a:rPr lang="pt-BR" sz="1100"/>
              <a:t>State of AI:2023</a:t>
            </a:r>
            <a:r>
              <a:rPr lang="pt-BR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pt-BR" sz="1100"/>
              <a:t>2023 recap</a:t>
            </a:r>
            <a:r>
              <a:rPr lang="pt-BR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" name="Google Shape;180;g2e9eb1b5bd3_0_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1725" y="1306145"/>
            <a:ext cx="9894236" cy="43142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2e9eb1b5bd3_0_119"/>
          <p:cNvSpPr txBox="1"/>
          <p:nvPr/>
        </p:nvSpPr>
        <p:spPr>
          <a:xfrm>
            <a:off x="721266" y="3998133"/>
            <a:ext cx="32829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EEEEEE"/>
                </a:solidFill>
                <a:latin typeface="Helvetica Neue"/>
                <a:ea typeface="Helvetica Neue"/>
                <a:cs typeface="Helvetica Neue"/>
                <a:sym typeface="Helvetica Neue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contato@</a:t>
            </a:r>
            <a:r>
              <a:rPr lang="pt-BR" sz="1200">
                <a:solidFill>
                  <a:srgbClr val="EEEEE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munai.com.br</a:t>
            </a:r>
            <a:endParaRPr sz="1200">
              <a:solidFill>
                <a:srgbClr val="EEEEE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6" name="Google Shape;186;g2e9eb1b5bd3_0_119"/>
          <p:cNvSpPr txBox="1"/>
          <p:nvPr/>
        </p:nvSpPr>
        <p:spPr>
          <a:xfrm>
            <a:off x="728533" y="4404533"/>
            <a:ext cx="32829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EEEEE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munai.com.br</a:t>
            </a:r>
            <a:endParaRPr sz="1200">
              <a:solidFill>
                <a:srgbClr val="EEEEE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7" name="Google Shape;187;g2e9eb1b5bd3_0_119"/>
          <p:cNvSpPr txBox="1"/>
          <p:nvPr/>
        </p:nvSpPr>
        <p:spPr>
          <a:xfrm>
            <a:off x="676633" y="2936400"/>
            <a:ext cx="56187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800">
                <a:solidFill>
                  <a:schemeClr val="accen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obrigado</a:t>
            </a:r>
            <a:endParaRPr sz="4800">
              <a:solidFill>
                <a:schemeClr val="accen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88" name="Google Shape;188;g2e9eb1b5bd3_0_1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9165" y="2580399"/>
            <a:ext cx="930301" cy="279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g2e9eb1b5bd3_0_1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88326" y="1232695"/>
            <a:ext cx="4470234" cy="4392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FBFBFB"/>
      </a:dk1>
      <a:lt1>
        <a:srgbClr val="FFFFFF"/>
      </a:lt1>
      <a:dk2>
        <a:srgbClr val="330141"/>
      </a:dk2>
      <a:lt2>
        <a:srgbClr val="EEEEEE"/>
      </a:lt2>
      <a:accent1>
        <a:srgbClr val="A04FC6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</Words>
  <Application>Microsoft Office PowerPoint</Application>
  <PresentationFormat>Widescreen</PresentationFormat>
  <Paragraphs>17</Paragraphs>
  <Slides>7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7</vt:i4>
      </vt:variant>
    </vt:vector>
  </HeadingPairs>
  <TitlesOfParts>
    <vt:vector size="13" baseType="lpstr">
      <vt:lpstr>Arial</vt:lpstr>
      <vt:lpstr>Calibri</vt:lpstr>
      <vt:lpstr>Helvetica Neue Light</vt:lpstr>
      <vt:lpstr>Helvetica Neue</vt:lpstr>
      <vt:lpstr>Office Theme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Cristian Rocha</dc:creator>
  <cp:lastModifiedBy>Felipe Luiz da Silva</cp:lastModifiedBy>
  <cp:revision>1</cp:revision>
  <dcterms:created xsi:type="dcterms:W3CDTF">2019-12-11T22:42:30Z</dcterms:created>
  <dcterms:modified xsi:type="dcterms:W3CDTF">2024-07-03T17:04:33Z</dcterms:modified>
</cp:coreProperties>
</file>