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Helvetica Neue Ligh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vY20tVgXsCSwl0/LIlS2//Tye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Trilhões de doláres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2.5000000000000001E-2</c:v>
                </c:pt>
                <c:pt idx="1">
                  <c:v>0.125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6-4E9D-BB23-CEB63F0C9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89269840"/>
        <c:axId val="389273040"/>
      </c:barChart>
      <c:catAx>
        <c:axId val="389269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9273040"/>
        <c:crossesAt val="0"/>
        <c:auto val="1"/>
        <c:lblAlgn val="ctr"/>
        <c:lblOffset val="100"/>
        <c:noMultiLvlLbl val="0"/>
      </c:catAx>
      <c:valAx>
        <c:axId val="389273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92698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9eb1b5b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e9eb1b5b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9eb1b5b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g2e9eb1b5b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9eb1b5bd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9eb1b5bd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9eb1b5bd3_0_13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6" name="Google Shape;96;g2e9eb1b5bd3_0_13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7" name="Google Shape;97;g2e9eb1b5bd3_0_1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9eb1b5bd3_0_13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g2e9eb1b5bd3_0_1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9eb1b5bd3_0_1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e9eb1b5bd3_0_1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2e9eb1b5bd3_0_1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9eb1b5bd3_0_1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e9eb1b5bd3_0_1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g2e9eb1b5bd3_0_14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9" name="Google Shape;109;g2e9eb1b5bd3_0_1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9eb1b5bd3_0_1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e9eb1b5bd3_0_1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9eb1b5bd3_0_15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g2e9eb1b5bd3_0_15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6" name="Google Shape;116;g2e9eb1b5bd3_0_1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9eb1b5bd3_0_15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9" name="Google Shape;119;g2e9eb1b5bd3_0_1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9eb1b5bd3_0_15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e9eb1b5bd3_0_15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3" name="Google Shape;123;g2e9eb1b5bd3_0_15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g2e9eb1b5bd3_0_15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g2e9eb1b5bd3_0_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9eb1b5bd3_0_16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8" name="Google Shape;128;g2e9eb1b5bd3_0_1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9eb1b5bd3_0_16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1" name="Google Shape;131;g2e9eb1b5bd3_0_16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g2e9eb1b5bd3_0_1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9eb1b5bd3_0_1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>
            <a:spLocks noGrp="1"/>
          </p:cNvSpPr>
          <p:nvPr>
            <p:ph type="title"/>
          </p:nvPr>
        </p:nvSpPr>
        <p:spPr>
          <a:xfrm>
            <a:off x="680354" y="197121"/>
            <a:ext cx="107115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1"/>
          </p:nvPr>
        </p:nvSpPr>
        <p:spPr>
          <a:xfrm>
            <a:off x="680354" y="1786436"/>
            <a:ext cx="10711545" cy="452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34"/>
          <p:cNvCxnSpPr/>
          <p:nvPr/>
        </p:nvCxnSpPr>
        <p:spPr>
          <a:xfrm>
            <a:off x="787583" y="1181100"/>
            <a:ext cx="2880000" cy="0"/>
          </a:xfrm>
          <a:prstGeom prst="straightConnector1">
            <a:avLst/>
          </a:prstGeom>
          <a:noFill/>
          <a:ln w="3810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7F09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9eb1b5bd3_0_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g2e9eb1b5bd3_0_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g2e9eb1b5bd3_0_1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e9eb1b5bd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0379" y="6103050"/>
            <a:ext cx="1778645" cy="4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e9eb1b5bd3_0_0"/>
          <p:cNvSpPr txBox="1"/>
          <p:nvPr/>
        </p:nvSpPr>
        <p:spPr>
          <a:xfrm>
            <a:off x="443150" y="2198850"/>
            <a:ext cx="9530100" cy="1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pt-BR" sz="6400">
                <a:solidFill>
                  <a:srgbClr val="A04FC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Comissão sobre Inteligência Artificial </a:t>
            </a:r>
            <a:endParaRPr sz="6400" b="0" i="0" u="none" strike="noStrike" cap="none">
              <a:solidFill>
                <a:srgbClr val="A04F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1" name="Google Shape;141;g2e9eb1b5bd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7175" y="5929850"/>
            <a:ext cx="21167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272046" y="320122"/>
            <a:ext cx="803375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 gerado pela Inteligência Artificial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4606998" y="719666"/>
            <a:ext cx="6704849" cy="5551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Google Shape;148;p4"/>
          <p:cNvGraphicFramePr/>
          <p:nvPr/>
        </p:nvGraphicFramePr>
        <p:xfrm>
          <a:off x="5969000" y="2081788"/>
          <a:ext cx="5867400" cy="458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9" name="Google Shape;149;p4"/>
          <p:cNvSpPr txBox="1"/>
          <p:nvPr/>
        </p:nvSpPr>
        <p:spPr>
          <a:xfrm>
            <a:off x="622300" y="2463800"/>
            <a:ext cx="4445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U$13 trilhões </a:t>
            </a: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dólares </a:t>
            </a:r>
            <a:r>
              <a:rPr lang="pt-BR" sz="3600"/>
              <a:t>até</a:t>
            </a: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2030</a:t>
            </a: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355600" y="6383989"/>
            <a:ext cx="3225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[Fonte: McKinsey Global Institute]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272046" y="320122"/>
            <a:ext cx="803375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 gerado pela Inteligência Artificial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4606998" y="719666"/>
            <a:ext cx="6704849" cy="5551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622300" y="2463800"/>
            <a:ext cx="4445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U$13 trilhões </a:t>
            </a: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dólares </a:t>
            </a:r>
            <a:r>
              <a:rPr lang="pt-BR" sz="3600"/>
              <a:t>até</a:t>
            </a: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2030</a:t>
            </a: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55600" y="6383989"/>
            <a:ext cx="3225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[Fonte: McKinsey Global Institute]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6998" y="2365586"/>
            <a:ext cx="7375089" cy="356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6"/>
          <p:cNvPicPr preferRelativeResize="0"/>
          <p:nvPr/>
        </p:nvPicPr>
        <p:blipFill rotWithShape="1">
          <a:blip r:embed="rId3">
            <a:alphaModFix/>
          </a:blip>
          <a:srcRect t="10469"/>
          <a:stretch/>
        </p:blipFill>
        <p:spPr>
          <a:xfrm>
            <a:off x="2531533" y="1811867"/>
            <a:ext cx="7772400" cy="377758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804334" y="599645"/>
            <a:ext cx="8636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Publicações em IA por país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3742267" y="5831319"/>
            <a:ext cx="549486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[Fonte: Artificial Intelligence Index Report 2023 – Stanford University]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/>
        </p:nvSpPr>
        <p:spPr>
          <a:xfrm>
            <a:off x="804334" y="599645"/>
            <a:ext cx="8636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Número de sistemas de IA lançados por país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4467" y="1914258"/>
            <a:ext cx="7772400" cy="326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/>
          <p:nvPr/>
        </p:nvSpPr>
        <p:spPr>
          <a:xfrm>
            <a:off x="3615267" y="5969000"/>
            <a:ext cx="449193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[Fonte: Artificial Intelligence Index Report 2023 – Stanford University]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9eb1b5bd3_0_58"/>
          <p:cNvSpPr txBox="1"/>
          <p:nvPr/>
        </p:nvSpPr>
        <p:spPr>
          <a:xfrm>
            <a:off x="722525" y="485575"/>
            <a:ext cx="89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/>
              <a:t>Investimentos de Venture Capital em startups de 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e9eb1b5bd3_0_58"/>
          <p:cNvSpPr txBox="1"/>
          <p:nvPr/>
        </p:nvSpPr>
        <p:spPr>
          <a:xfrm>
            <a:off x="3505201" y="5886854"/>
            <a:ext cx="5681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[Fonte: </a:t>
            </a:r>
            <a:r>
              <a:rPr lang="pt-BR" sz="1100"/>
              <a:t>State of AI:2023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pt-BR" sz="1100"/>
              <a:t>2023 recap</a:t>
            </a: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2e9eb1b5bd3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725" y="1306145"/>
            <a:ext cx="9894236" cy="431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9eb1b5bd3_0_119"/>
          <p:cNvSpPr txBox="1"/>
          <p:nvPr/>
        </p:nvSpPr>
        <p:spPr>
          <a:xfrm>
            <a:off x="721266" y="3998133"/>
            <a:ext cx="3282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EEEEEE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contato@</a:t>
            </a:r>
            <a:r>
              <a:rPr lang="pt-BR" sz="1200">
                <a:solidFill>
                  <a:srgbClr val="EEEE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munai.com.br</a:t>
            </a:r>
            <a:endParaRPr sz="1200">
              <a:solidFill>
                <a:srgbClr val="EEEE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g2e9eb1b5bd3_0_119"/>
          <p:cNvSpPr txBox="1"/>
          <p:nvPr/>
        </p:nvSpPr>
        <p:spPr>
          <a:xfrm>
            <a:off x="728533" y="4404533"/>
            <a:ext cx="3282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EEEE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munai.com.br</a:t>
            </a:r>
            <a:endParaRPr sz="1200">
              <a:solidFill>
                <a:srgbClr val="EEEE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g2e9eb1b5bd3_0_119"/>
          <p:cNvSpPr txBox="1"/>
          <p:nvPr/>
        </p:nvSpPr>
        <p:spPr>
          <a:xfrm>
            <a:off x="676633" y="2936400"/>
            <a:ext cx="5618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obrigado</a:t>
            </a:r>
            <a:endParaRPr sz="4800">
              <a:solidFill>
                <a:schemeClr val="accen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8" name="Google Shape;188;g2e9eb1b5bd3_0_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165" y="2580399"/>
            <a:ext cx="930301" cy="27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e9eb1b5bd3_0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8326" y="1232695"/>
            <a:ext cx="4470234" cy="43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FBFBFB"/>
      </a:dk1>
      <a:lt1>
        <a:srgbClr val="FFFFFF"/>
      </a:lt1>
      <a:dk2>
        <a:srgbClr val="330141"/>
      </a:dk2>
      <a:lt2>
        <a:srgbClr val="EEEEEE"/>
      </a:lt2>
      <a:accent1>
        <a:srgbClr val="A04FC6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 Neue Light</vt:lpstr>
      <vt:lpstr>Helvetica Neue</vt:lpstr>
      <vt:lpstr>Office Theme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 Rocha</dc:creator>
  <cp:lastModifiedBy>Felipe Luiz da Silva</cp:lastModifiedBy>
  <cp:revision>1</cp:revision>
  <dcterms:created xsi:type="dcterms:W3CDTF">2019-12-11T22:42:30Z</dcterms:created>
  <dcterms:modified xsi:type="dcterms:W3CDTF">2024-07-03T17:04:33Z</dcterms:modified>
</cp:coreProperties>
</file>