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8"/>
  </p:notesMasterIdLst>
  <p:sldIdLst>
    <p:sldId id="452" r:id="rId5"/>
    <p:sldId id="448" r:id="rId6"/>
    <p:sldId id="443" r:id="rId7"/>
    <p:sldId id="1147" r:id="rId8"/>
    <p:sldId id="1107" r:id="rId9"/>
    <p:sldId id="1108" r:id="rId10"/>
    <p:sldId id="1109" r:id="rId11"/>
    <p:sldId id="1146" r:id="rId12"/>
    <p:sldId id="450" r:id="rId13"/>
    <p:sldId id="451" r:id="rId14"/>
    <p:sldId id="1110" r:id="rId15"/>
    <p:sldId id="433" r:id="rId16"/>
    <p:sldId id="270" r:id="rId17"/>
  </p:sldIdLst>
  <p:sldSz cx="13003213" cy="9752013"/>
  <p:notesSz cx="6858000" cy="9144000"/>
  <p:defaultTextStyle>
    <a:defPPr>
      <a:defRPr lang="en-US"/>
    </a:defPPr>
    <a:lvl1pPr marL="0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1pPr>
    <a:lvl2pPr marL="650045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2pPr>
    <a:lvl3pPr marL="1300088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3pPr>
    <a:lvl4pPr marL="1950129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4pPr>
    <a:lvl5pPr marL="2600176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5pPr>
    <a:lvl6pPr marL="3250218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6pPr>
    <a:lvl7pPr marL="3900262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7pPr>
    <a:lvl8pPr marL="4550305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8pPr>
    <a:lvl9pPr marL="5200350" algn="l" defTabSz="1300088" rtl="0" eaLnBrk="1" latinLnBrk="0" hangingPunct="1">
      <a:defRPr sz="25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4095" userDrawn="1">
          <p15:clr>
            <a:srgbClr val="A4A3A4"/>
          </p15:clr>
        </p15:guide>
        <p15:guide id="3" pos="580" userDrawn="1">
          <p15:clr>
            <a:srgbClr val="A4A3A4"/>
          </p15:clr>
        </p15:guide>
        <p15:guide id="4" pos="7611" userDrawn="1">
          <p15:clr>
            <a:srgbClr val="A4A3A4"/>
          </p15:clr>
        </p15:guide>
        <p15:guide id="5" orient="horz" pos="5770" userDrawn="1">
          <p15:clr>
            <a:srgbClr val="A4A3A4"/>
          </p15:clr>
        </p15:guide>
        <p15:guide id="6" orient="horz" pos="5476" userDrawn="1">
          <p15:clr>
            <a:srgbClr val="A4A3A4"/>
          </p15:clr>
        </p15:guide>
        <p15:guide id="7" orient="horz" pos="3162" userDrawn="1">
          <p15:clr>
            <a:srgbClr val="A4A3A4"/>
          </p15:clr>
        </p15:guide>
        <p15:guide id="8" orient="horz" pos="554" userDrawn="1">
          <p15:clr>
            <a:srgbClr val="A4A3A4"/>
          </p15:clr>
        </p15:guide>
        <p15:guide id="9" orient="horz" pos="499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33E1D-201A-9980-B82C-9548A7C96573}" name="Thais Romero Veiga Shingai | Mannrich e Vasconcelos Advogados" initials="TV" userId="S::Thais@mannrichvasconcelos.com.br::96300558-2c14-47b6-a2a4-2e9842e4e9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64"/>
    <a:srgbClr val="B81A0F"/>
    <a:srgbClr val="0092D0"/>
    <a:srgbClr val="0678B5"/>
    <a:srgbClr val="82008F"/>
    <a:srgbClr val="7FCC45"/>
    <a:srgbClr val="E70020"/>
    <a:srgbClr val="8064A2"/>
    <a:srgbClr val="00000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9" autoAdjust="0"/>
    <p:restoredTop sz="94437"/>
  </p:normalViewPr>
  <p:slideViewPr>
    <p:cSldViewPr snapToGrid="0" snapToObjects="1">
      <p:cViewPr varScale="1">
        <p:scale>
          <a:sx n="65" d="100"/>
          <a:sy n="65" d="100"/>
        </p:scale>
        <p:origin x="1206" y="84"/>
      </p:cViewPr>
      <p:guideLst>
        <p:guide orient="horz" pos="1597"/>
        <p:guide pos="4095"/>
        <p:guide pos="580"/>
        <p:guide pos="7611"/>
        <p:guide orient="horz" pos="5770"/>
        <p:guide orient="horz" pos="5476"/>
        <p:guide orient="horz" pos="3162"/>
        <p:guide orient="horz" pos="554"/>
        <p:guide orient="horz" pos="4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ppy\c\Clientes\CNSaude\Reforma_Tributaria_2020\Dados\Gr&#225;fico_Experi&#234;ncia_I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814218106995883"/>
          <c:y val="0.15999074074074074"/>
          <c:w val="0.55293138007848508"/>
          <c:h val="0.78124853197969002"/>
        </c:manualLayout>
      </c:layout>
      <c:pie3D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15-43D2-95AB-5BB0E3E24C2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  <a:sp3d contourW="3175"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15-43D2-95AB-5BB0E3E24C23}"/>
              </c:ext>
            </c:extLst>
          </c:dPt>
          <c:dPt>
            <c:idx val="2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15-43D2-95AB-5BB0E3E24C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15-43D2-95AB-5BB0E3E24C23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15-43D2-95AB-5BB0E3E24C23}"/>
              </c:ext>
            </c:extLst>
          </c:dPt>
          <c:dLbls>
            <c:dLbl>
              <c:idx val="0"/>
              <c:layout>
                <c:manualLayout>
                  <c:x val="-0.15526937418509679"/>
                  <c:y val="-0.134608435744835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15-43D2-95AB-5BB0E3E24C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668767617603405E-2"/>
                  <c:y val="-3.15632227612264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915-43D2-95AB-5BB0E3E24C23}"/>
                </c:ext>
                <c:ext xmlns:c15="http://schemas.microsoft.com/office/drawing/2012/chart" uri="{CE6537A1-D6FC-4f65-9D91-7224C49458BB}">
                  <c15:layout>
                    <c:manualLayout>
                      <c:w val="0.37949527607161071"/>
                      <c:h val="0.1567988185273643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9878631784499748E-2"/>
                  <c:y val="6.93502185665243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915-43D2-95AB-5BB0E3E24C23}"/>
                </c:ext>
                <c:ext xmlns:c15="http://schemas.microsoft.com/office/drawing/2012/chart" uri="{CE6537A1-D6FC-4f65-9D91-7224C49458BB}">
                  <c15:layout>
                    <c:manualLayout>
                      <c:w val="0.35168215083433035"/>
                      <c:h val="9.907174080932047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9270232332352656E-2"/>
                  <c:y val="-2.8182484256605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915-43D2-95AB-5BB0E3E24C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6676850299511702E-2"/>
                  <c:y val="-1.37810146009571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915-43D2-95AB-5BB0E3E24C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IVA_Internacional!$G$9:$G$13</c:f>
              <c:strCache>
                <c:ptCount val="5"/>
                <c:pt idx="0">
                  <c:v>Isenção</c:v>
                </c:pt>
                <c:pt idx="1">
                  <c:v>Alíquota Reduzida</c:v>
                </c:pt>
                <c:pt idx="2">
                  <c:v>Alíquota Padrão</c:v>
                </c:pt>
                <c:pt idx="3">
                  <c:v>Alíquota Zero</c:v>
                </c:pt>
                <c:pt idx="4">
                  <c:v>Não Tributável</c:v>
                </c:pt>
              </c:strCache>
            </c:strRef>
          </c:cat>
          <c:val>
            <c:numRef>
              <c:f>IVA_Internacional!$I$9:$I$13</c:f>
              <c:numCache>
                <c:formatCode>0.0%</c:formatCode>
                <c:ptCount val="5"/>
                <c:pt idx="0">
                  <c:v>0.70833333333333337</c:v>
                </c:pt>
                <c:pt idx="1">
                  <c:v>5.8333333333333334E-2</c:v>
                </c:pt>
                <c:pt idx="2">
                  <c:v>0.18333333333333332</c:v>
                </c:pt>
                <c:pt idx="3">
                  <c:v>2.5000000000000001E-2</c:v>
                </c:pt>
                <c:pt idx="4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15-43D2-95AB-5BB0E3E24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F983-C6C4-BA42-9FA9-966BE23093A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580C-78D8-8B4E-9F66-246AC8DB46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1pPr>
    <a:lvl2pPr marL="650045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2pPr>
    <a:lvl3pPr marL="1300088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3pPr>
    <a:lvl4pPr marL="1950129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4pPr>
    <a:lvl5pPr marL="2600176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5pPr>
    <a:lvl6pPr marL="3250218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6pPr>
    <a:lvl7pPr marL="3900262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7pPr>
    <a:lvl8pPr marL="4550305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8pPr>
    <a:lvl9pPr marL="5200350" algn="l" defTabSz="1300088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580C-78D8-8B4E-9F66-246AC8DB4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928F8F-4E3B-AC4E-9616-4D2A7BE8D86D}"/>
              </a:ext>
            </a:extLst>
          </p:cNvPr>
          <p:cNvSpPr/>
          <p:nvPr userDrawn="1"/>
        </p:nvSpPr>
        <p:spPr>
          <a:xfrm>
            <a:off x="-1" y="2519681"/>
            <a:ext cx="12082463" cy="7232332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5A5D81-0F18-664C-A75A-2F9F5B8A2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479" y="858270"/>
            <a:ext cx="2286000" cy="723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691148-3BEA-DF4E-89DF-CC2E8D12FE5A}"/>
              </a:ext>
            </a:extLst>
          </p:cNvPr>
          <p:cNvCxnSpPr>
            <a:cxnSpLocks/>
          </p:cNvCxnSpPr>
          <p:nvPr userDrawn="1"/>
        </p:nvCxnSpPr>
        <p:spPr>
          <a:xfrm>
            <a:off x="919619" y="8686800"/>
            <a:ext cx="11162843" cy="0"/>
          </a:xfrm>
          <a:prstGeom prst="line">
            <a:avLst/>
          </a:prstGeom>
          <a:ln>
            <a:solidFill>
              <a:schemeClr val="bg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0F0C463-E7E2-DF45-AE25-A54FE428E2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451" y="3355840"/>
            <a:ext cx="8603672" cy="3395145"/>
          </a:xfrm>
        </p:spPr>
        <p:txBody>
          <a:bodyPr anchor="t">
            <a:normAutofit/>
          </a:bodyPr>
          <a:lstStyle>
            <a:lvl1pPr marL="0" algn="l" defTabSz="1300088" rtl="0" eaLnBrk="1" latinLnBrk="0" hangingPunct="1">
              <a:lnSpc>
                <a:spcPct val="110000"/>
              </a:lnSpc>
              <a:defRPr lang="en-US" sz="5200" kern="120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da </a:t>
            </a:r>
            <a:r>
              <a:rPr lang="en-CA" dirty="0" err="1"/>
              <a:t>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CE2470-AA84-C94E-8B37-A9AE88EB7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4E7DC46-27BE-3248-A2BA-EC6B2DA892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3E5C55B-C0A5-3F43-ADD3-53C6D3CA4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04C586E-8365-1243-B7D8-0DF6F587A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C19EEC-C3B7-FE4B-B066-651107110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BB1D116-82E5-D142-A533-76BD66270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1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5314623-C402-2945-A75A-A275305FC1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E10418F8-41E6-6D4E-BF97-3E06EE55F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1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B596F0-25EF-C246-913D-47975CE4E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5AC4881B-61AD-3845-9C33-1727C7B7CC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60EF3AF-9E3B-B341-A142-7D1262F1C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51C77B-8867-5A48-A4D1-2627BFB71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0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362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003212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3213" cy="97520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94783D-9A90-3C40-88E2-60417B908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0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A74F277-54B5-614A-AD25-B05449CBC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845435"/>
            <a:ext cx="11270688" cy="790313"/>
          </a:xfrm>
        </p:spPr>
        <p:txBody>
          <a:bodyPr anchor="t"/>
          <a:lstStyle>
            <a:lvl1pPr>
              <a:defRPr lang="en-US" sz="4800" kern="120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r>
              <a:rPr lang="en-CA" dirty="0" err="1"/>
              <a:t>índice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1EA3E9E-1FEE-C44C-BD5A-AD3B18AD5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319" y="2380243"/>
            <a:ext cx="11215271" cy="727763"/>
          </a:xfrm>
        </p:spPr>
        <p:txBody>
          <a:bodyPr wrap="square" lIns="90000">
            <a:spAutoFit/>
          </a:bodyPr>
          <a:lstStyle>
            <a:lvl1pPr marL="457200" indent="-457200" algn="l" defTabSz="1300088" rtl="0" eaLnBrk="1" latinLnBrk="0" hangingPunct="1">
              <a:lnSpc>
                <a:spcPct val="250000"/>
              </a:lnSpc>
              <a:buFont typeface="+mj-lt"/>
              <a:buAutoNum type="arabicPeriod"/>
              <a:defRPr lang="en-US" sz="20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2845" indent="0">
              <a:lnSpc>
                <a:spcPct val="100000"/>
              </a:lnSpc>
              <a:buFont typeface="+mj-lt"/>
              <a:buNone/>
              <a:defRPr lang="en-US" sz="2000" dirty="0"/>
            </a:lvl2pPr>
            <a:lvl3pPr marL="1757288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3pPr>
            <a:lvl4pPr marL="2407329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4pPr>
            <a:lvl5pPr marL="3057376" indent="-457200">
              <a:lnSpc>
                <a:spcPct val="100000"/>
              </a:lnSpc>
              <a:buFont typeface="+mj-lt"/>
              <a:buAutoNum type="arabicPeriod"/>
              <a:defRPr lang="en-US" sz="2000" dirty="0"/>
            </a:lvl5pPr>
          </a:lstStyle>
          <a:p>
            <a:pPr marL="457200" lvl="0" indent="-457200" defTabSz="1300088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r>
              <a:rPr lang="en-CA" dirty="0"/>
              <a:t> 1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A3C7F3B-99BC-744D-8051-7896A76EBD3D}"/>
              </a:ext>
            </a:extLst>
          </p:cNvPr>
          <p:cNvCxnSpPr>
            <a:cxnSpLocks/>
          </p:cNvCxnSpPr>
          <p:nvPr userDrawn="1"/>
        </p:nvCxnSpPr>
        <p:spPr>
          <a:xfrm>
            <a:off x="899299" y="2519943"/>
            <a:ext cx="111831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7E11B66-495A-B74F-A1D8-F4FF2131DF1C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F35AF69-96C3-8C47-BF3A-8305D3073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1F77719-143B-B346-A6E5-82E37D9F6C00}"/>
              </a:ext>
            </a:extLst>
          </p:cNvPr>
          <p:cNvSpPr/>
          <p:nvPr userDrawn="1"/>
        </p:nvSpPr>
        <p:spPr>
          <a:xfrm>
            <a:off x="0" y="2519681"/>
            <a:ext cx="107402" cy="7232332"/>
          </a:xfrm>
          <a:prstGeom prst="rect">
            <a:avLst/>
          </a:prstGeom>
          <a:solidFill>
            <a:srgbClr val="00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C1E676E3-91CA-F041-B541-D4960937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7663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long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Shape&#10;&#10;Description automatically generated">
            <a:extLst>
              <a:ext uri="{FF2B5EF4-FFF2-40B4-BE49-F238E27FC236}">
                <a16:creationId xmlns:a16="http://schemas.microsoft.com/office/drawing/2014/main" xmlns="" id="{ABEF2F32-998F-41E7-B65E-45D0F754F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3213" cy="9752013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671547" y="1011572"/>
            <a:ext cx="3982235" cy="1353431"/>
          </a:xfrm>
          <a:prstGeom prst="rect">
            <a:avLst/>
          </a:prstGeom>
        </p:spPr>
        <p:txBody>
          <a:bodyPr anchor="b"/>
          <a:lstStyle>
            <a:lvl1pPr fontAlgn="b">
              <a:lnSpc>
                <a:spcPct val="80000"/>
              </a:lnSpc>
              <a:defRPr sz="2986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SUBTÍTULO CURTO DE ATÉ DUAS LINHAS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2173" y="2484854"/>
            <a:ext cx="5196383" cy="6197245"/>
          </a:xfrm>
          <a:prstGeom prst="rect">
            <a:avLst/>
          </a:prstGeom>
        </p:spPr>
        <p:txBody>
          <a:bodyPr/>
          <a:lstStyle>
            <a:lvl1pPr marL="0" marR="0" indent="0" algn="l" defTabSz="975208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128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706" b="0" i="0" kern="1200" baseline="0" smtClean="0">
                <a:solidFill>
                  <a:schemeClr val="tx2"/>
                </a:solidFill>
                <a:effectLst/>
              </a:defRPr>
            </a:lvl1pPr>
            <a:lvl2pPr>
              <a:defRPr sz="2133" baseline="0">
                <a:latin typeface="Calibri" charset="0"/>
              </a:defRPr>
            </a:lvl2pPr>
            <a:lvl3pPr>
              <a:defRPr sz="2133" baseline="0">
                <a:latin typeface="Calibri" charset="0"/>
              </a:defRPr>
            </a:lvl3pPr>
            <a:lvl4pPr>
              <a:defRPr sz="2133" baseline="0">
                <a:latin typeface="Calibri" charset="0"/>
              </a:defRPr>
            </a:lvl4pPr>
            <a:lvl5pPr>
              <a:defRPr sz="2133" baseline="0">
                <a:latin typeface="Calibri" charset="0"/>
              </a:defRPr>
            </a:lvl5pPr>
          </a:lstStyle>
          <a:p>
            <a:r>
              <a:rPr lang="en-US" dirty="0"/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  <a:p>
            <a:r>
              <a:rPr lang="en-US" dirty="0"/>
              <a:t>It has survived not only five centuries, but also the leap into electronic typesetting, remaining essentially unchanged. It was </a:t>
            </a:r>
            <a:r>
              <a:rPr lang="en-US" dirty="0" err="1"/>
              <a:t>popularised</a:t>
            </a:r>
            <a:r>
              <a:rPr lang="en-US" dirty="0"/>
              <a:t> in the 1960s with the release of </a:t>
            </a:r>
            <a:r>
              <a:rPr lang="en-US" dirty="0" err="1"/>
              <a:t>Letraset</a:t>
            </a:r>
            <a:r>
              <a:rPr lang="en-US" dirty="0"/>
              <a:t> sheets containing Lorem Ipsum passages, and more recently with desktop publishing software like Aldus PageMaker including versions of Lorem Ipsum.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845312" y="2484854"/>
            <a:ext cx="5196383" cy="6197245"/>
          </a:xfrm>
          <a:prstGeom prst="rect">
            <a:avLst/>
          </a:prstGeom>
        </p:spPr>
        <p:txBody>
          <a:bodyPr/>
          <a:lstStyle>
            <a:lvl1pPr marL="0" marR="0" indent="0" algn="l" defTabSz="975208" rtl="0" eaLnBrk="1" fontAlgn="auto" latinLnBrk="0" hangingPunct="1">
              <a:lnSpc>
                <a:spcPct val="90000"/>
              </a:lnSpc>
              <a:spcBef>
                <a:spcPts val="1067"/>
              </a:spcBef>
              <a:spcAft>
                <a:spcPts val="128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706" b="0" i="0" kern="1200" baseline="0" smtClean="0">
                <a:solidFill>
                  <a:srgbClr val="455F6B"/>
                </a:solidFill>
                <a:effectLst/>
              </a:defRPr>
            </a:lvl1pPr>
            <a:lvl2pPr>
              <a:defRPr sz="2133" baseline="0">
                <a:latin typeface="Calibri" charset="0"/>
              </a:defRPr>
            </a:lvl2pPr>
            <a:lvl3pPr>
              <a:defRPr sz="2133" baseline="0">
                <a:latin typeface="Calibri" charset="0"/>
              </a:defRPr>
            </a:lvl3pPr>
            <a:lvl4pPr>
              <a:defRPr sz="2133" baseline="0">
                <a:latin typeface="Calibri" charset="0"/>
              </a:defRPr>
            </a:lvl4pPr>
            <a:lvl5pPr>
              <a:defRPr sz="2133" baseline="0">
                <a:latin typeface="Calibri" charset="0"/>
              </a:defRPr>
            </a:lvl5pPr>
          </a:lstStyle>
          <a:p>
            <a:r>
              <a:rPr lang="en-US" dirty="0"/>
              <a:t>Lorem Ipsum is simply dummy text of the printing and typesetting industry. Lorem Ipsum has been the industry's standard dummy text ever since the 1500s, when an unknown printer took a galley of type and scrambled it to make a type specimen book. 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140ED499-F02D-4EAA-9B29-45AD7CB4D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55" y="8701296"/>
            <a:ext cx="1679232" cy="1036013"/>
          </a:xfrm>
          <a:prstGeom prst="rect">
            <a:avLst/>
          </a:prstGeom>
        </p:spPr>
      </p:pic>
      <p:sp>
        <p:nvSpPr>
          <p:cNvPr id="13" name="Espaço Reservado para Rodapé 1">
            <a:extLst>
              <a:ext uri="{FF2B5EF4-FFF2-40B4-BE49-F238E27FC236}">
                <a16:creationId xmlns:a16="http://schemas.microsoft.com/office/drawing/2014/main" xmlns="" id="{E88E2CC4-1442-F041-84E0-6A6C45710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770" y="9212959"/>
            <a:ext cx="6141920" cy="519204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493" i="1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CONFIDENCIAL | OPERACIONAL RESTRITO | USO INTERNO | PÚBLICO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22753280-08C9-764B-83C7-BEAC1D3B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236429"/>
            <a:ext cx="799348" cy="463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75208" rtl="0" eaLnBrk="1" latinLnBrk="0" hangingPunct="1">
              <a:defRPr sz="149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87604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208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2811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415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019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5623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3227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0830" algn="l" defTabSz="975208" rtl="0" eaLnBrk="1" latinLnBrk="0" hangingPunct="1"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58A23-AE54-9E48-9716-833BF2C29BFC}" type="slidenum">
              <a:rPr lang="x-none" smtClean="0"/>
              <a:pPr/>
              <a:t>‹nº›</a:t>
            </a:fld>
            <a:r>
              <a:rPr lang="x-none" dirty="0"/>
              <a:t>    </a:t>
            </a:r>
            <a:r>
              <a:rPr lang="pt-BR" dirty="0"/>
              <a:t>|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41712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yout3_V3.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E98CA1-9D75-44BA-882A-7DD2E9B3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05F3663-E277-4239-9748-4097F4FC3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681" y="1192766"/>
            <a:ext cx="5951274" cy="8088284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s-ES_tradnl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E0C8AC2-704E-49E9-8A80-6256FF4FB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3821" y="1192766"/>
            <a:ext cx="5980707" cy="80882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ES_tradnl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B05DE92-A2A7-47C9-9D14-19D1D9CBB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016585B-95EF-4477-8C75-898956DAE829}" type="slidenum">
              <a:rPr lang="es-ES_tradnl" smtClean="0"/>
              <a:pPr algn="r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096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1EA3E9E-1FEE-C44C-BD5A-AD3B18AD55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319" y="2343299"/>
            <a:ext cx="11253144" cy="397545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600" kern="1200" dirty="0" smtClean="0">
                <a:solidFill>
                  <a:srgbClr val="797979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300277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Conte</a:t>
            </a:r>
            <a:r>
              <a:rPr lang="en-CA" dirty="0" err="1"/>
              <a:t>údo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DB32CF-E609-7843-A57B-ED3CA042D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779137"/>
            <a:ext cx="2517036" cy="452432"/>
          </a:xfrm>
        </p:spPr>
        <p:txBody>
          <a:bodyPr wrap="none">
            <a:spAutoFit/>
          </a:bodyPr>
          <a:lstStyle>
            <a:lvl1pPr>
              <a:def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A3E50CD1-3C77-5B46-BEE8-8CE45CBA81D6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D6F5173-7C57-654E-AEA2-831C7E2554EA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707478B-AEAF-1A4A-807A-D5D4DCF3F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xmlns="" id="{6AC2AA7D-7C2B-6048-B682-5664AE2A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9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DB32CF-E609-7843-A57B-ED3CA042D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554" y="834537"/>
            <a:ext cx="2523448" cy="341632"/>
          </a:xfrm>
        </p:spPr>
        <p:txBody>
          <a:bodyPr wrap="none">
            <a:spAutoFit/>
          </a:bodyPr>
          <a:lstStyle>
            <a:lvl1pPr>
              <a:def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r>
              <a:rPr lang="en-CA" dirty="0"/>
              <a:t> </a:t>
            </a:r>
            <a:r>
              <a:rPr lang="en-CA" dirty="0" err="1"/>
              <a:t>menor</a:t>
            </a:r>
            <a:endParaRPr lang="en-US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A3E50CD1-3C77-5B46-BEE8-8CE45CBA81D6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AD8C77-9B45-1C4B-A16F-135BF858D329}"/>
              </a:ext>
            </a:extLst>
          </p:cNvPr>
          <p:cNvCxnSpPr>
            <a:cxnSpLocks/>
          </p:cNvCxnSpPr>
          <p:nvPr userDrawn="1"/>
        </p:nvCxnSpPr>
        <p:spPr>
          <a:xfrm>
            <a:off x="899299" y="8708334"/>
            <a:ext cx="1028940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AADEA4-3254-BB44-A7B2-F984397B9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7150" y="8708334"/>
            <a:ext cx="622092" cy="62209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1187583A-86AD-B748-9B90-90EE194E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555" y="8965817"/>
            <a:ext cx="2644635" cy="276999"/>
          </a:xfrm>
        </p:spPr>
        <p:txBody>
          <a:bodyPr wrap="none">
            <a:spAutoFit/>
          </a:bodyPr>
          <a:lstStyle>
            <a:lvl1pPr>
              <a:defRPr lang="en-CA" sz="1200" smtClean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l"/>
            <a:r>
              <a:rPr lang="en-CA" dirty="0" err="1"/>
              <a:t>Mannrich</a:t>
            </a:r>
            <a:r>
              <a:rPr lang="en-CA" dirty="0"/>
              <a:t> e </a:t>
            </a:r>
            <a:r>
              <a:rPr lang="en-CA" dirty="0" err="1"/>
              <a:t>Vasconcelos</a:t>
            </a:r>
            <a:r>
              <a:rPr lang="en-CA" dirty="0"/>
              <a:t> </a:t>
            </a:r>
            <a:r>
              <a:rPr lang="en-CA" dirty="0" err="1"/>
              <a:t>Advogados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29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‹nº›</a:t>
            </a:fld>
            <a:endParaRPr lang="en-US" sz="1400" kern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3600" kern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destaque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382D4E7C-902C-DF4E-81FE-39A4A62B1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6208602"/>
            <a:ext cx="11215271" cy="327782"/>
          </a:xfrm>
        </p:spPr>
        <p:txBody>
          <a:bodyPr>
            <a:spAutoFit/>
          </a:bodyPr>
          <a:lstStyle>
            <a:lvl1pPr marL="0" indent="0">
              <a:buNone/>
              <a:defRPr lang="en-US" sz="170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defTabSz="1300088"/>
            <a:r>
              <a:rPr lang="en-CA" dirty="0" err="1"/>
              <a:t>Descrição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85F0A3A0-52A1-EE49-B015-84FB7E168ED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23686" y="783714"/>
            <a:ext cx="1121527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marL="0" lvl="0" defTabSz="1300088"/>
            <a:r>
              <a:rPr lang="en-CA" dirty="0" err="1"/>
              <a:t>Título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65DE2A-E9A1-6A47-8E63-9B3C214A2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382D4E7C-902C-DF4E-81FE-39A4A62B1E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2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468C003-9C98-934D-8CB3-CABA9B90D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05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C34E7D-C108-5245-BC7C-B3C8840B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" y="9939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029BC7-E5AA-BC43-BFC2-F2D95380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8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25DA9F-70D2-4F4C-B6B1-1F9E6FF8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2684" cy="9752013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93F170AA-05D8-7548-B8AC-2D811A3F0AD7}"/>
              </a:ext>
            </a:extLst>
          </p:cNvPr>
          <p:cNvSpPr txBox="1">
            <a:spLocks/>
          </p:cNvSpPr>
          <p:nvPr userDrawn="1"/>
        </p:nvSpPr>
        <p:spPr>
          <a:xfrm>
            <a:off x="9256130" y="300355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300088" rtl="0" eaLnBrk="1" latinLnBrk="0" hangingPunct="1">
              <a:defRPr sz="170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04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08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129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176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218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262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305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350" algn="l" defTabSz="1300088" rtl="0" eaLnBrk="1" latinLnBrk="0" hangingPunct="1">
              <a:defRPr sz="2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8A2BA4-16B5-794E-BE3C-52ED866BC5E2}" type="slidenum">
              <a:rPr lang="en-US" sz="14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‹nº›</a:t>
            </a:fld>
            <a:endParaRPr lang="en-US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C7CFDE-734B-2948-8D1B-5041B15FEAB7}"/>
              </a:ext>
            </a:extLst>
          </p:cNvPr>
          <p:cNvGrpSpPr/>
          <p:nvPr userDrawn="1"/>
        </p:nvGrpSpPr>
        <p:grpSpPr>
          <a:xfrm>
            <a:off x="843018" y="8708334"/>
            <a:ext cx="11266224" cy="622092"/>
            <a:chOff x="843018" y="8708334"/>
            <a:chExt cx="11266224" cy="6220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D41E3F2-6448-F44E-8BB8-C50197BAC3DD}"/>
                </a:ext>
              </a:extLst>
            </p:cNvPr>
            <p:cNvSpPr/>
            <p:nvPr/>
          </p:nvSpPr>
          <p:spPr>
            <a:xfrm>
              <a:off x="843018" y="8966146"/>
              <a:ext cx="26446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Mannrich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e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Vasconcelos</a:t>
              </a:r>
              <a:r>
                <a:rPr lang="en-CA" sz="1200" dirty="0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CA" sz="1200" dirty="0" err="1">
                  <a:solidFill>
                    <a:schemeClr val="bg1">
                      <a:lumMod val="95000"/>
                      <a:alpha val="60000"/>
                    </a:schemeClr>
                  </a:solidFill>
                  <a:effectLst/>
                  <a:latin typeface="Arial" panose="020B0604020202020204" pitchFamily="34" charset="0"/>
                </a:rPr>
                <a:t>Advogados</a:t>
              </a:r>
              <a:endParaRPr lang="en-CA" sz="1200" dirty="0">
                <a:solidFill>
                  <a:schemeClr val="bg1">
                    <a:lumMod val="95000"/>
                    <a:alpha val="6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B8116A8-D11C-574B-83F8-8146DE19EF30}"/>
                </a:ext>
              </a:extLst>
            </p:cNvPr>
            <p:cNvCxnSpPr>
              <a:cxnSpLocks/>
            </p:cNvCxnSpPr>
            <p:nvPr/>
          </p:nvCxnSpPr>
          <p:spPr>
            <a:xfrm>
              <a:off x="899299" y="8708334"/>
              <a:ext cx="10289401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8C9D50C-FFF6-ED4F-94FA-36E047F0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150" y="8708334"/>
              <a:ext cx="622092" cy="622092"/>
            </a:xfrm>
            <a:prstGeom prst="rect">
              <a:avLst/>
            </a:prstGeom>
          </p:spPr>
        </p:pic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6E44B25D-D028-E34C-B3B7-50B3724BD7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3686" y="781081"/>
            <a:ext cx="11215271" cy="585824"/>
          </a:xfrm>
        </p:spPr>
        <p:txBody>
          <a:bodyPr>
            <a:normAutofit/>
          </a:bodyPr>
          <a:lstStyle>
            <a:lvl1pPr marL="0" indent="0">
              <a:buNone/>
              <a:defRPr lang="en-US" sz="2600" kern="1200" dirty="0">
                <a:solidFill>
                  <a:schemeClr val="bg1">
                    <a:lumMod val="9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Cap</a:t>
            </a:r>
            <a:r>
              <a:rPr lang="en-CA" dirty="0" err="1"/>
              <a:t>ítulo</a:t>
            </a:r>
            <a:r>
              <a:rPr lang="en-CA" dirty="0"/>
              <a:t> x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3A40F3D-150B-AA4C-90BC-8751D4739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844" y="3876402"/>
            <a:ext cx="11215271" cy="1884938"/>
          </a:xfrm>
        </p:spPr>
        <p:txBody>
          <a:bodyPr anchor="ctr">
            <a:normAutofit/>
          </a:bodyPr>
          <a:lstStyle>
            <a:lvl1pPr marL="0" algn="l" defTabSz="1300088" rtl="0" eaLnBrk="1" latinLnBrk="0" hangingPunct="1">
              <a:defRPr lang="en-US" sz="52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</a:t>
            </a:r>
            <a:r>
              <a:rPr lang="en-CA" dirty="0" err="1"/>
              <a:t>ítulo</a:t>
            </a:r>
            <a:r>
              <a:rPr lang="en-CA" dirty="0"/>
              <a:t> de </a:t>
            </a:r>
            <a:r>
              <a:rPr lang="en-CA" dirty="0" err="1"/>
              <a:t>capa</a:t>
            </a:r>
            <a:r>
              <a:rPr lang="en-CA" dirty="0"/>
              <a:t> do </a:t>
            </a:r>
            <a:r>
              <a:rPr lang="en-CA" dirty="0" err="1"/>
              <a:t>tópico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5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519207"/>
            <a:ext cx="11215271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2596022"/>
            <a:ext cx="11215271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47570-908D-5748-BCE7-48609B11AB2A}" type="datetime1">
              <a:rPr lang="en-CA" smtClean="0"/>
              <a:t>2023-09-19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9038674"/>
            <a:ext cx="4388584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Mannrich e Vasconcelos Advogados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2BA4-16B5-794E-BE3C-52ED866BC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712" r:id="rId4"/>
    <p:sldLayoutId id="2147483698" r:id="rId5"/>
    <p:sldLayoutId id="2147483713" r:id="rId6"/>
    <p:sldLayoutId id="2147483699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690" r:id="rId14"/>
    <p:sldLayoutId id="2147483711" r:id="rId15"/>
    <p:sldLayoutId id="2147483714" r:id="rId16"/>
    <p:sldLayoutId id="2147483716" r:id="rId17"/>
    <p:sldLayoutId id="2147483715" r:id="rId18"/>
    <p:sldLayoutId id="2147483691" r:id="rId19"/>
    <p:sldLayoutId id="2147483719" r:id="rId20"/>
    <p:sldLayoutId id="2147483720" r:id="rId21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er.edu.br/wp-content/uploads/2023/07/contencioso_dfps_x_reforma_vf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endeavor.org.br/uploads/2020/11/24142059/Impactos-da-reforma-tribut%C3%A1ria-no-Doing-Business-26_10-V3.pdf?_ga=2.51169248.830930724.1683562484-1160252344.168356248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FAFC891-2F71-D8B4-6407-C576B1B59C56}"/>
              </a:ext>
            </a:extLst>
          </p:cNvPr>
          <p:cNvSpPr txBox="1"/>
          <p:nvPr/>
        </p:nvSpPr>
        <p:spPr>
          <a:xfrm>
            <a:off x="609599" y="3771947"/>
            <a:ext cx="1172754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300" dirty="0">
                <a:solidFill>
                  <a:srgbClr val="003664"/>
                </a:solidFill>
              </a:rPr>
              <a:t>Reforma tributária do consumo</a:t>
            </a:r>
            <a:br>
              <a:rPr lang="pt-BR" sz="4300" dirty="0">
                <a:solidFill>
                  <a:srgbClr val="003664"/>
                </a:solidFill>
              </a:rPr>
            </a:br>
            <a:r>
              <a:rPr lang="pt-BR" sz="4300" dirty="0">
                <a:solidFill>
                  <a:srgbClr val="003664"/>
                </a:solidFill>
              </a:rPr>
              <a:t/>
            </a:r>
            <a:br>
              <a:rPr lang="pt-BR" sz="4300" dirty="0">
                <a:solidFill>
                  <a:srgbClr val="003664"/>
                </a:solidFill>
              </a:rPr>
            </a:br>
            <a:r>
              <a:rPr lang="pt-BR" sz="4300" dirty="0">
                <a:solidFill>
                  <a:srgbClr val="003664"/>
                </a:solidFill>
              </a:rPr>
              <a:t>Principais aspectos da PEC 45 e seus reflexos para o setor da saúde</a:t>
            </a:r>
            <a:br>
              <a:rPr lang="pt-BR" sz="4300" dirty="0">
                <a:solidFill>
                  <a:srgbClr val="003664"/>
                </a:solidFill>
              </a:rPr>
            </a:br>
            <a:endParaRPr lang="pt-BR" sz="4300" dirty="0">
              <a:solidFill>
                <a:srgbClr val="003664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030ABB0-0607-7055-5E57-CB9ED1FF9345}"/>
              </a:ext>
            </a:extLst>
          </p:cNvPr>
          <p:cNvSpPr txBox="1"/>
          <p:nvPr/>
        </p:nvSpPr>
        <p:spPr>
          <a:xfrm>
            <a:off x="609599" y="345703"/>
            <a:ext cx="11727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003664"/>
                </a:solidFill>
              </a:rPr>
              <a:t>Audiência Pública PEC 45 – Comissão de  Constituição e Justiça– Senado Federal</a:t>
            </a:r>
          </a:p>
        </p:txBody>
      </p:sp>
      <p:pic>
        <p:nvPicPr>
          <p:cNvPr id="8" name="Imagem 2">
            <a:extLst>
              <a:ext uri="{FF2B5EF4-FFF2-40B4-BE49-F238E27FC236}">
                <a16:creationId xmlns:a16="http://schemas.microsoft.com/office/drawing/2014/main" xmlns="" id="{25767B85-E565-E777-FE90-1E3F5365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96" y="8151481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59FC35E-5F62-9E5A-DE5C-E052AA07E134}"/>
              </a:ext>
            </a:extLst>
          </p:cNvPr>
          <p:cNvSpPr txBox="1"/>
          <p:nvPr/>
        </p:nvSpPr>
        <p:spPr>
          <a:xfrm>
            <a:off x="805543" y="8026400"/>
            <a:ext cx="1771639" cy="48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19/09/2023</a:t>
            </a:r>
          </a:p>
        </p:txBody>
      </p:sp>
    </p:spTree>
    <p:extLst>
      <p:ext uri="{BB962C8B-B14F-4D97-AF65-F5344CB8AC3E}">
        <p14:creationId xmlns:p14="http://schemas.microsoft.com/office/powerpoint/2010/main" val="321108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F9E1485-239A-2493-FA20-7AD431D8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982D7C4-0347-AF0C-B5FE-C429F680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0" y="2324085"/>
            <a:ext cx="12829323" cy="703933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6B3F2CD-01B8-F6C6-9B9F-88662A16760F}"/>
              </a:ext>
            </a:extLst>
          </p:cNvPr>
          <p:cNvSpPr txBox="1"/>
          <p:nvPr/>
        </p:nvSpPr>
        <p:spPr>
          <a:xfrm>
            <a:off x="290341" y="996139"/>
            <a:ext cx="12099029" cy="127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O desconto de 60% APENAS mantém o consumidor sem ônus adicionais </a:t>
            </a:r>
            <a:r>
              <a:rPr lang="pt-BR" dirty="0"/>
              <a:t>para uma alíquota geral de 27%.  </a:t>
            </a:r>
            <a:r>
              <a:rPr lang="pt-BR" b="1" dirty="0"/>
              <a:t>Caso a alíquota seja maior ou o desconto menor, haverá aumentos para o consumidor onerando o sistema público!!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9E42E4D-579C-97C3-A748-E91A97C423C4}"/>
              </a:ext>
            </a:extLst>
          </p:cNvPr>
          <p:cNvSpPr txBox="1"/>
          <p:nvPr/>
        </p:nvSpPr>
        <p:spPr>
          <a:xfrm>
            <a:off x="290341" y="9351088"/>
            <a:ext cx="289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LCA Consultores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xmlns="" id="{EB984C61-F96E-40D5-831F-BCDC7FA2A5FF}"/>
              </a:ext>
            </a:extLst>
          </p:cNvPr>
          <p:cNvSpPr txBox="1">
            <a:spLocks/>
          </p:cNvSpPr>
          <p:nvPr/>
        </p:nvSpPr>
        <p:spPr>
          <a:xfrm>
            <a:off x="290341" y="-31834"/>
            <a:ext cx="12353862" cy="1323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+mn-cs"/>
              </a:defRPr>
            </a:lvl1pPr>
          </a:lstStyle>
          <a:p>
            <a:pPr defTabSz="1300088"/>
            <a:r>
              <a:rPr lang="pt-BR" sz="4800" dirty="0">
                <a:solidFill>
                  <a:srgbClr val="003664"/>
                </a:solidFill>
                <a:latin typeface="+mn-lt"/>
              </a:rPr>
              <a:t>Carga pro setor na atual versão da CD.</a:t>
            </a:r>
          </a:p>
        </p:txBody>
      </p:sp>
    </p:spTree>
    <p:extLst>
      <p:ext uri="{BB962C8B-B14F-4D97-AF65-F5344CB8AC3E}">
        <p14:creationId xmlns:p14="http://schemas.microsoft.com/office/powerpoint/2010/main" val="181895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1B7ED33-BB48-BF40-5F13-0ADAEA44EA1A}"/>
              </a:ext>
            </a:extLst>
          </p:cNvPr>
          <p:cNvSpPr txBox="1"/>
          <p:nvPr/>
        </p:nvSpPr>
        <p:spPr>
          <a:xfrm>
            <a:off x="332482" y="9225825"/>
            <a:ext cx="289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LCA Consultores</a:t>
            </a:r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xmlns="" id="{A0E72952-F2F1-68BD-164F-18E8DFC0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85" y="8296624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xmlns="" id="{D1C64F22-552C-EE5D-7ADF-87397DD0504E}"/>
              </a:ext>
            </a:extLst>
          </p:cNvPr>
          <p:cNvSpPr txBox="1">
            <a:spLocks/>
          </p:cNvSpPr>
          <p:nvPr/>
        </p:nvSpPr>
        <p:spPr>
          <a:xfrm>
            <a:off x="657127" y="526187"/>
            <a:ext cx="11392381" cy="687881"/>
          </a:xfrm>
          <a:prstGeom prst="rect">
            <a:avLst/>
          </a:prstGeom>
        </p:spPr>
        <p:txBody>
          <a:bodyPr/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dirty="0">
                <a:solidFill>
                  <a:srgbClr val="003664"/>
                </a:solidFill>
                <a:latin typeface="+mn-lt"/>
              </a:rPr>
              <a:t>Resumo das consequências da PEC que saiu da CD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4CCFDB0-1E4B-012A-9FA9-E49F3EA2F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3" y="1538514"/>
            <a:ext cx="12462190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xmlns="" id="{BBB40F3B-8F5D-8478-2DEC-73693BB0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85" y="433080"/>
            <a:ext cx="7310206" cy="687881"/>
          </a:xfrm>
        </p:spPr>
        <p:txBody>
          <a:bodyPr/>
          <a:lstStyle/>
          <a:p>
            <a:r>
              <a:rPr lang="pt-BR" sz="4300" dirty="0">
                <a:solidFill>
                  <a:srgbClr val="003664"/>
                </a:solidFill>
                <a:latin typeface="+mn-lt"/>
                <a:ea typeface="+mj-ea"/>
                <a:cs typeface="+mj-cs"/>
              </a:rPr>
              <a:t>Reforma da tributação da renda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1D1481A-481B-182D-5C7E-EFF16A450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34" y="2642210"/>
            <a:ext cx="11751744" cy="3682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0CC5E485-B6CF-A848-EE1C-ACB353F3C8B9}"/>
              </a:ext>
            </a:extLst>
          </p:cNvPr>
          <p:cNvCxnSpPr>
            <a:cxnSpLocks/>
          </p:cNvCxnSpPr>
          <p:nvPr/>
        </p:nvCxnSpPr>
        <p:spPr>
          <a:xfrm>
            <a:off x="9666066" y="3187700"/>
            <a:ext cx="2520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3093806-2EEA-5096-513B-BCFE4A0A9164}"/>
              </a:ext>
            </a:extLst>
          </p:cNvPr>
          <p:cNvCxnSpPr>
            <a:cxnSpLocks/>
          </p:cNvCxnSpPr>
          <p:nvPr/>
        </p:nvCxnSpPr>
        <p:spPr>
          <a:xfrm>
            <a:off x="863955" y="3670300"/>
            <a:ext cx="76958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A0D6CD5B-F74A-CE8D-2EE5-A3A531C6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85" y="8296624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8D279DB-7500-DFBE-45F7-6548EA0A17D8}"/>
              </a:ext>
            </a:extLst>
          </p:cNvPr>
          <p:cNvSpPr txBox="1"/>
          <p:nvPr/>
        </p:nvSpPr>
        <p:spPr>
          <a:xfrm>
            <a:off x="370114" y="9202057"/>
            <a:ext cx="4674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Fonte: </a:t>
            </a:r>
            <a:r>
              <a:rPr lang="pt-BR" sz="2000" dirty="0" err="1"/>
              <a:t>Mannrich</a:t>
            </a:r>
            <a:r>
              <a:rPr lang="pt-BR" sz="2000" dirty="0"/>
              <a:t> e Vasconcelos Advogados </a:t>
            </a:r>
          </a:p>
        </p:txBody>
      </p:sp>
    </p:spTree>
    <p:extLst>
      <p:ext uri="{BB962C8B-B14F-4D97-AF65-F5344CB8AC3E}">
        <p14:creationId xmlns:p14="http://schemas.microsoft.com/office/powerpoint/2010/main" val="3437514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2F96CBD-BC2D-A849-9A06-BE0B6FFA57FA}"/>
              </a:ext>
            </a:extLst>
          </p:cNvPr>
          <p:cNvSpPr/>
          <p:nvPr/>
        </p:nvSpPr>
        <p:spPr>
          <a:xfrm>
            <a:off x="7301593" y="3657822"/>
            <a:ext cx="48214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6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288275B-42ED-3DAC-4C2E-D6E9E62D0198}"/>
              </a:ext>
            </a:extLst>
          </p:cNvPr>
          <p:cNvSpPr txBox="1"/>
          <p:nvPr/>
        </p:nvSpPr>
        <p:spPr>
          <a:xfrm>
            <a:off x="1264878" y="3535862"/>
            <a:ext cx="9978309" cy="36656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defTabSz="1300277">
              <a:lnSpc>
                <a:spcPct val="90000"/>
              </a:lnSpc>
              <a:spcBef>
                <a:spcPct val="0"/>
              </a:spcBef>
              <a:buNone/>
              <a:defRPr lang="en-US" sz="4300" dirty="0">
                <a:solidFill>
                  <a:srgbClr val="003664"/>
                </a:solidFill>
                <a:effectLst/>
              </a:defRPr>
            </a:lvl1pPr>
          </a:lstStyle>
          <a:p>
            <a:r>
              <a:rPr lang="pt-BR" dirty="0"/>
              <a:t>OBRIGADO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Breno Monteiro</a:t>
            </a:r>
          </a:p>
          <a:p>
            <a:r>
              <a:rPr lang="pt-BR" dirty="0"/>
              <a:t>Presidente</a:t>
            </a:r>
          </a:p>
          <a:p>
            <a:r>
              <a:rPr lang="pt-BR" dirty="0"/>
              <a:t>Confederação Nacional de Saúde - CNSaúde</a:t>
            </a: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7683834C-CF32-2DBC-2A7A-8DE5B099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926" y="8286536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2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2">
            <a:extLst>
              <a:ext uri="{FF2B5EF4-FFF2-40B4-BE49-F238E27FC236}">
                <a16:creationId xmlns:a16="http://schemas.microsoft.com/office/drawing/2014/main" xmlns="" id="{DE2A6E64-8615-53BB-0E8A-56D68029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2" y="460606"/>
            <a:ext cx="7706084" cy="687881"/>
          </a:xfrm>
        </p:spPr>
        <p:txBody>
          <a:bodyPr/>
          <a:lstStyle/>
          <a:p>
            <a:r>
              <a:rPr lang="pt-BR" sz="4300" dirty="0">
                <a:solidFill>
                  <a:srgbClr val="003664"/>
                </a:solidFill>
                <a:latin typeface="+mn-lt"/>
              </a:rPr>
              <a:t>Potencial redução de litigiosidade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3B4BB7B-74FA-1375-4ED5-01E289E4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59" y="-4037829"/>
            <a:ext cx="1562318" cy="7144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4B2C1F4-6461-EDD3-7308-FDB31AE9BE5A}"/>
              </a:ext>
            </a:extLst>
          </p:cNvPr>
          <p:cNvSpPr/>
          <p:nvPr/>
        </p:nvSpPr>
        <p:spPr>
          <a:xfrm>
            <a:off x="8213558" y="0"/>
            <a:ext cx="4791008" cy="97520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98F7918-97DA-F9DD-8FE0-9410123211D1}"/>
              </a:ext>
            </a:extLst>
          </p:cNvPr>
          <p:cNvSpPr txBox="1"/>
          <p:nvPr/>
        </p:nvSpPr>
        <p:spPr>
          <a:xfrm>
            <a:off x="8370517" y="7971858"/>
            <a:ext cx="44770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Fonte: </a:t>
            </a:r>
            <a:r>
              <a:rPr lang="pt-BR" sz="1400" dirty="0"/>
              <a:t>NÚCLEO DE PESQUISAS EM TRIBUTAÇÃO DO INSPER – InsperTax. Impactos da Reforma dos Tributos sobre o Consumo no Contencioso Tributário de Companhias Brasileiras. Relatório Técnico. São Paulo: Insper, 2023. Disponível em </a:t>
            </a:r>
            <a:r>
              <a:rPr lang="pt-BR" sz="1400" dirty="0">
                <a:hlinkClick r:id="rId3"/>
              </a:rPr>
              <a:t>https://www.insper.edu.br/wp-content/uploads/2023/07/contencioso_dfps_x_reforma_vf.pdf</a:t>
            </a:r>
            <a:r>
              <a:rPr lang="pt-BR" sz="1400" dirty="0"/>
              <a:t> </a:t>
            </a:r>
          </a:p>
        </p:txBody>
      </p:sp>
      <p:pic>
        <p:nvPicPr>
          <p:cNvPr id="1026" name="Picture 2" descr="Logo Insper">
            <a:extLst>
              <a:ext uri="{FF2B5EF4-FFF2-40B4-BE49-F238E27FC236}">
                <a16:creationId xmlns:a16="http://schemas.microsoft.com/office/drawing/2014/main" xmlns="" id="{0282A712-8CA6-E0CD-DFED-00261317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43" y="364471"/>
            <a:ext cx="16287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6111CE8-02DB-BBF6-FB74-25629AFD70D7}"/>
              </a:ext>
            </a:extLst>
          </p:cNvPr>
          <p:cNvSpPr txBox="1"/>
          <p:nvPr/>
        </p:nvSpPr>
        <p:spPr>
          <a:xfrm>
            <a:off x="8565143" y="1252105"/>
            <a:ext cx="4140204" cy="639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B81A0F"/>
                </a:solidFill>
              </a:rPr>
              <a:t>Contencioso tributário sobre o consumo em DFPs de empresas abertas brasileiras</a:t>
            </a:r>
          </a:p>
          <a:p>
            <a:endParaRPr lang="pt-BR" b="1" dirty="0">
              <a:solidFill>
                <a:srgbClr val="B81A0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/>
              <a:t>De 751 empresas, </a:t>
            </a:r>
            <a:r>
              <a:rPr lang="pt-BR" b="1" dirty="0"/>
              <a:t>232</a:t>
            </a:r>
            <a:r>
              <a:rPr lang="pt-BR" dirty="0"/>
              <a:t> com processos sobre consumo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/>
              <a:t>Somente processos de </a:t>
            </a:r>
            <a:r>
              <a:rPr lang="pt-BR" b="1" dirty="0"/>
              <a:t>perda provável e possível </a:t>
            </a:r>
            <a:r>
              <a:rPr lang="pt-BR" dirty="0"/>
              <a:t>são divulgados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/>
              <a:t>Cerca de </a:t>
            </a:r>
            <a:r>
              <a:rPr lang="pt-BR" b="1" dirty="0"/>
              <a:t>95%</a:t>
            </a:r>
            <a:r>
              <a:rPr lang="pt-BR" dirty="0"/>
              <a:t> desse contencioso seria impactado pela reforma tributária</a:t>
            </a:r>
            <a:endParaRPr lang="pt-BR" b="1" dirty="0">
              <a:solidFill>
                <a:srgbClr val="B81A0F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535A12C-C092-187F-B5CB-C98789F9D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55" y="1872637"/>
            <a:ext cx="6653108" cy="434074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46B5CE3F-00DF-9151-A0BA-6138EBB52613}"/>
              </a:ext>
            </a:extLst>
          </p:cNvPr>
          <p:cNvSpPr/>
          <p:nvPr/>
        </p:nvSpPr>
        <p:spPr>
          <a:xfrm>
            <a:off x="838558" y="7184998"/>
            <a:ext cx="6540813" cy="754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Contencioso total: R$120.692.530.900,00</a:t>
            </a:r>
          </a:p>
        </p:txBody>
      </p:sp>
      <p:sp>
        <p:nvSpPr>
          <p:cNvPr id="16" name="Chave Esquerda 15">
            <a:extLst>
              <a:ext uri="{FF2B5EF4-FFF2-40B4-BE49-F238E27FC236}">
                <a16:creationId xmlns:a16="http://schemas.microsoft.com/office/drawing/2014/main" xmlns="" id="{6DB737AB-4CE7-60E5-136B-D3510ED11198}"/>
              </a:ext>
            </a:extLst>
          </p:cNvPr>
          <p:cNvSpPr/>
          <p:nvPr/>
        </p:nvSpPr>
        <p:spPr>
          <a:xfrm rot="16200000">
            <a:off x="3727611" y="3433505"/>
            <a:ext cx="802106" cy="6469328"/>
          </a:xfrm>
          <a:prstGeom prst="leftBrace">
            <a:avLst/>
          </a:prstGeom>
          <a:ln>
            <a:solidFill>
              <a:srgbClr val="B81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F5BFD1BD-C7F3-8C7F-533D-7BB4DF95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86" y="8297897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A60AF24-CB6A-45D6-DF46-AC8EB3A01370}"/>
              </a:ext>
            </a:extLst>
          </p:cNvPr>
          <p:cNvSpPr txBox="1"/>
          <p:nvPr/>
        </p:nvSpPr>
        <p:spPr>
          <a:xfrm>
            <a:off x="370114" y="9202057"/>
            <a:ext cx="4674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Fonte: </a:t>
            </a:r>
            <a:r>
              <a:rPr lang="pt-BR" sz="2000" dirty="0" err="1"/>
              <a:t>Mannrich</a:t>
            </a:r>
            <a:r>
              <a:rPr lang="pt-BR" sz="2000" dirty="0"/>
              <a:t> e Vasconcelos Advogados </a:t>
            </a:r>
          </a:p>
        </p:txBody>
      </p:sp>
    </p:spTree>
    <p:extLst>
      <p:ext uri="{BB962C8B-B14F-4D97-AF65-F5344CB8AC3E}">
        <p14:creationId xmlns:p14="http://schemas.microsoft.com/office/powerpoint/2010/main" val="32309736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2">
            <a:extLst>
              <a:ext uri="{FF2B5EF4-FFF2-40B4-BE49-F238E27FC236}">
                <a16:creationId xmlns:a16="http://schemas.microsoft.com/office/drawing/2014/main" xmlns="" id="{DE2A6E64-8615-53BB-0E8A-56D68029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55" y="459677"/>
            <a:ext cx="8129213" cy="687881"/>
          </a:xfrm>
        </p:spPr>
        <p:txBody>
          <a:bodyPr/>
          <a:lstStyle/>
          <a:p>
            <a:r>
              <a:rPr lang="pt-BR" sz="4300" dirty="0">
                <a:solidFill>
                  <a:srgbClr val="003664"/>
                </a:solidFill>
                <a:latin typeface="+mn-lt"/>
              </a:rPr>
              <a:t>Potencial redução de complexidade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D6451BC-D961-1519-A644-0E25C4E06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54" y="1486467"/>
            <a:ext cx="6987810" cy="6108226"/>
          </a:xfrm>
          <a:prstGeom prst="rect">
            <a:avLst/>
          </a:prstGeom>
        </p:spPr>
      </p:pic>
      <p:graphicFrame>
        <p:nvGraphicFramePr>
          <p:cNvPr id="3" name="Tabela 23">
            <a:extLst>
              <a:ext uri="{FF2B5EF4-FFF2-40B4-BE49-F238E27FC236}">
                <a16:creationId xmlns:a16="http://schemas.microsoft.com/office/drawing/2014/main" xmlns="" id="{234FE7A9-FBBD-5010-3754-9129558E7C93}"/>
              </a:ext>
            </a:extLst>
          </p:cNvPr>
          <p:cNvGraphicFramePr>
            <a:graphicFrameLocks noGrp="1"/>
          </p:cNvGraphicFramePr>
          <p:nvPr/>
        </p:nvGraphicFramePr>
        <p:xfrm>
          <a:off x="8284061" y="2793570"/>
          <a:ext cx="2032083" cy="193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83">
                  <a:extLst>
                    <a:ext uri="{9D8B030D-6E8A-4147-A177-3AD203B41FA5}">
                      <a16:colId xmlns:a16="http://schemas.microsoft.com/office/drawing/2014/main" xmlns="" val="2042078630"/>
                    </a:ext>
                  </a:extLst>
                </a:gridCol>
              </a:tblGrid>
              <a:tr h="36911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Sem reforma</a:t>
                      </a:r>
                    </a:p>
                  </a:txBody>
                  <a:tcPr marL="64304" marR="64304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645983"/>
                  </a:ext>
                </a:extLst>
              </a:tr>
              <a:tr h="1565254">
                <a:tc>
                  <a:txBody>
                    <a:bodyPr/>
                    <a:lstStyle/>
                    <a:p>
                      <a:pPr marL="0" marR="0" lvl="0" indent="0" algn="ctr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2CA0A2"/>
                          </a:solidFill>
                        </a:rPr>
                        <a:t>885 horas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/ano para pagar PIS/Cofins, ICMS e IPI</a:t>
                      </a:r>
                    </a:p>
                  </a:txBody>
                  <a:tcPr marL="64304" marR="64304" marT="32152" marB="321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690209"/>
                  </a:ext>
                </a:extLst>
              </a:tr>
            </a:tbl>
          </a:graphicData>
        </a:graphic>
      </p:graphicFrame>
      <p:graphicFrame>
        <p:nvGraphicFramePr>
          <p:cNvPr id="5" name="Tabela 23">
            <a:extLst>
              <a:ext uri="{FF2B5EF4-FFF2-40B4-BE49-F238E27FC236}">
                <a16:creationId xmlns:a16="http://schemas.microsoft.com/office/drawing/2014/main" xmlns="" id="{DF4480D5-1AE3-BB90-8D4E-6F2F633CFA13}"/>
              </a:ext>
            </a:extLst>
          </p:cNvPr>
          <p:cNvGraphicFramePr>
            <a:graphicFrameLocks noGrp="1"/>
          </p:cNvGraphicFramePr>
          <p:nvPr/>
        </p:nvGraphicFramePr>
        <p:xfrm>
          <a:off x="10033253" y="4442448"/>
          <a:ext cx="2133347" cy="197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347">
                  <a:extLst>
                    <a:ext uri="{9D8B030D-6E8A-4147-A177-3AD203B41FA5}">
                      <a16:colId xmlns:a16="http://schemas.microsoft.com/office/drawing/2014/main" xmlns="" val="2625681037"/>
                    </a:ext>
                  </a:extLst>
                </a:gridCol>
              </a:tblGrid>
              <a:tr h="376952">
                <a:tc>
                  <a:txBody>
                    <a:bodyPr/>
                    <a:lstStyle/>
                    <a:p>
                      <a:pPr marL="0" marR="0" lvl="0" indent="0" algn="ctr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Com reforma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A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645983"/>
                  </a:ext>
                </a:extLst>
              </a:tr>
              <a:tr h="1598470">
                <a:tc>
                  <a:txBody>
                    <a:bodyPr/>
                    <a:lstStyle/>
                    <a:p>
                      <a:pPr marL="0" marR="0" lvl="0" indent="0" algn="ctr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rgbClr val="2CA0A2"/>
                          </a:solidFill>
                        </a:rPr>
                        <a:t>285 horas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/ano para pagar o IBS em substituição a PIS/Cofins, IPI e ICMS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7690209"/>
                  </a:ext>
                </a:extLst>
              </a:tr>
            </a:tbl>
          </a:graphicData>
        </a:graphic>
      </p:graphicFrame>
      <p:sp>
        <p:nvSpPr>
          <p:cNvPr id="6" name="Seta: Curva para Cima 5">
            <a:extLst>
              <a:ext uri="{FF2B5EF4-FFF2-40B4-BE49-F238E27FC236}">
                <a16:creationId xmlns:a16="http://schemas.microsoft.com/office/drawing/2014/main" xmlns="" id="{6AD8C3AD-A939-2AAC-DE5D-3B3184F0FB2C}"/>
              </a:ext>
            </a:extLst>
          </p:cNvPr>
          <p:cNvSpPr/>
          <p:nvPr/>
        </p:nvSpPr>
        <p:spPr>
          <a:xfrm rot="1624497" flipV="1">
            <a:off x="7620607" y="1425363"/>
            <a:ext cx="2212004" cy="990080"/>
          </a:xfrm>
          <a:prstGeom prst="curvedUpArrow">
            <a:avLst>
              <a:gd name="adj1" fmla="val 13998"/>
              <a:gd name="adj2" fmla="val 50000"/>
              <a:gd name="adj3" fmla="val 25000"/>
            </a:avLst>
          </a:prstGeom>
          <a:solidFill>
            <a:srgbClr val="2CA0A2"/>
          </a:solidFill>
          <a:ln>
            <a:solidFill>
              <a:srgbClr val="2CA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66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3EA4123-A50E-F211-36C5-DA010953ED67}"/>
              </a:ext>
            </a:extLst>
          </p:cNvPr>
          <p:cNvSpPr txBox="1"/>
          <p:nvPr/>
        </p:nvSpPr>
        <p:spPr>
          <a:xfrm>
            <a:off x="8182224" y="5898972"/>
            <a:ext cx="135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Redução de 68%</a:t>
            </a:r>
          </a:p>
        </p:txBody>
      </p:sp>
      <p:sp>
        <p:nvSpPr>
          <p:cNvPr id="15" name="Seta: Curva para Cima 14">
            <a:extLst>
              <a:ext uri="{FF2B5EF4-FFF2-40B4-BE49-F238E27FC236}">
                <a16:creationId xmlns:a16="http://schemas.microsoft.com/office/drawing/2014/main" xmlns="" id="{CFFD40D8-2D7C-2DE1-865E-B2BE65E491A1}"/>
              </a:ext>
            </a:extLst>
          </p:cNvPr>
          <p:cNvSpPr/>
          <p:nvPr/>
        </p:nvSpPr>
        <p:spPr>
          <a:xfrm rot="1860205">
            <a:off x="8226788" y="5045952"/>
            <a:ext cx="2146627" cy="768414"/>
          </a:xfrm>
          <a:prstGeom prst="curvedUpArrow">
            <a:avLst/>
          </a:prstGeom>
          <a:solidFill>
            <a:srgbClr val="2CA0A2"/>
          </a:solidFill>
          <a:ln>
            <a:solidFill>
              <a:srgbClr val="2CA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66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A0E01CEE-B5E2-4ADD-79BB-7BB414B7D27C}"/>
              </a:ext>
            </a:extLst>
          </p:cNvPr>
          <p:cNvSpPr txBox="1"/>
          <p:nvPr/>
        </p:nvSpPr>
        <p:spPr>
          <a:xfrm>
            <a:off x="838555" y="7749660"/>
            <a:ext cx="11035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Fonte: </a:t>
            </a:r>
            <a:r>
              <a:rPr lang="pt-BR" sz="1000" dirty="0" err="1"/>
              <a:t>Endeavor</a:t>
            </a:r>
            <a:r>
              <a:rPr lang="pt-BR" sz="1000" dirty="0"/>
              <a:t> e EY. Reforma Tributária e </a:t>
            </a:r>
            <a:r>
              <a:rPr lang="pt-BR" sz="1000" dirty="0" err="1"/>
              <a:t>Doing</a:t>
            </a:r>
            <a:r>
              <a:rPr lang="pt-BR" sz="1000" dirty="0"/>
              <a:t> Business: Impactos das propostas ampla e restrita no número de horas necessárias para o pagamento de tributos sobre o consumo. Disponível em </a:t>
            </a:r>
            <a:r>
              <a:rPr lang="pt-BR" sz="1000" dirty="0">
                <a:hlinkClick r:id="rId3"/>
              </a:rPr>
              <a:t>https://images.endeavor.org.br/uploads/2020/11/24142059/Impactos-da-reforma-tribut%C3%A1ria-no-Doing-Business-26_10-V3.pdf?_ga=2.51169248.830930724.1683562484-1160252344.1683562484</a:t>
            </a:r>
            <a:r>
              <a:rPr lang="pt-BR" sz="1000" dirty="0"/>
              <a:t> </a:t>
            </a:r>
          </a:p>
          <a:p>
            <a:r>
              <a:rPr lang="pt-BR" sz="1000" b="1" dirty="0"/>
              <a:t>Nota: </a:t>
            </a:r>
            <a:r>
              <a:rPr lang="pt-BR" sz="1000" dirty="0"/>
              <a:t>consideradas as informações de uma empresa varejista de abrangência nacional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xmlns="" id="{428D8166-CFB5-BBC2-E1C2-06CD3D85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85" y="8296624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61CE4A4-F3C6-F6E7-15FF-EC128FB1F93A}"/>
              </a:ext>
            </a:extLst>
          </p:cNvPr>
          <p:cNvSpPr txBox="1"/>
          <p:nvPr/>
        </p:nvSpPr>
        <p:spPr>
          <a:xfrm>
            <a:off x="370114" y="9202057"/>
            <a:ext cx="4674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Fonte: </a:t>
            </a:r>
            <a:r>
              <a:rPr lang="pt-BR" sz="2000" dirty="0" err="1"/>
              <a:t>Mannrich</a:t>
            </a:r>
            <a:r>
              <a:rPr lang="pt-BR" sz="2000" dirty="0"/>
              <a:t> e Vasconcelos Advogados </a:t>
            </a:r>
          </a:p>
        </p:txBody>
      </p:sp>
    </p:spTree>
    <p:extLst>
      <p:ext uri="{BB962C8B-B14F-4D97-AF65-F5344CB8AC3E}">
        <p14:creationId xmlns:p14="http://schemas.microsoft.com/office/powerpoint/2010/main" val="1937962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xmlns="" id="{BB25E4DE-1A10-7817-CFEC-31F4C37E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49" y="2504281"/>
            <a:ext cx="10312278" cy="5647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E32A792-AC50-C721-D713-F16E146A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96" y="8151481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838C226A-F117-4AEC-09C9-1031CE852390}"/>
              </a:ext>
            </a:extLst>
          </p:cNvPr>
          <p:cNvSpPr txBox="1">
            <a:spLocks/>
          </p:cNvSpPr>
          <p:nvPr/>
        </p:nvSpPr>
        <p:spPr>
          <a:xfrm>
            <a:off x="583699" y="568346"/>
            <a:ext cx="9004694" cy="1323072"/>
          </a:xfrm>
          <a:prstGeom prst="rect">
            <a:avLst/>
          </a:prstGeom>
        </p:spPr>
        <p:txBody>
          <a:bodyPr wrap="square">
            <a:normAutofit fontScale="97500"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00088"/>
            <a:r>
              <a:rPr lang="pt-BR" sz="4800" dirty="0">
                <a:solidFill>
                  <a:srgbClr val="003664"/>
                </a:solidFill>
                <a:latin typeface="+mn-lt"/>
              </a:rPr>
              <a:t>Dados do setor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0C828F9-2C83-DEAD-BB92-B2455484B48A}"/>
              </a:ext>
            </a:extLst>
          </p:cNvPr>
          <p:cNvSpPr txBox="1"/>
          <p:nvPr/>
        </p:nvSpPr>
        <p:spPr>
          <a:xfrm>
            <a:off x="332482" y="9225825"/>
            <a:ext cx="513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CNSaúde e FBH | Dados: CNES/MS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F347AE4-20B0-5663-039B-E41174712206}"/>
              </a:ext>
            </a:extLst>
          </p:cNvPr>
          <p:cNvSpPr/>
          <p:nvPr/>
        </p:nvSpPr>
        <p:spPr>
          <a:xfrm>
            <a:off x="4709886" y="5123543"/>
            <a:ext cx="2554514" cy="2024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DCD842AA-6723-3E44-503F-8C3FEC6D29D9}"/>
              </a:ext>
            </a:extLst>
          </p:cNvPr>
          <p:cNvSpPr/>
          <p:nvPr/>
        </p:nvSpPr>
        <p:spPr>
          <a:xfrm>
            <a:off x="6313715" y="6190343"/>
            <a:ext cx="580571" cy="5878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16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90C8773A-8B07-4E1A-97E8-209D6000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32" y="425146"/>
            <a:ext cx="11215271" cy="1884938"/>
          </a:xfrm>
        </p:spPr>
        <p:txBody>
          <a:bodyPr/>
          <a:lstStyle/>
          <a:p>
            <a:pPr defTabSz="1300088"/>
            <a:r>
              <a:rPr lang="pt-BR" sz="4300" dirty="0">
                <a:solidFill>
                  <a:srgbClr val="003664"/>
                </a:solidFill>
                <a:latin typeface="+mn-lt"/>
                <a:ea typeface="+mn-ea"/>
                <a:cs typeface="+mn-cs"/>
              </a:rPr>
              <a:t>Apesar dos benefícios pra economia, uma reforma sem tratamento diferenciado para a saúde faria a carga do setor mais do que dobrar</a:t>
            </a:r>
          </a:p>
        </p:txBody>
      </p:sp>
      <p:sp>
        <p:nvSpPr>
          <p:cNvPr id="23" name="Espaço Reservado para Número de Slide 4">
            <a:extLst>
              <a:ext uri="{FF2B5EF4-FFF2-40B4-BE49-F238E27FC236}">
                <a16:creationId xmlns:a16="http://schemas.microsoft.com/office/drawing/2014/main" xmlns="" id="{994F796C-8290-4AB4-B916-77AC0B6A2183}"/>
              </a:ext>
            </a:extLst>
          </p:cNvPr>
          <p:cNvSpPr txBox="1">
            <a:spLocks/>
          </p:cNvSpPr>
          <p:nvPr/>
        </p:nvSpPr>
        <p:spPr>
          <a:xfrm>
            <a:off x="11298305" y="8293453"/>
            <a:ext cx="1345475" cy="161489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s-ES_tradnl"/>
            </a:defPPr>
            <a:lvl1pPr algn="r">
              <a:defRPr lang="es-ES_tradnl" sz="900" smtClean="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16585B-95EF-4477-8C75-898956DAE829}" type="slidenum">
              <a:rPr lang="es-ES_tradnl" sz="960"/>
              <a:pPr/>
              <a:t>5</a:t>
            </a:fld>
            <a:endParaRPr lang="es-ES_tradnl" sz="960" dirty="0"/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xmlns="" id="{74328267-2E6A-7CC9-833A-FEA61E29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69" y="8293453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D02839F-7258-6636-142B-D6149FC3FA25}"/>
              </a:ext>
            </a:extLst>
          </p:cNvPr>
          <p:cNvSpPr txBox="1"/>
          <p:nvPr/>
        </p:nvSpPr>
        <p:spPr>
          <a:xfrm>
            <a:off x="332482" y="9225825"/>
            <a:ext cx="289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LCA Consultores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53027E6-CCBF-7B07-39F8-D050577C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32" y="2472639"/>
            <a:ext cx="10354026" cy="58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5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1D875F0-F7F4-C5E7-1D65-39FDE05A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89" y="1632720"/>
            <a:ext cx="11563435" cy="648657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7A0BB6C-9014-B556-5287-A18B2DDB754C}"/>
              </a:ext>
            </a:extLst>
          </p:cNvPr>
          <p:cNvSpPr txBox="1"/>
          <p:nvPr/>
        </p:nvSpPr>
        <p:spPr>
          <a:xfrm>
            <a:off x="332482" y="9225825"/>
            <a:ext cx="289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LCA Consultores</a:t>
            </a:r>
          </a:p>
        </p:txBody>
      </p:sp>
      <p:pic>
        <p:nvPicPr>
          <p:cNvPr id="8" name="Imagem 2">
            <a:extLst>
              <a:ext uri="{FF2B5EF4-FFF2-40B4-BE49-F238E27FC236}">
                <a16:creationId xmlns:a16="http://schemas.microsoft.com/office/drawing/2014/main" xmlns="" id="{1CA2DAEA-0ADB-9A40-CEB9-D6F1EB31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85" y="8296624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xmlns="" id="{E5FB80F3-8FC4-6CC4-9362-39187659BD6E}"/>
              </a:ext>
            </a:extLst>
          </p:cNvPr>
          <p:cNvSpPr txBox="1">
            <a:spLocks/>
          </p:cNvSpPr>
          <p:nvPr/>
        </p:nvSpPr>
        <p:spPr>
          <a:xfrm>
            <a:off x="838555" y="459677"/>
            <a:ext cx="8129213" cy="687881"/>
          </a:xfrm>
          <a:prstGeom prst="rect">
            <a:avLst/>
          </a:prstGeom>
        </p:spPr>
        <p:txBody>
          <a:bodyPr/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dirty="0">
                <a:solidFill>
                  <a:srgbClr val="003664"/>
                </a:solidFill>
                <a:latin typeface="+mn-lt"/>
              </a:rPr>
              <a:t>Reduções de alíquota</a:t>
            </a:r>
          </a:p>
        </p:txBody>
      </p:sp>
    </p:spTree>
    <p:extLst>
      <p:ext uri="{BB962C8B-B14F-4D97-AF65-F5344CB8AC3E}">
        <p14:creationId xmlns:p14="http://schemas.microsoft.com/office/powerpoint/2010/main" val="213009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DC8BB83-6FF8-22F1-CE97-60C1537A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2" y="1255487"/>
            <a:ext cx="12327125" cy="69378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1B7ED33-BB48-BF40-5F13-0ADAEA44EA1A}"/>
              </a:ext>
            </a:extLst>
          </p:cNvPr>
          <p:cNvSpPr txBox="1"/>
          <p:nvPr/>
        </p:nvSpPr>
        <p:spPr>
          <a:xfrm>
            <a:off x="332482" y="9225825"/>
            <a:ext cx="289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LCA Consultores</a:t>
            </a:r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xmlns="" id="{A0E72952-F2F1-68BD-164F-18E8DFC0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85" y="8296624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2">
            <a:extLst>
              <a:ext uri="{FF2B5EF4-FFF2-40B4-BE49-F238E27FC236}">
                <a16:creationId xmlns:a16="http://schemas.microsoft.com/office/drawing/2014/main" xmlns="" id="{D1C64F22-552C-EE5D-7ADF-87397DD0504E}"/>
              </a:ext>
            </a:extLst>
          </p:cNvPr>
          <p:cNvSpPr txBox="1">
            <a:spLocks/>
          </p:cNvSpPr>
          <p:nvPr/>
        </p:nvSpPr>
        <p:spPr>
          <a:xfrm>
            <a:off x="838555" y="459677"/>
            <a:ext cx="8129213" cy="687881"/>
          </a:xfrm>
          <a:prstGeom prst="rect">
            <a:avLst/>
          </a:prstGeom>
        </p:spPr>
        <p:txBody>
          <a:bodyPr/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dirty="0">
                <a:solidFill>
                  <a:srgbClr val="003664"/>
                </a:solidFill>
                <a:latin typeface="+mn-lt"/>
              </a:rPr>
              <a:t>Regimes Especiais Previstos</a:t>
            </a:r>
          </a:p>
        </p:txBody>
      </p:sp>
    </p:spTree>
    <p:extLst>
      <p:ext uri="{BB962C8B-B14F-4D97-AF65-F5344CB8AC3E}">
        <p14:creationId xmlns:p14="http://schemas.microsoft.com/office/powerpoint/2010/main" val="371997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109E3803-2C3A-4F29-BEF8-595E668F1BA5}"/>
              </a:ext>
            </a:extLst>
          </p:cNvPr>
          <p:cNvSpPr txBox="1">
            <a:spLocks/>
          </p:cNvSpPr>
          <p:nvPr/>
        </p:nvSpPr>
        <p:spPr>
          <a:xfrm>
            <a:off x="337994" y="2427245"/>
            <a:ext cx="6602824" cy="385018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 3" panose="05040102010807070707" pitchFamily="18" charset="2"/>
              <a:buChar char="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 typeface="Arial" panose="020B0604020202020204" pitchFamily="34" charset="0"/>
              <a:buChar char="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75208">
              <a:spcBef>
                <a:spcPts val="1067"/>
              </a:spcBef>
              <a:buNone/>
              <a:defRPr/>
            </a:pPr>
            <a:endParaRPr lang="pt-BR" sz="3413" baseline="30000" dirty="0">
              <a:solidFill>
                <a:schemeClr val="accent2">
                  <a:lumMod val="75000"/>
                </a:schemeClr>
              </a:solidFill>
              <a:latin typeface="Arial" panose="020B0604020202020204"/>
            </a:endParaRPr>
          </a:p>
          <a:p>
            <a:pPr marL="191970" indent="-191970" defTabSz="975208">
              <a:spcBef>
                <a:spcPts val="1280"/>
              </a:spcBef>
              <a:defRPr/>
            </a:pPr>
            <a:r>
              <a:rPr lang="pt-BR" sz="192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Levantamento feito com </a:t>
            </a:r>
            <a:r>
              <a:rPr lang="pt-BR" sz="2133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118</a:t>
            </a:r>
            <a:r>
              <a:rPr lang="pt-BR" sz="192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países indica que em 76% deles não há tributação sobre </a:t>
            </a:r>
            <a:r>
              <a:rPr lang="pt-BR" sz="192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medical </a:t>
            </a:r>
            <a:r>
              <a:rPr lang="pt-BR" sz="1920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care</a:t>
            </a:r>
            <a:r>
              <a:rPr lang="pt-BR" sz="192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/ </a:t>
            </a:r>
            <a:r>
              <a:rPr lang="pt-BR" sz="1920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health</a:t>
            </a:r>
            <a:r>
              <a:rPr lang="pt-BR" sz="1920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</a:t>
            </a:r>
            <a:r>
              <a:rPr lang="pt-BR" sz="1920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care</a:t>
            </a:r>
            <a:endParaRPr lang="pt-BR" sz="1920" i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</a:endParaRPr>
          </a:p>
          <a:p>
            <a:pPr marL="383940" lvl="1" indent="-191970" defTabSz="975208">
              <a:spcBef>
                <a:spcPts val="1280"/>
              </a:spcBef>
              <a:defRPr/>
            </a:pPr>
            <a:r>
              <a:rPr lang="pt-BR" sz="1706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E em outros 6% há alíquota reduzida</a:t>
            </a:r>
            <a:endParaRPr lang="pt-BR" sz="1706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</a:endParaRPr>
          </a:p>
          <a:p>
            <a:pPr marL="383940" lvl="1" indent="-191970" defTabSz="975208">
              <a:spcBef>
                <a:spcPts val="1280"/>
              </a:spcBef>
              <a:defRPr/>
            </a:pPr>
            <a:r>
              <a:rPr lang="pt-BR" sz="1706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A exceção concedida ao setor de saúde é justificada por ser um bem de interesse público</a:t>
            </a:r>
          </a:p>
          <a:p>
            <a:pPr marL="383940" lvl="1" indent="-191970" defTabSz="975208">
              <a:spcBef>
                <a:spcPts val="1280"/>
              </a:spcBef>
              <a:defRPr/>
            </a:pPr>
            <a:r>
              <a:rPr lang="pt-BR" sz="1706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O mesmo acontece com a </a:t>
            </a:r>
            <a:r>
              <a:rPr lang="pt-BR" sz="1706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educação:</a:t>
            </a:r>
            <a:r>
              <a:rPr lang="pt-BR" sz="1706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78% dos países da OCDE há tratamento diferenciado</a:t>
            </a:r>
            <a:r>
              <a:rPr lang="pt-BR" sz="1493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.</a:t>
            </a:r>
            <a:endParaRPr lang="pt-BR" sz="1706" i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  <p:sp>
        <p:nvSpPr>
          <p:cNvPr id="13" name="Espaço Reservado para Conteúdo 8">
            <a:extLst>
              <a:ext uri="{FF2B5EF4-FFF2-40B4-BE49-F238E27FC236}">
                <a16:creationId xmlns:a16="http://schemas.microsoft.com/office/drawing/2014/main" xmlns="" id="{4A8083AF-6A2F-492C-A939-667F4EEFD04C}"/>
              </a:ext>
            </a:extLst>
          </p:cNvPr>
          <p:cNvSpPr txBox="1">
            <a:spLocks/>
          </p:cNvSpPr>
          <p:nvPr/>
        </p:nvSpPr>
        <p:spPr>
          <a:xfrm>
            <a:off x="337993" y="4430789"/>
            <a:ext cx="7180298" cy="3657154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 3" panose="05040102010807070707" pitchFamily="18" charset="2"/>
              <a:buChar char="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30000"/>
              <a:buFont typeface="Arial" panose="020B0604020202020204" pitchFamily="34" charset="0"/>
              <a:buChar char="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75208">
              <a:spcBef>
                <a:spcPts val="1067"/>
              </a:spcBef>
              <a:buNone/>
              <a:defRPr/>
            </a:pPr>
            <a:endParaRPr lang="pt-BR" sz="1706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</a:endParaRPr>
          </a:p>
          <a:p>
            <a:pPr marL="0" indent="0" defTabSz="975208">
              <a:spcBef>
                <a:spcPts val="1067"/>
              </a:spcBef>
              <a:buNone/>
              <a:defRPr/>
            </a:pPr>
            <a:endParaRPr lang="pt-BR" sz="192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4B174C2-64B0-451C-AEDE-7975586E6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5208">
              <a:defRPr/>
            </a:pPr>
            <a:fld id="{8016585B-95EF-4477-8C75-898956DAE829}" type="slidenum">
              <a:rPr lang="es-ES_tradnl" sz="960">
                <a:solidFill>
                  <a:srgbClr val="FFFFFF">
                    <a:lumMod val="75000"/>
                  </a:srgbClr>
                </a:solidFill>
                <a:latin typeface="Arial" panose="020B0604020202020204"/>
              </a:rPr>
              <a:pPr defTabSz="975208">
                <a:defRPr/>
              </a:pPr>
              <a:t>8</a:t>
            </a:fld>
            <a:endParaRPr lang="es-ES_tradnl" sz="960">
              <a:solidFill>
                <a:srgbClr val="FFFFFF">
                  <a:lumMod val="75000"/>
                </a:srgbClr>
              </a:solidFill>
              <a:latin typeface="Arial" panose="020B0604020202020204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86C297E-8015-45CC-BAE8-52540F03D532}"/>
              </a:ext>
            </a:extLst>
          </p:cNvPr>
          <p:cNvSpPr txBox="1"/>
          <p:nvPr/>
        </p:nvSpPr>
        <p:spPr>
          <a:xfrm>
            <a:off x="332482" y="7852041"/>
            <a:ext cx="9382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5208">
              <a:defRPr/>
            </a:pP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Fonte: EY - </a:t>
            </a:r>
            <a:r>
              <a:rPr lang="pt-BR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Worldwide</a:t>
            </a: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VAT, GST and Sales </a:t>
            </a:r>
            <a:r>
              <a:rPr lang="pt-BR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Tax</a:t>
            </a: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</a:t>
            </a:r>
            <a:r>
              <a:rPr lang="pt-BR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Guide</a:t>
            </a: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2019; </a:t>
            </a:r>
            <a:r>
              <a:rPr lang="pt-BR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PwC</a:t>
            </a: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- </a:t>
            </a:r>
            <a:r>
              <a:rPr lang="pt-BR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Worldwide</a:t>
            </a: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</a:t>
            </a:r>
            <a:r>
              <a:rPr lang="pt-BR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Tax</a:t>
            </a: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</a:t>
            </a:r>
            <a:r>
              <a:rPr lang="pt-BR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Summaries</a:t>
            </a:r>
            <a:r>
              <a:rPr lang="pt-BR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 e outras. Elaboração: LCA Consultores. Nota: Áustria e Republica Tcheca foram considerados em duas classificações: Isenção e alíquota reduzida, pois a prestação de serviços médicos por hospitais privados ou organizações de caridade são tributáveis pela alíquota reduzida.</a:t>
            </a:r>
            <a:endParaRPr lang="pt-BR" sz="2000" i="1" baseline="30000" dirty="0">
              <a:solidFill>
                <a:srgbClr val="000000">
                  <a:lumMod val="75000"/>
                  <a:lumOff val="25000"/>
                </a:srgbClr>
              </a:solidFill>
              <a:highlight>
                <a:srgbClr val="FFFF00"/>
              </a:highlight>
              <a:latin typeface="Arial" panose="020B0604020202020204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BFB6BA0-367B-4F10-9E54-B980C6BC83A3}"/>
              </a:ext>
            </a:extLst>
          </p:cNvPr>
          <p:cNvSpPr txBox="1"/>
          <p:nvPr/>
        </p:nvSpPr>
        <p:spPr>
          <a:xfrm>
            <a:off x="7582769" y="2462636"/>
            <a:ext cx="4948552" cy="5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5208">
              <a:defRPr/>
            </a:pPr>
            <a:r>
              <a:rPr lang="pt-BR" sz="1493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/>
              </a:rPr>
              <a:t>Experiência internacional de tributação de IVA sobre serviços de saúde em 118 países analisados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971D2BC7-817A-470C-9933-5E2065BAA3E9}"/>
              </a:ext>
            </a:extLst>
          </p:cNvPr>
          <p:cNvGraphicFramePr/>
          <p:nvPr/>
        </p:nvGraphicFramePr>
        <p:xfrm>
          <a:off x="6730584" y="3028447"/>
          <a:ext cx="6652923" cy="429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FAD1BB3-AB5E-B771-F176-A10DC70D010F}"/>
              </a:ext>
            </a:extLst>
          </p:cNvPr>
          <p:cNvSpPr txBox="1"/>
          <p:nvPr/>
        </p:nvSpPr>
        <p:spPr>
          <a:xfrm>
            <a:off x="682172" y="606290"/>
            <a:ext cx="11299371" cy="180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300" dirty="0">
                <a:solidFill>
                  <a:srgbClr val="003664"/>
                </a:solidFill>
                <a:ea typeface="+mj-ea"/>
                <a:cs typeface="+mj-cs"/>
              </a:rPr>
              <a:t>É usual que serviços de saúde tenham tratamento diferenciado de tributação sobre consumo</a:t>
            </a:r>
          </a:p>
          <a:p>
            <a:endParaRPr lang="pt-BR" dirty="0"/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xmlns="" id="{1C2CEF00-1FE6-36E9-A352-F4C8589A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85" y="8296624"/>
            <a:ext cx="1675946" cy="12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F40F284-4D9F-A3B5-AD22-DB16525D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9" y="313627"/>
            <a:ext cx="9004694" cy="1323072"/>
          </a:xfrm>
        </p:spPr>
        <p:txBody>
          <a:bodyPr wrap="square">
            <a:normAutofit fontScale="90000"/>
          </a:bodyPr>
          <a:lstStyle/>
          <a:p>
            <a:pPr defTabSz="1300088"/>
            <a:r>
              <a:rPr lang="pt-BR" sz="4800" dirty="0">
                <a:solidFill>
                  <a:srgbClr val="003664"/>
                </a:solidFill>
                <a:latin typeface="+mn-lt"/>
              </a:rPr>
              <a:t>Carga tributária ATUAL do consumo para os serviços de saúde.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B927F69-EDE5-BC82-5662-FA66751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CA"/>
              <a:t>Mannrich e Vasconcelos Advogados</a:t>
            </a:r>
            <a:endParaRPr lang="en-CA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77C5227-A062-0279-3DFD-04A2B0A1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8" y="2307867"/>
            <a:ext cx="12856495" cy="702482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7632FA8-28D3-1B37-3D57-56600CDA3565}"/>
              </a:ext>
            </a:extLst>
          </p:cNvPr>
          <p:cNvSpPr txBox="1"/>
          <p:nvPr/>
        </p:nvSpPr>
        <p:spPr>
          <a:xfrm>
            <a:off x="290341" y="9351088"/>
            <a:ext cx="289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LCA Consultores</a:t>
            </a:r>
          </a:p>
        </p:txBody>
      </p:sp>
    </p:spTree>
    <p:extLst>
      <p:ext uri="{BB962C8B-B14F-4D97-AF65-F5344CB8AC3E}">
        <p14:creationId xmlns:p14="http://schemas.microsoft.com/office/powerpoint/2010/main" val="2328693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1C703B4C-3168-4052-AC6B-AAA3CD4CE151}" vid="{B50ED715-E4D7-468C-867C-84AC725E66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3">
    <a:dk1>
      <a:srgbClr val="000000"/>
    </a:dk1>
    <a:lt1>
      <a:srgbClr val="FFFFFF"/>
    </a:lt1>
    <a:dk2>
      <a:srgbClr val="3F3F3F"/>
    </a:dk2>
    <a:lt2>
      <a:srgbClr val="BF9000"/>
    </a:lt2>
    <a:accent1>
      <a:srgbClr val="9CBAE2"/>
    </a:accent1>
    <a:accent2>
      <a:srgbClr val="325A87"/>
    </a:accent2>
    <a:accent3>
      <a:srgbClr val="B2B2B2"/>
    </a:accent3>
    <a:accent4>
      <a:srgbClr val="467828"/>
    </a:accent4>
    <a:accent5>
      <a:srgbClr val="BCD258"/>
    </a:accent5>
    <a:accent6>
      <a:srgbClr val="EC922E"/>
    </a:accent6>
    <a:hlink>
      <a:srgbClr val="325A87"/>
    </a:hlink>
    <a:folHlink>
      <a:srgbClr val="325A8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5CEA0F51776542A0DBA363879CD15C" ma:contentTypeVersion="14" ma:contentTypeDescription="Crie um novo documento." ma:contentTypeScope="" ma:versionID="341681c4cd7e869314802b55ce9e13c6">
  <xsd:schema xmlns:xsd="http://www.w3.org/2001/XMLSchema" xmlns:xs="http://www.w3.org/2001/XMLSchema" xmlns:p="http://schemas.microsoft.com/office/2006/metadata/properties" xmlns:ns2="b6796697-7626-40dc-96d3-1644e864f7b7" xmlns:ns3="bc79dce5-a69a-423c-b017-dfbd38aec56c" xmlns:ns4="6ddbf610-a2e4-4cb1-82ea-94c63633945f" targetNamespace="http://schemas.microsoft.com/office/2006/metadata/properties" ma:root="true" ma:fieldsID="2029499cac093b0315a2911048ff4824" ns2:_="" ns3:_="" ns4:_="">
    <xsd:import namespace="b6796697-7626-40dc-96d3-1644e864f7b7"/>
    <xsd:import namespace="bc79dce5-a69a-423c-b017-dfbd38aec56c"/>
    <xsd:import namespace="6ddbf610-a2e4-4cb1-82ea-94c636339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6697-7626-40dc-96d3-1644e864f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983bad6-5937-4143-8014-ca3f16c8b3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dce5-a69a-423c-b017-dfbd38aec56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9093437-9648-439a-a445-f4b56f5b3a6c}" ma:internalName="TaxCatchAll" ma:showField="CatchAllData" ma:web="bc79dce5-a69a-423c-b017-dfbd38aec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bf610-a2e4-4cb1-82ea-94c63633945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796697-7626-40dc-96d3-1644e864f7b7">
      <Terms xmlns="http://schemas.microsoft.com/office/infopath/2007/PartnerControls"/>
    </lcf76f155ced4ddcb4097134ff3c332f>
    <TaxCatchAll xmlns="bc79dce5-a69a-423c-b017-dfbd38aec56c" xsi:nil="true"/>
  </documentManagement>
</p:properties>
</file>

<file path=customXml/itemProps1.xml><?xml version="1.0" encoding="utf-8"?>
<ds:datastoreItem xmlns:ds="http://schemas.openxmlformats.org/officeDocument/2006/customXml" ds:itemID="{B3FE8A08-A349-492E-8659-59E1F812BE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3A9DD2-667F-4FE4-9F0D-53E30F2E8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96697-7626-40dc-96d3-1644e864f7b7"/>
    <ds:schemaRef ds:uri="bc79dce5-a69a-423c-b017-dfbd38aec56c"/>
    <ds:schemaRef ds:uri="6ddbf610-a2e4-4cb1-82ea-94c636339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84D95-11AD-4F36-9462-07132605A298}">
  <ds:schemaRefs>
    <ds:schemaRef ds:uri="http://schemas.openxmlformats.org/package/2006/metadata/core-properties"/>
    <ds:schemaRef ds:uri="1771d10a-80c2-4822-bced-6783d9c294e3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5122a3e-082b-4f21-9c85-ef68bef9ff60"/>
    <ds:schemaRef ds:uri="http://www.w3.org/XML/1998/namespace"/>
    <ds:schemaRef ds:uri="http://purl.org/dc/terms/"/>
    <ds:schemaRef ds:uri="b6796697-7626-40dc-96d3-1644e864f7b7"/>
    <ds:schemaRef ds:uri="bc79dce5-a69a-423c-b017-dfbd38aec5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2022</Template>
  <TotalTime>3952</TotalTime>
  <Words>524</Words>
  <Application>Microsoft Office PowerPoint</Application>
  <PresentationFormat>Personalizar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Wingdings</vt:lpstr>
      <vt:lpstr>Wingdings 3</vt:lpstr>
      <vt:lpstr>Tema do Office</vt:lpstr>
      <vt:lpstr>Apresentação do PowerPoint</vt:lpstr>
      <vt:lpstr>Potencial redução de litigiosidade</vt:lpstr>
      <vt:lpstr>Potencial redução de complexidade</vt:lpstr>
      <vt:lpstr>Apresentação do PowerPoint</vt:lpstr>
      <vt:lpstr>Apesar dos benefícios pra economia, uma reforma sem tratamento diferenciado para a saúde faria a carga do setor mais do que dobrar</vt:lpstr>
      <vt:lpstr>Apresentação do PowerPoint</vt:lpstr>
      <vt:lpstr>Apresentação do PowerPoint</vt:lpstr>
      <vt:lpstr>Apresentação do PowerPoint</vt:lpstr>
      <vt:lpstr>Carga tributária ATUAL do consumo para os serviços de saúde.</vt:lpstr>
      <vt:lpstr>Apresentação do PowerPoint</vt:lpstr>
      <vt:lpstr>Apresentação do PowerPoint</vt:lpstr>
      <vt:lpstr>Reforma da tributação da renda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Aspectos tributários das possíveis estruturas para loteamento imobiliário</dc:title>
  <dc:creator>Thais Romero Veiga Shingai | Mannrich e Vasconcelos Advogados</dc:creator>
  <cp:lastModifiedBy>Ana Cristina Brasil Monteiro Costa</cp:lastModifiedBy>
  <cp:revision>31</cp:revision>
  <dcterms:created xsi:type="dcterms:W3CDTF">2023-03-20T21:48:19Z</dcterms:created>
  <dcterms:modified xsi:type="dcterms:W3CDTF">2023-09-19T12:29:42Z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0x010100705CEA0F51776542A0DBA363879CD15C</vt:lpwstr>
  </property>
  <property fmtid="{D5CDD505-2E9C-101B-9397-08002B2CF9AE}" pid="3" name="MediaServiceImageTags">
    <vt:lpwstr/>
  </property>
</Properties>
</file>