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51"/>
  </p:notesMasterIdLst>
  <p:sldIdLst>
    <p:sldId id="256" r:id="rId2"/>
    <p:sldId id="259" r:id="rId3"/>
    <p:sldId id="1702" r:id="rId4"/>
    <p:sldId id="262" r:id="rId5"/>
    <p:sldId id="263" r:id="rId6"/>
    <p:sldId id="1707" r:id="rId7"/>
    <p:sldId id="267" r:id="rId8"/>
    <p:sldId id="1706" r:id="rId9"/>
    <p:sldId id="1717" r:id="rId10"/>
    <p:sldId id="489" r:id="rId11"/>
    <p:sldId id="1670" r:id="rId12"/>
    <p:sldId id="270" r:id="rId13"/>
    <p:sldId id="1736" r:id="rId14"/>
    <p:sldId id="1742" r:id="rId15"/>
    <p:sldId id="1787" r:id="rId16"/>
    <p:sldId id="1744" r:id="rId17"/>
    <p:sldId id="1745" r:id="rId18"/>
    <p:sldId id="273" r:id="rId19"/>
    <p:sldId id="490" r:id="rId20"/>
    <p:sldId id="1247" r:id="rId21"/>
    <p:sldId id="274" r:id="rId22"/>
    <p:sldId id="771" r:id="rId23"/>
    <p:sldId id="1730" r:id="rId24"/>
    <p:sldId id="541" r:id="rId25"/>
    <p:sldId id="539" r:id="rId26"/>
    <p:sldId id="321" r:id="rId27"/>
    <p:sldId id="1739" r:id="rId28"/>
    <p:sldId id="1734" r:id="rId29"/>
    <p:sldId id="1733" r:id="rId30"/>
    <p:sldId id="1719" r:id="rId31"/>
    <p:sldId id="1740" r:id="rId32"/>
    <p:sldId id="1741" r:id="rId33"/>
    <p:sldId id="754" r:id="rId34"/>
    <p:sldId id="580" r:id="rId35"/>
    <p:sldId id="587" r:id="rId36"/>
    <p:sldId id="756" r:id="rId37"/>
    <p:sldId id="1750" r:id="rId38"/>
    <p:sldId id="1676" r:id="rId39"/>
    <p:sldId id="1675" r:id="rId40"/>
    <p:sldId id="1749" r:id="rId41"/>
    <p:sldId id="1665" r:id="rId42"/>
    <p:sldId id="1753" r:id="rId43"/>
    <p:sldId id="1754" r:id="rId44"/>
    <p:sldId id="1771" r:id="rId45"/>
    <p:sldId id="1784" r:id="rId46"/>
    <p:sldId id="1788" r:id="rId47"/>
    <p:sldId id="1786" r:id="rId48"/>
    <p:sldId id="745" r:id="rId49"/>
    <p:sldId id="294" r:id="rId50"/>
  </p:sldIdLst>
  <p:sldSz cx="12192000" cy="6858000"/>
  <p:notesSz cx="6797675" cy="9926638"/>
  <p:embeddedFontLs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Palatino Linotype" panose="02040502050505030304" pitchFamily="18" charset="0"/>
      <p:regular r:id="rId56"/>
      <p:bold r:id="rId57"/>
      <p:italic r:id="rId58"/>
      <p:boldItalic r:id="rId59"/>
    </p:embeddedFont>
    <p:embeddedFont>
      <p:font typeface="Roboto" panose="020B0604020202020204" charset="0"/>
      <p:regular r:id="rId60"/>
      <p:bold r:id="rId61"/>
      <p:italic r:id="rId62"/>
      <p:boldItalic r:id="rId63"/>
    </p:embeddedFont>
    <p:embeddedFont>
      <p:font typeface="Century Gothic" panose="020B0502020202020204" pitchFamily="34" charset="0"/>
      <p:regular r:id="rId64"/>
      <p:bold r:id="rId65"/>
      <p:italic r:id="rId66"/>
      <p:boldItalic r:id="rId67"/>
    </p:embeddedFont>
    <p:embeddedFont>
      <p:font typeface="Verdana" panose="020B0604030504040204" pitchFamily="34" charset="0"/>
      <p:regular r:id="rId68"/>
      <p:bold r:id="rId69"/>
      <p:italic r:id="rId70"/>
      <p:boldItalic r:id="rId71"/>
    </p:embeddedFont>
    <p:embeddedFont>
      <p:font typeface="source sans pro" panose="020B0604020202020204" charset="0"/>
      <p:regular r:id="rId72"/>
      <p:bold r:id="rId73"/>
      <p:italic r:id="rId74"/>
      <p:boldItalic r:id="rId7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r:id="rId86" roundtripDataSignature="AMtx7miz8AcnzutUkoLo5R2h6fgn6X4X2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87" d="100"/>
          <a:sy n="87" d="100"/>
        </p:scale>
        <p:origin x="648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4.fntdata"/><Relationship Id="rId63" Type="http://schemas.openxmlformats.org/officeDocument/2006/relationships/font" Target="fonts/font12.fntdata"/><Relationship Id="rId68" Type="http://schemas.openxmlformats.org/officeDocument/2006/relationships/font" Target="fonts/font17.fntdata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font" Target="fonts/font2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66" Type="http://schemas.openxmlformats.org/officeDocument/2006/relationships/font" Target="fonts/font15.fntdata"/><Relationship Id="rId74" Type="http://schemas.openxmlformats.org/officeDocument/2006/relationships/font" Target="fonts/font23.fntdata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font" Target="fonts/font10.fntdata"/><Relationship Id="rId90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font" Target="fonts/font14.fntdata"/><Relationship Id="rId73" Type="http://schemas.openxmlformats.org/officeDocument/2006/relationships/font" Target="fonts/font22.fntdata"/><Relationship Id="rId86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64" Type="http://schemas.openxmlformats.org/officeDocument/2006/relationships/font" Target="fonts/font13.fntdata"/><Relationship Id="rId69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72" Type="http://schemas.openxmlformats.org/officeDocument/2006/relationships/font" Target="fonts/font2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8.fntdata"/><Relationship Id="rId67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62" Type="http://schemas.openxmlformats.org/officeDocument/2006/relationships/font" Target="fonts/font11.fntdata"/><Relationship Id="rId70" Type="http://schemas.openxmlformats.org/officeDocument/2006/relationships/font" Target="fonts/font19.fntdata"/><Relationship Id="rId75" Type="http://schemas.openxmlformats.org/officeDocument/2006/relationships/font" Target="fonts/font24.fntdata"/><Relationship Id="rId88" Type="http://schemas.openxmlformats.org/officeDocument/2006/relationships/viewProps" Target="viewProps.xml"/><Relationship Id="rId9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6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ís Afonso Gomes Vieira" userId="add3a1b6-8370-4901-81af-5163b2aed460" providerId="ADAL" clId="{5D8C12DA-FD72-4582-A7C4-0FB23E1806C8}"/>
    <pc:docChg chg="modSld">
      <pc:chgData name="Luís Afonso Gomes Vieira" userId="add3a1b6-8370-4901-81af-5163b2aed460" providerId="ADAL" clId="{5D8C12DA-FD72-4582-A7C4-0FB23E1806C8}" dt="2024-06-04T14:46:14.852" v="4" actId="403"/>
      <pc:docMkLst>
        <pc:docMk/>
      </pc:docMkLst>
      <pc:sldChg chg="modSp mod">
        <pc:chgData name="Luís Afonso Gomes Vieira" userId="add3a1b6-8370-4901-81af-5163b2aed460" providerId="ADAL" clId="{5D8C12DA-FD72-4582-A7C4-0FB23E1806C8}" dt="2024-06-04T14:46:14.852" v="4" actId="403"/>
        <pc:sldMkLst>
          <pc:docMk/>
          <pc:sldMk cId="1860081705" sldId="321"/>
        </pc:sldMkLst>
        <pc:spChg chg="mod">
          <ac:chgData name="Luís Afonso Gomes Vieira" userId="add3a1b6-8370-4901-81af-5163b2aed460" providerId="ADAL" clId="{5D8C12DA-FD72-4582-A7C4-0FB23E1806C8}" dt="2024-06-04T14:46:14.852" v="4" actId="403"/>
          <ac:spMkLst>
            <pc:docMk/>
            <pc:sldMk cId="1860081705" sldId="321"/>
            <ac:spMk id="9" creationId="{3F7688B5-16FC-173E-E973-4041FD0914D7}"/>
          </ac:spMkLst>
        </pc:sp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0.svg"/><Relationship Id="rId1" Type="http://schemas.openxmlformats.org/officeDocument/2006/relationships/image" Target="../media/image39.png"/><Relationship Id="rId6" Type="http://schemas.openxmlformats.org/officeDocument/2006/relationships/image" Target="../media/image44.svg"/><Relationship Id="rId5" Type="http://schemas.openxmlformats.org/officeDocument/2006/relationships/image" Target="../media/image41.png"/><Relationship Id="rId4" Type="http://schemas.openxmlformats.org/officeDocument/2006/relationships/image" Target="../media/image4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ACF684-EA8F-4869-8939-1DDD3D6AB3F8}" type="doc">
      <dgm:prSet loTypeId="urn:microsoft.com/office/officeart/2005/8/layout/cycle6" loCatId="cycle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93A9201A-5D27-4C2A-96D2-EEF933FDFC5A}">
      <dgm:prSet/>
      <dgm:spPr>
        <a:solidFill>
          <a:srgbClr val="002060"/>
        </a:solidFill>
      </dgm:spPr>
      <dgm:t>
        <a:bodyPr/>
        <a:lstStyle/>
        <a:p>
          <a:r>
            <a:rPr lang="pt-BR" b="1" i="0" dirty="0"/>
            <a:t>FALTA DE COORDENAÇÃO</a:t>
          </a:r>
          <a:endParaRPr lang="pt-BR" dirty="0"/>
        </a:p>
      </dgm:t>
    </dgm:pt>
    <dgm:pt modelId="{8AE793B2-167E-4F22-8CD3-94098BF09EFD}" type="parTrans" cxnId="{DA42930E-6138-4916-8E77-097C2BA970C1}">
      <dgm:prSet/>
      <dgm:spPr/>
      <dgm:t>
        <a:bodyPr/>
        <a:lstStyle/>
        <a:p>
          <a:endParaRPr lang="pt-BR"/>
        </a:p>
      </dgm:t>
    </dgm:pt>
    <dgm:pt modelId="{BED52F5E-BD7B-48C9-84ED-72D24412777B}" type="sibTrans" cxnId="{DA42930E-6138-4916-8E77-097C2BA970C1}">
      <dgm:prSet/>
      <dgm:spPr/>
      <dgm:t>
        <a:bodyPr/>
        <a:lstStyle/>
        <a:p>
          <a:endParaRPr lang="pt-BR"/>
        </a:p>
      </dgm:t>
    </dgm:pt>
    <dgm:pt modelId="{A0464027-A642-4F91-86FE-9BE54F6EB8D1}">
      <dgm:prSet/>
      <dgm:spPr>
        <a:solidFill>
          <a:srgbClr val="002060"/>
        </a:solidFill>
      </dgm:spPr>
      <dgm:t>
        <a:bodyPr/>
        <a:lstStyle/>
        <a:p>
          <a:r>
            <a:rPr lang="pt-BR" b="1" i="0" dirty="0"/>
            <a:t>PLANEJAMENTO DEFICIENTE OU INEXISTENTE</a:t>
          </a:r>
          <a:endParaRPr lang="pt-BR" dirty="0"/>
        </a:p>
      </dgm:t>
    </dgm:pt>
    <dgm:pt modelId="{62D0BD79-57C1-4F2B-8ABE-6740B700069F}" type="parTrans" cxnId="{F31A10DD-1EC4-4014-B283-9D2804B6C319}">
      <dgm:prSet/>
      <dgm:spPr/>
      <dgm:t>
        <a:bodyPr/>
        <a:lstStyle/>
        <a:p>
          <a:endParaRPr lang="pt-BR"/>
        </a:p>
      </dgm:t>
    </dgm:pt>
    <dgm:pt modelId="{E884083D-909F-4EB4-A0EA-EA12DF5DDE4F}" type="sibTrans" cxnId="{F31A10DD-1EC4-4014-B283-9D2804B6C319}">
      <dgm:prSet/>
      <dgm:spPr/>
      <dgm:t>
        <a:bodyPr/>
        <a:lstStyle/>
        <a:p>
          <a:endParaRPr lang="pt-BR"/>
        </a:p>
      </dgm:t>
    </dgm:pt>
    <dgm:pt modelId="{7A88B96A-9DE5-4C3B-9CA0-F83950051BA0}">
      <dgm:prSet/>
      <dgm:spPr>
        <a:solidFill>
          <a:srgbClr val="002060"/>
        </a:solidFill>
      </dgm:spPr>
      <dgm:t>
        <a:bodyPr/>
        <a:lstStyle/>
        <a:p>
          <a:r>
            <a:rPr lang="pt-BR" b="1" i="0" dirty="0"/>
            <a:t>INDICADORES DE DESEMPENHO INEXISTENTES OU DE MÁ QUALIDADE</a:t>
          </a:r>
          <a:endParaRPr lang="pt-BR" dirty="0"/>
        </a:p>
      </dgm:t>
    </dgm:pt>
    <dgm:pt modelId="{B9EEC384-528B-4D39-95ED-4B674C64E88B}" type="parTrans" cxnId="{AE8842F4-87CF-4F04-BF70-3B93C56A6C12}">
      <dgm:prSet/>
      <dgm:spPr/>
      <dgm:t>
        <a:bodyPr/>
        <a:lstStyle/>
        <a:p>
          <a:endParaRPr lang="pt-BR"/>
        </a:p>
      </dgm:t>
    </dgm:pt>
    <dgm:pt modelId="{856F1815-DC82-49D9-BAAB-929FCAF42214}" type="sibTrans" cxnId="{AE8842F4-87CF-4F04-BF70-3B93C56A6C12}">
      <dgm:prSet/>
      <dgm:spPr/>
      <dgm:t>
        <a:bodyPr/>
        <a:lstStyle/>
        <a:p>
          <a:endParaRPr lang="pt-BR"/>
        </a:p>
      </dgm:t>
    </dgm:pt>
    <dgm:pt modelId="{D4E02663-EE3F-4A0E-ABAB-1EADB0F84260}">
      <dgm:prSet/>
      <dgm:spPr>
        <a:solidFill>
          <a:srgbClr val="002060"/>
        </a:solidFill>
      </dgm:spPr>
      <dgm:t>
        <a:bodyPr/>
        <a:lstStyle/>
        <a:p>
          <a:r>
            <a:rPr lang="pt-BR" b="1" i="0"/>
            <a:t>FALTA DE INTEGRAÇÃO</a:t>
          </a:r>
          <a:endParaRPr lang="pt-BR"/>
        </a:p>
      </dgm:t>
    </dgm:pt>
    <dgm:pt modelId="{06086258-99AA-482D-AC4C-BA6229BC92A6}" type="parTrans" cxnId="{260511E0-DC01-40E5-AE50-3771D7A7ED46}">
      <dgm:prSet/>
      <dgm:spPr/>
      <dgm:t>
        <a:bodyPr/>
        <a:lstStyle/>
        <a:p>
          <a:endParaRPr lang="pt-BR"/>
        </a:p>
      </dgm:t>
    </dgm:pt>
    <dgm:pt modelId="{8A502C2E-C8B0-464D-896C-29070A4D6FCE}" type="sibTrans" cxnId="{260511E0-DC01-40E5-AE50-3771D7A7ED46}">
      <dgm:prSet/>
      <dgm:spPr/>
      <dgm:t>
        <a:bodyPr/>
        <a:lstStyle/>
        <a:p>
          <a:endParaRPr lang="pt-BR"/>
        </a:p>
      </dgm:t>
    </dgm:pt>
    <dgm:pt modelId="{A3C1A8CD-9AEA-4B4F-8647-8D43B060EF77}">
      <dgm:prSet/>
      <dgm:spPr>
        <a:solidFill>
          <a:srgbClr val="002060"/>
        </a:solidFill>
      </dgm:spPr>
      <dgm:t>
        <a:bodyPr/>
        <a:lstStyle/>
        <a:p>
          <a:r>
            <a:rPr lang="pt-BR" b="1" i="0" dirty="0"/>
            <a:t>NÃO HÁ GESTÃO DE RISCOS</a:t>
          </a:r>
          <a:endParaRPr lang="pt-BR" dirty="0"/>
        </a:p>
      </dgm:t>
    </dgm:pt>
    <dgm:pt modelId="{99398D2D-AB33-4745-8F0C-8280C91C6490}" type="parTrans" cxnId="{D7F69C24-D0A7-4A48-913A-EC37E3027504}">
      <dgm:prSet/>
      <dgm:spPr/>
      <dgm:t>
        <a:bodyPr/>
        <a:lstStyle/>
        <a:p>
          <a:endParaRPr lang="pt-BR"/>
        </a:p>
      </dgm:t>
    </dgm:pt>
    <dgm:pt modelId="{1F485EBC-E042-4DB4-B7A6-CE5FAF14DE45}" type="sibTrans" cxnId="{D7F69C24-D0A7-4A48-913A-EC37E3027504}">
      <dgm:prSet/>
      <dgm:spPr/>
      <dgm:t>
        <a:bodyPr/>
        <a:lstStyle/>
        <a:p>
          <a:endParaRPr lang="pt-BR"/>
        </a:p>
      </dgm:t>
    </dgm:pt>
    <dgm:pt modelId="{1B0C7CAF-2C54-4E32-9C59-4CDB0BA16F04}" type="pres">
      <dgm:prSet presAssocID="{36ACF684-EA8F-4869-8939-1DDD3D6AB3F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B6D1F5A3-9EB1-40EE-9C80-7B6D28998436}" type="pres">
      <dgm:prSet presAssocID="{93A9201A-5D27-4C2A-96D2-EEF933FDFC5A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FC10514-87B7-4519-8E76-95EA30FA4B2B}" type="pres">
      <dgm:prSet presAssocID="{93A9201A-5D27-4C2A-96D2-EEF933FDFC5A}" presName="spNode" presStyleCnt="0"/>
      <dgm:spPr/>
    </dgm:pt>
    <dgm:pt modelId="{E7AF8AB2-3A34-4079-A967-6B35D3BA4E7A}" type="pres">
      <dgm:prSet presAssocID="{BED52F5E-BD7B-48C9-84ED-72D24412777B}" presName="sibTrans" presStyleLbl="sibTrans1D1" presStyleIdx="0" presStyleCnt="5"/>
      <dgm:spPr/>
      <dgm:t>
        <a:bodyPr/>
        <a:lstStyle/>
        <a:p>
          <a:endParaRPr lang="pt-BR"/>
        </a:p>
      </dgm:t>
    </dgm:pt>
    <dgm:pt modelId="{D90EEC5F-5E27-45F5-80D0-F35266327DAE}" type="pres">
      <dgm:prSet presAssocID="{A0464027-A642-4F91-86FE-9BE54F6EB8D1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23287C2-0D32-450C-AF11-14044BF70C9A}" type="pres">
      <dgm:prSet presAssocID="{A0464027-A642-4F91-86FE-9BE54F6EB8D1}" presName="spNode" presStyleCnt="0"/>
      <dgm:spPr/>
    </dgm:pt>
    <dgm:pt modelId="{700083D2-C3B2-45D2-9E39-F718B73DC1E6}" type="pres">
      <dgm:prSet presAssocID="{E884083D-909F-4EB4-A0EA-EA12DF5DDE4F}" presName="sibTrans" presStyleLbl="sibTrans1D1" presStyleIdx="1" presStyleCnt="5"/>
      <dgm:spPr/>
      <dgm:t>
        <a:bodyPr/>
        <a:lstStyle/>
        <a:p>
          <a:endParaRPr lang="pt-BR"/>
        </a:p>
      </dgm:t>
    </dgm:pt>
    <dgm:pt modelId="{B740BEA1-3752-4D2C-95A6-1D8CC122F844}" type="pres">
      <dgm:prSet presAssocID="{7A88B96A-9DE5-4C3B-9CA0-F83950051BA0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2B94C7D-8FFB-4CED-8741-0289F20AC1D9}" type="pres">
      <dgm:prSet presAssocID="{7A88B96A-9DE5-4C3B-9CA0-F83950051BA0}" presName="spNode" presStyleCnt="0"/>
      <dgm:spPr/>
    </dgm:pt>
    <dgm:pt modelId="{6F21B89A-9897-432A-AAA2-08331843630D}" type="pres">
      <dgm:prSet presAssocID="{856F1815-DC82-49D9-BAAB-929FCAF42214}" presName="sibTrans" presStyleLbl="sibTrans1D1" presStyleIdx="2" presStyleCnt="5"/>
      <dgm:spPr/>
      <dgm:t>
        <a:bodyPr/>
        <a:lstStyle/>
        <a:p>
          <a:endParaRPr lang="pt-BR"/>
        </a:p>
      </dgm:t>
    </dgm:pt>
    <dgm:pt modelId="{4E99A076-BFAE-4974-87DB-CE972DBA4204}" type="pres">
      <dgm:prSet presAssocID="{D4E02663-EE3F-4A0E-ABAB-1EADB0F84260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E3DBC38-A6D4-4601-807F-1E67546042E7}" type="pres">
      <dgm:prSet presAssocID="{D4E02663-EE3F-4A0E-ABAB-1EADB0F84260}" presName="spNode" presStyleCnt="0"/>
      <dgm:spPr/>
    </dgm:pt>
    <dgm:pt modelId="{2F33BC26-5892-4838-A68B-8693DEA373AD}" type="pres">
      <dgm:prSet presAssocID="{8A502C2E-C8B0-464D-896C-29070A4D6FCE}" presName="sibTrans" presStyleLbl="sibTrans1D1" presStyleIdx="3" presStyleCnt="5"/>
      <dgm:spPr/>
      <dgm:t>
        <a:bodyPr/>
        <a:lstStyle/>
        <a:p>
          <a:endParaRPr lang="pt-BR"/>
        </a:p>
      </dgm:t>
    </dgm:pt>
    <dgm:pt modelId="{36CD2F7E-3F43-4571-B7CF-A6CA8AD66797}" type="pres">
      <dgm:prSet presAssocID="{A3C1A8CD-9AEA-4B4F-8647-8D43B060EF77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32281E2-11D7-4A67-8AB8-55D60B04D0BA}" type="pres">
      <dgm:prSet presAssocID="{A3C1A8CD-9AEA-4B4F-8647-8D43B060EF77}" presName="spNode" presStyleCnt="0"/>
      <dgm:spPr/>
    </dgm:pt>
    <dgm:pt modelId="{EB187D23-5D7D-4F0B-8A58-ECBF5FB1D771}" type="pres">
      <dgm:prSet presAssocID="{1F485EBC-E042-4DB4-B7A6-CE5FAF14DE45}" presName="sibTrans" presStyleLbl="sibTrans1D1" presStyleIdx="4" presStyleCnt="5"/>
      <dgm:spPr/>
      <dgm:t>
        <a:bodyPr/>
        <a:lstStyle/>
        <a:p>
          <a:endParaRPr lang="pt-BR"/>
        </a:p>
      </dgm:t>
    </dgm:pt>
  </dgm:ptLst>
  <dgm:cxnLst>
    <dgm:cxn modelId="{228CE500-62E2-4548-B9B2-FC989F38AB5F}" type="presOf" srcId="{A3C1A8CD-9AEA-4B4F-8647-8D43B060EF77}" destId="{36CD2F7E-3F43-4571-B7CF-A6CA8AD66797}" srcOrd="0" destOrd="0" presId="urn:microsoft.com/office/officeart/2005/8/layout/cycle6"/>
    <dgm:cxn modelId="{DA42930E-6138-4916-8E77-097C2BA970C1}" srcId="{36ACF684-EA8F-4869-8939-1DDD3D6AB3F8}" destId="{93A9201A-5D27-4C2A-96D2-EEF933FDFC5A}" srcOrd="0" destOrd="0" parTransId="{8AE793B2-167E-4F22-8CD3-94098BF09EFD}" sibTransId="{BED52F5E-BD7B-48C9-84ED-72D24412777B}"/>
    <dgm:cxn modelId="{1D843D2F-B756-41A0-8A73-42E897F496ED}" type="presOf" srcId="{8A502C2E-C8B0-464D-896C-29070A4D6FCE}" destId="{2F33BC26-5892-4838-A68B-8693DEA373AD}" srcOrd="0" destOrd="0" presId="urn:microsoft.com/office/officeart/2005/8/layout/cycle6"/>
    <dgm:cxn modelId="{5F3F9588-6A80-4079-B02E-A56E90B26E7A}" type="presOf" srcId="{36ACF684-EA8F-4869-8939-1DDD3D6AB3F8}" destId="{1B0C7CAF-2C54-4E32-9C59-4CDB0BA16F04}" srcOrd="0" destOrd="0" presId="urn:microsoft.com/office/officeart/2005/8/layout/cycle6"/>
    <dgm:cxn modelId="{28ADFE9B-2B62-4EA6-B36C-5972A0CF7EEC}" type="presOf" srcId="{93A9201A-5D27-4C2A-96D2-EEF933FDFC5A}" destId="{B6D1F5A3-9EB1-40EE-9C80-7B6D28998436}" srcOrd="0" destOrd="0" presId="urn:microsoft.com/office/officeart/2005/8/layout/cycle6"/>
    <dgm:cxn modelId="{D7F69C24-D0A7-4A48-913A-EC37E3027504}" srcId="{36ACF684-EA8F-4869-8939-1DDD3D6AB3F8}" destId="{A3C1A8CD-9AEA-4B4F-8647-8D43B060EF77}" srcOrd="4" destOrd="0" parTransId="{99398D2D-AB33-4745-8F0C-8280C91C6490}" sibTransId="{1F485EBC-E042-4DB4-B7A6-CE5FAF14DE45}"/>
    <dgm:cxn modelId="{D9617A16-5F27-41FA-8A8D-BB45452FFFDC}" type="presOf" srcId="{BED52F5E-BD7B-48C9-84ED-72D24412777B}" destId="{E7AF8AB2-3A34-4079-A967-6B35D3BA4E7A}" srcOrd="0" destOrd="0" presId="urn:microsoft.com/office/officeart/2005/8/layout/cycle6"/>
    <dgm:cxn modelId="{840493C7-62E7-465D-A81C-7326F26D3D91}" type="presOf" srcId="{D4E02663-EE3F-4A0E-ABAB-1EADB0F84260}" destId="{4E99A076-BFAE-4974-87DB-CE972DBA4204}" srcOrd="0" destOrd="0" presId="urn:microsoft.com/office/officeart/2005/8/layout/cycle6"/>
    <dgm:cxn modelId="{F31A10DD-1EC4-4014-B283-9D2804B6C319}" srcId="{36ACF684-EA8F-4869-8939-1DDD3D6AB3F8}" destId="{A0464027-A642-4F91-86FE-9BE54F6EB8D1}" srcOrd="1" destOrd="0" parTransId="{62D0BD79-57C1-4F2B-8ABE-6740B700069F}" sibTransId="{E884083D-909F-4EB4-A0EA-EA12DF5DDE4F}"/>
    <dgm:cxn modelId="{486751E2-05C4-4759-9822-D7333984BB7A}" type="presOf" srcId="{1F485EBC-E042-4DB4-B7A6-CE5FAF14DE45}" destId="{EB187D23-5D7D-4F0B-8A58-ECBF5FB1D771}" srcOrd="0" destOrd="0" presId="urn:microsoft.com/office/officeart/2005/8/layout/cycle6"/>
    <dgm:cxn modelId="{2C9783D7-AACB-4138-92BB-F6F6A90DEE2F}" type="presOf" srcId="{856F1815-DC82-49D9-BAAB-929FCAF42214}" destId="{6F21B89A-9897-432A-AAA2-08331843630D}" srcOrd="0" destOrd="0" presId="urn:microsoft.com/office/officeart/2005/8/layout/cycle6"/>
    <dgm:cxn modelId="{260511E0-DC01-40E5-AE50-3771D7A7ED46}" srcId="{36ACF684-EA8F-4869-8939-1DDD3D6AB3F8}" destId="{D4E02663-EE3F-4A0E-ABAB-1EADB0F84260}" srcOrd="3" destOrd="0" parTransId="{06086258-99AA-482D-AC4C-BA6229BC92A6}" sibTransId="{8A502C2E-C8B0-464D-896C-29070A4D6FCE}"/>
    <dgm:cxn modelId="{1ADE6521-6BFC-4E23-80D9-920032E225FD}" type="presOf" srcId="{E884083D-909F-4EB4-A0EA-EA12DF5DDE4F}" destId="{700083D2-C3B2-45D2-9E39-F718B73DC1E6}" srcOrd="0" destOrd="0" presId="urn:microsoft.com/office/officeart/2005/8/layout/cycle6"/>
    <dgm:cxn modelId="{AE8842F4-87CF-4F04-BF70-3B93C56A6C12}" srcId="{36ACF684-EA8F-4869-8939-1DDD3D6AB3F8}" destId="{7A88B96A-9DE5-4C3B-9CA0-F83950051BA0}" srcOrd="2" destOrd="0" parTransId="{B9EEC384-528B-4D39-95ED-4B674C64E88B}" sibTransId="{856F1815-DC82-49D9-BAAB-929FCAF42214}"/>
    <dgm:cxn modelId="{56A0B79A-46C4-4191-84C3-5993B6267668}" type="presOf" srcId="{7A88B96A-9DE5-4C3B-9CA0-F83950051BA0}" destId="{B740BEA1-3752-4D2C-95A6-1D8CC122F844}" srcOrd="0" destOrd="0" presId="urn:microsoft.com/office/officeart/2005/8/layout/cycle6"/>
    <dgm:cxn modelId="{18BB7AF6-E585-4E7D-9FB9-53A3C3C4ED45}" type="presOf" srcId="{A0464027-A642-4F91-86FE-9BE54F6EB8D1}" destId="{D90EEC5F-5E27-45F5-80D0-F35266327DAE}" srcOrd="0" destOrd="0" presId="urn:microsoft.com/office/officeart/2005/8/layout/cycle6"/>
    <dgm:cxn modelId="{D9E08596-E581-4E88-8DDB-D7B8B2CCB1EC}" type="presParOf" srcId="{1B0C7CAF-2C54-4E32-9C59-4CDB0BA16F04}" destId="{B6D1F5A3-9EB1-40EE-9C80-7B6D28998436}" srcOrd="0" destOrd="0" presId="urn:microsoft.com/office/officeart/2005/8/layout/cycle6"/>
    <dgm:cxn modelId="{25AAFBE6-D038-4EE3-A63A-55AC36BD8F57}" type="presParOf" srcId="{1B0C7CAF-2C54-4E32-9C59-4CDB0BA16F04}" destId="{6FC10514-87B7-4519-8E76-95EA30FA4B2B}" srcOrd="1" destOrd="0" presId="urn:microsoft.com/office/officeart/2005/8/layout/cycle6"/>
    <dgm:cxn modelId="{789A7756-8221-4E64-BE31-D78A98B85D18}" type="presParOf" srcId="{1B0C7CAF-2C54-4E32-9C59-4CDB0BA16F04}" destId="{E7AF8AB2-3A34-4079-A967-6B35D3BA4E7A}" srcOrd="2" destOrd="0" presId="urn:microsoft.com/office/officeart/2005/8/layout/cycle6"/>
    <dgm:cxn modelId="{E936EEA9-F3E1-4A7E-AFC4-91D5EBD15B29}" type="presParOf" srcId="{1B0C7CAF-2C54-4E32-9C59-4CDB0BA16F04}" destId="{D90EEC5F-5E27-45F5-80D0-F35266327DAE}" srcOrd="3" destOrd="0" presId="urn:microsoft.com/office/officeart/2005/8/layout/cycle6"/>
    <dgm:cxn modelId="{A439E271-CB5B-4CD4-802F-DD0B0E78612E}" type="presParOf" srcId="{1B0C7CAF-2C54-4E32-9C59-4CDB0BA16F04}" destId="{E23287C2-0D32-450C-AF11-14044BF70C9A}" srcOrd="4" destOrd="0" presId="urn:microsoft.com/office/officeart/2005/8/layout/cycle6"/>
    <dgm:cxn modelId="{3A41DA6B-460A-41BB-9E58-469C3A13073F}" type="presParOf" srcId="{1B0C7CAF-2C54-4E32-9C59-4CDB0BA16F04}" destId="{700083D2-C3B2-45D2-9E39-F718B73DC1E6}" srcOrd="5" destOrd="0" presId="urn:microsoft.com/office/officeart/2005/8/layout/cycle6"/>
    <dgm:cxn modelId="{0FE63224-1FC1-47F8-9D92-53769CF7365E}" type="presParOf" srcId="{1B0C7CAF-2C54-4E32-9C59-4CDB0BA16F04}" destId="{B740BEA1-3752-4D2C-95A6-1D8CC122F844}" srcOrd="6" destOrd="0" presId="urn:microsoft.com/office/officeart/2005/8/layout/cycle6"/>
    <dgm:cxn modelId="{E11E4835-58CB-4274-9BC4-A7E95A2C1BB5}" type="presParOf" srcId="{1B0C7CAF-2C54-4E32-9C59-4CDB0BA16F04}" destId="{72B94C7D-8FFB-4CED-8741-0289F20AC1D9}" srcOrd="7" destOrd="0" presId="urn:microsoft.com/office/officeart/2005/8/layout/cycle6"/>
    <dgm:cxn modelId="{798904C6-B72F-413D-A365-81217F2AF04F}" type="presParOf" srcId="{1B0C7CAF-2C54-4E32-9C59-4CDB0BA16F04}" destId="{6F21B89A-9897-432A-AAA2-08331843630D}" srcOrd="8" destOrd="0" presId="urn:microsoft.com/office/officeart/2005/8/layout/cycle6"/>
    <dgm:cxn modelId="{0641C653-D111-47D3-B644-DFF024B60399}" type="presParOf" srcId="{1B0C7CAF-2C54-4E32-9C59-4CDB0BA16F04}" destId="{4E99A076-BFAE-4974-87DB-CE972DBA4204}" srcOrd="9" destOrd="0" presId="urn:microsoft.com/office/officeart/2005/8/layout/cycle6"/>
    <dgm:cxn modelId="{B5BD3D0D-D377-4342-B405-56B9A124C172}" type="presParOf" srcId="{1B0C7CAF-2C54-4E32-9C59-4CDB0BA16F04}" destId="{4E3DBC38-A6D4-4601-807F-1E67546042E7}" srcOrd="10" destOrd="0" presId="urn:microsoft.com/office/officeart/2005/8/layout/cycle6"/>
    <dgm:cxn modelId="{F435AA06-3DC6-4D1B-A4F6-DA159F03C7BF}" type="presParOf" srcId="{1B0C7CAF-2C54-4E32-9C59-4CDB0BA16F04}" destId="{2F33BC26-5892-4838-A68B-8693DEA373AD}" srcOrd="11" destOrd="0" presId="urn:microsoft.com/office/officeart/2005/8/layout/cycle6"/>
    <dgm:cxn modelId="{60D14CCB-5D5D-49F1-AE7D-0A2C94FAA89E}" type="presParOf" srcId="{1B0C7CAF-2C54-4E32-9C59-4CDB0BA16F04}" destId="{36CD2F7E-3F43-4571-B7CF-A6CA8AD66797}" srcOrd="12" destOrd="0" presId="urn:microsoft.com/office/officeart/2005/8/layout/cycle6"/>
    <dgm:cxn modelId="{47078671-4A00-4BB6-A391-645FB0BE6DFA}" type="presParOf" srcId="{1B0C7CAF-2C54-4E32-9C59-4CDB0BA16F04}" destId="{B32281E2-11D7-4A67-8AB8-55D60B04D0BA}" srcOrd="13" destOrd="0" presId="urn:microsoft.com/office/officeart/2005/8/layout/cycle6"/>
    <dgm:cxn modelId="{7AF57DAF-11AC-4F79-A100-2507641537D9}" type="presParOf" srcId="{1B0C7CAF-2C54-4E32-9C59-4CDB0BA16F04}" destId="{EB187D23-5D7D-4F0B-8A58-ECBF5FB1D771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D4295B-A820-435D-9602-8EB68106E073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9CE1914-542C-411C-8CF6-86B408E9E74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Ida Dubai – Março de 2022</a:t>
          </a:r>
        </a:p>
      </dgm:t>
    </dgm:pt>
    <dgm:pt modelId="{00B531F1-F9B2-4316-BDA9-E40CC06711E0}" type="parTrans" cxnId="{E94CA78E-7F3D-4E52-9474-1B3F5BFB95F5}">
      <dgm:prSet/>
      <dgm:spPr/>
      <dgm:t>
        <a:bodyPr/>
        <a:lstStyle/>
        <a:p>
          <a:endParaRPr lang="en-US"/>
        </a:p>
      </dgm:t>
    </dgm:pt>
    <dgm:pt modelId="{DC0A981A-A5FB-44E5-964C-6BBB62CFF2DC}" type="sibTrans" cxnId="{E94CA78E-7F3D-4E52-9474-1B3F5BFB95F5}">
      <dgm:prSet/>
      <dgm:spPr/>
      <dgm:t>
        <a:bodyPr/>
        <a:lstStyle/>
        <a:p>
          <a:endParaRPr lang="en-US"/>
        </a:p>
      </dgm:t>
    </dgm:pt>
    <dgm:pt modelId="{715B1E06-7DB3-4242-8FE5-2712543A35A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 err="1"/>
            <a:t>Articulação</a:t>
          </a:r>
          <a:r>
            <a:rPr lang="en-US" dirty="0"/>
            <a:t> para </a:t>
          </a:r>
          <a:r>
            <a:rPr lang="en-US" dirty="0" err="1"/>
            <a:t>viabilizar</a:t>
          </a:r>
          <a:r>
            <a:rPr lang="en-US" dirty="0"/>
            <a:t> a </a:t>
          </a:r>
          <a:r>
            <a:rPr lang="en-US" dirty="0" err="1"/>
            <a:t>Avaliação</a:t>
          </a:r>
          <a:r>
            <a:rPr lang="en-US" dirty="0"/>
            <a:t> </a:t>
          </a:r>
          <a:r>
            <a:rPr lang="en-US" dirty="0" err="1"/>
            <a:t>em</a:t>
          </a:r>
          <a:r>
            <a:rPr lang="en-US" dirty="0"/>
            <a:t> </a:t>
          </a:r>
          <a:r>
            <a:rPr lang="en-US" dirty="0" err="1"/>
            <a:t>nível</a:t>
          </a:r>
          <a:r>
            <a:rPr lang="en-US" dirty="0"/>
            <a:t> </a:t>
          </a:r>
          <a:r>
            <a:rPr lang="en-US" dirty="0" err="1"/>
            <a:t>mundial</a:t>
          </a:r>
          <a:endParaRPr lang="en-US" dirty="0"/>
        </a:p>
      </dgm:t>
    </dgm:pt>
    <dgm:pt modelId="{946E1EDC-EF16-4B75-93E3-6E4ED9089D8C}" type="parTrans" cxnId="{F1C75C4B-86E4-4F7C-90D0-16973B461551}">
      <dgm:prSet/>
      <dgm:spPr/>
      <dgm:t>
        <a:bodyPr/>
        <a:lstStyle/>
        <a:p>
          <a:endParaRPr lang="en-US"/>
        </a:p>
      </dgm:t>
    </dgm:pt>
    <dgm:pt modelId="{C67CAD21-8B3D-4074-A981-BEA9AE8C4B2F}" type="sibTrans" cxnId="{F1C75C4B-86E4-4F7C-90D0-16973B461551}">
      <dgm:prSet/>
      <dgm:spPr/>
      <dgm:t>
        <a:bodyPr/>
        <a:lstStyle/>
        <a:p>
          <a:endParaRPr lang="en-US"/>
        </a:p>
      </dgm:t>
    </dgm:pt>
    <dgm:pt modelId="{286CAB06-06FC-4B3A-A581-5F73DC01950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Brasil na Presidência da Intosai – 2023</a:t>
          </a:r>
        </a:p>
      </dgm:t>
    </dgm:pt>
    <dgm:pt modelId="{FB4E79B2-68FE-40A9-B87C-9F83C93709DC}" type="parTrans" cxnId="{7197F805-5AED-4FF2-9621-19A096FCF170}">
      <dgm:prSet/>
      <dgm:spPr/>
      <dgm:t>
        <a:bodyPr/>
        <a:lstStyle/>
        <a:p>
          <a:endParaRPr lang="en-US"/>
        </a:p>
      </dgm:t>
    </dgm:pt>
    <dgm:pt modelId="{1E2427D5-9599-461F-8435-080D149792FC}" type="sibTrans" cxnId="{7197F805-5AED-4FF2-9621-19A096FCF170}">
      <dgm:prSet/>
      <dgm:spPr/>
      <dgm:t>
        <a:bodyPr/>
        <a:lstStyle/>
        <a:p>
          <a:endParaRPr lang="en-US"/>
        </a:p>
      </dgm:t>
    </dgm:pt>
    <dgm:pt modelId="{01FB72FA-BEDF-42A6-A2B1-C8A7F7BC012D}" type="pres">
      <dgm:prSet presAssocID="{1AD4295B-A820-435D-9602-8EB68106E073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A25E66B9-C50D-43C2-AE53-15345FE0426B}" type="pres">
      <dgm:prSet presAssocID="{59CE1914-542C-411C-8CF6-86B408E9E742}" presName="compNode" presStyleCnt="0"/>
      <dgm:spPr/>
    </dgm:pt>
    <dgm:pt modelId="{EFD8015A-B61F-4F83-997F-354FF5AD60DD}" type="pres">
      <dgm:prSet presAssocID="{59CE1914-542C-411C-8CF6-86B408E9E742}" presName="bgRect" presStyleLbl="bgShp" presStyleIdx="0" presStyleCnt="3"/>
      <dgm:spPr/>
    </dgm:pt>
    <dgm:pt modelId="{0CB09E6D-7E51-46E5-85FC-C6AF4E899915}" type="pres">
      <dgm:prSet presAssocID="{59CE1914-542C-411C-8CF6-86B408E9E74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rcador"/>
        </a:ext>
      </dgm:extLst>
    </dgm:pt>
    <dgm:pt modelId="{220C9BB8-1F7D-4200-948A-6048F0197C95}" type="pres">
      <dgm:prSet presAssocID="{59CE1914-542C-411C-8CF6-86B408E9E742}" presName="spaceRect" presStyleCnt="0"/>
      <dgm:spPr/>
    </dgm:pt>
    <dgm:pt modelId="{B0111D06-A0ED-4DC1-A46E-DBC04D1CE5E1}" type="pres">
      <dgm:prSet presAssocID="{59CE1914-542C-411C-8CF6-86B408E9E742}" presName="parTx" presStyleLbl="revTx" presStyleIdx="0" presStyleCnt="3">
        <dgm:presLayoutVars>
          <dgm:chMax val="0"/>
          <dgm:chPref val="0"/>
        </dgm:presLayoutVars>
      </dgm:prSet>
      <dgm:spPr/>
      <dgm:t>
        <a:bodyPr/>
        <a:lstStyle/>
        <a:p>
          <a:endParaRPr lang="pt-BR"/>
        </a:p>
      </dgm:t>
    </dgm:pt>
    <dgm:pt modelId="{284F462A-2263-4030-9A19-E1E8093EB56F}" type="pres">
      <dgm:prSet presAssocID="{DC0A981A-A5FB-44E5-964C-6BBB62CFF2DC}" presName="sibTrans" presStyleCnt="0"/>
      <dgm:spPr/>
    </dgm:pt>
    <dgm:pt modelId="{FC639228-4DD1-4877-99D4-7343CB5F547C}" type="pres">
      <dgm:prSet presAssocID="{715B1E06-7DB3-4242-8FE5-2712543A35AC}" presName="compNode" presStyleCnt="0"/>
      <dgm:spPr/>
    </dgm:pt>
    <dgm:pt modelId="{3FB145D3-5123-49D1-B121-32CE141EE57E}" type="pres">
      <dgm:prSet presAssocID="{715B1E06-7DB3-4242-8FE5-2712543A35AC}" presName="bgRect" presStyleLbl="bgShp" presStyleIdx="1" presStyleCnt="3"/>
      <dgm:spPr/>
    </dgm:pt>
    <dgm:pt modelId="{525ECFB0-68AD-46E0-A07F-C6419C19ED9B}" type="pres">
      <dgm:prSet presAssocID="{715B1E06-7DB3-4242-8FE5-2712543A35AC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ebate de grupo estrutura de tópicos"/>
        </a:ext>
      </dgm:extLst>
    </dgm:pt>
    <dgm:pt modelId="{AA571530-8846-4F4E-B8DA-D8EFF4FCB821}" type="pres">
      <dgm:prSet presAssocID="{715B1E06-7DB3-4242-8FE5-2712543A35AC}" presName="spaceRect" presStyleCnt="0"/>
      <dgm:spPr/>
    </dgm:pt>
    <dgm:pt modelId="{2E8C2125-3200-4DA0-9434-AC79280A2F0B}" type="pres">
      <dgm:prSet presAssocID="{715B1E06-7DB3-4242-8FE5-2712543A35AC}" presName="par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pt-BR"/>
        </a:p>
      </dgm:t>
    </dgm:pt>
    <dgm:pt modelId="{F03A1A26-866A-4F47-9CEF-E43C45EB4C22}" type="pres">
      <dgm:prSet presAssocID="{C67CAD21-8B3D-4074-A981-BEA9AE8C4B2F}" presName="sibTrans" presStyleCnt="0"/>
      <dgm:spPr/>
    </dgm:pt>
    <dgm:pt modelId="{7D0D5AEB-A5B5-4606-AC5A-AD5254FD5058}" type="pres">
      <dgm:prSet presAssocID="{286CAB06-06FC-4B3A-A581-5F73DC019504}" presName="compNode" presStyleCnt="0"/>
      <dgm:spPr/>
    </dgm:pt>
    <dgm:pt modelId="{E996CC29-C838-443E-BE2B-8FD70EF5B341}" type="pres">
      <dgm:prSet presAssocID="{286CAB06-06FC-4B3A-A581-5F73DC019504}" presName="bgRect" presStyleLbl="bgShp" presStyleIdx="2" presStyleCnt="3"/>
      <dgm:spPr/>
    </dgm:pt>
    <dgm:pt modelId="{D99D6BC6-2444-4CC7-B3C3-AB9945202679}" type="pres">
      <dgm:prSet presAssocID="{286CAB06-06FC-4B3A-A581-5F73DC019504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estão com preenchimento sólido"/>
        </a:ext>
      </dgm:extLst>
    </dgm:pt>
    <dgm:pt modelId="{B5418649-8000-407C-B64C-CDFCF4C8DEB9}" type="pres">
      <dgm:prSet presAssocID="{286CAB06-06FC-4B3A-A581-5F73DC019504}" presName="spaceRect" presStyleCnt="0"/>
      <dgm:spPr/>
    </dgm:pt>
    <dgm:pt modelId="{A41FFD37-DA76-4DBD-B994-1553511933E2}" type="pres">
      <dgm:prSet presAssocID="{286CAB06-06FC-4B3A-A581-5F73DC019504}" presName="parTx" presStyleLbl="revTx" presStyleIdx="2" presStyleCnt="3">
        <dgm:presLayoutVars>
          <dgm:chMax val="0"/>
          <dgm:chPref val="0"/>
        </dgm:presLayoutVars>
      </dgm:prSet>
      <dgm:spPr/>
      <dgm:t>
        <a:bodyPr/>
        <a:lstStyle/>
        <a:p>
          <a:endParaRPr lang="pt-BR"/>
        </a:p>
      </dgm:t>
    </dgm:pt>
  </dgm:ptLst>
  <dgm:cxnLst>
    <dgm:cxn modelId="{F1C75C4B-86E4-4F7C-90D0-16973B461551}" srcId="{1AD4295B-A820-435D-9602-8EB68106E073}" destId="{715B1E06-7DB3-4242-8FE5-2712543A35AC}" srcOrd="1" destOrd="0" parTransId="{946E1EDC-EF16-4B75-93E3-6E4ED9089D8C}" sibTransId="{C67CAD21-8B3D-4074-A981-BEA9AE8C4B2F}"/>
    <dgm:cxn modelId="{652617B3-B3F1-464D-B922-C08514D9A41B}" type="presOf" srcId="{59CE1914-542C-411C-8CF6-86B408E9E742}" destId="{B0111D06-A0ED-4DC1-A46E-DBC04D1CE5E1}" srcOrd="0" destOrd="0" presId="urn:microsoft.com/office/officeart/2018/2/layout/IconVerticalSolidList"/>
    <dgm:cxn modelId="{7197F805-5AED-4FF2-9621-19A096FCF170}" srcId="{1AD4295B-A820-435D-9602-8EB68106E073}" destId="{286CAB06-06FC-4B3A-A581-5F73DC019504}" srcOrd="2" destOrd="0" parTransId="{FB4E79B2-68FE-40A9-B87C-9F83C93709DC}" sibTransId="{1E2427D5-9599-461F-8435-080D149792FC}"/>
    <dgm:cxn modelId="{E94CA78E-7F3D-4E52-9474-1B3F5BFB95F5}" srcId="{1AD4295B-A820-435D-9602-8EB68106E073}" destId="{59CE1914-542C-411C-8CF6-86B408E9E742}" srcOrd="0" destOrd="0" parTransId="{00B531F1-F9B2-4316-BDA9-E40CC06711E0}" sibTransId="{DC0A981A-A5FB-44E5-964C-6BBB62CFF2DC}"/>
    <dgm:cxn modelId="{5A96DFDF-FC82-441C-8911-27F231A9378B}" type="presOf" srcId="{1AD4295B-A820-435D-9602-8EB68106E073}" destId="{01FB72FA-BEDF-42A6-A2B1-C8A7F7BC012D}" srcOrd="0" destOrd="0" presId="urn:microsoft.com/office/officeart/2018/2/layout/IconVerticalSolidList"/>
    <dgm:cxn modelId="{25B8FBDE-5DEB-46E1-BA66-352D97F59920}" type="presOf" srcId="{715B1E06-7DB3-4242-8FE5-2712543A35AC}" destId="{2E8C2125-3200-4DA0-9434-AC79280A2F0B}" srcOrd="0" destOrd="0" presId="urn:microsoft.com/office/officeart/2018/2/layout/IconVerticalSolidList"/>
    <dgm:cxn modelId="{77B9805B-9610-4871-B74B-001867AD7A8E}" type="presOf" srcId="{286CAB06-06FC-4B3A-A581-5F73DC019504}" destId="{A41FFD37-DA76-4DBD-B994-1553511933E2}" srcOrd="0" destOrd="0" presId="urn:microsoft.com/office/officeart/2018/2/layout/IconVerticalSolidList"/>
    <dgm:cxn modelId="{1D5163E0-F257-4FA4-87A7-39EB4EA59F15}" type="presParOf" srcId="{01FB72FA-BEDF-42A6-A2B1-C8A7F7BC012D}" destId="{A25E66B9-C50D-43C2-AE53-15345FE0426B}" srcOrd="0" destOrd="0" presId="urn:microsoft.com/office/officeart/2018/2/layout/IconVerticalSolidList"/>
    <dgm:cxn modelId="{278DF0A2-93A3-45B1-A2A5-168221EE1C09}" type="presParOf" srcId="{A25E66B9-C50D-43C2-AE53-15345FE0426B}" destId="{EFD8015A-B61F-4F83-997F-354FF5AD60DD}" srcOrd="0" destOrd="0" presId="urn:microsoft.com/office/officeart/2018/2/layout/IconVerticalSolidList"/>
    <dgm:cxn modelId="{29527647-AE8D-48A8-9D85-409D443F56D8}" type="presParOf" srcId="{A25E66B9-C50D-43C2-AE53-15345FE0426B}" destId="{0CB09E6D-7E51-46E5-85FC-C6AF4E899915}" srcOrd="1" destOrd="0" presId="urn:microsoft.com/office/officeart/2018/2/layout/IconVerticalSolidList"/>
    <dgm:cxn modelId="{B254E96F-D35F-43DB-A9F7-CFB3040FE8CE}" type="presParOf" srcId="{A25E66B9-C50D-43C2-AE53-15345FE0426B}" destId="{220C9BB8-1F7D-4200-948A-6048F0197C95}" srcOrd="2" destOrd="0" presId="urn:microsoft.com/office/officeart/2018/2/layout/IconVerticalSolidList"/>
    <dgm:cxn modelId="{8D344C2C-02A5-4B5D-86EB-DD8D52AB54EE}" type="presParOf" srcId="{A25E66B9-C50D-43C2-AE53-15345FE0426B}" destId="{B0111D06-A0ED-4DC1-A46E-DBC04D1CE5E1}" srcOrd="3" destOrd="0" presId="urn:microsoft.com/office/officeart/2018/2/layout/IconVerticalSolidList"/>
    <dgm:cxn modelId="{D3505414-13BD-41EF-B840-412A5BCC6CC3}" type="presParOf" srcId="{01FB72FA-BEDF-42A6-A2B1-C8A7F7BC012D}" destId="{284F462A-2263-4030-9A19-E1E8093EB56F}" srcOrd="1" destOrd="0" presId="urn:microsoft.com/office/officeart/2018/2/layout/IconVerticalSolidList"/>
    <dgm:cxn modelId="{DF5D938C-7313-4502-8EB7-D1011E7909AB}" type="presParOf" srcId="{01FB72FA-BEDF-42A6-A2B1-C8A7F7BC012D}" destId="{FC639228-4DD1-4877-99D4-7343CB5F547C}" srcOrd="2" destOrd="0" presId="urn:microsoft.com/office/officeart/2018/2/layout/IconVerticalSolidList"/>
    <dgm:cxn modelId="{61F5BD8E-1A02-4773-A340-DF2245D17593}" type="presParOf" srcId="{FC639228-4DD1-4877-99D4-7343CB5F547C}" destId="{3FB145D3-5123-49D1-B121-32CE141EE57E}" srcOrd="0" destOrd="0" presId="urn:microsoft.com/office/officeart/2018/2/layout/IconVerticalSolidList"/>
    <dgm:cxn modelId="{387EDA13-37F3-4AD7-A9C1-EE754A3D7136}" type="presParOf" srcId="{FC639228-4DD1-4877-99D4-7343CB5F547C}" destId="{525ECFB0-68AD-46E0-A07F-C6419C19ED9B}" srcOrd="1" destOrd="0" presId="urn:microsoft.com/office/officeart/2018/2/layout/IconVerticalSolidList"/>
    <dgm:cxn modelId="{87C71E97-5B18-403F-BAB3-153D8BDB8C28}" type="presParOf" srcId="{FC639228-4DD1-4877-99D4-7343CB5F547C}" destId="{AA571530-8846-4F4E-B8DA-D8EFF4FCB821}" srcOrd="2" destOrd="0" presId="urn:microsoft.com/office/officeart/2018/2/layout/IconVerticalSolidList"/>
    <dgm:cxn modelId="{37F32E59-DB5B-4F68-B7A2-5BBAD1C87792}" type="presParOf" srcId="{FC639228-4DD1-4877-99D4-7343CB5F547C}" destId="{2E8C2125-3200-4DA0-9434-AC79280A2F0B}" srcOrd="3" destOrd="0" presId="urn:microsoft.com/office/officeart/2018/2/layout/IconVerticalSolidList"/>
    <dgm:cxn modelId="{AF6BAFF3-AEB3-482E-8A94-06646488063C}" type="presParOf" srcId="{01FB72FA-BEDF-42A6-A2B1-C8A7F7BC012D}" destId="{F03A1A26-866A-4F47-9CEF-E43C45EB4C22}" srcOrd="3" destOrd="0" presId="urn:microsoft.com/office/officeart/2018/2/layout/IconVerticalSolidList"/>
    <dgm:cxn modelId="{119784F8-F66E-4CF9-9AE3-EDFA914BA7F0}" type="presParOf" srcId="{01FB72FA-BEDF-42A6-A2B1-C8A7F7BC012D}" destId="{7D0D5AEB-A5B5-4606-AC5A-AD5254FD5058}" srcOrd="4" destOrd="0" presId="urn:microsoft.com/office/officeart/2018/2/layout/IconVerticalSolidList"/>
    <dgm:cxn modelId="{F6C4C214-5AF2-49EE-BB1F-0202F2CDCF35}" type="presParOf" srcId="{7D0D5AEB-A5B5-4606-AC5A-AD5254FD5058}" destId="{E996CC29-C838-443E-BE2B-8FD70EF5B341}" srcOrd="0" destOrd="0" presId="urn:microsoft.com/office/officeart/2018/2/layout/IconVerticalSolidList"/>
    <dgm:cxn modelId="{2A461A07-CA46-45E4-B898-C0512A63425B}" type="presParOf" srcId="{7D0D5AEB-A5B5-4606-AC5A-AD5254FD5058}" destId="{D99D6BC6-2444-4CC7-B3C3-AB9945202679}" srcOrd="1" destOrd="0" presId="urn:microsoft.com/office/officeart/2018/2/layout/IconVerticalSolidList"/>
    <dgm:cxn modelId="{0C17DF04-658F-4F40-B913-54284F8A33C5}" type="presParOf" srcId="{7D0D5AEB-A5B5-4606-AC5A-AD5254FD5058}" destId="{B5418649-8000-407C-B64C-CDFCF4C8DEB9}" srcOrd="2" destOrd="0" presId="urn:microsoft.com/office/officeart/2018/2/layout/IconVerticalSolidList"/>
    <dgm:cxn modelId="{555EFBC4-29AB-450A-90BB-B7BF493449B2}" type="presParOf" srcId="{7D0D5AEB-A5B5-4606-AC5A-AD5254FD5058}" destId="{A41FFD37-DA76-4DBD-B994-1553511933E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3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77232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1054100"/>
            <a:ext cx="5954713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789591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p15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3552" lvl="0" indent="-34355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 sz="1800" dirty="0">
                <a:latin typeface="Calibri"/>
                <a:ea typeface="Calibri"/>
                <a:cs typeface="Calibri"/>
                <a:sym typeface="Calibri"/>
              </a:rPr>
              <a:t>O aprendizado e as melhores práticas de governança foram sendo catalogados e divulgados por meio dos referenciais do TCU.</a:t>
            </a:r>
            <a:endParaRPr dirty="0"/>
          </a:p>
          <a:p>
            <a:pPr marL="343552" lvl="0" indent="-34355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 sz="1800" dirty="0">
                <a:latin typeface="Calibri"/>
                <a:ea typeface="Calibri"/>
                <a:cs typeface="Calibri"/>
                <a:sym typeface="Calibri"/>
              </a:rPr>
              <a:t>Hoje são cinco referenciais.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15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12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436950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0" name="Google Shape;250;p18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3552" lvl="0" indent="-34355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50"/>
              <a:buFont typeface="Arial"/>
              <a:buChar char="•"/>
            </a:pPr>
            <a:r>
              <a:rPr lang="pt-BR" sz="1850" dirty="0">
                <a:latin typeface="Roboto"/>
                <a:ea typeface="Roboto"/>
                <a:cs typeface="Roboto"/>
                <a:sym typeface="Roboto"/>
              </a:rPr>
              <a:t>Em conjunto com os Tribunais de Contas do Brasil, o TCU apurou o INDÍCE DE GOVERNANÇA GERAL (da UNIÃO, ESTADOS E MUNICÍPIOS).</a:t>
            </a:r>
            <a:endParaRPr dirty="0"/>
          </a:p>
          <a:p>
            <a:pPr marL="343552" lvl="0" indent="-343552" algn="l" rtl="0">
              <a:spcBef>
                <a:spcPts val="555"/>
              </a:spcBef>
              <a:spcAft>
                <a:spcPts val="0"/>
              </a:spcAft>
              <a:buClr>
                <a:schemeClr val="dk1"/>
              </a:buClr>
              <a:buSzPts val="1850"/>
              <a:buFont typeface="Arial"/>
              <a:buChar char="•"/>
            </a:pPr>
            <a:r>
              <a:rPr lang="pt-BR" sz="1850" dirty="0">
                <a:latin typeface="Roboto"/>
                <a:ea typeface="Roboto"/>
                <a:cs typeface="Roboto"/>
                <a:sym typeface="Roboto"/>
              </a:rPr>
              <a:t>Foi o mais amplo e abrangente diagnóstico sobre a governança pública no país, mostrando que a situação é crítica em todos os poderes da União, estados e municípios.</a:t>
            </a:r>
            <a:endParaRPr dirty="0"/>
          </a:p>
          <a:p>
            <a:pPr marL="343552" lvl="0" indent="-343552" algn="l" rtl="0">
              <a:spcBef>
                <a:spcPts val="555"/>
              </a:spcBef>
              <a:spcAft>
                <a:spcPts val="0"/>
              </a:spcAft>
              <a:buClr>
                <a:schemeClr val="dk1"/>
              </a:buClr>
              <a:buSzPts val="1850"/>
              <a:buFont typeface="Arial"/>
              <a:buChar char="•"/>
            </a:pPr>
            <a:r>
              <a:rPr lang="pt-BR" sz="1850" dirty="0">
                <a:latin typeface="Roboto"/>
                <a:ea typeface="Roboto"/>
                <a:cs typeface="Roboto"/>
                <a:sym typeface="Roboto"/>
              </a:rPr>
              <a:t>Destacar os pontos do quadro vermelho.</a:t>
            </a:r>
            <a:endParaRPr dirty="0"/>
          </a:p>
          <a:p>
            <a:pPr marL="343552" lvl="0" indent="-343552" algn="l" rtl="0">
              <a:spcBef>
                <a:spcPts val="555"/>
              </a:spcBef>
              <a:spcAft>
                <a:spcPts val="0"/>
              </a:spcAft>
              <a:buClr>
                <a:schemeClr val="dk1"/>
              </a:buClr>
              <a:buSzPts val="1850"/>
              <a:buFont typeface="Arial"/>
              <a:buChar char="•"/>
            </a:pPr>
            <a:r>
              <a:rPr lang="pt-BR" sz="1850" b="1" u="sng" dirty="0">
                <a:latin typeface="Roboto"/>
                <a:ea typeface="Roboto"/>
                <a:cs typeface="Roboto"/>
                <a:sym typeface="Roboto"/>
              </a:rPr>
              <a:t>Informar que na sequência será apresentado o diagnóstico recente da governança da Polícia Rodoviária Federal.</a:t>
            </a:r>
            <a:endParaRPr dirty="0"/>
          </a:p>
          <a:p>
            <a:pPr marL="171776" lvl="0" indent="-101290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110"/>
              <a:buFont typeface="Arial"/>
              <a:buNone/>
            </a:pPr>
            <a:endParaRPr sz="111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1" name="Google Shape;251;p18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18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218608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3552" indent="-343552" algn="just">
              <a:buFont typeface="Arial" panose="020B0604020202020204" pitchFamily="34" charset="0"/>
              <a:buChar char="•"/>
            </a:pPr>
            <a:r>
              <a:rPr lang="pt-BR" sz="1800" dirty="0">
                <a:latin typeface="Century Gothic" panose="020B0502020202020204" pitchFamily="34" charset="0"/>
                <a:ea typeface="Roboto" pitchFamily="2" charset="0"/>
              </a:rPr>
              <a:t>No acórdão sobre o IGG, o TCU recomendou à </a:t>
            </a:r>
            <a:r>
              <a:rPr lang="pt-BR" sz="1800" b="1" dirty="0">
                <a:latin typeface="Century Gothic" panose="020B0502020202020204" pitchFamily="34" charset="0"/>
                <a:ea typeface="Roboto" pitchFamily="2" charset="0"/>
              </a:rPr>
              <a:t>Casa Civil</a:t>
            </a:r>
            <a:r>
              <a:rPr lang="pt-BR" sz="1800" dirty="0">
                <a:latin typeface="Century Gothic" panose="020B0502020202020204" pitchFamily="34" charset="0"/>
                <a:ea typeface="Roboto" pitchFamily="2" charset="0"/>
              </a:rPr>
              <a:t>, </a:t>
            </a:r>
            <a:r>
              <a:rPr lang="pt-BR" sz="1800" b="1" dirty="0">
                <a:latin typeface="Century Gothic" panose="020B0502020202020204" pitchFamily="34" charset="0"/>
                <a:ea typeface="Roboto" pitchFamily="2" charset="0"/>
              </a:rPr>
              <a:t>CNJ</a:t>
            </a:r>
            <a:r>
              <a:rPr lang="pt-BR" sz="1800" dirty="0">
                <a:latin typeface="Century Gothic" panose="020B0502020202020204" pitchFamily="34" charset="0"/>
                <a:ea typeface="Roboto" pitchFamily="2" charset="0"/>
              </a:rPr>
              <a:t> e </a:t>
            </a:r>
            <a:r>
              <a:rPr lang="pt-BR" sz="1800" b="1" dirty="0">
                <a:latin typeface="Century Gothic" panose="020B0502020202020204" pitchFamily="34" charset="0"/>
                <a:ea typeface="Roboto" pitchFamily="2" charset="0"/>
              </a:rPr>
              <a:t>CNMP</a:t>
            </a:r>
            <a:r>
              <a:rPr lang="pt-BR" sz="1800" dirty="0">
                <a:latin typeface="Century Gothic" panose="020B0502020202020204" pitchFamily="34" charset="0"/>
                <a:ea typeface="Roboto" pitchFamily="2" charset="0"/>
              </a:rPr>
              <a:t> que elaborassem </a:t>
            </a:r>
            <a:r>
              <a:rPr lang="pt-BR" sz="1800" b="1" dirty="0">
                <a:latin typeface="Century Gothic" panose="020B0502020202020204" pitchFamily="34" charset="0"/>
                <a:ea typeface="Roboto" pitchFamily="2" charset="0"/>
              </a:rPr>
              <a:t>modelo de governança com </a:t>
            </a:r>
            <a:r>
              <a:rPr lang="pt-BR" sz="1800" dirty="0">
                <a:latin typeface="Century Gothic" panose="020B0502020202020204" pitchFamily="34" charset="0"/>
                <a:ea typeface="Roboto" pitchFamily="2" charset="0"/>
              </a:rPr>
              <a:t>princípios, estratégia, gestão de riscos, auditoria interna, responsabilidade da liderança e do conselho (ou da autoridade supervisora).</a:t>
            </a:r>
          </a:p>
          <a:p>
            <a:pPr marL="343552" indent="-343552" algn="just" defTabSz="916137">
              <a:buFont typeface="Arial" panose="020B0604020202020204" pitchFamily="34" charset="0"/>
              <a:buChar char="•"/>
              <a:defRPr/>
            </a:pPr>
            <a:r>
              <a:rPr lang="pt-BR" sz="1800" dirty="0">
                <a:latin typeface="Century Gothic" panose="020B0502020202020204" pitchFamily="34" charset="0"/>
                <a:ea typeface="Roboto" pitchFamily="2" charset="0"/>
              </a:rPr>
              <a:t>E sugeriu ao </a:t>
            </a:r>
            <a:r>
              <a:rPr lang="pt-BR" sz="1800" b="1" dirty="0">
                <a:latin typeface="Century Gothic" panose="020B0502020202020204" pitchFamily="34" charset="0"/>
                <a:ea typeface="Roboto" pitchFamily="2" charset="0"/>
              </a:rPr>
              <a:t>Senado Federal </a:t>
            </a:r>
            <a:r>
              <a:rPr lang="pt-BR" sz="1800" dirty="0">
                <a:latin typeface="Century Gothic" panose="020B0502020202020204" pitchFamily="34" charset="0"/>
                <a:ea typeface="Roboto" pitchFamily="2" charset="0"/>
              </a:rPr>
              <a:t>e </a:t>
            </a:r>
            <a:r>
              <a:rPr lang="pt-BR" sz="1800" b="1" dirty="0">
                <a:latin typeface="Century Gothic" panose="020B0502020202020204" pitchFamily="34" charset="0"/>
                <a:ea typeface="Roboto" pitchFamily="2" charset="0"/>
              </a:rPr>
              <a:t>Câmara dos Deputados </a:t>
            </a:r>
            <a:r>
              <a:rPr lang="pt-BR" sz="1800" dirty="0">
                <a:latin typeface="Century Gothic" panose="020B0502020202020204" pitchFamily="34" charset="0"/>
                <a:ea typeface="Roboto" pitchFamily="2" charset="0"/>
              </a:rPr>
              <a:t>que avaliassem a possibilidade de discutir </a:t>
            </a:r>
            <a:r>
              <a:rPr lang="pt-BR" sz="1800" b="1" u="sng" dirty="0">
                <a:latin typeface="Century Gothic" panose="020B0502020202020204" pitchFamily="34" charset="0"/>
                <a:ea typeface="Roboto" pitchFamily="2" charset="0"/>
              </a:rPr>
              <a:t>anteprojeto de lei (nacional)</a:t>
            </a:r>
            <a:r>
              <a:rPr lang="pt-BR" sz="1800" dirty="0">
                <a:latin typeface="Century Gothic" panose="020B0502020202020204" pitchFamily="34" charset="0"/>
                <a:ea typeface="Roboto" pitchFamily="2" charset="0"/>
              </a:rPr>
              <a:t> com modelo de governança</a:t>
            </a:r>
          </a:p>
          <a:p>
            <a:pPr algn="just"/>
            <a:endParaRPr lang="pt-BR" sz="1400" dirty="0">
              <a:latin typeface="Calibri" panose="020F0502020204030204" pitchFamily="34" charset="0"/>
            </a:endParaRPr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59187-4E00-4F17-8379-5ED321B1B210}" type="slidenum">
              <a:rPr lang="pt-BR" smtClean="0"/>
              <a:t>19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070922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pt-BR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53995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7" name="Google Shape;257;p19:notes"/>
          <p:cNvSpPr txBox="1">
            <a:spLocks noGrp="1"/>
          </p:cNvSpPr>
          <p:nvPr>
            <p:ph type="body" idx="1"/>
          </p:nvPr>
        </p:nvSpPr>
        <p:spPr>
          <a:xfrm>
            <a:off x="675521" y="5020327"/>
            <a:ext cx="5394674" cy="5339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3552" lvl="0" indent="-343552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 sz="2000" dirty="0">
                <a:latin typeface="Roboto"/>
                <a:ea typeface="Roboto"/>
                <a:cs typeface="Roboto"/>
                <a:sym typeface="Roboto"/>
              </a:rPr>
              <a:t>Esses foram os movimentos antecedentes ao Lançamento da Política de Governança Pública, lançada no dia 22/11/2017 pelo Presidente Michel Temer</a:t>
            </a:r>
            <a:endParaRPr dirty="0"/>
          </a:p>
          <a:p>
            <a:pPr marL="343552" lvl="0" indent="-343552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 sz="2000" dirty="0">
                <a:latin typeface="Roboto"/>
                <a:ea typeface="Roboto"/>
                <a:cs typeface="Roboto"/>
                <a:sym typeface="Roboto"/>
              </a:rPr>
              <a:t>Na oportunidade, foram assinados o Decreto de Governança nº 9.203/2017 e encaminhado ao Congresso Nacional o Projeto de Lei 9.163/2017, </a:t>
            </a:r>
            <a:r>
              <a:rPr lang="pt-BR" sz="2000" b="1" u="sng" dirty="0">
                <a:latin typeface="Roboto"/>
                <a:ea typeface="Roboto"/>
                <a:cs typeface="Roboto"/>
                <a:sym typeface="Roboto"/>
              </a:rPr>
              <a:t>a partir de minuta oferecida pelo TCU.</a:t>
            </a:r>
            <a:endParaRPr dirty="0"/>
          </a:p>
          <a:p>
            <a:pPr marL="343552" lvl="0" indent="-343552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 sz="2000" b="1" u="sng" dirty="0">
                <a:latin typeface="Roboto"/>
                <a:ea typeface="Roboto"/>
                <a:cs typeface="Roboto"/>
                <a:sym typeface="Roboto"/>
              </a:rPr>
              <a:t>Mencionar que o detalhamento da Política de governança vai ser abordado no final do treinamento.</a:t>
            </a:r>
            <a:endParaRPr sz="2000" b="1" u="sng" dirty="0"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9064794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1054100"/>
            <a:ext cx="5954713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p4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/>
          </a:p>
        </p:txBody>
      </p:sp>
      <p:sp>
        <p:nvSpPr>
          <p:cNvPr id="111" name="Google Shape;111;p4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855257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Proposta</a:t>
            </a:r>
            <a:r>
              <a:rPr lang="en-US" dirty="0"/>
              <a:t> </a:t>
            </a:r>
            <a:r>
              <a:rPr lang="en-US" dirty="0" err="1"/>
              <a:t>iGG</a:t>
            </a:r>
            <a:r>
              <a:rPr lang="en-US" dirty="0"/>
              <a:t> + ESG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EB3724-23F4-49FF-848A-A0A4122A7EA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2951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1054100"/>
            <a:ext cx="5954713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p4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/>
          </a:p>
        </p:txBody>
      </p:sp>
      <p:sp>
        <p:nvSpPr>
          <p:cNvPr id="111" name="Google Shape;111;p4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27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848842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1054100"/>
            <a:ext cx="5954713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p4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/>
          </a:p>
        </p:txBody>
      </p:sp>
      <p:sp>
        <p:nvSpPr>
          <p:cNvPr id="111" name="Google Shape;111;p4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28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81438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1054100"/>
            <a:ext cx="5954713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p4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/>
          </a:p>
        </p:txBody>
      </p:sp>
      <p:sp>
        <p:nvSpPr>
          <p:cNvPr id="111" name="Google Shape;111;p4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29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23323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1054100"/>
            <a:ext cx="5954713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p4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/>
          </a:p>
        </p:txBody>
      </p:sp>
      <p:sp>
        <p:nvSpPr>
          <p:cNvPr id="111" name="Google Shape;111;p4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88344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1054100"/>
            <a:ext cx="5954713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p4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/>
          </a:p>
        </p:txBody>
      </p:sp>
      <p:sp>
        <p:nvSpPr>
          <p:cNvPr id="111" name="Google Shape;111;p4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30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761872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1054100"/>
            <a:ext cx="5954713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p4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/>
          </a:p>
        </p:txBody>
      </p:sp>
      <p:sp>
        <p:nvSpPr>
          <p:cNvPr id="111" name="Google Shape;111;p4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31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899495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p20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6" name="Google Shape;266;p20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32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260282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Estou no </a:t>
            </a:r>
            <a:endParaRPr lang="es-EC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46</a:t>
            </a:fld>
            <a:endParaRPr lang="pt-BR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57403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84150" y="1139825"/>
            <a:ext cx="6454775" cy="3630613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B8B41-2E48-413D-8F28-3AB9A5724188}" type="slidenum">
              <a:rPr lang="pt-BR" smtClean="0"/>
              <a:t>48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373699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1054100"/>
            <a:ext cx="5954713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5" name="Google Shape;425;p39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26" name="Google Shape;426;p39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49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79896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052513"/>
            <a:ext cx="5951538" cy="33480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1991" y="4773374"/>
            <a:ext cx="5455920" cy="3905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63032" y="9421045"/>
            <a:ext cx="2955290" cy="497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65587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3388" y="1239838"/>
            <a:ext cx="5953125" cy="33480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p7:notes"/>
          <p:cNvSpPr txBox="1">
            <a:spLocks noGrp="1"/>
          </p:cNvSpPr>
          <p:nvPr>
            <p:ph type="body" idx="1"/>
          </p:nvPr>
        </p:nvSpPr>
        <p:spPr>
          <a:xfrm>
            <a:off x="681991" y="4773374"/>
            <a:ext cx="5455920" cy="3905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</p:txBody>
      </p:sp>
      <p:sp>
        <p:nvSpPr>
          <p:cNvPr id="139" name="Google Shape;139;p7:notes"/>
          <p:cNvSpPr txBox="1">
            <a:spLocks noGrp="1"/>
          </p:cNvSpPr>
          <p:nvPr>
            <p:ph type="sldNum" idx="12"/>
          </p:nvPr>
        </p:nvSpPr>
        <p:spPr>
          <a:xfrm>
            <a:off x="3863032" y="9421045"/>
            <a:ext cx="2955290" cy="497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02689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3388" y="1239838"/>
            <a:ext cx="5953125" cy="33480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p8:notes"/>
          <p:cNvSpPr txBox="1">
            <a:spLocks noGrp="1"/>
          </p:cNvSpPr>
          <p:nvPr>
            <p:ph type="body" idx="1"/>
          </p:nvPr>
        </p:nvSpPr>
        <p:spPr>
          <a:xfrm>
            <a:off x="681991" y="4773374"/>
            <a:ext cx="5455920" cy="3905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</p:txBody>
      </p:sp>
      <p:sp>
        <p:nvSpPr>
          <p:cNvPr id="145" name="Google Shape;145;p8:notes"/>
          <p:cNvSpPr txBox="1">
            <a:spLocks noGrp="1"/>
          </p:cNvSpPr>
          <p:nvPr>
            <p:ph type="sldNum" idx="12"/>
          </p:nvPr>
        </p:nvSpPr>
        <p:spPr>
          <a:xfrm>
            <a:off x="3863032" y="9421045"/>
            <a:ext cx="2955290" cy="497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99152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3388" y="1239838"/>
            <a:ext cx="5953125" cy="33480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p8:notes"/>
          <p:cNvSpPr txBox="1">
            <a:spLocks noGrp="1"/>
          </p:cNvSpPr>
          <p:nvPr>
            <p:ph type="body" idx="1"/>
          </p:nvPr>
        </p:nvSpPr>
        <p:spPr>
          <a:xfrm>
            <a:off x="681991" y="4773374"/>
            <a:ext cx="5455920" cy="3905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</p:txBody>
      </p:sp>
      <p:sp>
        <p:nvSpPr>
          <p:cNvPr id="145" name="Google Shape;145;p8:notes"/>
          <p:cNvSpPr txBox="1">
            <a:spLocks noGrp="1"/>
          </p:cNvSpPr>
          <p:nvPr>
            <p:ph type="sldNum" idx="12"/>
          </p:nvPr>
        </p:nvSpPr>
        <p:spPr>
          <a:xfrm>
            <a:off x="3863032" y="9421045"/>
            <a:ext cx="2955290" cy="497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6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077756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052513"/>
            <a:ext cx="5951538" cy="33480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7" name="Google Shape;197;p12:notes"/>
          <p:cNvSpPr txBox="1">
            <a:spLocks noGrp="1"/>
          </p:cNvSpPr>
          <p:nvPr>
            <p:ph type="body" idx="1"/>
          </p:nvPr>
        </p:nvSpPr>
        <p:spPr>
          <a:xfrm>
            <a:off x="681991" y="4773374"/>
            <a:ext cx="5455920" cy="3905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8" name="Google Shape;198;p12:notes"/>
          <p:cNvSpPr txBox="1">
            <a:spLocks noGrp="1"/>
          </p:cNvSpPr>
          <p:nvPr>
            <p:ph type="sldNum" idx="12"/>
          </p:nvPr>
        </p:nvSpPr>
        <p:spPr>
          <a:xfrm>
            <a:off x="3863032" y="9421045"/>
            <a:ext cx="2955290" cy="497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7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623300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3388" y="1239838"/>
            <a:ext cx="5953125" cy="33480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p8:notes"/>
          <p:cNvSpPr txBox="1">
            <a:spLocks noGrp="1"/>
          </p:cNvSpPr>
          <p:nvPr>
            <p:ph type="body" idx="1"/>
          </p:nvPr>
        </p:nvSpPr>
        <p:spPr>
          <a:xfrm>
            <a:off x="681991" y="4773374"/>
            <a:ext cx="5455920" cy="3905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</p:txBody>
      </p:sp>
      <p:sp>
        <p:nvSpPr>
          <p:cNvPr id="145" name="Google Shape;145;p8:notes"/>
          <p:cNvSpPr txBox="1">
            <a:spLocks noGrp="1"/>
          </p:cNvSpPr>
          <p:nvPr>
            <p:ph type="sldNum" idx="12"/>
          </p:nvPr>
        </p:nvSpPr>
        <p:spPr>
          <a:xfrm>
            <a:off x="3863032" y="9421045"/>
            <a:ext cx="2955290" cy="497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8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863277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052513"/>
            <a:ext cx="5951538" cy="33480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7" name="Google Shape;197;p12:notes"/>
          <p:cNvSpPr txBox="1">
            <a:spLocks noGrp="1"/>
          </p:cNvSpPr>
          <p:nvPr>
            <p:ph type="body" idx="1"/>
          </p:nvPr>
        </p:nvSpPr>
        <p:spPr>
          <a:xfrm>
            <a:off x="681991" y="4773374"/>
            <a:ext cx="5455920" cy="3905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8" name="Google Shape;198;p12:notes"/>
          <p:cNvSpPr txBox="1">
            <a:spLocks noGrp="1"/>
          </p:cNvSpPr>
          <p:nvPr>
            <p:ph type="sldNum" idx="12"/>
          </p:nvPr>
        </p:nvSpPr>
        <p:spPr>
          <a:xfrm>
            <a:off x="3863032" y="9421045"/>
            <a:ext cx="2955290" cy="497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9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66434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9" name="Google Shape;19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0" name="Google Shape;20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is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2" name="Google Shape;82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3" name="Google Shape;83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625412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5" name="Google Shape;2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6" name="Google Shape;2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9" name="Google Shape;2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0" name="Google Shape;3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4" name="Google Shape;34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" name="Google Shape;35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4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7" name="Google Shape;47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8" name="Google Shape;48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4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4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4" name="Google Shape;54;p4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6" name="Google Shape;56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7" name="Google Shape;57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4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3" name="Google Shape;63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4" name="Google Shape;64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8" name="Google Shape;68;p4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0" name="Google Shape;70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1" name="Google Shape;71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5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6" name="Google Shape;76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7" name="Google Shape;77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EAF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" name="Google Shape;13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4" name="Google Shape;1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slide" Target="slide3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Rectangle 1041">
            <a:extLst>
              <a:ext uri="{FF2B5EF4-FFF2-40B4-BE49-F238E27FC236}">
                <a16:creationId xmlns="" xmlns:a16="http://schemas.microsoft.com/office/drawing/2014/main" id="{71B2258F-86CA-4D4D-8270-BC05FCDEB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Imigrantes da Nigéria viajam por 11 dias sentados no leme de um navio">
            <a:extLst>
              <a:ext uri="{FF2B5EF4-FFF2-40B4-BE49-F238E27FC236}">
                <a16:creationId xmlns="" xmlns:a16="http://schemas.microsoft.com/office/drawing/2014/main" id="{CA728752-6EB2-BBCC-4C69-78DBEC6D25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/>
          <a:stretch/>
        </p:blipFill>
        <p:spPr bwMode="auto">
          <a:xfrm>
            <a:off x="23" y="-22"/>
            <a:ext cx="12191977" cy="685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Google Shape;90;p1"/>
          <p:cNvSpPr txBox="1">
            <a:spLocks noGrp="1"/>
          </p:cNvSpPr>
          <p:nvPr>
            <p:ph type="ctrTitle"/>
          </p:nvPr>
        </p:nvSpPr>
        <p:spPr>
          <a:xfrm>
            <a:off x="838200" y="1115609"/>
            <a:ext cx="10515600" cy="2900518"/>
          </a:xfrm>
          <a:prstGeom prst="rect">
            <a:avLst/>
          </a:prstGeom>
        </p:spPr>
        <p:txBody>
          <a:bodyPr spcFirstLastPara="1" lIns="91425" tIns="45700" rIns="91425" bIns="45700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boto"/>
              <a:buNone/>
            </a:pPr>
            <a:r>
              <a:rPr lang="pt-BR" sz="4400" b="1" dirty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GOVERNANÇA</a:t>
            </a:r>
            <a:br>
              <a:rPr lang="pt-BR" sz="4400" b="1" dirty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</a:br>
            <a:r>
              <a:rPr lang="pt-BR" sz="4400" b="1" dirty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PÚBLICA: O DESAFIO DO BRASIL</a:t>
            </a:r>
            <a:br>
              <a:rPr lang="pt-BR" sz="4400" b="1" dirty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</a:br>
            <a:endParaRPr lang="pt-BR" sz="44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91" name="Google Shape;91;p1"/>
          <p:cNvSpPr txBox="1">
            <a:spLocks noGrp="1"/>
          </p:cNvSpPr>
          <p:nvPr>
            <p:ph type="subTitle" idx="1"/>
          </p:nvPr>
        </p:nvSpPr>
        <p:spPr>
          <a:xfrm>
            <a:off x="838200" y="4159404"/>
            <a:ext cx="10515600" cy="1098395"/>
          </a:xfrm>
          <a:prstGeom prst="rect">
            <a:avLst/>
          </a:prstGeom>
        </p:spPr>
        <p:txBody>
          <a:bodyPr spcFirstLastPara="1" lIns="91425" tIns="45700" rIns="91425" bIns="45700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lang="pt-BR" sz="1700" dirty="0">
              <a:solidFill>
                <a:srgbClr val="FFFFFF"/>
              </a:solidFill>
            </a:endParaRPr>
          </a:p>
          <a:p>
            <a:pPr marL="0" lvl="0" indent="0" rtl="0">
              <a:spcBef>
                <a:spcPts val="1000"/>
              </a:spcBef>
              <a:spcAft>
                <a:spcPts val="0"/>
              </a:spcAft>
              <a:buClr>
                <a:srgbClr val="F3ECE2"/>
              </a:buClr>
              <a:buSzPct val="100000"/>
              <a:buNone/>
            </a:pPr>
            <a:r>
              <a:rPr lang="pt-BR" sz="1700" b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AUGUSTO NARDES</a:t>
            </a:r>
            <a:endParaRPr lang="pt-BR" sz="1700" dirty="0">
              <a:solidFill>
                <a:srgbClr val="FFFFFF"/>
              </a:solidFill>
            </a:endParaRPr>
          </a:p>
          <a:p>
            <a:pPr marL="0" lvl="0" indent="0" rtl="0">
              <a:spcBef>
                <a:spcPts val="1000"/>
              </a:spcBef>
              <a:spcAft>
                <a:spcPts val="0"/>
              </a:spcAft>
              <a:buClr>
                <a:srgbClr val="F3ECE2"/>
              </a:buClr>
              <a:buSzPct val="100000"/>
              <a:buNone/>
            </a:pPr>
            <a:r>
              <a:rPr lang="pt-BR" sz="1700" b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MINISTRO DO TCU</a:t>
            </a:r>
            <a:endParaRPr lang="pt-BR" sz="1700" dirty="0">
              <a:solidFill>
                <a:srgbClr val="FFFFFF"/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="" xmlns:a16="http://schemas.microsoft.com/office/drawing/2014/main" id="{BB374539-ECF1-0B7C-B3BE-20AE6614D4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59404"/>
            <a:ext cx="2068569" cy="2691931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="" xmlns:a16="http://schemas.microsoft.com/office/drawing/2014/main" id="{5F0D2225-DD36-603E-6D5F-8FB4A72B1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774" y="-15017"/>
            <a:ext cx="2012206" cy="2691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1A9F7B4E-B03D-4F64-BE33-00D074458D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TCU instaura investigação sobre apagão no Amapá, diz senador | Poder360">
            <a:extLst>
              <a:ext uri="{FF2B5EF4-FFF2-40B4-BE49-F238E27FC236}">
                <a16:creationId xmlns="" xmlns:a16="http://schemas.microsoft.com/office/drawing/2014/main" id="{16A5DF21-64FF-4C18-B647-A9F5F80BBB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42"/>
          <a:stretch/>
        </p:blipFill>
        <p:spPr bwMode="auto">
          <a:xfrm>
            <a:off x="20" y="10"/>
            <a:ext cx="1219197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7BC59B8-FF92-420F-82CD-4A76DAFFC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3901"/>
            <a:ext cx="12188952" cy="1325563"/>
          </a:xfrm>
          <a:solidFill>
            <a:schemeClr val="accent5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</a:pPr>
            <a:r>
              <a:rPr lang="pt-BR" sz="2400" b="1" dirty="0">
                <a:solidFill>
                  <a:schemeClr val="tx1"/>
                </a:solidFill>
                <a:latin typeface="Arial"/>
                <a:ea typeface="+mj-ea"/>
                <a:cs typeface="+mj-cs"/>
                <a:sym typeface="Arial"/>
              </a:rPr>
              <a:t>FOI COM ESSA VISÃO, FOCADA NA SUPERAÇÃO DOS DESAFIOS DA NAÇÃO, QUE INICIAMOS NOSSA TRAJETÓRIA PARA INDUZIR A MELHORIA DA GOVERNANÇA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="" xmlns:a16="http://schemas.microsoft.com/office/drawing/2014/main" id="{7E2BE7F7-CA89-4002-ACCE-A478AEA24F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=""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99009A95-2766-4244-8278-6AD60886A0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76" y="1981912"/>
            <a:ext cx="10515600" cy="4176897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endParaRPr lang="pt-BR" dirty="0">
              <a:solidFill>
                <a:schemeClr val="tx1"/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pt-BR" dirty="0">
                <a:solidFill>
                  <a:schemeClr val="tx1"/>
                </a:solidFill>
              </a:rPr>
              <a:t>Presidência do TCU (2013/14) – reestruturação do Tribunal.</a:t>
            </a:r>
          </a:p>
          <a:p>
            <a:pPr marL="0" indent="0">
              <a:spcAft>
                <a:spcPts val="600"/>
              </a:spcAft>
              <a:buNone/>
            </a:pPr>
            <a:endParaRPr lang="pt-BR" dirty="0">
              <a:solidFill>
                <a:schemeClr val="tx1"/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pt-BR" dirty="0">
                <a:solidFill>
                  <a:schemeClr val="tx1"/>
                </a:solidFill>
              </a:rPr>
              <a:t>Criação de Indicadores – </a:t>
            </a:r>
            <a:r>
              <a:rPr lang="pt-BR" dirty="0" err="1">
                <a:solidFill>
                  <a:schemeClr val="tx1"/>
                </a:solidFill>
              </a:rPr>
              <a:t>iGG</a:t>
            </a:r>
            <a:endParaRPr lang="pt-BR" dirty="0">
              <a:solidFill>
                <a:schemeClr val="tx1"/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endParaRPr lang="pt-BR" dirty="0">
              <a:solidFill>
                <a:schemeClr val="tx1"/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pt-BR" dirty="0">
                <a:solidFill>
                  <a:schemeClr val="tx1"/>
                </a:solidFill>
              </a:rPr>
              <a:t>Articulação para aprovação do Decreto 9.203/2017.</a:t>
            </a:r>
          </a:p>
          <a:p>
            <a:pPr marL="0" indent="0">
              <a:buNone/>
            </a:pPr>
            <a:endParaRPr lang="pt-BR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358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="" xmlns:a16="http://schemas.microsoft.com/office/drawing/2014/main" id="{2151139A-886F-4B97-8815-729AD3831B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AB5E08C4-8CDD-4623-A5B8-E998C6DEE3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15F33878-D502-4FFA-8ACE-F2AECDB2A2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D3539FEE-81D3-4406-802E-60B20B16F4F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DC701763-729E-462F-A5A8-E0DEFEB1E2E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9A3D269-4E43-C119-B5BE-55993533B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1495" y="417815"/>
            <a:ext cx="7091300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PROJETO TCU-OCDE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5CD46F06-ACD3-C321-DA4C-A0500F7BE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790" y="5112486"/>
            <a:ext cx="7404709" cy="159201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F40A6BFB-D0AA-2E68-A619-5A51D2A5D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1671156"/>
            <a:ext cx="4829937" cy="344133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C45FD460-9CB1-E32F-E389-D9052BF4A4E7}"/>
              </a:ext>
            </a:extLst>
          </p:cNvPr>
          <p:cNvSpPr txBox="1"/>
          <p:nvPr/>
        </p:nvSpPr>
        <p:spPr>
          <a:xfrm>
            <a:off x="5236337" y="2154382"/>
            <a:ext cx="6400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 dirty="0"/>
              <a:t>Estudo internacional em parceria com a OCDE e as entidades de fiscalização de 11 países e da União Europeia, para fortalecimento das instituições e da governança pública</a:t>
            </a:r>
          </a:p>
        </p:txBody>
      </p:sp>
    </p:spTree>
    <p:extLst>
      <p:ext uri="{BB962C8B-B14F-4D97-AF65-F5344CB8AC3E}">
        <p14:creationId xmlns:p14="http://schemas.microsoft.com/office/powerpoint/2010/main" val="19478738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7" name="Rectangle 224">
            <a:extLst>
              <a:ext uri="{FF2B5EF4-FFF2-40B4-BE49-F238E27FC236}">
                <a16:creationId xmlns="" xmlns:a16="http://schemas.microsoft.com/office/drawing/2014/main" id="{A8384FB5-9ADC-4DDC-881B-597D56F5B15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Rectangle 226">
            <a:extLst>
              <a:ext uri="{FF2B5EF4-FFF2-40B4-BE49-F238E27FC236}">
                <a16:creationId xmlns="" xmlns:a16="http://schemas.microsoft.com/office/drawing/2014/main" id="{1199E1B1-A8C0-4FE8-A5A8-1CB41D69F8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Rectangle 228">
            <a:extLst>
              <a:ext uri="{FF2B5EF4-FFF2-40B4-BE49-F238E27FC236}">
                <a16:creationId xmlns="" xmlns:a16="http://schemas.microsoft.com/office/drawing/2014/main" id="{84A8DE83-DE75-4B41-9DB4-A7EC0B0DEC0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Rectangle 230">
            <a:extLst>
              <a:ext uri="{FF2B5EF4-FFF2-40B4-BE49-F238E27FC236}">
                <a16:creationId xmlns="" xmlns:a16="http://schemas.microsoft.com/office/drawing/2014/main" id="{A7009A0A-BEF5-4EAC-AF15-E4F9F002E2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Google Shape;220;p15"/>
          <p:cNvSpPr/>
          <p:nvPr/>
        </p:nvSpPr>
        <p:spPr>
          <a:xfrm>
            <a:off x="1925847" y="-62592"/>
            <a:ext cx="8340302" cy="1699491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marR="0" lvl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Century Gothic"/>
              </a:rPr>
              <a:t>REFERENCIAIS DE GOVERNANÇA DO TCU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Century Gothic"/>
              </a:rPr>
              <a:t>DO DISCURSO À PRÁTICA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Imagem 5" descr="Interface gráfica do usuário, Aplicativo, Site&#10;&#10;Descrição gerada automaticamente">
            <a:extLst>
              <a:ext uri="{FF2B5EF4-FFF2-40B4-BE49-F238E27FC236}">
                <a16:creationId xmlns="" xmlns:a16="http://schemas.microsoft.com/office/drawing/2014/main" id="{F20E3979-3C9F-722F-589E-3458560A3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285" y="1619612"/>
            <a:ext cx="10081426" cy="51919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42;p17" descr="Navio, Naufrágio, Aventura, Configuração, Barco">
            <a:extLst>
              <a:ext uri="{FF2B5EF4-FFF2-40B4-BE49-F238E27FC236}">
                <a16:creationId xmlns="" xmlns:a16="http://schemas.microsoft.com/office/drawing/2014/main" id="{99DA524F-445B-8CA9-563D-09FD969B3FF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90084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Diagrama 6">
            <a:extLst>
              <a:ext uri="{FF2B5EF4-FFF2-40B4-BE49-F238E27FC236}">
                <a16:creationId xmlns="" xmlns:a16="http://schemas.microsoft.com/office/drawing/2014/main" id="{0BAE63DB-5DF2-051C-E198-377F6E8F1B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7438702"/>
              </p:ext>
            </p:extLst>
          </p:nvPr>
        </p:nvGraphicFramePr>
        <p:xfrm>
          <a:off x="226290" y="1320801"/>
          <a:ext cx="5600431" cy="38700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ítulo 1">
            <a:extLst>
              <a:ext uri="{FF2B5EF4-FFF2-40B4-BE49-F238E27FC236}">
                <a16:creationId xmlns="" xmlns:a16="http://schemas.microsoft.com/office/drawing/2014/main" id="{65687ECB-16D3-DDFF-4A2C-64EF4273F637}"/>
              </a:ext>
            </a:extLst>
          </p:cNvPr>
          <p:cNvSpPr txBox="1">
            <a:spLocks/>
          </p:cNvSpPr>
          <p:nvPr/>
        </p:nvSpPr>
        <p:spPr>
          <a:xfrm>
            <a:off x="5260995" y="895967"/>
            <a:ext cx="3356533" cy="3276562"/>
          </a:xfrm>
          <a:prstGeom prst="rect">
            <a:avLst/>
          </a:prstGeom>
          <a:solidFill>
            <a:schemeClr val="accent5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</a:pPr>
            <a:r>
              <a:rPr lang="pt-BR" sz="1800" b="1" dirty="0">
                <a:solidFill>
                  <a:schemeClr val="bg1"/>
                </a:solidFill>
                <a:latin typeface="Arial"/>
                <a:ea typeface="+mj-ea"/>
                <a:cs typeface="+mj-cs"/>
                <a:sym typeface="Arial"/>
              </a:rPr>
              <a:t>ESSAS FALHAS DE GOVERNANÇA OCORRE EM TODAS A POLÍTICAS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</a:pPr>
            <a:endParaRPr lang="pt-BR" sz="1800" b="1" dirty="0">
              <a:solidFill>
                <a:schemeClr val="bg1"/>
              </a:solidFill>
              <a:latin typeface="Arial"/>
              <a:ea typeface="+mj-ea"/>
              <a:cs typeface="+mj-cs"/>
              <a:sym typeface="Arial"/>
            </a:endParaRPr>
          </a:p>
          <a:p>
            <a:pPr marL="342900" indent="-342900" fontAlgn="base">
              <a:spcBef>
                <a:spcPts val="600"/>
              </a:spcBef>
              <a:spcAft>
                <a:spcPct val="0"/>
              </a:spcAft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pt-BR" sz="1800" b="1" dirty="0">
                <a:solidFill>
                  <a:schemeClr val="bg1"/>
                </a:solidFill>
                <a:latin typeface="Arial"/>
                <a:ea typeface="+mj-ea"/>
                <a:cs typeface="+mj-cs"/>
                <a:sym typeface="Arial"/>
              </a:rPr>
              <a:t>EDUCAÇÃO</a:t>
            </a:r>
          </a:p>
          <a:p>
            <a:pPr marL="342900" indent="-342900" fontAlgn="base">
              <a:spcBef>
                <a:spcPts val="600"/>
              </a:spcBef>
              <a:spcAft>
                <a:spcPct val="0"/>
              </a:spcAft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pt-BR" sz="1800" b="1" dirty="0">
                <a:solidFill>
                  <a:schemeClr val="bg1"/>
                </a:solidFill>
                <a:latin typeface="Arial"/>
                <a:ea typeface="+mj-ea"/>
                <a:cs typeface="+mj-cs"/>
                <a:sym typeface="Arial"/>
              </a:rPr>
              <a:t>SAÚDE</a:t>
            </a:r>
          </a:p>
          <a:p>
            <a:pPr marL="342900" indent="-342900" fontAlgn="base">
              <a:spcBef>
                <a:spcPts val="600"/>
              </a:spcBef>
              <a:spcAft>
                <a:spcPct val="0"/>
              </a:spcAft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pt-BR" sz="1800" b="1" dirty="0">
                <a:solidFill>
                  <a:schemeClr val="bg1"/>
                </a:solidFill>
                <a:latin typeface="Arial"/>
                <a:ea typeface="+mj-ea"/>
                <a:cs typeface="+mj-cs"/>
                <a:sym typeface="Arial"/>
              </a:rPr>
              <a:t>SEGURANÇA PÚBLICA</a:t>
            </a:r>
          </a:p>
          <a:p>
            <a:pPr marL="342900" indent="-342900" fontAlgn="base">
              <a:spcBef>
                <a:spcPts val="600"/>
              </a:spcBef>
              <a:spcAft>
                <a:spcPct val="0"/>
              </a:spcAft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pt-BR" sz="1800" b="1" dirty="0">
                <a:solidFill>
                  <a:schemeClr val="bg1"/>
                </a:solidFill>
                <a:latin typeface="Arial"/>
                <a:ea typeface="+mj-ea"/>
                <a:cs typeface="+mj-cs"/>
                <a:sym typeface="Arial"/>
              </a:rPr>
              <a:t>MEIO AMBIENTE</a:t>
            </a:r>
          </a:p>
          <a:p>
            <a:pPr marL="342900" indent="-342900" fontAlgn="base">
              <a:spcBef>
                <a:spcPts val="600"/>
              </a:spcBef>
              <a:spcAft>
                <a:spcPct val="0"/>
              </a:spcAft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pt-BR" sz="1800" b="1" u="sng" dirty="0">
                <a:solidFill>
                  <a:srgbClr val="FF0000"/>
                </a:solidFill>
                <a:latin typeface="Arial"/>
                <a:ea typeface="+mj-ea"/>
                <a:cs typeface="+mj-cs"/>
                <a:sym typeface="Arial"/>
              </a:rPr>
              <a:t>PREVENÇÃO DE DESASTRES NATURAIS</a:t>
            </a:r>
            <a:endParaRPr lang="pt-BR" sz="1800" b="1" dirty="0">
              <a:solidFill>
                <a:schemeClr val="bg1"/>
              </a:solidFill>
              <a:latin typeface="Arial"/>
              <a:ea typeface="+mj-ea"/>
              <a:cs typeface="+mj-cs"/>
              <a:sym typeface="Arial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F1C4D77D-C91C-A300-C377-602D07A68133}"/>
              </a:ext>
            </a:extLst>
          </p:cNvPr>
          <p:cNvSpPr txBox="1"/>
          <p:nvPr/>
        </p:nvSpPr>
        <p:spPr>
          <a:xfrm>
            <a:off x="2" y="27729"/>
            <a:ext cx="12191998" cy="868238"/>
          </a:xfrm>
          <a:prstGeom prst="rect">
            <a:avLst/>
          </a:prstGeom>
          <a:solidFill>
            <a:schemeClr val="accent5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ea typeface="+mj-ea"/>
                <a:cs typeface="+mj-cs"/>
              </a:defRPr>
            </a:lvl1pPr>
          </a:lstStyle>
          <a:p>
            <a:r>
              <a:rPr lang="pt-BR" sz="2800" dirty="0"/>
              <a:t>AS POLÍTICAS PÚBLICAS APRESENTAVAM PROBLEMAS DE GOVERNANÇA </a:t>
            </a:r>
          </a:p>
        </p:txBody>
      </p:sp>
      <p:grpSp>
        <p:nvGrpSpPr>
          <p:cNvPr id="15" name="Agrupar 14">
            <a:extLst>
              <a:ext uri="{FF2B5EF4-FFF2-40B4-BE49-F238E27FC236}">
                <a16:creationId xmlns="" xmlns:a16="http://schemas.microsoft.com/office/drawing/2014/main" id="{2FFCBCDB-A022-54C2-EDE1-EA6C73C4696E}"/>
              </a:ext>
            </a:extLst>
          </p:cNvPr>
          <p:cNvGrpSpPr/>
          <p:nvPr/>
        </p:nvGrpSpPr>
        <p:grpSpPr>
          <a:xfrm>
            <a:off x="8322569" y="1871641"/>
            <a:ext cx="3939308" cy="4986359"/>
            <a:chOff x="8322569" y="1871641"/>
            <a:chExt cx="3939308" cy="4986359"/>
          </a:xfrm>
        </p:grpSpPr>
        <p:grpSp>
          <p:nvGrpSpPr>
            <p:cNvPr id="11" name="Agrupar 10">
              <a:extLst>
                <a:ext uri="{FF2B5EF4-FFF2-40B4-BE49-F238E27FC236}">
                  <a16:creationId xmlns="" xmlns:a16="http://schemas.microsoft.com/office/drawing/2014/main" id="{AEAF3A63-DF1A-124A-4A33-89B19EE4D830}"/>
                </a:ext>
              </a:extLst>
            </p:cNvPr>
            <p:cNvGrpSpPr/>
            <p:nvPr/>
          </p:nvGrpSpPr>
          <p:grpSpPr>
            <a:xfrm>
              <a:off x="8431399" y="1871641"/>
              <a:ext cx="3698558" cy="4986359"/>
              <a:chOff x="8470352" y="1899350"/>
              <a:chExt cx="3698558" cy="4986359"/>
            </a:xfrm>
          </p:grpSpPr>
          <p:sp>
            <p:nvSpPr>
              <p:cNvPr id="6" name="Retângulo 5">
                <a:extLst>
                  <a:ext uri="{FF2B5EF4-FFF2-40B4-BE49-F238E27FC236}">
                    <a16:creationId xmlns="" xmlns:a16="http://schemas.microsoft.com/office/drawing/2014/main" id="{4DB7FD86-D1DB-3504-576D-CA6B3CD78EE7}"/>
                  </a:ext>
                </a:extLst>
              </p:cNvPr>
              <p:cNvSpPr/>
              <p:nvPr/>
            </p:nvSpPr>
            <p:spPr>
              <a:xfrm>
                <a:off x="8470352" y="1899350"/>
                <a:ext cx="3698558" cy="783563"/>
              </a:xfrm>
              <a:prstGeom prst="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b="1" u="sng" dirty="0"/>
                  <a:t>PROJETO DE LEI 9.163/2017 TRATA DA MELHOR CONDUÇÃO DA POLÍTICAS</a:t>
                </a:r>
                <a:endParaRPr lang="es-EC" b="1" u="sng" dirty="0"/>
              </a:p>
            </p:txBody>
          </p:sp>
          <p:pic>
            <p:nvPicPr>
              <p:cNvPr id="10" name="Imagem 9">
                <a:extLst>
                  <a:ext uri="{FF2B5EF4-FFF2-40B4-BE49-F238E27FC236}">
                    <a16:creationId xmlns="" xmlns:a16="http://schemas.microsoft.com/office/drawing/2014/main" id="{B87D995C-C8E0-D90A-3CBE-F5064BAAEF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493442" y="2682913"/>
                <a:ext cx="3675468" cy="4202796"/>
              </a:xfrm>
              <a:prstGeom prst="rect">
                <a:avLst/>
              </a:prstGeom>
            </p:spPr>
          </p:pic>
        </p:grpSp>
        <p:sp>
          <p:nvSpPr>
            <p:cNvPr id="12" name="Elipse 11">
              <a:extLst>
                <a:ext uri="{FF2B5EF4-FFF2-40B4-BE49-F238E27FC236}">
                  <a16:creationId xmlns="" xmlns:a16="http://schemas.microsoft.com/office/drawing/2014/main" id="{24426B70-FF95-D8DF-CC8A-2730814DB143}"/>
                </a:ext>
              </a:extLst>
            </p:cNvPr>
            <p:cNvSpPr/>
            <p:nvPr/>
          </p:nvSpPr>
          <p:spPr>
            <a:xfrm>
              <a:off x="8322569" y="4724360"/>
              <a:ext cx="3939308" cy="1237673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</p:grpSp>
      <p:cxnSp>
        <p:nvCxnSpPr>
          <p:cNvPr id="14" name="Conector reto 13">
            <a:extLst>
              <a:ext uri="{FF2B5EF4-FFF2-40B4-BE49-F238E27FC236}">
                <a16:creationId xmlns="" xmlns:a16="http://schemas.microsoft.com/office/drawing/2014/main" id="{4E6F57CB-6434-ED02-AE4E-AB8B9E8DEC07}"/>
              </a:ext>
            </a:extLst>
          </p:cNvPr>
          <p:cNvCxnSpPr/>
          <p:nvPr/>
        </p:nvCxnSpPr>
        <p:spPr>
          <a:xfrm>
            <a:off x="8934478" y="5608908"/>
            <a:ext cx="15424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4156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42;p17" descr="Navio, Naufrágio, Aventura, Configuração, Barco">
            <a:extLst>
              <a:ext uri="{FF2B5EF4-FFF2-40B4-BE49-F238E27FC236}">
                <a16:creationId xmlns="" xmlns:a16="http://schemas.microsoft.com/office/drawing/2014/main" id="{99DA524F-445B-8CA9-563D-09FD969B3FF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90084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F1C4D77D-C91C-A300-C377-602D07A68133}"/>
              </a:ext>
            </a:extLst>
          </p:cNvPr>
          <p:cNvSpPr txBox="1"/>
          <p:nvPr/>
        </p:nvSpPr>
        <p:spPr>
          <a:xfrm>
            <a:off x="166256" y="105103"/>
            <a:ext cx="5283200" cy="4429952"/>
          </a:xfrm>
          <a:prstGeom prst="rect">
            <a:avLst/>
          </a:prstGeom>
          <a:solidFill>
            <a:schemeClr val="accent5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ea typeface="+mj-ea"/>
                <a:cs typeface="+mj-cs"/>
              </a:defRPr>
            </a:lvl1pPr>
          </a:lstStyle>
          <a:p>
            <a:pPr algn="l"/>
            <a:r>
              <a:rPr lang="pt-BR" sz="2400" dirty="0"/>
              <a:t>A MÁ GOVERNANÇA DA  POLÍTICA NACIONAL DE PROTEÇÃO E DEFESA CIVIL:</a:t>
            </a:r>
          </a:p>
          <a:p>
            <a:pPr marL="714375" indent="-357188" algn="l"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 sz="2000" dirty="0"/>
              <a:t>POLÍTICA AINDA SEM REGULAMENTAÇÃO.</a:t>
            </a:r>
          </a:p>
          <a:p>
            <a:pPr marL="714375" indent="-357188" algn="l"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 sz="2000" dirty="0"/>
              <a:t>ALOCAÇÃO DE RECURSOS SEM CRITÉRIO DE PRIORIZAÇÃO</a:t>
            </a:r>
          </a:p>
          <a:p>
            <a:pPr marL="714375" indent="-357188" algn="l"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 sz="2000" dirty="0"/>
              <a:t>FALTA DE DEFINIÇÃO CLARA DO PAPEL DOS MINISTÉRIOS ENVOLVIDOS</a:t>
            </a:r>
          </a:p>
          <a:p>
            <a:pPr marL="714375" indent="-357188" algn="l"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 sz="2000" dirty="0"/>
              <a:t>FALHAS NA TRANSFERÊNCIA DE RECURUSOS E PRESTAÇÃO DE CONTAS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60A08EE2-B9DB-1E21-043C-31051C061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27" y="190500"/>
            <a:ext cx="5648325" cy="6477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53F77199-C68B-E469-DE99-75E64368A2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348" y="4667250"/>
            <a:ext cx="3543300" cy="200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8414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42;p17" descr="Navio, Naufrágio, Aventura, Configuração, Barco">
            <a:extLst>
              <a:ext uri="{FF2B5EF4-FFF2-40B4-BE49-F238E27FC236}">
                <a16:creationId xmlns="" xmlns:a16="http://schemas.microsoft.com/office/drawing/2014/main" id="{99DA524F-445B-8CA9-563D-09FD969B3FF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29" y="0"/>
            <a:ext cx="12192000" cy="690084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F1C4D77D-C91C-A300-C377-602D07A68133}"/>
              </a:ext>
            </a:extLst>
          </p:cNvPr>
          <p:cNvSpPr txBox="1"/>
          <p:nvPr/>
        </p:nvSpPr>
        <p:spPr>
          <a:xfrm>
            <a:off x="77329" y="81698"/>
            <a:ext cx="5761346" cy="4392203"/>
          </a:xfrm>
          <a:prstGeom prst="rect">
            <a:avLst/>
          </a:prstGeom>
          <a:solidFill>
            <a:schemeClr val="accent5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ea typeface="+mj-ea"/>
                <a:cs typeface="+mj-cs"/>
              </a:defRPr>
            </a:lvl1pPr>
          </a:lstStyle>
          <a:p>
            <a:pPr algn="l"/>
            <a:r>
              <a:rPr lang="pt-BR" sz="2000" dirty="0"/>
              <a:t>AO ANALISAR DESASTRES ANTERIORES, OCORRIDAS NOS ESTADOS DA BA, MG, RJ, SP O TCU IDENTIFICOU QUE A SECRETARIA NACIONAL DE PROTEÇÃO E DEFESA CIVIL (SEDEC) NECESSITA DE MELHORAR SUA ATUAÇÃO:</a:t>
            </a:r>
          </a:p>
          <a:p>
            <a:pPr algn="l"/>
            <a:endParaRPr lang="pt-BR" sz="2000" dirty="0"/>
          </a:p>
          <a:p>
            <a:pPr marL="342900" indent="-342900" algn="l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pt-BR" sz="2000" b="0" dirty="0"/>
              <a:t>sistema de alertas (plataforma </a:t>
            </a:r>
            <a:r>
              <a:rPr lang="pt-BR" sz="2000" b="0" dirty="0" err="1"/>
              <a:t>Idap</a:t>
            </a:r>
            <a:r>
              <a:rPr lang="pt-BR" sz="2000" b="0" dirty="0"/>
              <a:t>) pouco efetivo</a:t>
            </a:r>
          </a:p>
          <a:p>
            <a:pPr marL="342900" indent="-342900" algn="l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pt-BR" sz="2000" b="0" dirty="0"/>
              <a:t>Modelo de reconhecimento da situação de calamidade sem aderência com a realidade local</a:t>
            </a:r>
          </a:p>
          <a:p>
            <a:pPr marL="342900" indent="-342900" algn="l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pt-BR" sz="2000" b="0" dirty="0"/>
              <a:t>Apoio federal intempestivo</a:t>
            </a:r>
          </a:p>
          <a:p>
            <a:pPr marL="342900" indent="-342900" algn="l">
              <a:buFontTx/>
              <a:buChar char="-"/>
            </a:pPr>
            <a:endParaRPr lang="pt-BR" sz="2000" b="0" dirty="0"/>
          </a:p>
        </p:txBody>
      </p:sp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E3AFFC4D-9E10-2FE1-2965-8915ABD58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4729" y="812799"/>
            <a:ext cx="5943640" cy="515850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4AD8139E-4371-E058-4BF2-EC2FF54EB0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631" y="4701533"/>
            <a:ext cx="3162300" cy="19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6415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42;p17" descr="Navio, Naufrágio, Aventura, Configuração, Barco">
            <a:extLst>
              <a:ext uri="{FF2B5EF4-FFF2-40B4-BE49-F238E27FC236}">
                <a16:creationId xmlns="" xmlns:a16="http://schemas.microsoft.com/office/drawing/2014/main" id="{99DA524F-445B-8CA9-563D-09FD969B3FF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900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Espaço Reservado para Conteúdo 4">
            <a:extLst>
              <a:ext uri="{FF2B5EF4-FFF2-40B4-BE49-F238E27FC236}">
                <a16:creationId xmlns="" xmlns:a16="http://schemas.microsoft.com/office/drawing/2014/main" id="{2E8A395B-6711-755A-C559-FDAD09F97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16" y="310902"/>
            <a:ext cx="9117333" cy="62361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1">
            <a:extLst>
              <a:ext uri="{FF2B5EF4-FFF2-40B4-BE49-F238E27FC236}">
                <a16:creationId xmlns="" xmlns:a16="http://schemas.microsoft.com/office/drawing/2014/main" id="{82E4466F-583F-36B5-B96A-A43C156FD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1001" y="310902"/>
            <a:ext cx="3040310" cy="6236196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pt-BR" sz="2400" b="1" dirty="0"/>
              <a:t>Ausência de instrumentos de planejamento que apresentem enfoque de prevenção de desastres.</a:t>
            </a:r>
            <a:br>
              <a:rPr lang="pt-BR" sz="2400" b="1" dirty="0"/>
            </a:br>
            <a:r>
              <a:rPr lang="pt-BR" sz="2400" b="1" dirty="0"/>
              <a:t/>
            </a:r>
            <a:br>
              <a:rPr lang="pt-BR" sz="2400" b="1" dirty="0"/>
            </a:br>
            <a:r>
              <a:rPr lang="pt-BR" sz="2400" b="1" dirty="0"/>
              <a:t>Quase 60% dos municípios brasileiros não apresentavam, em 2017, nenhum dos instrumentos</a:t>
            </a:r>
            <a:br>
              <a:rPr lang="pt-BR" sz="2400" b="1" dirty="0"/>
            </a:br>
            <a:r>
              <a:rPr lang="pt-BR" sz="2400" b="1" dirty="0"/>
              <a:t>questionados.</a:t>
            </a:r>
          </a:p>
        </p:txBody>
      </p:sp>
    </p:spTree>
    <p:extLst>
      <p:ext uri="{BB962C8B-B14F-4D97-AF65-F5344CB8AC3E}">
        <p14:creationId xmlns:p14="http://schemas.microsoft.com/office/powerpoint/2010/main" val="9084780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42;p17" descr="Navio, Naufrágio, Aventura, Configuração, Barco">
            <a:extLst>
              <a:ext uri="{FF2B5EF4-FFF2-40B4-BE49-F238E27FC236}">
                <a16:creationId xmlns="" xmlns:a16="http://schemas.microsoft.com/office/drawing/2014/main" id="{99DA524F-445B-8CA9-563D-09FD969B3FF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900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7FFB11C8-0701-11E5-DB2F-3A339AE9D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651" y="987973"/>
            <a:ext cx="11518698" cy="5743284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="" xmlns:a16="http://schemas.microsoft.com/office/drawing/2014/main" id="{7F99DD23-943C-FADA-21A3-B043E9B45476}"/>
              </a:ext>
            </a:extLst>
          </p:cNvPr>
          <p:cNvSpPr txBox="1"/>
          <p:nvPr/>
        </p:nvSpPr>
        <p:spPr>
          <a:xfrm>
            <a:off x="2" y="27729"/>
            <a:ext cx="12191998" cy="868238"/>
          </a:xfrm>
          <a:prstGeom prst="rect">
            <a:avLst/>
          </a:prstGeom>
          <a:solidFill>
            <a:schemeClr val="accent5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ea typeface="+mj-ea"/>
                <a:cs typeface="+mj-cs"/>
              </a:defRPr>
            </a:lvl1pPr>
          </a:lstStyle>
          <a:p>
            <a:r>
              <a:rPr lang="pt-BR" sz="2800" dirty="0"/>
              <a:t>A MÁ GOVERNANÇA NESSA POLÍTICA PODE SER VERIFICADA NOS DIVERSOS TRABALHOS DO TCU </a:t>
            </a:r>
          </a:p>
        </p:txBody>
      </p:sp>
    </p:spTree>
    <p:extLst>
      <p:ext uri="{BB962C8B-B14F-4D97-AF65-F5344CB8AC3E}">
        <p14:creationId xmlns:p14="http://schemas.microsoft.com/office/powerpoint/2010/main" val="13852738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9" name="Rectangle 258">
            <a:extLst>
              <a:ext uri="{FF2B5EF4-FFF2-40B4-BE49-F238E27FC236}">
                <a16:creationId xmlns="" xmlns:a16="http://schemas.microsoft.com/office/drawing/2014/main" id="{AB8C311F-7253-4AED-9701-7FC0708C41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Rectangle 260">
            <a:extLst>
              <a:ext uri="{FF2B5EF4-FFF2-40B4-BE49-F238E27FC236}">
                <a16:creationId xmlns="" xmlns:a16="http://schemas.microsoft.com/office/drawing/2014/main" id="{E2384209-CB15-4CDF-9D31-C44FD9A3F20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Rectangle 262">
            <a:extLst>
              <a:ext uri="{FF2B5EF4-FFF2-40B4-BE49-F238E27FC236}">
                <a16:creationId xmlns="" xmlns:a16="http://schemas.microsoft.com/office/drawing/2014/main" id="{2633B3B5-CC90-43F0-8714-D31D1F3F02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Rectangle 264">
            <a:extLst>
              <a:ext uri="{FF2B5EF4-FFF2-40B4-BE49-F238E27FC236}">
                <a16:creationId xmlns="" xmlns:a16="http://schemas.microsoft.com/office/drawing/2014/main" id="{A8D57A06-A426-446D-B02C-A2DC6B62E4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4" name="Google Shape;254;p18"/>
          <p:cNvPicPr preferRelativeResize="0"/>
          <p:nvPr/>
        </p:nvPicPr>
        <p:blipFill rotWithShape="1">
          <a:blip r:embed="rId3"/>
          <a:stretch/>
        </p:blipFill>
        <p:spPr>
          <a:xfrm>
            <a:off x="885618" y="868238"/>
            <a:ext cx="5297634" cy="5548751"/>
          </a:xfrm>
          <a:prstGeom prst="rect">
            <a:avLst/>
          </a:prstGeom>
          <a:noFill/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C3FD97BA-01A5-61C4-2580-774496EAA51D}"/>
              </a:ext>
            </a:extLst>
          </p:cNvPr>
          <p:cNvSpPr txBox="1"/>
          <p:nvPr/>
        </p:nvSpPr>
        <p:spPr>
          <a:xfrm>
            <a:off x="2" y="0"/>
            <a:ext cx="12191998" cy="868238"/>
          </a:xfrm>
          <a:prstGeom prst="rect">
            <a:avLst/>
          </a:prstGeom>
          <a:solidFill>
            <a:schemeClr val="accent5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ea typeface="+mj-ea"/>
                <a:cs typeface="+mj-cs"/>
              </a:defRPr>
            </a:lvl1pPr>
          </a:lstStyle>
          <a:p>
            <a:r>
              <a:rPr lang="pt-BR" sz="2800" dirty="0"/>
              <a:t>AS ORGANIZAÇÕES, RESPONSÁVEIS PELAS POLÍTICAS, APRESENTAM PROBLEMAS DE GOVERNANÇA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004DCD3D-3DE7-6AAA-3A78-710D55E8F3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8570"/>
          <a:stretch/>
        </p:blipFill>
        <p:spPr>
          <a:xfrm>
            <a:off x="6662470" y="2161893"/>
            <a:ext cx="5192979" cy="3213672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="" xmlns:a16="http://schemas.microsoft.com/office/drawing/2014/main" id="{C317DF4E-ABD4-5D93-5E46-5D9AB6B21C07}"/>
              </a:ext>
            </a:extLst>
          </p:cNvPr>
          <p:cNvSpPr/>
          <p:nvPr/>
        </p:nvSpPr>
        <p:spPr>
          <a:xfrm>
            <a:off x="6660158" y="868239"/>
            <a:ext cx="5192978" cy="138076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u="sng" dirty="0"/>
              <a:t>PROJETO DE LEI 9.163/2017 TRATA DAS MELHORES PRÁTICAS, COMO GESTÃO DE RISCOS E PLANEJAMENTO ESTRATÉGICOS, PARA APERFEIÇOAR A GOVERNANÇA DAS ORGANIZAÇÕES</a:t>
            </a:r>
            <a:endParaRPr lang="es-EC" b="1" u="sng" dirty="0"/>
          </a:p>
        </p:txBody>
      </p:sp>
      <p:sp>
        <p:nvSpPr>
          <p:cNvPr id="6" name="Elipse 5">
            <a:extLst>
              <a:ext uri="{FF2B5EF4-FFF2-40B4-BE49-F238E27FC236}">
                <a16:creationId xmlns="" xmlns:a16="http://schemas.microsoft.com/office/drawing/2014/main" id="{2D41978A-17FF-16E5-82B7-0A279EFCB9D8}"/>
              </a:ext>
            </a:extLst>
          </p:cNvPr>
          <p:cNvSpPr/>
          <p:nvPr/>
        </p:nvSpPr>
        <p:spPr>
          <a:xfrm>
            <a:off x="6639939" y="2248999"/>
            <a:ext cx="5192978" cy="338050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</p:spTree>
  </p:cSld>
  <p:clrMapOvr>
    <a:masterClrMapping/>
  </p:clrMapOvr>
  <p:transition spd="slow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61" name="Rectangle 6157">
            <a:extLst>
              <a:ext uri="{FF2B5EF4-FFF2-40B4-BE49-F238E27FC236}">
                <a16:creationId xmlns="" xmlns:a16="http://schemas.microsoft.com/office/drawing/2014/main" id="{96CF2A2B-0745-440C-9224-C5C6A0A4286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60" name="Rectangle 6159">
            <a:extLst>
              <a:ext uri="{FF2B5EF4-FFF2-40B4-BE49-F238E27FC236}">
                <a16:creationId xmlns="" xmlns:a16="http://schemas.microsoft.com/office/drawing/2014/main" id="{75BE6D6B-84C9-4D2B-97EB-773B7369EF8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46" name="Picture 2" descr="bússola de exploração de pessoa"/>
          <p:cNvPicPr>
            <a:picLocks noChangeAspect="1" noChangeArrowheads="1"/>
          </p:cNvPicPr>
          <p:nvPr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49" b="22851"/>
          <a:stretch/>
        </p:blipFill>
        <p:spPr bwMode="auto">
          <a:xfrm>
            <a:off x="20" y="10"/>
            <a:ext cx="1219197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="" xmlns:a16="http://schemas.microsoft.com/office/drawing/2014/main" id="{11B6071C-4099-F2E6-A978-3A8D55E1FAA4}"/>
              </a:ext>
            </a:extLst>
          </p:cNvPr>
          <p:cNvSpPr txBox="1"/>
          <p:nvPr/>
        </p:nvSpPr>
        <p:spPr>
          <a:xfrm>
            <a:off x="-3048" y="1198"/>
            <a:ext cx="12188951" cy="950147"/>
          </a:xfrm>
          <a:prstGeom prst="rect">
            <a:avLst/>
          </a:prstGeom>
          <a:solidFill>
            <a:schemeClr val="accent5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ts val="1800"/>
              <a:buNone/>
              <a:defRPr sz="3600" b="1">
                <a:solidFill>
                  <a:schemeClr val="tx1"/>
                </a:solidFill>
                <a:ea typeface="+mj-ea"/>
                <a:cs typeface="+mj-cs"/>
              </a:defRPr>
            </a:lvl1pPr>
            <a:lvl2pPr>
              <a:buSzPts val="1400"/>
              <a:buNone/>
              <a:defRPr sz="1800"/>
            </a:lvl2pPr>
            <a:lvl3pPr>
              <a:buSzPts val="1400"/>
              <a:buNone/>
              <a:defRPr sz="1800"/>
            </a:lvl3pPr>
            <a:lvl4pPr>
              <a:buSzPts val="1400"/>
              <a:buNone/>
              <a:defRPr sz="1800"/>
            </a:lvl4pPr>
            <a:lvl5pPr>
              <a:buSzPts val="1400"/>
              <a:buNone/>
              <a:defRPr sz="1800"/>
            </a:lvl5pPr>
            <a:lvl6pPr>
              <a:buSzPts val="1400"/>
              <a:buNone/>
              <a:defRPr sz="1800"/>
            </a:lvl6pPr>
            <a:lvl7pPr>
              <a:buSzPts val="1400"/>
              <a:buNone/>
              <a:defRPr sz="1800"/>
            </a:lvl7pPr>
            <a:lvl8pPr>
              <a:buSzPts val="1400"/>
              <a:buNone/>
              <a:defRPr sz="1800"/>
            </a:lvl8pPr>
            <a:lvl9pPr>
              <a:buSzPts val="1400"/>
              <a:buNone/>
              <a:defRPr sz="1800"/>
            </a:lvl9pPr>
          </a:lstStyle>
          <a:p>
            <a:r>
              <a:rPr lang="pt-BR" dirty="0">
                <a:solidFill>
                  <a:schemeClr val="bg1">
                    <a:lumMod val="95000"/>
                  </a:schemeClr>
                </a:solidFill>
              </a:rPr>
              <a:t>Acórdão 1273/2015 – TCU Plenário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5A3DFC16-5385-B132-FBCA-00B27E718D26}"/>
              </a:ext>
            </a:extLst>
          </p:cNvPr>
          <p:cNvSpPr txBox="1"/>
          <p:nvPr/>
        </p:nvSpPr>
        <p:spPr>
          <a:xfrm>
            <a:off x="8502840" y="3448434"/>
            <a:ext cx="3341569" cy="3133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="" xmlns:a16="http://schemas.microsoft.com/office/drawing/2014/main" id="{D17400C4-C10F-7973-DB26-1A80A49D0A49}"/>
              </a:ext>
            </a:extLst>
          </p:cNvPr>
          <p:cNvSpPr txBox="1"/>
          <p:nvPr/>
        </p:nvSpPr>
        <p:spPr>
          <a:xfrm>
            <a:off x="8675113" y="3282702"/>
            <a:ext cx="3258269" cy="2751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2400" kern="1200" dirty="0">
                <a:solidFill>
                  <a:srgbClr val="FFFFFF"/>
                </a:solidFill>
                <a:latin typeface="+mj-lt"/>
                <a:ea typeface="+mn-ea"/>
                <a:cs typeface="Calibri" panose="020F0502020204030204" pitchFamily="34" charset="0"/>
              </a:rPr>
              <a:t>Recomendou à Casa Civil da presidência, Conselho Nacional de Justiça e Conselho Nacional do Ministério Público que elaborassem modelo de governança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9F489FAD-43D7-10E2-8643-72848C322909}"/>
              </a:ext>
            </a:extLst>
          </p:cNvPr>
          <p:cNvSpPr txBox="1"/>
          <p:nvPr/>
        </p:nvSpPr>
        <p:spPr>
          <a:xfrm>
            <a:off x="175319" y="1304583"/>
            <a:ext cx="2875122" cy="349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2400" kern="120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rPr>
              <a:t>Sugeriu ao Senado Federal e Câmara Dos Deputados que avaliassem a possibilidade de discutir anteprojeto de lei (nacional) com modelo de governança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kern="1200" dirty="0">
              <a:solidFill>
                <a:schemeClr val="bg1"/>
              </a:solidFill>
              <a:latin typeface="+mj-lt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003285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63" name="Rectangle 5154">
            <a:extLst>
              <a:ext uri="{FF2B5EF4-FFF2-40B4-BE49-F238E27FC236}">
                <a16:creationId xmlns="" xmlns:a16="http://schemas.microsoft.com/office/drawing/2014/main" id="{0671A8AE-40A1-4631-A6B8-581AFF06548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122" name="Picture 2" descr="Imigrantes da Nigéria viajam por 11 dias sentados no leme de um navio">
            <a:extLst>
              <a:ext uri="{FF2B5EF4-FFF2-40B4-BE49-F238E27FC236}">
                <a16:creationId xmlns="" xmlns:a16="http://schemas.microsoft.com/office/drawing/2014/main" id="{8B78B508-5404-C058-E6BA-E725AA0C77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" t="9091" r="25829" b="-1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64" name="Rectangle 5156">
            <a:extLst>
              <a:ext uri="{FF2B5EF4-FFF2-40B4-BE49-F238E27FC236}">
                <a16:creationId xmlns="" xmlns:a16="http://schemas.microsoft.com/office/drawing/2014/main" id="{AB58EF07-17C2-48CF-ABB0-EEF1F17CB8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4" name="Google Shape;114;p4"/>
          <p:cNvSpPr txBox="1">
            <a:spLocks noGrp="1"/>
          </p:cNvSpPr>
          <p:nvPr>
            <p:ph type="subTitle" idx="1"/>
          </p:nvPr>
        </p:nvSpPr>
        <p:spPr>
          <a:xfrm>
            <a:off x="329876" y="849983"/>
            <a:ext cx="4023359" cy="3400874"/>
          </a:xfrm>
          <a:prstGeom prst="rect">
            <a:avLst/>
          </a:prstGeom>
        </p:spPr>
        <p:txBody>
          <a:bodyPr spcFirstLastPara="1" lIns="91425" tIns="45700" rIns="91425" bIns="45700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Clr>
                <a:srgbClr val="F3ECE2"/>
              </a:buClr>
              <a:buSzPts val="3600"/>
              <a:buNone/>
            </a:pPr>
            <a:r>
              <a:rPr lang="pt-BR" sz="4000" b="1" dirty="0">
                <a:solidFill>
                  <a:schemeClr val="bg1"/>
                </a:solidFill>
                <a:latin typeface="+mj-lt"/>
                <a:ea typeface="Roboto"/>
                <a:cs typeface="Roboto"/>
                <a:sym typeface="Roboto"/>
              </a:rPr>
              <a:t>COMO CHEGAMOS À EDIÇÃO DA POLÍTICA DE GOVERNANÇA PÚBLICA?</a:t>
            </a:r>
            <a:endParaRPr lang="pt-BR" sz="4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165" name="Rectangle 5158">
            <a:extLst>
              <a:ext uri="{FF2B5EF4-FFF2-40B4-BE49-F238E27FC236}">
                <a16:creationId xmlns="" xmlns:a16="http://schemas.microsoft.com/office/drawing/2014/main" id="{AF2F604E-43BE-4DC3-B983-E071523364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166" name="Rectangle 5160">
            <a:extLst>
              <a:ext uri="{FF2B5EF4-FFF2-40B4-BE49-F238E27FC236}">
                <a16:creationId xmlns="" xmlns:a16="http://schemas.microsoft.com/office/drawing/2014/main" id="{08C9B587-E65E-4B52-B37C-ABEBB6E879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7" name="Rectangle 7176">
            <a:extLst>
              <a:ext uri="{FF2B5EF4-FFF2-40B4-BE49-F238E27FC236}">
                <a16:creationId xmlns="" xmlns:a16="http://schemas.microsoft.com/office/drawing/2014/main" id="{1A9F7B4E-B03D-4F64-BE33-00D074458D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2" name="Picture 4" descr="TCU: atuação de Anatel e MCom cria lacuna sem política pública de longo  prazo | TELETIME News">
            <a:extLst>
              <a:ext uri="{FF2B5EF4-FFF2-40B4-BE49-F238E27FC236}">
                <a16:creationId xmlns="" xmlns:a16="http://schemas.microsoft.com/office/drawing/2014/main" id="{95483A27-368E-EBA4-F363-4EAB467D47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4" b="14018"/>
          <a:stretch/>
        </p:blipFill>
        <p:spPr bwMode="auto">
          <a:xfrm>
            <a:off x="-3027" y="10"/>
            <a:ext cx="1219197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9" name="sketchy line">
            <a:extLst>
              <a:ext uri="{FF2B5EF4-FFF2-40B4-BE49-F238E27FC236}">
                <a16:creationId xmlns="" xmlns:a16="http://schemas.microsoft.com/office/drawing/2014/main" id="{7E2BE7F7-CA89-4002-ACCE-A478AEA24F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=""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ixaDeTexto 10">
            <a:extLst>
              <a:ext uri="{FF2B5EF4-FFF2-40B4-BE49-F238E27FC236}">
                <a16:creationId xmlns="" xmlns:a16="http://schemas.microsoft.com/office/drawing/2014/main" id="{9464DB3C-7183-2AC8-128E-36580B9BC38B}"/>
              </a:ext>
            </a:extLst>
          </p:cNvPr>
          <p:cNvSpPr txBox="1"/>
          <p:nvPr/>
        </p:nvSpPr>
        <p:spPr>
          <a:xfrm>
            <a:off x="701962" y="169692"/>
            <a:ext cx="10566402" cy="1088221"/>
          </a:xfrm>
          <a:prstGeom prst="rect">
            <a:avLst/>
          </a:prstGeom>
          <a:solidFill>
            <a:schemeClr val="accent5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ts val="1800"/>
              <a:buNone/>
              <a:defRPr sz="2400" b="1">
                <a:solidFill>
                  <a:schemeClr val="tx1"/>
                </a:solidFill>
                <a:ea typeface="+mj-ea"/>
                <a:cs typeface="+mj-cs"/>
                <a:sym typeface="Calibri"/>
              </a:defRPr>
            </a:lvl1pPr>
            <a:lvl2pPr>
              <a:buSzPts val="1400"/>
              <a:buNone/>
              <a:defRPr sz="1800"/>
            </a:lvl2pPr>
            <a:lvl3pPr>
              <a:buSzPts val="1400"/>
              <a:buNone/>
              <a:defRPr sz="1800"/>
            </a:lvl3pPr>
            <a:lvl4pPr>
              <a:buSzPts val="1400"/>
              <a:buNone/>
              <a:defRPr sz="1800"/>
            </a:lvl4pPr>
            <a:lvl5pPr>
              <a:buSzPts val="1400"/>
              <a:buNone/>
              <a:defRPr sz="1800"/>
            </a:lvl5pPr>
            <a:lvl6pPr>
              <a:buSzPts val="1400"/>
              <a:buNone/>
              <a:defRPr sz="1800"/>
            </a:lvl6pPr>
            <a:lvl7pPr>
              <a:buSzPts val="1400"/>
              <a:buNone/>
              <a:defRPr sz="1800"/>
            </a:lvl7pPr>
            <a:lvl8pPr>
              <a:buSzPts val="1400"/>
              <a:buNone/>
              <a:defRPr sz="1800"/>
            </a:lvl8pPr>
            <a:lvl9pPr>
              <a:buSzPts val="1400"/>
              <a:buNone/>
              <a:defRPr sz="1800"/>
            </a:lvl9pPr>
          </a:lstStyle>
          <a:p>
            <a:r>
              <a:rPr lang="en-US" altLang="pt-BR" sz="3600" dirty="0">
                <a:sym typeface="Arial"/>
              </a:rPr>
              <a:t>EM 2017, O TCU PROPÔS UM </a:t>
            </a:r>
            <a:r>
              <a:rPr lang="en-US" altLang="pt-BR" sz="3600" dirty="0"/>
              <a:t>M</a:t>
            </a:r>
            <a:r>
              <a:rPr lang="en-US" altLang="pt-BR" sz="3600" dirty="0">
                <a:sym typeface="Arial"/>
              </a:rPr>
              <a:t>ODELO DE GOVERNANÇA PARA O PAÍS</a:t>
            </a:r>
            <a:endParaRPr lang="en-US" sz="3600" dirty="0"/>
          </a:p>
        </p:txBody>
      </p:sp>
      <p:sp>
        <p:nvSpPr>
          <p:cNvPr id="13" name="CaixaDeTexto 12">
            <a:extLst>
              <a:ext uri="{FF2B5EF4-FFF2-40B4-BE49-F238E27FC236}">
                <a16:creationId xmlns="" xmlns:a16="http://schemas.microsoft.com/office/drawing/2014/main" id="{C111DDB9-CF78-0592-403C-77299F9F7CDB}"/>
              </a:ext>
            </a:extLst>
          </p:cNvPr>
          <p:cNvSpPr txBox="1"/>
          <p:nvPr/>
        </p:nvSpPr>
        <p:spPr>
          <a:xfrm>
            <a:off x="1857080" y="1904214"/>
            <a:ext cx="836157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800" b="1" dirty="0">
                <a:solidFill>
                  <a:schemeClr val="tx1"/>
                </a:solidFill>
                <a:latin typeface="+mj-lt"/>
                <a:ea typeface="Roboto" pitchFamily="2" charset="0"/>
                <a:cs typeface="Calibri" panose="020F0502020204030204" pitchFamily="34" charset="0"/>
              </a:rPr>
              <a:t>Um Grupo de Trabalho do TCU elaborou um Modelo de Governança baseado nos modelos americano, australiano e alemão, além das boas práticas difundidas pela OCDE e pelo próprio TCU.</a:t>
            </a:r>
          </a:p>
          <a:p>
            <a:pPr algn="just"/>
            <a:endParaRPr lang="pt-BR" sz="2800" b="1" dirty="0">
              <a:solidFill>
                <a:schemeClr val="tx1"/>
              </a:solidFill>
              <a:latin typeface="+mj-lt"/>
              <a:ea typeface="Roboto" pitchFamily="2" charset="0"/>
              <a:cs typeface="Calibri" panose="020F0502020204030204" pitchFamily="34" charset="0"/>
            </a:endParaRPr>
          </a:p>
          <a:p>
            <a:pPr algn="just"/>
            <a:r>
              <a:rPr lang="pt-BR" sz="2800" b="1" dirty="0">
                <a:solidFill>
                  <a:schemeClr val="tx1"/>
                </a:solidFill>
                <a:latin typeface="+mj-lt"/>
                <a:ea typeface="Roboto" pitchFamily="2" charset="0"/>
                <a:cs typeface="Calibri" panose="020F0502020204030204" pitchFamily="34" charset="0"/>
              </a:rPr>
              <a:t>O modelo de Governança, sob a forma de uma minuta de Projeto de Lei/Decreto foi negociado com o governo Temer.</a:t>
            </a:r>
          </a:p>
          <a:p>
            <a:pPr algn="just"/>
            <a:endParaRPr lang="pt-BR" sz="2800" b="1" dirty="0">
              <a:solidFill>
                <a:schemeClr val="tx1"/>
              </a:solidFill>
              <a:latin typeface="+mj-lt"/>
              <a:ea typeface="Roboto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9927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Rectangle 270">
            <a:extLst>
              <a:ext uri="{FF2B5EF4-FFF2-40B4-BE49-F238E27FC236}">
                <a16:creationId xmlns="" xmlns:a16="http://schemas.microsoft.com/office/drawing/2014/main" id="{71B2258F-86CA-4D4D-8270-BC05FCDEB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9" name="Google Shape;259;p19"/>
          <p:cNvPicPr preferRelativeResize="0"/>
          <p:nvPr/>
        </p:nvPicPr>
        <p:blipFill rotWithShape="1">
          <a:blip r:embed="rId3">
            <a:alphaModFix amt="50000"/>
          </a:blip>
          <a:srcRect t="15982" b="9018"/>
          <a:stretch/>
        </p:blipFill>
        <p:spPr>
          <a:xfrm>
            <a:off x="20" y="1"/>
            <a:ext cx="12191980" cy="6857999"/>
          </a:xfrm>
          <a:prstGeom prst="rect">
            <a:avLst/>
          </a:prstGeom>
          <a:noFill/>
        </p:spPr>
      </p:pic>
      <p:sp>
        <p:nvSpPr>
          <p:cNvPr id="2" name="Google Shape;262;p19">
            <a:extLst>
              <a:ext uri="{FF2B5EF4-FFF2-40B4-BE49-F238E27FC236}">
                <a16:creationId xmlns="" xmlns:a16="http://schemas.microsoft.com/office/drawing/2014/main" id="{4E610DA6-6B7B-6822-2BD8-F215CA19D50C}"/>
              </a:ext>
            </a:extLst>
          </p:cNvPr>
          <p:cNvSpPr txBox="1"/>
          <p:nvPr/>
        </p:nvSpPr>
        <p:spPr>
          <a:xfrm>
            <a:off x="778020" y="62630"/>
            <a:ext cx="10044834" cy="1274763"/>
          </a:xfrm>
          <a:prstGeom prst="rect">
            <a:avLst/>
          </a:prstGeom>
          <a:solidFill>
            <a:schemeClr val="accent5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ts val="1800"/>
              <a:buNone/>
              <a:defRPr sz="3600" b="1">
                <a:solidFill>
                  <a:schemeClr val="tx1"/>
                </a:solidFill>
                <a:ea typeface="+mj-ea"/>
                <a:cs typeface="+mj-cs"/>
              </a:defRPr>
            </a:lvl1pPr>
            <a:lvl2pPr>
              <a:buSzPts val="1400"/>
              <a:buNone/>
              <a:defRPr sz="1800"/>
            </a:lvl2pPr>
            <a:lvl3pPr>
              <a:buSzPts val="1400"/>
              <a:buNone/>
              <a:defRPr sz="1800"/>
            </a:lvl3pPr>
            <a:lvl4pPr>
              <a:buSzPts val="1400"/>
              <a:buNone/>
              <a:defRPr sz="1800"/>
            </a:lvl4pPr>
            <a:lvl5pPr>
              <a:buSzPts val="1400"/>
              <a:buNone/>
              <a:defRPr sz="1800"/>
            </a:lvl5pPr>
            <a:lvl6pPr>
              <a:buSzPts val="1400"/>
              <a:buNone/>
              <a:defRPr sz="1800"/>
            </a:lvl6pPr>
            <a:lvl7pPr>
              <a:buSzPts val="1400"/>
              <a:buNone/>
              <a:defRPr sz="1800"/>
            </a:lvl7pPr>
            <a:lvl8pPr>
              <a:buSzPts val="1400"/>
              <a:buNone/>
              <a:defRPr sz="1800"/>
            </a:lvl8pPr>
            <a:lvl9pPr>
              <a:buSzPts val="1400"/>
              <a:buNone/>
              <a:defRPr sz="1800"/>
            </a:lvl9pPr>
          </a:lstStyle>
          <a:p>
            <a:r>
              <a:rPr lang="en-US" dirty="0">
                <a:solidFill>
                  <a:schemeClr val="bg1"/>
                </a:solidFill>
                <a:sym typeface="Roboto"/>
              </a:rPr>
              <a:t>POLÍTICA NACIONAL DE GOVERNANÇA PÚBLICA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Google Shape;260;p19">
            <a:extLst>
              <a:ext uri="{FF2B5EF4-FFF2-40B4-BE49-F238E27FC236}">
                <a16:creationId xmlns="" xmlns:a16="http://schemas.microsoft.com/office/drawing/2014/main" id="{E21FE0F3-C277-8898-1695-D0A6B076239D}"/>
              </a:ext>
            </a:extLst>
          </p:cNvPr>
          <p:cNvSpPr/>
          <p:nvPr/>
        </p:nvSpPr>
        <p:spPr>
          <a:xfrm>
            <a:off x="138385" y="4589121"/>
            <a:ext cx="7471103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lvl="1"/>
            <a:r>
              <a:rPr lang="pt-BR" sz="4400" b="1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Projeto de Lei 9.163/2017 </a:t>
            </a:r>
            <a:endParaRPr lang="pt-BR" sz="4400" dirty="0">
              <a:solidFill>
                <a:schemeClr val="bg1"/>
              </a:solidFill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 b="1" i="0" u="none" strike="noStrike" cap="none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Decreto 9.203/2017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AB8C311F-7253-4AED-9701-7FC0708C41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E2384209-CB15-4CDF-9D31-C44FD9A3F20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2633B3B5-CC90-43F0-8714-D31D1F3F02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A8D57A06-A426-446D-B02C-A2DC6B62E4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5541D6F1-6629-423B-9BFA-4E5442267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817" y="1678117"/>
            <a:ext cx="11277600" cy="4708397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A66A8BBD-642D-AF79-F096-79592E92B980}"/>
              </a:ext>
            </a:extLst>
          </p:cNvPr>
          <p:cNvSpPr txBox="1"/>
          <p:nvPr/>
        </p:nvSpPr>
        <p:spPr>
          <a:xfrm>
            <a:off x="533400" y="6541242"/>
            <a:ext cx="609765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" dirty="0">
                <a:solidFill>
                  <a:schemeClr val="bg1"/>
                </a:solidFill>
              </a:rPr>
              <a:t>Fonte: Referencial Básico de Governança Organizacional. TCU.</a:t>
            </a:r>
          </a:p>
        </p:txBody>
      </p:sp>
      <p:sp>
        <p:nvSpPr>
          <p:cNvPr id="3" name="Google Shape;262;p19">
            <a:extLst>
              <a:ext uri="{FF2B5EF4-FFF2-40B4-BE49-F238E27FC236}">
                <a16:creationId xmlns="" xmlns:a16="http://schemas.microsoft.com/office/drawing/2014/main" id="{F59F3C53-3FC9-7C12-A0B7-60B9F352E090}"/>
              </a:ext>
            </a:extLst>
          </p:cNvPr>
          <p:cNvSpPr txBox="1"/>
          <p:nvPr/>
        </p:nvSpPr>
        <p:spPr>
          <a:xfrm>
            <a:off x="-2312" y="1"/>
            <a:ext cx="12191234" cy="1623396"/>
          </a:xfrm>
          <a:prstGeom prst="rect">
            <a:avLst/>
          </a:prstGeom>
          <a:solidFill>
            <a:schemeClr val="accent5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ts val="1800"/>
              <a:buNone/>
              <a:defRPr sz="3600" b="1">
                <a:solidFill>
                  <a:schemeClr val="tx1"/>
                </a:solidFill>
                <a:ea typeface="+mj-ea"/>
                <a:cs typeface="+mj-cs"/>
              </a:defRPr>
            </a:lvl1pPr>
            <a:lvl2pPr>
              <a:buSzPts val="1400"/>
              <a:buNone/>
              <a:defRPr sz="1800"/>
            </a:lvl2pPr>
            <a:lvl3pPr>
              <a:buSzPts val="1400"/>
              <a:buNone/>
              <a:defRPr sz="1800"/>
            </a:lvl3pPr>
            <a:lvl4pPr>
              <a:buSzPts val="1400"/>
              <a:buNone/>
              <a:defRPr sz="1800"/>
            </a:lvl4pPr>
            <a:lvl5pPr>
              <a:buSzPts val="1400"/>
              <a:buNone/>
              <a:defRPr sz="1800"/>
            </a:lvl5pPr>
            <a:lvl6pPr>
              <a:buSzPts val="1400"/>
              <a:buNone/>
              <a:defRPr sz="1800"/>
            </a:lvl6pPr>
            <a:lvl7pPr>
              <a:buSzPts val="1400"/>
              <a:buNone/>
              <a:defRPr sz="1800"/>
            </a:lvl7pPr>
            <a:lvl8pPr>
              <a:buSzPts val="1400"/>
              <a:buNone/>
              <a:defRPr sz="1800"/>
            </a:lvl8pPr>
            <a:lvl9pPr>
              <a:buSzPts val="1400"/>
              <a:buNone/>
              <a:defRPr sz="1800"/>
            </a:lvl9pPr>
          </a:lstStyle>
          <a:p>
            <a:r>
              <a:rPr lang="pt-BR" sz="2800" dirty="0">
                <a:solidFill>
                  <a:schemeClr val="bg1"/>
                </a:solidFill>
                <a:sym typeface="Roboto"/>
              </a:rPr>
              <a:t>COM A EDIÇÃO DO DECRETO 9.203/2017, O PRÓPRIO GOVERNO PASSOU A DIRECIONAR SEUS GESTORES NO SENTIDO DA BOA GOVERNANÇA</a:t>
            </a:r>
            <a:endParaRPr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4253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63" name="Rectangle 5154">
            <a:extLst>
              <a:ext uri="{FF2B5EF4-FFF2-40B4-BE49-F238E27FC236}">
                <a16:creationId xmlns="" xmlns:a16="http://schemas.microsoft.com/office/drawing/2014/main" id="{0671A8AE-40A1-4631-A6B8-581AFF06548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122" name="Picture 2" descr="Imigrantes da Nigéria viajam por 11 dias sentados no leme de um navio">
            <a:extLst>
              <a:ext uri="{FF2B5EF4-FFF2-40B4-BE49-F238E27FC236}">
                <a16:creationId xmlns="" xmlns:a16="http://schemas.microsoft.com/office/drawing/2014/main" id="{8B78B508-5404-C058-E6BA-E725AA0C77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" t="9091" r="25829" b="-1"/>
          <a:stretch/>
        </p:blipFill>
        <p:spPr bwMode="auto">
          <a:xfrm>
            <a:off x="3523488" y="69666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64" name="Rectangle 5156">
            <a:extLst>
              <a:ext uri="{FF2B5EF4-FFF2-40B4-BE49-F238E27FC236}">
                <a16:creationId xmlns="" xmlns:a16="http://schemas.microsoft.com/office/drawing/2014/main" id="{AB58EF07-17C2-48CF-ABB0-EEF1F17CB8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4" name="Google Shape;114;p4"/>
          <p:cNvSpPr txBox="1">
            <a:spLocks noGrp="1"/>
          </p:cNvSpPr>
          <p:nvPr>
            <p:ph type="subTitle" idx="1"/>
          </p:nvPr>
        </p:nvSpPr>
        <p:spPr>
          <a:xfrm>
            <a:off x="693683" y="1397671"/>
            <a:ext cx="6495393" cy="3400874"/>
          </a:xfrm>
          <a:prstGeom prst="rect">
            <a:avLst/>
          </a:prstGeom>
        </p:spPr>
        <p:txBody>
          <a:bodyPr spcFirstLastPara="1" lIns="91425" tIns="45700" rIns="91425" bIns="45700" anchorCtr="0">
            <a:noAutofit/>
          </a:bodyPr>
          <a:lstStyle/>
          <a:p>
            <a:pPr marL="84138" marR="0" lvl="0" indent="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</a:pPr>
            <a:r>
              <a:rPr lang="en-US" sz="4000" b="1" kern="1200" dirty="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rPr>
              <a:t>NO AMBITO FEDERAL, OS INDICADORES DEMONSTRAM UMA CLARA EVOLUÇÃO DA GOVERNANÇA, APÓS A EDIÇÃO DO DECRETO</a:t>
            </a:r>
            <a:endParaRPr lang="en-US" sz="4000" b="1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165" name="Rectangle 5158">
            <a:extLst>
              <a:ext uri="{FF2B5EF4-FFF2-40B4-BE49-F238E27FC236}">
                <a16:creationId xmlns="" xmlns:a16="http://schemas.microsoft.com/office/drawing/2014/main" id="{AF2F604E-43BE-4DC3-B983-E071523364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166" name="Rectangle 5160">
            <a:extLst>
              <a:ext uri="{FF2B5EF4-FFF2-40B4-BE49-F238E27FC236}">
                <a16:creationId xmlns="" xmlns:a16="http://schemas.microsoft.com/office/drawing/2014/main" id="{08C9B587-E65E-4B52-B37C-ABEBB6E879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7239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AB8C311F-7253-4AED-9701-7FC0708C41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2384209-CB15-4CDF-9D31-C44FD9A3F20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2633B3B5-CC90-43F0-8714-D31D1F3F02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A8D57A06-A426-446D-B02C-A2DC6B62E4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 descr="Gráfico, Gráfico de barras&#10;&#10;Descrição gerada automaticamente">
            <a:extLst>
              <a:ext uri="{FF2B5EF4-FFF2-40B4-BE49-F238E27FC236}">
                <a16:creationId xmlns="" xmlns:a16="http://schemas.microsoft.com/office/drawing/2014/main" id="{D580E199-FED6-4DE4-BFBA-51F875083D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29"/>
          <a:stretch/>
        </p:blipFill>
        <p:spPr>
          <a:xfrm>
            <a:off x="456817" y="1065229"/>
            <a:ext cx="11277600" cy="5647812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71BF96CD-C9C7-AF4A-4CC8-09DCF3CDD2C6}"/>
              </a:ext>
            </a:extLst>
          </p:cNvPr>
          <p:cNvSpPr txBox="1"/>
          <p:nvPr/>
        </p:nvSpPr>
        <p:spPr>
          <a:xfrm>
            <a:off x="906703" y="-18066"/>
            <a:ext cx="105696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EVOLUÇÃO DE 2018 PARA 2021</a:t>
            </a:r>
          </a:p>
          <a:p>
            <a:pPr algn="ctr"/>
            <a:r>
              <a:rPr lang="pt-BR" sz="2200" b="1" dirty="0">
                <a:solidFill>
                  <a:schemeClr val="bg1"/>
                </a:solidFill>
              </a:rPr>
              <a:t>381 instituições</a:t>
            </a:r>
          </a:p>
        </p:txBody>
      </p:sp>
    </p:spTree>
    <p:extLst>
      <p:ext uri="{BB962C8B-B14F-4D97-AF65-F5344CB8AC3E}">
        <p14:creationId xmlns:p14="http://schemas.microsoft.com/office/powerpoint/2010/main" val="48578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="" xmlns:a16="http://schemas.microsoft.com/office/drawing/2014/main" id="{AB8C311F-7253-4AED-9701-7FC0708C41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0">
            <a:extLst>
              <a:ext uri="{FF2B5EF4-FFF2-40B4-BE49-F238E27FC236}">
                <a16:creationId xmlns="" xmlns:a16="http://schemas.microsoft.com/office/drawing/2014/main" id="{E2384209-CB15-4CDF-9D31-C44FD9A3F20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2">
            <a:extLst>
              <a:ext uri="{FF2B5EF4-FFF2-40B4-BE49-F238E27FC236}">
                <a16:creationId xmlns="" xmlns:a16="http://schemas.microsoft.com/office/drawing/2014/main" id="{2633B3B5-CC90-43F0-8714-D31D1F3F02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4">
            <a:extLst>
              <a:ext uri="{FF2B5EF4-FFF2-40B4-BE49-F238E27FC236}">
                <a16:creationId xmlns="" xmlns:a16="http://schemas.microsoft.com/office/drawing/2014/main" id="{A8D57A06-A426-446D-B02C-A2DC6B62E4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 descr="Gráfico&#10;&#10;Descrição gerada automaticamente">
            <a:extLst>
              <a:ext uri="{FF2B5EF4-FFF2-40B4-BE49-F238E27FC236}">
                <a16:creationId xmlns="" xmlns:a16="http://schemas.microsoft.com/office/drawing/2014/main" id="{0CEC968C-AEEC-4728-AA51-DB0FB2E9F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79" y="224406"/>
            <a:ext cx="11868076" cy="640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2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79AFDD0-76CB-43D2-AE98-491441B2A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D1514C19-0133-4AA5-B452-22B092664A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Precisa </a:t>
            </a:r>
            <a:r>
              <a:rPr lang="en-US" dirty="0" err="1"/>
              <a:t>documentar</a:t>
            </a:r>
            <a:r>
              <a:rPr lang="en-US" dirty="0"/>
              <a:t> </a:t>
            </a:r>
            <a:r>
              <a:rPr lang="en-US" dirty="0" err="1"/>
              <a:t>tudo</a:t>
            </a:r>
            <a:r>
              <a:rPr lang="en-US" dirty="0"/>
              <a:t>?</a:t>
            </a:r>
          </a:p>
          <a:p>
            <a:pPr marL="0" indent="0">
              <a:buNone/>
            </a:pPr>
            <a:r>
              <a:rPr lang="en-US" dirty="0"/>
              <a:t>(</a:t>
            </a:r>
            <a:r>
              <a:rPr lang="en-US" dirty="0" err="1"/>
              <a:t>figura</a:t>
            </a:r>
            <a:r>
              <a:rPr lang="en-US" dirty="0"/>
              <a:t> do </a:t>
            </a:r>
            <a:r>
              <a:rPr lang="en-US" dirty="0" err="1"/>
              <a:t>trilho</a:t>
            </a:r>
            <a:r>
              <a:rPr lang="en-US" dirty="0"/>
              <a:t>, </a:t>
            </a:r>
            <a:r>
              <a:rPr lang="en-US" dirty="0" err="1"/>
              <a:t>trilha</a:t>
            </a:r>
            <a:r>
              <a:rPr lang="en-US" dirty="0"/>
              <a:t> e Floresta)</a:t>
            </a:r>
          </a:p>
          <a:p>
            <a:pPr marL="0" indent="0">
              <a:buNone/>
            </a:pPr>
            <a:r>
              <a:rPr lang="en-US" dirty="0" err="1"/>
              <a:t>Saiu</a:t>
            </a:r>
            <a:r>
              <a:rPr lang="en-US" dirty="0"/>
              <a:t> da </a:t>
            </a:r>
            <a:r>
              <a:rPr lang="en-US" dirty="0" err="1"/>
              <a:t>trilha</a:t>
            </a:r>
            <a:r>
              <a:rPr lang="en-US" dirty="0"/>
              <a:t>, </a:t>
            </a:r>
            <a:r>
              <a:rPr lang="en-US" dirty="0" err="1"/>
              <a:t>põe</a:t>
            </a:r>
            <a:r>
              <a:rPr lang="en-US" dirty="0"/>
              <a:t> no </a:t>
            </a:r>
            <a:r>
              <a:rPr lang="en-US" dirty="0" err="1"/>
              <a:t>papel</a:t>
            </a:r>
            <a:r>
              <a:rPr lang="en-US" dirty="0"/>
              <a:t>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9B34BC89-5031-4987-BF9E-3B6263531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="" xmlns:a16="http://schemas.microsoft.com/office/drawing/2014/main" id="{17B9F1E1-B98D-C4D2-D484-8BEA9658211D}"/>
              </a:ext>
            </a:extLst>
          </p:cNvPr>
          <p:cNvSpPr txBox="1">
            <a:spLocks/>
          </p:cNvSpPr>
          <p:nvPr/>
        </p:nvSpPr>
        <p:spPr>
          <a:xfrm>
            <a:off x="6307778" y="557191"/>
            <a:ext cx="5657979" cy="11410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1" i="0" u="none" strike="noStrike" kern="1200" cap="none" spc="0" normalizeH="0" baseline="0" noProof="0" dirty="0">
                <a:ln>
                  <a:noFill/>
                </a:ln>
                <a:solidFill>
                  <a:srgbClr val="E5F3E5"/>
                </a:solidFill>
                <a:effectLst/>
                <a:uLnTx/>
                <a:uFillTx/>
                <a:latin typeface="Palatino Linotype" panose="020405020505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 Acórdão 1205/2023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="" xmlns:a16="http://schemas.microsoft.com/office/drawing/2014/main" id="{3F7688B5-16FC-173E-E973-4041FD0914D7}"/>
              </a:ext>
            </a:extLst>
          </p:cNvPr>
          <p:cNvSpPr txBox="1">
            <a:spLocks/>
          </p:cNvSpPr>
          <p:nvPr/>
        </p:nvSpPr>
        <p:spPr>
          <a:xfrm>
            <a:off x="6458607" y="2200957"/>
            <a:ext cx="5657979" cy="11410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1" i="0" u="none" strike="noStrike" kern="1200" cap="none" spc="0" normalizeH="0" baseline="0" noProof="0" dirty="0">
                <a:ln>
                  <a:noFill/>
                </a:ln>
                <a:solidFill>
                  <a:srgbClr val="E5F3E5"/>
                </a:solidFill>
                <a:effectLst/>
                <a:uLnTx/>
                <a:uFillTx/>
                <a:latin typeface="Palatino Linotype" panose="020405020505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kumimoji="0" lang="pt-BR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5F3E5"/>
                </a:solidFill>
                <a:effectLst/>
                <a:uLnTx/>
                <a:uFillTx/>
                <a:latin typeface="Palatino Linotype" panose="020405020505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iGG</a:t>
            </a:r>
            <a:r>
              <a:rPr kumimoji="0" lang="pt-BR" sz="4800" b="1" i="0" u="none" strike="noStrike" kern="1200" cap="none" spc="0" normalizeH="0" baseline="0" noProof="0" dirty="0">
                <a:ln>
                  <a:noFill/>
                </a:ln>
                <a:solidFill>
                  <a:srgbClr val="E5F3E5"/>
                </a:solidFill>
                <a:effectLst/>
                <a:uLnTx/>
                <a:uFillTx/>
                <a:latin typeface="Palatino Linotype" panose="020405020505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+ ESG = </a:t>
            </a:r>
            <a:r>
              <a:rPr kumimoji="0" lang="pt-BR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E5F3E5"/>
                </a:solidFill>
                <a:effectLst/>
                <a:uLnTx/>
                <a:uFillTx/>
                <a:latin typeface="Palatino Linotype" panose="020405020505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iESGo</a:t>
            </a:r>
            <a:endParaRPr kumimoji="0" lang="pt-BR" sz="4800" b="1" i="0" u="none" strike="noStrike" kern="1200" cap="none" spc="0" normalizeH="0" baseline="0" noProof="0" dirty="0">
              <a:ln>
                <a:noFill/>
              </a:ln>
              <a:solidFill>
                <a:srgbClr val="E5F3E5"/>
              </a:solidFill>
              <a:effectLst/>
              <a:uLnTx/>
              <a:uFillTx/>
              <a:latin typeface="Palatino Linotype" panose="020405020505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08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63" name="Rectangle 5154">
            <a:extLst>
              <a:ext uri="{FF2B5EF4-FFF2-40B4-BE49-F238E27FC236}">
                <a16:creationId xmlns="" xmlns:a16="http://schemas.microsoft.com/office/drawing/2014/main" id="{0671A8AE-40A1-4631-A6B8-581AFF06548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122" name="Picture 2" descr="Imigrantes da Nigéria viajam por 11 dias sentados no leme de um navio">
            <a:extLst>
              <a:ext uri="{FF2B5EF4-FFF2-40B4-BE49-F238E27FC236}">
                <a16:creationId xmlns="" xmlns:a16="http://schemas.microsoft.com/office/drawing/2014/main" id="{8B78B508-5404-C058-E6BA-E725AA0C77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" t="9091" r="25829" b="-1"/>
          <a:stretch/>
        </p:blipFill>
        <p:spPr bwMode="auto">
          <a:xfrm>
            <a:off x="3523488" y="69666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64" name="Rectangle 5156">
            <a:extLst>
              <a:ext uri="{FF2B5EF4-FFF2-40B4-BE49-F238E27FC236}">
                <a16:creationId xmlns="" xmlns:a16="http://schemas.microsoft.com/office/drawing/2014/main" id="{AB58EF07-17C2-48CF-ABB0-EEF1F17CB8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4" name="Google Shape;114;p4"/>
          <p:cNvSpPr txBox="1">
            <a:spLocks noGrp="1"/>
          </p:cNvSpPr>
          <p:nvPr>
            <p:ph type="subTitle" idx="1"/>
          </p:nvPr>
        </p:nvSpPr>
        <p:spPr>
          <a:xfrm>
            <a:off x="693683" y="1397671"/>
            <a:ext cx="6495393" cy="3400874"/>
          </a:xfrm>
          <a:prstGeom prst="rect">
            <a:avLst/>
          </a:prstGeom>
        </p:spPr>
        <p:txBody>
          <a:bodyPr spcFirstLastPara="1" lIns="91425" tIns="45700" rIns="91425" bIns="45700" anchorCtr="0">
            <a:noAutofit/>
          </a:bodyPr>
          <a:lstStyle/>
          <a:p>
            <a:pPr marL="84138" marR="0" lvl="0" indent="-33338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</a:pPr>
            <a:r>
              <a:rPr lang="en-US" sz="4000" b="1" kern="1200" dirty="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rPr>
              <a:t>NOS ESTADOS E MUNICÍPIOS, CONSEGUIMOS AVANÇAR COM A ATUAÇÃO DA </a:t>
            </a:r>
            <a:r>
              <a:rPr lang="en-US" sz="4000" b="1" u="sng" kern="1200" dirty="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rPr>
              <a:t>REDE GOVERNANÇA BRASIL</a:t>
            </a:r>
            <a:endParaRPr lang="en-US" sz="4000" b="1" u="sng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165" name="Rectangle 5158">
            <a:extLst>
              <a:ext uri="{FF2B5EF4-FFF2-40B4-BE49-F238E27FC236}">
                <a16:creationId xmlns="" xmlns:a16="http://schemas.microsoft.com/office/drawing/2014/main" id="{AF2F604E-43BE-4DC3-B983-E071523364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166" name="Rectangle 5160">
            <a:extLst>
              <a:ext uri="{FF2B5EF4-FFF2-40B4-BE49-F238E27FC236}">
                <a16:creationId xmlns="" xmlns:a16="http://schemas.microsoft.com/office/drawing/2014/main" id="{08C9B587-E65E-4B52-B37C-ABEBB6E879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4909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igrantes da Nigéria viajam por 11 dias sentados no leme de um navio">
            <a:extLst>
              <a:ext uri="{FF2B5EF4-FFF2-40B4-BE49-F238E27FC236}">
                <a16:creationId xmlns="" xmlns:a16="http://schemas.microsoft.com/office/drawing/2014/main" id="{8B78B508-5404-C058-E6BA-E725AA0C77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" t="9091" r="25829" b="-1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="" xmlns:a16="http://schemas.microsoft.com/office/drawing/2014/main" id="{A0A2F79C-9FE1-BEB8-76FD-6CD49CBB3C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41" r="2" b="2"/>
          <a:stretch/>
        </p:blipFill>
        <p:spPr>
          <a:xfrm>
            <a:off x="77805" y="44433"/>
            <a:ext cx="5324512" cy="4844373"/>
          </a:xfrm>
          <a:prstGeom prst="rect">
            <a:avLst/>
          </a:prstGeom>
        </p:spPr>
      </p:pic>
      <p:grpSp>
        <p:nvGrpSpPr>
          <p:cNvPr id="8" name="Agrupar 7">
            <a:extLst>
              <a:ext uri="{FF2B5EF4-FFF2-40B4-BE49-F238E27FC236}">
                <a16:creationId xmlns="" xmlns:a16="http://schemas.microsoft.com/office/drawing/2014/main" id="{6D6A05F5-BD08-D2EB-9BAF-E90F146D8D3D}"/>
              </a:ext>
            </a:extLst>
          </p:cNvPr>
          <p:cNvGrpSpPr/>
          <p:nvPr/>
        </p:nvGrpSpPr>
        <p:grpSpPr>
          <a:xfrm>
            <a:off x="4458669" y="654283"/>
            <a:ext cx="7501776" cy="2559259"/>
            <a:chOff x="0" y="3601566"/>
            <a:chExt cx="8807011" cy="3256424"/>
          </a:xfrm>
        </p:grpSpPr>
        <p:pic>
          <p:nvPicPr>
            <p:cNvPr id="6" name="Imagem 5">
              <a:extLst>
                <a:ext uri="{FF2B5EF4-FFF2-40B4-BE49-F238E27FC236}">
                  <a16:creationId xmlns="" xmlns:a16="http://schemas.microsoft.com/office/drawing/2014/main" id="{3BDABD8B-5BD5-A1C3-C165-28B5BDAFC8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13345"/>
            <a:stretch/>
          </p:blipFill>
          <p:spPr>
            <a:xfrm>
              <a:off x="0" y="4177819"/>
              <a:ext cx="8807011" cy="2680171"/>
            </a:xfrm>
            <a:prstGeom prst="rect">
              <a:avLst/>
            </a:prstGeom>
          </p:spPr>
        </p:pic>
        <p:sp>
          <p:nvSpPr>
            <p:cNvPr id="7" name="Retângulo 6">
              <a:extLst>
                <a:ext uri="{FF2B5EF4-FFF2-40B4-BE49-F238E27FC236}">
                  <a16:creationId xmlns="" xmlns:a16="http://schemas.microsoft.com/office/drawing/2014/main" id="{7B83A63F-05FA-1D3E-0874-9E1A3FB8B4B5}"/>
                </a:ext>
              </a:extLst>
            </p:cNvPr>
            <p:cNvSpPr/>
            <p:nvPr/>
          </p:nvSpPr>
          <p:spPr>
            <a:xfrm>
              <a:off x="0" y="3601566"/>
              <a:ext cx="8807011" cy="699898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/>
                <a:t>INSTITUTO LATINO-AMERICANO DE GOVERNANÇA E COMPLIANCE PÚBLICO (IGCP)    /   PRONAGOV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18266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63" name="Rectangle 5154">
            <a:extLst>
              <a:ext uri="{FF2B5EF4-FFF2-40B4-BE49-F238E27FC236}">
                <a16:creationId xmlns="" xmlns:a16="http://schemas.microsoft.com/office/drawing/2014/main" id="{0671A8AE-40A1-4631-A6B8-581AFF06548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Imigrantes da Nigéria viajam por 11 dias sentados no leme de um navio">
            <a:extLst>
              <a:ext uri="{FF2B5EF4-FFF2-40B4-BE49-F238E27FC236}">
                <a16:creationId xmlns="" xmlns:a16="http://schemas.microsoft.com/office/drawing/2014/main" id="{8B78B508-5404-C058-E6BA-E725AA0C77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" t="9091" r="25829" b="-1"/>
          <a:stretch/>
        </p:blipFill>
        <p:spPr bwMode="auto">
          <a:xfrm>
            <a:off x="3546767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64" name="Rectangle 5156">
            <a:extLst>
              <a:ext uri="{FF2B5EF4-FFF2-40B4-BE49-F238E27FC236}">
                <a16:creationId xmlns="" xmlns:a16="http://schemas.microsoft.com/office/drawing/2014/main" id="{AB58EF07-17C2-48CF-ABB0-EEF1F17CB8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4" name="Google Shape;114;p4"/>
          <p:cNvSpPr txBox="1">
            <a:spLocks noGrp="1"/>
          </p:cNvSpPr>
          <p:nvPr>
            <p:ph type="subTitle" idx="1"/>
          </p:nvPr>
        </p:nvSpPr>
        <p:spPr>
          <a:xfrm>
            <a:off x="354905" y="1470926"/>
            <a:ext cx="5390113" cy="4929490"/>
          </a:xfrm>
          <a:prstGeom prst="rect">
            <a:avLst/>
          </a:prstGeom>
        </p:spPr>
        <p:txBody>
          <a:bodyPr spcFirstLastPara="1" lIns="91425" tIns="45700" rIns="91425" bIns="45700" anchorCtr="0">
            <a:noAutofit/>
          </a:bodyPr>
          <a:lstStyle/>
          <a:p>
            <a:pPr marL="0" lvl="0" indent="0" algn="l">
              <a:spcBef>
                <a:spcPts val="600"/>
              </a:spcBef>
              <a:spcAft>
                <a:spcPts val="1800"/>
              </a:spcAft>
              <a:buClr>
                <a:srgbClr val="F3ECE2"/>
              </a:buClr>
              <a:buSzPts val="3600"/>
            </a:pPr>
            <a:r>
              <a:rPr lang="pt-BR" dirty="0">
                <a:solidFill>
                  <a:schemeClr val="bg1"/>
                </a:solidFill>
                <a:latin typeface="+mn-lt"/>
              </a:rPr>
              <a:t>O Projeto de Lei dispõe sobre a política de governança da administração pública federal direta, autárquica e fundacional. Aplica-se ao: </a:t>
            </a:r>
          </a:p>
          <a:p>
            <a:pPr marL="0" lvl="0" indent="0" algn="l">
              <a:spcBef>
                <a:spcPts val="600"/>
              </a:spcBef>
              <a:spcAft>
                <a:spcPts val="1800"/>
              </a:spcAft>
              <a:buClr>
                <a:srgbClr val="F3ECE2"/>
              </a:buClr>
              <a:buSzPts val="3600"/>
            </a:pPr>
            <a:r>
              <a:rPr lang="pt-BR" dirty="0">
                <a:solidFill>
                  <a:schemeClr val="bg1"/>
                </a:solidFill>
                <a:latin typeface="+mn-lt"/>
              </a:rPr>
              <a:t>Poder Executivo federal</a:t>
            </a:r>
          </a:p>
          <a:p>
            <a:pPr marL="0" lvl="0" indent="0" algn="l">
              <a:spcBef>
                <a:spcPts val="600"/>
              </a:spcBef>
              <a:spcAft>
                <a:spcPts val="1800"/>
              </a:spcAft>
              <a:buClr>
                <a:srgbClr val="F3ECE2"/>
              </a:buClr>
              <a:buSzPts val="3600"/>
            </a:pPr>
            <a:r>
              <a:rPr lang="pt-BR" dirty="0">
                <a:solidFill>
                  <a:schemeClr val="bg1"/>
                </a:solidFill>
                <a:latin typeface="+mn-lt"/>
              </a:rPr>
              <a:t>Poder Legislativo federal</a:t>
            </a:r>
          </a:p>
          <a:p>
            <a:pPr marL="0" lvl="0" indent="0" algn="l">
              <a:spcBef>
                <a:spcPts val="600"/>
              </a:spcBef>
              <a:spcAft>
                <a:spcPts val="1800"/>
              </a:spcAft>
              <a:buClr>
                <a:srgbClr val="F3ECE2"/>
              </a:buClr>
              <a:buSzPts val="3600"/>
            </a:pPr>
            <a:r>
              <a:rPr lang="pt-BR" dirty="0">
                <a:solidFill>
                  <a:schemeClr val="bg1"/>
                </a:solidFill>
                <a:latin typeface="+mn-lt"/>
              </a:rPr>
              <a:t>Poder Judiciário federal</a:t>
            </a:r>
          </a:p>
          <a:p>
            <a:pPr marL="0" lvl="0" indent="0" algn="l">
              <a:spcBef>
                <a:spcPts val="600"/>
              </a:spcBef>
              <a:spcAft>
                <a:spcPts val="1800"/>
              </a:spcAft>
              <a:buClr>
                <a:srgbClr val="F3ECE2"/>
              </a:buClr>
              <a:buSzPts val="3600"/>
            </a:pPr>
            <a:r>
              <a:rPr lang="pt-BR" dirty="0">
                <a:solidFill>
                  <a:schemeClr val="bg1"/>
                </a:solidFill>
                <a:latin typeface="+mn-lt"/>
              </a:rPr>
              <a:t>Tribunal de Contas da União, Ministério Público da União e Defensoria Pública da União.</a:t>
            </a:r>
          </a:p>
        </p:txBody>
      </p:sp>
      <p:sp>
        <p:nvSpPr>
          <p:cNvPr id="5165" name="Rectangle 5158">
            <a:extLst>
              <a:ext uri="{FF2B5EF4-FFF2-40B4-BE49-F238E27FC236}">
                <a16:creationId xmlns="" xmlns:a16="http://schemas.microsoft.com/office/drawing/2014/main" id="{AF2F604E-43BE-4DC3-B983-E071523364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166" name="Rectangle 5160">
            <a:extLst>
              <a:ext uri="{FF2B5EF4-FFF2-40B4-BE49-F238E27FC236}">
                <a16:creationId xmlns="" xmlns:a16="http://schemas.microsoft.com/office/drawing/2014/main" id="{08C9B587-E65E-4B52-B37C-ABEBB6E879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oogle Shape;262;p19">
            <a:extLst>
              <a:ext uri="{FF2B5EF4-FFF2-40B4-BE49-F238E27FC236}">
                <a16:creationId xmlns="" xmlns:a16="http://schemas.microsoft.com/office/drawing/2014/main" id="{278E39FE-F51F-401D-CFA2-F307549E768D}"/>
              </a:ext>
            </a:extLst>
          </p:cNvPr>
          <p:cNvSpPr txBox="1"/>
          <p:nvPr/>
        </p:nvSpPr>
        <p:spPr>
          <a:xfrm>
            <a:off x="-23279" y="-1"/>
            <a:ext cx="7675418" cy="1306016"/>
          </a:xfrm>
          <a:prstGeom prst="rect">
            <a:avLst/>
          </a:prstGeom>
          <a:solidFill>
            <a:schemeClr val="accent5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ts val="1800"/>
              <a:buNone/>
              <a:defRPr sz="3600" b="1">
                <a:solidFill>
                  <a:schemeClr val="tx1"/>
                </a:solidFill>
                <a:ea typeface="+mj-ea"/>
                <a:cs typeface="+mj-cs"/>
              </a:defRPr>
            </a:lvl1pPr>
            <a:lvl2pPr>
              <a:buSzPts val="1400"/>
              <a:buNone/>
              <a:defRPr sz="1800"/>
            </a:lvl2pPr>
            <a:lvl3pPr>
              <a:buSzPts val="1400"/>
              <a:buNone/>
              <a:defRPr sz="1800"/>
            </a:lvl3pPr>
            <a:lvl4pPr>
              <a:buSzPts val="1400"/>
              <a:buNone/>
              <a:defRPr sz="1800"/>
            </a:lvl4pPr>
            <a:lvl5pPr>
              <a:buSzPts val="1400"/>
              <a:buNone/>
              <a:defRPr sz="1800"/>
            </a:lvl5pPr>
            <a:lvl6pPr>
              <a:buSzPts val="1400"/>
              <a:buNone/>
              <a:defRPr sz="1800"/>
            </a:lvl6pPr>
            <a:lvl7pPr>
              <a:buSzPts val="1400"/>
              <a:buNone/>
              <a:defRPr sz="1800"/>
            </a:lvl7pPr>
            <a:lvl8pPr>
              <a:buSzPts val="1400"/>
              <a:buNone/>
              <a:defRPr sz="1800"/>
            </a:lvl8pPr>
            <a:lvl9pPr>
              <a:buSzPts val="1400"/>
              <a:buNone/>
              <a:defRPr sz="1800"/>
            </a:lvl9pPr>
          </a:lstStyle>
          <a:p>
            <a:r>
              <a:rPr lang="pt-BR" sz="2800" dirty="0">
                <a:solidFill>
                  <a:schemeClr val="bg1"/>
                </a:solidFill>
                <a:sym typeface="Roboto"/>
              </a:rPr>
              <a:t>APESAR DOS AVANÇOS, A APROVAÇÃO DO PL 9.163/2017 É FUNDAMENTAL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245C2BAE-CEF0-18D5-2A63-967B54D2C2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2118" y="1115363"/>
            <a:ext cx="6706006" cy="462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0341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ágono 25">
            <a:hlinkClick r:id="rId4" action="ppaction://hlinksldjump"/>
            <a:extLst>
              <a:ext uri="{FF2B5EF4-FFF2-40B4-BE49-F238E27FC236}">
                <a16:creationId xmlns="" xmlns:a16="http://schemas.microsoft.com/office/drawing/2014/main" id="{BD5D53D6-3C0C-4AD0-17CE-E096B14DD22C}"/>
              </a:ext>
            </a:extLst>
          </p:cNvPr>
          <p:cNvSpPr/>
          <p:nvPr/>
        </p:nvSpPr>
        <p:spPr>
          <a:xfrm>
            <a:off x="178618" y="4716561"/>
            <a:ext cx="7195794" cy="504000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/>
            <a:r>
              <a:rPr lang="pt-BR" sz="2000" b="1" dirty="0">
                <a:solidFill>
                  <a:schemeClr val="tx1"/>
                </a:solidFill>
              </a:rPr>
              <a:t>RACIONALIZAÇÃO DO GASTO PÚBLICO</a:t>
            </a:r>
          </a:p>
        </p:txBody>
      </p:sp>
      <p:sp>
        <p:nvSpPr>
          <p:cNvPr id="8" name="Pentágono 5">
            <a:hlinkClick r:id="" action="ppaction://noaction"/>
            <a:extLst>
              <a:ext uri="{FF2B5EF4-FFF2-40B4-BE49-F238E27FC236}">
                <a16:creationId xmlns="" xmlns:a16="http://schemas.microsoft.com/office/drawing/2014/main" id="{76576A55-875A-8F20-BFAA-D084B056F1C7}"/>
              </a:ext>
            </a:extLst>
          </p:cNvPr>
          <p:cNvSpPr/>
          <p:nvPr/>
        </p:nvSpPr>
        <p:spPr>
          <a:xfrm>
            <a:off x="243404" y="2278436"/>
            <a:ext cx="7163410" cy="504000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/>
            <a:r>
              <a:rPr lang="pt-BR" sz="2000" b="1" dirty="0">
                <a:solidFill>
                  <a:schemeClr val="tx1"/>
                </a:solidFill>
              </a:rPr>
              <a:t>EDUCAÇÃO</a:t>
            </a:r>
          </a:p>
        </p:txBody>
      </p:sp>
      <p:sp>
        <p:nvSpPr>
          <p:cNvPr id="9" name="Pentágono 7">
            <a:hlinkClick r:id="rId4" action="ppaction://hlinksldjump"/>
            <a:extLst>
              <a:ext uri="{FF2B5EF4-FFF2-40B4-BE49-F238E27FC236}">
                <a16:creationId xmlns="" xmlns:a16="http://schemas.microsoft.com/office/drawing/2014/main" id="{24E5DDE0-BD21-E7CB-2892-A2F3E9C6A29B}"/>
              </a:ext>
            </a:extLst>
          </p:cNvPr>
          <p:cNvSpPr/>
          <p:nvPr/>
        </p:nvSpPr>
        <p:spPr>
          <a:xfrm>
            <a:off x="204953" y="3476522"/>
            <a:ext cx="7163410" cy="504000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/>
            <a:r>
              <a:rPr lang="pt-BR" sz="2000" b="1" dirty="0">
                <a:solidFill>
                  <a:schemeClr val="tx1"/>
                </a:solidFill>
              </a:rPr>
              <a:t>INFRAESTRUTURA</a:t>
            </a:r>
          </a:p>
        </p:txBody>
      </p:sp>
      <p:sp>
        <p:nvSpPr>
          <p:cNvPr id="10" name="Texto explicativo em seta para cima 15">
            <a:extLst>
              <a:ext uri="{FF2B5EF4-FFF2-40B4-BE49-F238E27FC236}">
                <a16:creationId xmlns="" xmlns:a16="http://schemas.microsoft.com/office/drawing/2014/main" id="{6703D3DF-E377-0032-B28B-6995D492337D}"/>
              </a:ext>
            </a:extLst>
          </p:cNvPr>
          <p:cNvSpPr/>
          <p:nvPr/>
        </p:nvSpPr>
        <p:spPr>
          <a:xfrm>
            <a:off x="204953" y="5342925"/>
            <a:ext cx="1773394" cy="1343864"/>
          </a:xfrm>
          <a:prstGeom prst="upArrowCallout">
            <a:avLst/>
          </a:prstGeom>
          <a:solidFill>
            <a:schemeClr val="accent1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tx1"/>
                </a:solidFill>
              </a:rPr>
              <a:t>DEMOCRACIA</a:t>
            </a:r>
          </a:p>
        </p:txBody>
      </p:sp>
      <p:sp>
        <p:nvSpPr>
          <p:cNvPr id="11" name="Texto explicativo em seta para cima 16">
            <a:extLst>
              <a:ext uri="{FF2B5EF4-FFF2-40B4-BE49-F238E27FC236}">
                <a16:creationId xmlns="" xmlns:a16="http://schemas.microsoft.com/office/drawing/2014/main" id="{B0A48262-DF9B-D201-1178-1638AB0019B7}"/>
              </a:ext>
            </a:extLst>
          </p:cNvPr>
          <p:cNvSpPr/>
          <p:nvPr/>
        </p:nvSpPr>
        <p:spPr>
          <a:xfrm>
            <a:off x="2098383" y="5329070"/>
            <a:ext cx="1961572" cy="1357719"/>
          </a:xfrm>
          <a:prstGeom prst="upArrowCallout">
            <a:avLst/>
          </a:prstGeom>
          <a:solidFill>
            <a:schemeClr val="accent1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tx1"/>
                </a:solidFill>
              </a:rPr>
              <a:t>COORDENAÇÃO</a:t>
            </a:r>
          </a:p>
          <a:p>
            <a:pPr algn="ctr"/>
            <a:r>
              <a:rPr lang="pt-BR" sz="1600" b="1" dirty="0">
                <a:solidFill>
                  <a:schemeClr val="tx1"/>
                </a:solidFill>
              </a:rPr>
              <a:t>FEDERATIVA</a:t>
            </a:r>
          </a:p>
        </p:txBody>
      </p:sp>
      <p:sp>
        <p:nvSpPr>
          <p:cNvPr id="12" name="Texto explicativo em seta para cima 18">
            <a:extLst>
              <a:ext uri="{FF2B5EF4-FFF2-40B4-BE49-F238E27FC236}">
                <a16:creationId xmlns="" xmlns:a16="http://schemas.microsoft.com/office/drawing/2014/main" id="{8CBC5CB1-BD16-2D4E-7313-640D0110D162}"/>
              </a:ext>
            </a:extLst>
          </p:cNvPr>
          <p:cNvSpPr/>
          <p:nvPr/>
        </p:nvSpPr>
        <p:spPr>
          <a:xfrm>
            <a:off x="4164407" y="5342925"/>
            <a:ext cx="1773394" cy="1357719"/>
          </a:xfrm>
          <a:prstGeom prst="upArrowCallout">
            <a:avLst/>
          </a:prstGeom>
          <a:solidFill>
            <a:schemeClr val="accent1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tx1"/>
                </a:solidFill>
              </a:rPr>
              <a:t>REFORMA TRIBUTÁRIA E POLÍTICA, ADMINISTRATIVA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="" xmlns:a16="http://schemas.microsoft.com/office/drawing/2014/main" id="{CDD12C65-D317-5420-1E3D-F43A3B13F2C2}"/>
              </a:ext>
            </a:extLst>
          </p:cNvPr>
          <p:cNvGrpSpPr/>
          <p:nvPr/>
        </p:nvGrpSpPr>
        <p:grpSpPr>
          <a:xfrm>
            <a:off x="6404221" y="1022009"/>
            <a:ext cx="2245257" cy="5648583"/>
            <a:chOff x="6536466" y="934774"/>
            <a:chExt cx="1718247" cy="5528416"/>
          </a:xfrm>
        </p:grpSpPr>
        <p:sp>
          <p:nvSpPr>
            <p:cNvPr id="14" name="Texto explicativo em seta para a direita 1">
              <a:extLst>
                <a:ext uri="{FF2B5EF4-FFF2-40B4-BE49-F238E27FC236}">
                  <a16:creationId xmlns="" xmlns:a16="http://schemas.microsoft.com/office/drawing/2014/main" id="{6776F567-1482-4664-FD8E-D5F45C53B8D6}"/>
                </a:ext>
              </a:extLst>
            </p:cNvPr>
            <p:cNvSpPr/>
            <p:nvPr/>
          </p:nvSpPr>
          <p:spPr>
            <a:xfrm>
              <a:off x="6536466" y="934774"/>
              <a:ext cx="1718247" cy="5528416"/>
            </a:xfrm>
            <a:prstGeom prst="rightArrowCallout">
              <a:avLst>
                <a:gd name="adj1" fmla="val 25000"/>
                <a:gd name="adj2" fmla="val 27284"/>
                <a:gd name="adj3" fmla="val 19661"/>
                <a:gd name="adj4" fmla="val 70543"/>
              </a:avLst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="" xmlns:a16="http://schemas.microsoft.com/office/drawing/2014/main" id="{BE85F5C7-BDD4-0251-C4C9-2B00DA780DCA}"/>
                </a:ext>
              </a:extLst>
            </p:cNvPr>
            <p:cNvSpPr txBox="1"/>
            <p:nvPr/>
          </p:nvSpPr>
          <p:spPr>
            <a:xfrm>
              <a:off x="6894723" y="934774"/>
              <a:ext cx="612390" cy="55284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2">
                  <a:lumMod val="75000"/>
                </a:schemeClr>
              </a:solidFill>
            </a:ln>
          </p:spPr>
          <p:txBody>
            <a:bodyPr vert="vert270" wrap="square" rtlCol="0">
              <a:spAutoFit/>
            </a:bodyPr>
            <a:lstStyle/>
            <a:p>
              <a:pPr marL="180000" algn="ctr">
                <a:buSzPct val="60000"/>
              </a:pPr>
              <a:r>
                <a:rPr lang="pt-BR" sz="4000" b="1" dirty="0"/>
                <a:t>GOVERNANÇA</a:t>
              </a:r>
            </a:p>
          </p:txBody>
        </p:sp>
      </p:grpSp>
      <p:sp>
        <p:nvSpPr>
          <p:cNvPr id="16" name="Pentágono 17">
            <a:hlinkClick r:id="" action="ppaction://noaction"/>
            <a:extLst>
              <a:ext uri="{FF2B5EF4-FFF2-40B4-BE49-F238E27FC236}">
                <a16:creationId xmlns="" xmlns:a16="http://schemas.microsoft.com/office/drawing/2014/main" id="{4998C46F-F47B-DBC2-ED75-8BC239597F59}"/>
              </a:ext>
            </a:extLst>
          </p:cNvPr>
          <p:cNvSpPr/>
          <p:nvPr/>
        </p:nvSpPr>
        <p:spPr>
          <a:xfrm>
            <a:off x="204953" y="1676073"/>
            <a:ext cx="6854215" cy="504000"/>
          </a:xfrm>
          <a:prstGeom prst="homePlate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/>
            <a:r>
              <a:rPr lang="pt-BR" sz="2000" b="1" dirty="0">
                <a:solidFill>
                  <a:schemeClr val="bg1"/>
                </a:solidFill>
              </a:rPr>
              <a:t>RESPONSABILIDADE FISCAL</a:t>
            </a:r>
          </a:p>
        </p:txBody>
      </p:sp>
      <p:sp>
        <p:nvSpPr>
          <p:cNvPr id="17" name="Canto dobrado 22">
            <a:extLst>
              <a:ext uri="{FF2B5EF4-FFF2-40B4-BE49-F238E27FC236}">
                <a16:creationId xmlns="" xmlns:a16="http://schemas.microsoft.com/office/drawing/2014/main" id="{0A5D17E9-0266-D8D7-9208-A56319085727}"/>
              </a:ext>
            </a:extLst>
          </p:cNvPr>
          <p:cNvSpPr/>
          <p:nvPr/>
        </p:nvSpPr>
        <p:spPr>
          <a:xfrm>
            <a:off x="8595181" y="1022009"/>
            <a:ext cx="3528506" cy="5648584"/>
          </a:xfrm>
          <a:prstGeom prst="foldedCorner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2400" dirty="0">
              <a:solidFill>
                <a:schemeClr val="bg1"/>
              </a:solidFill>
            </a:endParaRPr>
          </a:p>
          <a:p>
            <a:endParaRPr lang="pt-BR" sz="2400" dirty="0">
              <a:solidFill>
                <a:schemeClr val="bg1"/>
              </a:solidFill>
            </a:endParaRPr>
          </a:p>
          <a:p>
            <a:endParaRPr lang="pt-BR" sz="2400" dirty="0">
              <a:solidFill>
                <a:schemeClr val="bg1"/>
              </a:solidFill>
            </a:endParaRPr>
          </a:p>
          <a:p>
            <a:endParaRPr lang="pt-BR" sz="2400" dirty="0">
              <a:solidFill>
                <a:schemeClr val="bg1"/>
              </a:solidFill>
            </a:endParaRPr>
          </a:p>
          <a:p>
            <a:endParaRPr lang="pt-BR" sz="2400" dirty="0">
              <a:solidFill>
                <a:schemeClr val="bg1"/>
              </a:solidFill>
            </a:endParaRPr>
          </a:p>
          <a:p>
            <a:endParaRPr lang="pt-BR" sz="24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2800" dirty="0">
                <a:solidFill>
                  <a:schemeClr val="bg1"/>
                </a:solidFill>
              </a:rPr>
              <a:t>Desenvolvimento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2800" dirty="0">
                <a:solidFill>
                  <a:schemeClr val="bg1"/>
                </a:solidFill>
              </a:rPr>
              <a:t>Produtividade e Competitividade</a:t>
            </a:r>
          </a:p>
          <a:p>
            <a:endParaRPr lang="pt-BR" sz="2000" dirty="0">
              <a:solidFill>
                <a:schemeClr val="bg1"/>
              </a:solidFill>
            </a:endParaRPr>
          </a:p>
          <a:p>
            <a:r>
              <a:rPr lang="pt-BR" sz="2000" dirty="0">
                <a:solidFill>
                  <a:schemeClr val="bg1"/>
                </a:solidFill>
              </a:rPr>
              <a:t>Poderes: Legislativo, Executivo e Judiciário</a:t>
            </a:r>
          </a:p>
          <a:p>
            <a:r>
              <a:rPr lang="pt-BR" sz="2000" dirty="0">
                <a:solidFill>
                  <a:schemeClr val="bg1"/>
                </a:solidFill>
              </a:rPr>
              <a:t>Federal / Estadual / Municipal</a:t>
            </a:r>
          </a:p>
        </p:txBody>
      </p:sp>
      <p:sp>
        <p:nvSpPr>
          <p:cNvPr id="18" name="Pentágono 6">
            <a:extLst>
              <a:ext uri="{FF2B5EF4-FFF2-40B4-BE49-F238E27FC236}">
                <a16:creationId xmlns="" xmlns:a16="http://schemas.microsoft.com/office/drawing/2014/main" id="{053CD235-E2C8-5E27-5320-FF4BE2B2044B}"/>
              </a:ext>
            </a:extLst>
          </p:cNvPr>
          <p:cNvSpPr/>
          <p:nvPr/>
        </p:nvSpPr>
        <p:spPr>
          <a:xfrm>
            <a:off x="204953" y="2877479"/>
            <a:ext cx="6854215" cy="504000"/>
          </a:xfrm>
          <a:prstGeom prst="homePlate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/>
            <a:r>
              <a:rPr lang="pt-BR" sz="2000" b="1" dirty="0">
                <a:solidFill>
                  <a:schemeClr val="bg1"/>
                </a:solidFill>
              </a:rPr>
              <a:t>PESQUISA E INOVAÇÃO</a:t>
            </a:r>
          </a:p>
        </p:txBody>
      </p:sp>
      <p:sp>
        <p:nvSpPr>
          <p:cNvPr id="19" name="Pentágono 8">
            <a:hlinkClick r:id="" action="ppaction://noaction"/>
            <a:extLst>
              <a:ext uri="{FF2B5EF4-FFF2-40B4-BE49-F238E27FC236}">
                <a16:creationId xmlns="" xmlns:a16="http://schemas.microsoft.com/office/drawing/2014/main" id="{51623D06-D940-F3C7-D066-BD98942FD538}"/>
              </a:ext>
            </a:extLst>
          </p:cNvPr>
          <p:cNvSpPr/>
          <p:nvPr/>
        </p:nvSpPr>
        <p:spPr>
          <a:xfrm>
            <a:off x="181683" y="4087324"/>
            <a:ext cx="6877486" cy="504000"/>
          </a:xfrm>
          <a:prstGeom prst="homePlate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/>
            <a:r>
              <a:rPr lang="pt-BR" sz="2000" b="1" dirty="0">
                <a:solidFill>
                  <a:schemeClr val="bg1"/>
                </a:solidFill>
              </a:rPr>
              <a:t>INCLUSÃO SOCIAL E REGIONAL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63061F0-89AB-8535-5FF9-60F237F47918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1162968"/>
          </a:xfrm>
          <a:prstGeom prst="rect">
            <a:avLst/>
          </a:prstGeom>
          <a:solidFill>
            <a:schemeClr val="accent5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600" b="1" dirty="0">
                <a:solidFill>
                  <a:schemeClr val="bg1"/>
                </a:solidFill>
                <a:ea typeface="+mj-ea"/>
                <a:cs typeface="+mj-cs"/>
              </a:rPr>
              <a:t>GOVERNANÇA E OS DESAFIOS AO DESENVOLVIMENTO</a:t>
            </a:r>
            <a:endParaRPr lang="pt-BR" sz="4400" b="1" i="1" dirty="0">
              <a:solidFill>
                <a:schemeClr val="bg1"/>
              </a:solidFill>
              <a:ea typeface="+mj-ea"/>
              <a:cs typeface="+mj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527877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63" name="Rectangle 5154">
            <a:extLst>
              <a:ext uri="{FF2B5EF4-FFF2-40B4-BE49-F238E27FC236}">
                <a16:creationId xmlns="" xmlns:a16="http://schemas.microsoft.com/office/drawing/2014/main" id="{0671A8AE-40A1-4631-A6B8-581AFF06548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Imigrantes da Nigéria viajam por 11 dias sentados no leme de um navio">
            <a:extLst>
              <a:ext uri="{FF2B5EF4-FFF2-40B4-BE49-F238E27FC236}">
                <a16:creationId xmlns="" xmlns:a16="http://schemas.microsoft.com/office/drawing/2014/main" id="{8B78B508-5404-C058-E6BA-E725AA0C77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" t="9091" r="25829" b="-1"/>
          <a:stretch/>
        </p:blipFill>
        <p:spPr bwMode="auto">
          <a:xfrm>
            <a:off x="4826223" y="10"/>
            <a:ext cx="738905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64" name="Rectangle 5156">
            <a:extLst>
              <a:ext uri="{FF2B5EF4-FFF2-40B4-BE49-F238E27FC236}">
                <a16:creationId xmlns="" xmlns:a16="http://schemas.microsoft.com/office/drawing/2014/main" id="{AB58EF07-17C2-48CF-ABB0-EEF1F17CB8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4" name="Google Shape;114;p4"/>
          <p:cNvSpPr txBox="1">
            <a:spLocks noGrp="1"/>
          </p:cNvSpPr>
          <p:nvPr>
            <p:ph type="subTitle" idx="1"/>
          </p:nvPr>
        </p:nvSpPr>
        <p:spPr>
          <a:xfrm>
            <a:off x="48441" y="2279743"/>
            <a:ext cx="5400752" cy="4088730"/>
          </a:xfrm>
          <a:prstGeom prst="rect">
            <a:avLst/>
          </a:prstGeom>
        </p:spPr>
        <p:txBody>
          <a:bodyPr spcFirstLastPara="1" lIns="91425" tIns="45700" rIns="91425" bIns="45700" anchorCtr="0">
            <a:noAutofit/>
          </a:bodyPr>
          <a:lstStyle/>
          <a:p>
            <a:pPr marL="0" indent="0" algn="l">
              <a:spcBef>
                <a:spcPts val="600"/>
              </a:spcBef>
              <a:spcAft>
                <a:spcPts val="1200"/>
              </a:spcAft>
              <a:buClr>
                <a:srgbClr val="F3ECE2"/>
              </a:buClr>
              <a:buSzPts val="3600"/>
            </a:pPr>
            <a:r>
              <a:rPr lang="pt-BR" dirty="0">
                <a:solidFill>
                  <a:schemeClr val="bg1"/>
                </a:solidFill>
                <a:latin typeface="+mn-lt"/>
              </a:rPr>
              <a:t>Uma lei de governança, </a:t>
            </a:r>
            <a:r>
              <a:rPr lang="pt-BR" b="1" u="sng" dirty="0">
                <a:solidFill>
                  <a:schemeClr val="bg1"/>
                </a:solidFill>
                <a:latin typeface="+mn-lt"/>
              </a:rPr>
              <a:t>Estados e municípios poderão aprovar normas semelhantes</a:t>
            </a:r>
            <a:r>
              <a:rPr lang="pt-BR" dirty="0">
                <a:solidFill>
                  <a:schemeClr val="bg1"/>
                </a:solidFill>
                <a:latin typeface="+mn-lt"/>
              </a:rPr>
              <a:t>, inspirados no modelo nacional, com </a:t>
            </a:r>
            <a:r>
              <a:rPr lang="pt-BR" b="1" u="sng" dirty="0">
                <a:solidFill>
                  <a:schemeClr val="bg1"/>
                </a:solidFill>
                <a:latin typeface="+mn-lt"/>
              </a:rPr>
              <a:t>planejamento estratégico, gestão de riscos e integridade</a:t>
            </a:r>
            <a:r>
              <a:rPr lang="pt-BR" dirty="0">
                <a:solidFill>
                  <a:schemeClr val="bg1"/>
                </a:solidFill>
                <a:latin typeface="+mn-lt"/>
              </a:rPr>
              <a:t>, por exemplo.</a:t>
            </a:r>
          </a:p>
          <a:p>
            <a:pPr marL="0" indent="0" algn="l">
              <a:spcBef>
                <a:spcPts val="600"/>
              </a:spcBef>
              <a:spcAft>
                <a:spcPts val="1200"/>
              </a:spcAft>
              <a:buClr>
                <a:srgbClr val="F3ECE2"/>
              </a:buClr>
              <a:buSzPts val="3600"/>
            </a:pPr>
            <a:r>
              <a:rPr lang="pt-BR" dirty="0">
                <a:solidFill>
                  <a:schemeClr val="bg1"/>
                </a:solidFill>
                <a:latin typeface="+mn-lt"/>
              </a:rPr>
              <a:t>Com a lei aprovada, teremos uma </a:t>
            </a:r>
            <a:r>
              <a:rPr lang="pt-BR" u="sng" dirty="0">
                <a:solidFill>
                  <a:schemeClr val="bg1"/>
                </a:solidFill>
                <a:latin typeface="+mn-lt"/>
              </a:rPr>
              <a:t>Estratégia Nacional de Desenvolvimento Econômico e Social</a:t>
            </a:r>
          </a:p>
        </p:txBody>
      </p:sp>
      <p:sp>
        <p:nvSpPr>
          <p:cNvPr id="5165" name="Rectangle 5158">
            <a:extLst>
              <a:ext uri="{FF2B5EF4-FFF2-40B4-BE49-F238E27FC236}">
                <a16:creationId xmlns="" xmlns:a16="http://schemas.microsoft.com/office/drawing/2014/main" id="{AF2F604E-43BE-4DC3-B983-E071523364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166" name="Rectangle 5160">
            <a:extLst>
              <a:ext uri="{FF2B5EF4-FFF2-40B4-BE49-F238E27FC236}">
                <a16:creationId xmlns="" xmlns:a16="http://schemas.microsoft.com/office/drawing/2014/main" id="{08C9B587-E65E-4B52-B37C-ABEBB6E879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oogle Shape;262;p19">
            <a:extLst>
              <a:ext uri="{FF2B5EF4-FFF2-40B4-BE49-F238E27FC236}">
                <a16:creationId xmlns="" xmlns:a16="http://schemas.microsoft.com/office/drawing/2014/main" id="{FC48F424-85C0-FD3C-5CF7-B189FE561EFD}"/>
              </a:ext>
            </a:extLst>
          </p:cNvPr>
          <p:cNvSpPr txBox="1"/>
          <p:nvPr/>
        </p:nvSpPr>
        <p:spPr>
          <a:xfrm>
            <a:off x="-23279" y="-1"/>
            <a:ext cx="7675418" cy="1080655"/>
          </a:xfrm>
          <a:prstGeom prst="rect">
            <a:avLst/>
          </a:prstGeom>
          <a:solidFill>
            <a:schemeClr val="accent5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ts val="1800"/>
              <a:buNone/>
              <a:defRPr sz="3600" b="1">
                <a:solidFill>
                  <a:schemeClr val="tx1"/>
                </a:solidFill>
                <a:ea typeface="+mj-ea"/>
                <a:cs typeface="+mj-cs"/>
              </a:defRPr>
            </a:lvl1pPr>
            <a:lvl2pPr>
              <a:buSzPts val="1400"/>
              <a:buNone/>
              <a:defRPr sz="1800"/>
            </a:lvl2pPr>
            <a:lvl3pPr>
              <a:buSzPts val="1400"/>
              <a:buNone/>
              <a:defRPr sz="1800"/>
            </a:lvl3pPr>
            <a:lvl4pPr>
              <a:buSzPts val="1400"/>
              <a:buNone/>
              <a:defRPr sz="1800"/>
            </a:lvl4pPr>
            <a:lvl5pPr>
              <a:buSzPts val="1400"/>
              <a:buNone/>
              <a:defRPr sz="1800"/>
            </a:lvl5pPr>
            <a:lvl6pPr>
              <a:buSzPts val="1400"/>
              <a:buNone/>
              <a:defRPr sz="1800"/>
            </a:lvl6pPr>
            <a:lvl7pPr>
              <a:buSzPts val="1400"/>
              <a:buNone/>
              <a:defRPr sz="1800"/>
            </a:lvl7pPr>
            <a:lvl8pPr>
              <a:buSzPts val="1400"/>
              <a:buNone/>
              <a:defRPr sz="1800"/>
            </a:lvl8pPr>
            <a:lvl9pPr>
              <a:buSzPts val="1400"/>
              <a:buNone/>
              <a:defRPr sz="1800"/>
            </a:lvl9pPr>
          </a:lstStyle>
          <a:p>
            <a:r>
              <a:rPr lang="pt-BR" sz="2800" dirty="0">
                <a:solidFill>
                  <a:schemeClr val="bg1"/>
                </a:solidFill>
                <a:sym typeface="Roboto"/>
              </a:rPr>
              <a:t>APESAR DOS AVANÇOS, É MUITO IMPORTANTE APROVAR O PL 9.163/2017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080B0F0F-CDEE-04EB-7BD2-AF32D0553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1608" y="932873"/>
            <a:ext cx="6590389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1793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63" name="Rectangle 5154">
            <a:extLst>
              <a:ext uri="{FF2B5EF4-FFF2-40B4-BE49-F238E27FC236}">
                <a16:creationId xmlns="" xmlns:a16="http://schemas.microsoft.com/office/drawing/2014/main" id="{0671A8AE-40A1-4631-A6B8-581AFF06548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122" name="Picture 2" descr="Imigrantes da Nigéria viajam por 11 dias sentados no leme de um navio">
            <a:extLst>
              <a:ext uri="{FF2B5EF4-FFF2-40B4-BE49-F238E27FC236}">
                <a16:creationId xmlns="" xmlns:a16="http://schemas.microsoft.com/office/drawing/2014/main" id="{8B78B508-5404-C058-E6BA-E725AA0C77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" t="9091" r="25829" b="-1"/>
          <a:stretch/>
        </p:blipFill>
        <p:spPr bwMode="auto">
          <a:xfrm>
            <a:off x="3552573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64" name="Rectangle 5156">
            <a:extLst>
              <a:ext uri="{FF2B5EF4-FFF2-40B4-BE49-F238E27FC236}">
                <a16:creationId xmlns="" xmlns:a16="http://schemas.microsoft.com/office/drawing/2014/main" id="{AB58EF07-17C2-48CF-ABB0-EEF1F17CB8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4" name="Google Shape;114;p4"/>
          <p:cNvSpPr txBox="1">
            <a:spLocks noGrp="1"/>
          </p:cNvSpPr>
          <p:nvPr>
            <p:ph type="subTitle" idx="1"/>
          </p:nvPr>
        </p:nvSpPr>
        <p:spPr>
          <a:xfrm>
            <a:off x="481028" y="2126801"/>
            <a:ext cx="6666005" cy="2100985"/>
          </a:xfrm>
          <a:prstGeom prst="rect">
            <a:avLst/>
          </a:prstGeom>
        </p:spPr>
        <p:txBody>
          <a:bodyPr spcFirstLastPara="1" lIns="91425" tIns="45700" rIns="91425" bIns="45700" anchorCtr="0">
            <a:noAutofit/>
          </a:bodyPr>
          <a:lstStyle/>
          <a:p>
            <a:pPr marL="84138" marR="0" lvl="0" indent="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</a:pPr>
            <a:r>
              <a:rPr lang="en-US" sz="4800" b="1" kern="1200" dirty="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rPr>
              <a:t>GOVERNANÇA AMBIENTAL E SUSTENTABILIDADE</a:t>
            </a:r>
          </a:p>
        </p:txBody>
      </p:sp>
      <p:sp>
        <p:nvSpPr>
          <p:cNvPr id="5165" name="Rectangle 5158">
            <a:extLst>
              <a:ext uri="{FF2B5EF4-FFF2-40B4-BE49-F238E27FC236}">
                <a16:creationId xmlns="" xmlns:a16="http://schemas.microsoft.com/office/drawing/2014/main" id="{AF2F604E-43BE-4DC3-B983-E071523364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166" name="Rectangle 5160">
            <a:extLst>
              <a:ext uri="{FF2B5EF4-FFF2-40B4-BE49-F238E27FC236}">
                <a16:creationId xmlns="" xmlns:a16="http://schemas.microsoft.com/office/drawing/2014/main" id="{08C9B587-E65E-4B52-B37C-ABEBB6E879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9347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4" name="Rectangle 273">
            <a:extLst>
              <a:ext uri="{FF2B5EF4-FFF2-40B4-BE49-F238E27FC236}">
                <a16:creationId xmlns="" xmlns:a16="http://schemas.microsoft.com/office/drawing/2014/main" id="{657F69E0-C4B0-4BEC-A689-4F8D877F05D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8" name="Google Shape;268;p20" descr="Imagem relacionada"/>
          <p:cNvPicPr preferRelativeResize="0"/>
          <p:nvPr/>
        </p:nvPicPr>
        <p:blipFill rotWithShape="1">
          <a:blip r:embed="rId3">
            <a:alphaModFix amt="50000"/>
          </a:blip>
          <a:srcRect t="11045" r="-1" b="-1"/>
          <a:stretch/>
        </p:blipFill>
        <p:spPr>
          <a:xfrm>
            <a:off x="20" y="10"/>
            <a:ext cx="12188930" cy="6857990"/>
          </a:xfrm>
          <a:prstGeom prst="rect">
            <a:avLst/>
          </a:prstGeom>
          <a:noFill/>
        </p:spPr>
      </p:pic>
      <p:sp>
        <p:nvSpPr>
          <p:cNvPr id="269" name="Google Shape;269;p20"/>
          <p:cNvSpPr txBox="1"/>
          <p:nvPr/>
        </p:nvSpPr>
        <p:spPr>
          <a:xfrm>
            <a:off x="1524000" y="1122363"/>
            <a:ext cx="9144000" cy="3063240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marR="0" lvl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1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Century Gothic"/>
              </a:rPr>
              <a:t>O BRASIL LEVANDO A GOVERNANÇA AMBIENTAL PARA O MUNDO</a:t>
            </a:r>
            <a:endParaRPr lang="en-US" sz="51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76" name="sketchy line">
            <a:extLst>
              <a:ext uri="{FF2B5EF4-FFF2-40B4-BE49-F238E27FC236}">
                <a16:creationId xmlns="" xmlns:a16="http://schemas.microsoft.com/office/drawing/2014/main" id="{9F6380B4-6A1C-481E-8408-B4E6C75B9B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=""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800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3" name="Rectangle 9232">
            <a:extLst>
              <a:ext uri="{FF2B5EF4-FFF2-40B4-BE49-F238E27FC236}">
                <a16:creationId xmlns="" xmlns:a16="http://schemas.microsoft.com/office/drawing/2014/main" id="{657F69E0-C4B0-4BEC-A689-4F8D877F05D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8" name="Picture 12" descr="Download imagens mapa-múndi azul, arte digital, mapas 3D, conceito de mapa- múndi, arte, criativo, mapa-múndi 3D, mapas-múndi grátis. Imagens livre  papel de parede">
            <a:extLst>
              <a:ext uri="{FF2B5EF4-FFF2-40B4-BE49-F238E27FC236}">
                <a16:creationId xmlns="" xmlns:a16="http://schemas.microsoft.com/office/drawing/2014/main" id="{E5459E88-C917-6B48-B1D4-8F283C90E5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9977"/>
          <a:stretch/>
        </p:blipFill>
        <p:spPr bwMode="auto">
          <a:xfrm>
            <a:off x="20" y="10"/>
            <a:ext cx="1218893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4A114B31-BF58-407E-98CC-4EA8CACAB484}"/>
              </a:ext>
            </a:extLst>
          </p:cNvPr>
          <p:cNvSpPr txBox="1"/>
          <p:nvPr/>
        </p:nvSpPr>
        <p:spPr>
          <a:xfrm>
            <a:off x="1524000" y="1122363"/>
            <a:ext cx="9144000" cy="30632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GOVERNANÇA DO CLIMA</a:t>
            </a:r>
          </a:p>
        </p:txBody>
      </p:sp>
      <p:sp>
        <p:nvSpPr>
          <p:cNvPr id="9235" name="sketchy line">
            <a:extLst>
              <a:ext uri="{FF2B5EF4-FFF2-40B4-BE49-F238E27FC236}">
                <a16:creationId xmlns="" xmlns:a16="http://schemas.microsoft.com/office/drawing/2014/main" id="{9F6380B4-6A1C-481E-8408-B4E6C75B9B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=""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utoShape 8" descr="Mapamundi de puntos imágenes de stock de arte vectorial | Depositphotos">
            <a:extLst>
              <a:ext uri="{FF2B5EF4-FFF2-40B4-BE49-F238E27FC236}">
                <a16:creationId xmlns="" xmlns:a16="http://schemas.microsoft.com/office/drawing/2014/main" id="{538FFDD8-F6B6-F1BB-D5AC-3D0DC6B85B1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9147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AB8C311F-7253-4AED-9701-7FC0708C41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E2384209-CB15-4CDF-9D31-C44FD9A3F20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2633B3B5-CC90-43F0-8714-D31D1F3F02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A8D57A06-A426-446D-B02C-A2DC6B62E4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B4107CE6-6C70-6BA1-6981-F45A4C78D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041" y="457200"/>
            <a:ext cx="814191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792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AB8C311F-7253-4AED-9701-7FC0708C41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E2384209-CB15-4CDF-9D31-C44FD9A3F20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2633B3B5-CC90-43F0-8714-D31D1F3F02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A8D57A06-A426-446D-B02C-A2DC6B62E4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2BC27C1A-7EF7-495A-AED4-702DEF386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576" y="457200"/>
            <a:ext cx="840084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9678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ownload imagens mapa-múndi azul, arte digital, mapas 3D, conceito de mapa- múndi, arte, criativo, mapa-múndi 3D, mapas-múndi grátis. Imagens livre  papel de parede">
            <a:extLst>
              <a:ext uri="{FF2B5EF4-FFF2-40B4-BE49-F238E27FC236}">
                <a16:creationId xmlns="" xmlns:a16="http://schemas.microsoft.com/office/drawing/2014/main" id="{D0B82D3A-FE43-24A2-004E-EF7E74E5AA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 bwMode="auto">
          <a:xfrm>
            <a:off x="-1" y="10"/>
            <a:ext cx="1219200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4A114B31-BF58-407E-98CC-4EA8CACAB484}"/>
              </a:ext>
            </a:extLst>
          </p:cNvPr>
          <p:cNvSpPr txBox="1"/>
          <p:nvPr/>
        </p:nvSpPr>
        <p:spPr>
          <a:xfrm>
            <a:off x="190501" y="557189"/>
            <a:ext cx="5802962" cy="55718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Climate Scanner </a:t>
            </a:r>
          </a:p>
        </p:txBody>
      </p:sp>
      <p:graphicFrame>
        <p:nvGraphicFramePr>
          <p:cNvPr id="10251" name="CaixaDeTexto 5">
            <a:extLst>
              <a:ext uri="{FF2B5EF4-FFF2-40B4-BE49-F238E27FC236}">
                <a16:creationId xmlns="" xmlns:a16="http://schemas.microsoft.com/office/drawing/2014/main" id="{877B74AC-328E-F984-2385-A6D118E3E7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6391791"/>
              </p:ext>
            </p:extLst>
          </p:nvPr>
        </p:nvGraphicFramePr>
        <p:xfrm>
          <a:off x="6195375" y="557189"/>
          <a:ext cx="5158424" cy="55718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31392176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="" xmlns:a16="http://schemas.microsoft.com/office/drawing/2014/main" id="{650AC3A4-4918-BC16-18E7-A54EC791B7E0}"/>
              </a:ext>
            </a:extLst>
          </p:cNvPr>
          <p:cNvGrpSpPr/>
          <p:nvPr/>
        </p:nvGrpSpPr>
        <p:grpSpPr>
          <a:xfrm>
            <a:off x="1" y="10"/>
            <a:ext cx="12191999" cy="6857990"/>
            <a:chOff x="1" y="10"/>
            <a:chExt cx="12191999" cy="6857990"/>
          </a:xfrm>
        </p:grpSpPr>
        <p:pic>
          <p:nvPicPr>
            <p:cNvPr id="5" name="Imagem 4" descr="Uma imagem contendo em pé, jogando, homem, computador&#10;&#10;Descrição gerada automaticamente">
              <a:extLst>
                <a:ext uri="{FF2B5EF4-FFF2-40B4-BE49-F238E27FC236}">
                  <a16:creationId xmlns="" xmlns:a16="http://schemas.microsoft.com/office/drawing/2014/main" id="{D36D7515-BEBD-F63D-E5AF-1EE8CA9FF3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4225" r="-1" b="33609"/>
            <a:stretch/>
          </p:blipFill>
          <p:spPr>
            <a:xfrm>
              <a:off x="1524" y="10"/>
              <a:ext cx="6099048" cy="3428990"/>
            </a:xfrm>
            <a:prstGeom prst="rect">
              <a:avLst/>
            </a:prstGeom>
          </p:spPr>
        </p:pic>
        <p:pic>
          <p:nvPicPr>
            <p:cNvPr id="6" name="Imagem 5" descr="Pessoas sentadas em frente a televisão&#10;&#10;Descrição gerada automaticamente com confiança baixa">
              <a:extLst>
                <a:ext uri="{FF2B5EF4-FFF2-40B4-BE49-F238E27FC236}">
                  <a16:creationId xmlns="" xmlns:a16="http://schemas.microsoft.com/office/drawing/2014/main" id="{034CD2AE-D269-8EE3-ABF0-939BB1FB37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" b="25040"/>
            <a:stretch/>
          </p:blipFill>
          <p:spPr>
            <a:xfrm>
              <a:off x="6092952" y="10"/>
              <a:ext cx="6099048" cy="3428990"/>
            </a:xfrm>
            <a:prstGeom prst="rect">
              <a:avLst/>
            </a:prstGeom>
          </p:spPr>
        </p:pic>
        <p:pic>
          <p:nvPicPr>
            <p:cNvPr id="7" name="Imagem 6" descr="Pessoas sentadas em frente a televisão&#10;&#10;Descrição gerada automaticamente com confiança média">
              <a:extLst>
                <a:ext uri="{FF2B5EF4-FFF2-40B4-BE49-F238E27FC236}">
                  <a16:creationId xmlns="" xmlns:a16="http://schemas.microsoft.com/office/drawing/2014/main" id="{B5C0CF8D-F8A6-0DBB-2282-7D21FDA847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35" r="2" b="24204"/>
            <a:stretch/>
          </p:blipFill>
          <p:spPr>
            <a:xfrm>
              <a:off x="1" y="3429000"/>
              <a:ext cx="6099048" cy="3429000"/>
            </a:xfrm>
            <a:prstGeom prst="rect">
              <a:avLst/>
            </a:prstGeom>
          </p:spPr>
        </p:pic>
        <p:pic>
          <p:nvPicPr>
            <p:cNvPr id="8" name="Imagem 7" descr="Grupo de pessoas sentadas em sala de aula&#10;&#10;Descrição gerada automaticamente">
              <a:extLst>
                <a:ext uri="{FF2B5EF4-FFF2-40B4-BE49-F238E27FC236}">
                  <a16:creationId xmlns="" xmlns:a16="http://schemas.microsoft.com/office/drawing/2014/main" id="{BA84C2E2-A72C-C8A3-4EBF-CBB3BBB2A3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7412" r="2" b="17627"/>
            <a:stretch/>
          </p:blipFill>
          <p:spPr>
            <a:xfrm>
              <a:off x="6092952" y="3429000"/>
              <a:ext cx="6099048" cy="3429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3460158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AB8C311F-7253-4AED-9701-7FC0708C41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E2384209-CB15-4CDF-9D31-C44FD9A3F20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2633B3B5-CC90-43F0-8714-D31D1F3F02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A8D57A06-A426-446D-B02C-A2DC6B62E4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B9C70072-843F-7F75-D848-EA54230F1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119" y="457200"/>
            <a:ext cx="828376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318785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AB8C311F-7253-4AED-9701-7FC0708C41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E2384209-CB15-4CDF-9D31-C44FD9A3F20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2633B3B5-CC90-43F0-8714-D31D1F3F02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A8D57A06-A426-446D-B02C-A2DC6B62E4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6BCB61DF-0A34-E90A-3875-540B1B7294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06" b="1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905009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6" name="Rectangle 145">
            <a:extLst>
              <a:ext uri="{FF2B5EF4-FFF2-40B4-BE49-F238E27FC236}">
                <a16:creationId xmlns="" xmlns:a16="http://schemas.microsoft.com/office/drawing/2014/main" id="{5A59F003-E00A-43F9-91DC-CC54E3B8746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1" name="Google Shape;141;p7" descr="Imagem relacionada"/>
          <p:cNvPicPr preferRelativeResize="0"/>
          <p:nvPr/>
        </p:nvPicPr>
        <p:blipFill rotWithShape="1">
          <a:blip r:embed="rId4"/>
          <a:srcRect l="4455" t="14773" r="4636"/>
          <a:stretch/>
        </p:blipFill>
        <p:spPr>
          <a:xfrm>
            <a:off x="-2" y="738919"/>
            <a:ext cx="12191981" cy="6857990"/>
          </a:xfrm>
          <a:prstGeom prst="rect">
            <a:avLst/>
          </a:prstGeom>
          <a:noFill/>
        </p:spPr>
      </p:pic>
      <p:sp>
        <p:nvSpPr>
          <p:cNvPr id="148" name="Rectangle 147">
            <a:extLst>
              <a:ext uri="{FF2B5EF4-FFF2-40B4-BE49-F238E27FC236}">
                <a16:creationId xmlns="" xmlns:a16="http://schemas.microsoft.com/office/drawing/2014/main" id="{D74A4382-E3AD-430A-9A1F-DFA3E0E77A7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>
            <a:off x="3799865" y="-1524511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Google Shape;121;p5">
            <a:extLst>
              <a:ext uri="{FF2B5EF4-FFF2-40B4-BE49-F238E27FC236}">
                <a16:creationId xmlns="" xmlns:a16="http://schemas.microsoft.com/office/drawing/2014/main" id="{43F2D0B2-5135-9A13-68F2-C3D094B70818}"/>
              </a:ext>
            </a:extLst>
          </p:cNvPr>
          <p:cNvSpPr txBox="1"/>
          <p:nvPr/>
        </p:nvSpPr>
        <p:spPr>
          <a:xfrm>
            <a:off x="404553" y="3091928"/>
            <a:ext cx="9078562" cy="2387600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marR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Century Gothic"/>
              </a:rPr>
              <a:t>DESAFIOS NA SAÚDE</a:t>
            </a:r>
            <a:endParaRPr lang="en-US" sz="6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0" name="Rectangle: Rounded Corners 149">
            <a:extLst>
              <a:ext uri="{FF2B5EF4-FFF2-40B4-BE49-F238E27FC236}">
                <a16:creationId xmlns="" xmlns:a16="http://schemas.microsoft.com/office/drawing/2014/main" id="{79F40191-0F44-4FD1-82CC-ACB507C14BE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ítulo 1">
            <a:extLst>
              <a:ext uri="{FF2B5EF4-FFF2-40B4-BE49-F238E27FC236}">
                <a16:creationId xmlns="" xmlns:a16="http://schemas.microsoft.com/office/drawing/2014/main" id="{5A663588-3476-6464-83E1-DB30848C3F16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1162968"/>
          </a:xfrm>
          <a:prstGeom prst="rect">
            <a:avLst/>
          </a:prstGeom>
          <a:solidFill>
            <a:schemeClr val="accent5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200" b="1" dirty="0">
                <a:solidFill>
                  <a:schemeClr val="bg1"/>
                </a:solidFill>
                <a:ea typeface="+mj-ea"/>
                <a:cs typeface="+mj-cs"/>
              </a:rPr>
              <a:t>ALÉM DOS DESAFIOS AO DESENVOLMENTO, OUTROS DESAFIOS IMPACTAM A VIDA DAS PESSOAS</a:t>
            </a:r>
            <a:endParaRPr lang="pt-BR" sz="4000" b="1" i="1" dirty="0">
              <a:solidFill>
                <a:schemeClr val="bg1"/>
              </a:solidFill>
              <a:ea typeface="+mj-ea"/>
              <a:cs typeface="+mj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="" xmlns:a16="http://schemas.microsoft.com/office/drawing/2014/main" id="{AB8C311F-7253-4AED-9701-7FC0708C41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2384209-CB15-4CDF-9D31-C44FD9A3F20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2633B3B5-CC90-43F0-8714-D31D1F3F02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A8D57A06-A426-446D-B02C-A2DC6B62E4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1">
            <a:extLst>
              <a:ext uri="{FF2B5EF4-FFF2-40B4-BE49-F238E27FC236}">
                <a16:creationId xmlns="" xmlns:a16="http://schemas.microsoft.com/office/drawing/2014/main" id="{417457D7-6C8B-311E-7096-421343D12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177" y="457200"/>
            <a:ext cx="10519646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869861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AB8C311F-7253-4AED-9701-7FC0708C41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E2384209-CB15-4CDF-9D31-C44FD9A3F20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2633B3B5-CC90-43F0-8714-D31D1F3F02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A8D57A06-A426-446D-B02C-A2DC6B62E4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BA72AB3D-E5A7-DA65-0BAE-46CE965AC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273" y="457200"/>
            <a:ext cx="9005454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132073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1B15ED52-F352-441B-82BF-E0EA34836D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3B2E3793-BFE6-45A2-9B7B-E18844431C9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BC4C4868-CB8F-4AF9-9CDB-8108F2C19B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375E0459-6403-40CD-989D-56A4407CA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53E5B1A8-3AC9-4BD1-9BBC-78CA94F2D1B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F1529D7F-F834-D897-348F-BCE98DB916D0}"/>
              </a:ext>
            </a:extLst>
          </p:cNvPr>
          <p:cNvSpPr txBox="1"/>
          <p:nvPr/>
        </p:nvSpPr>
        <p:spPr>
          <a:xfrm>
            <a:off x="1371599" y="294538"/>
            <a:ext cx="9895951" cy="1033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ClimateScanner: cenário atual</a:t>
            </a:r>
          </a:p>
        </p:txBody>
      </p:sp>
      <p:sp>
        <p:nvSpPr>
          <p:cNvPr id="2" name="CaixaDeTexto 2">
            <a:extLst>
              <a:ext uri="{FF2B5EF4-FFF2-40B4-BE49-F238E27FC236}">
                <a16:creationId xmlns="" xmlns:a16="http://schemas.microsoft.com/office/drawing/2014/main" id="{F422DC0A-2180-225B-09E1-5CA6C9243076}"/>
              </a:ext>
            </a:extLst>
          </p:cNvPr>
          <p:cNvSpPr txBox="1"/>
          <p:nvPr/>
        </p:nvSpPr>
        <p:spPr>
          <a:xfrm>
            <a:off x="1371599" y="2318197"/>
            <a:ext cx="9724031" cy="3683358"/>
          </a:xfrm>
          <a:prstGeom prst="rect">
            <a:avLst/>
          </a:prstGeom>
        </p:spPr>
        <p:txBody>
          <a:bodyPr rot="0" spcFirstLastPara="0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lnSpcReduction="10000"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 </a:t>
            </a:r>
          </a:p>
          <a:p>
            <a:pPr marL="28575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ONU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março</a:t>
            </a:r>
            <a:r>
              <a:rPr lang="en-US" sz="2000" dirty="0"/>
              <a:t> </a:t>
            </a:r>
            <a:r>
              <a:rPr lang="en-US" sz="2000" dirty="0" err="1"/>
              <a:t>deste</a:t>
            </a:r>
            <a:r>
              <a:rPr lang="en-US" sz="2000" dirty="0"/>
              <a:t> </a:t>
            </a:r>
            <a:r>
              <a:rPr lang="en-US" sz="2000" dirty="0" err="1"/>
              <a:t>ano</a:t>
            </a:r>
            <a:r>
              <a:rPr lang="en-US" sz="2000" dirty="0"/>
              <a:t>: </a:t>
            </a:r>
            <a:r>
              <a:rPr lang="en-US" sz="2000" dirty="0" err="1"/>
              <a:t>ClimateScanner</a:t>
            </a:r>
            <a:r>
              <a:rPr lang="en-US" sz="2000" dirty="0"/>
              <a:t> Global Call, </a:t>
            </a:r>
            <a:r>
              <a:rPr lang="en-US" sz="2000" dirty="0" err="1"/>
              <a:t>reunião</a:t>
            </a:r>
            <a:r>
              <a:rPr lang="en-US" sz="2000" dirty="0"/>
              <a:t> </a:t>
            </a:r>
            <a:r>
              <a:rPr lang="en-US" sz="2000" dirty="0" err="1"/>
              <a:t>técnica</a:t>
            </a:r>
            <a:r>
              <a:rPr lang="en-US" sz="2000" dirty="0"/>
              <a:t> </a:t>
            </a:r>
            <a:r>
              <a:rPr lang="en-US" sz="2000" dirty="0" err="1"/>
              <a:t>realizada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sede</a:t>
            </a:r>
            <a:r>
              <a:rPr lang="en-US" sz="2000" dirty="0"/>
              <a:t> da ONU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parceria</a:t>
            </a:r>
            <a:r>
              <a:rPr lang="en-US" sz="2000" dirty="0"/>
              <a:t> do TCU com o </a:t>
            </a:r>
            <a:r>
              <a:rPr lang="en-US" sz="2000" dirty="0" err="1"/>
              <a:t>Departamento</a:t>
            </a:r>
            <a:r>
              <a:rPr lang="en-US" sz="2000" dirty="0"/>
              <a:t> de </a:t>
            </a:r>
            <a:r>
              <a:rPr lang="en-US" sz="2000" dirty="0" err="1"/>
              <a:t>Assuntos</a:t>
            </a:r>
            <a:r>
              <a:rPr lang="en-US" sz="2000" dirty="0"/>
              <a:t> </a:t>
            </a:r>
            <a:r>
              <a:rPr lang="en-US" sz="2000" dirty="0" err="1"/>
              <a:t>Econômicos</a:t>
            </a:r>
            <a:r>
              <a:rPr lang="en-US" sz="2000" dirty="0"/>
              <a:t> e </a:t>
            </a:r>
            <a:r>
              <a:rPr lang="en-US" sz="2000" dirty="0" err="1"/>
              <a:t>Sociais</a:t>
            </a:r>
            <a:r>
              <a:rPr lang="en-US" sz="2000" dirty="0"/>
              <a:t> das </a:t>
            </a:r>
            <a:r>
              <a:rPr lang="en-US" sz="2000" dirty="0" err="1"/>
              <a:t>Nações</a:t>
            </a:r>
            <a:r>
              <a:rPr lang="en-US" sz="2000" dirty="0"/>
              <a:t> </a:t>
            </a:r>
            <a:r>
              <a:rPr lang="en-US" sz="2000" dirty="0" err="1"/>
              <a:t>Unidas</a:t>
            </a:r>
            <a:r>
              <a:rPr lang="en-US" sz="2000" dirty="0"/>
              <a:t> (</a:t>
            </a:r>
            <a:r>
              <a:rPr lang="en-US" sz="2000" dirty="0" err="1"/>
              <a:t>Undesa</a:t>
            </a:r>
            <a:r>
              <a:rPr lang="en-US" sz="2000" dirty="0"/>
              <a:t>)</a:t>
            </a:r>
          </a:p>
          <a:p>
            <a:pPr marL="28575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 </a:t>
            </a:r>
            <a:r>
              <a:rPr lang="en-US" sz="2000" dirty="0" err="1"/>
              <a:t>reunião</a:t>
            </a:r>
            <a:r>
              <a:rPr lang="en-US" sz="2000" dirty="0"/>
              <a:t> </a:t>
            </a:r>
            <a:r>
              <a:rPr lang="en-US" sz="2000" dirty="0" err="1"/>
              <a:t>marcou</a:t>
            </a:r>
            <a:r>
              <a:rPr lang="en-US" sz="2000" dirty="0"/>
              <a:t> o </a:t>
            </a:r>
            <a:r>
              <a:rPr lang="en-US" sz="2000" dirty="0" err="1"/>
              <a:t>início</a:t>
            </a:r>
            <a:r>
              <a:rPr lang="en-US" sz="2000" dirty="0"/>
              <a:t> da </a:t>
            </a:r>
            <a:r>
              <a:rPr lang="en-US" sz="2000" dirty="0" err="1"/>
              <a:t>etapa</a:t>
            </a:r>
            <a:r>
              <a:rPr lang="en-US" sz="2000" dirty="0"/>
              <a:t> de coleta de dados para o </a:t>
            </a:r>
            <a:r>
              <a:rPr lang="en-US" sz="2000" dirty="0" err="1"/>
              <a:t>diagnóstico</a:t>
            </a:r>
            <a:r>
              <a:rPr lang="en-US" sz="2000" dirty="0"/>
              <a:t> global via </a:t>
            </a:r>
            <a:r>
              <a:rPr lang="en-US" sz="2000" dirty="0" err="1"/>
              <a:t>ClimateScanner</a:t>
            </a:r>
            <a:r>
              <a:rPr lang="en-US" sz="2000" dirty="0"/>
              <a:t>, que </a:t>
            </a:r>
            <a:r>
              <a:rPr lang="en-US" sz="2000" dirty="0" err="1"/>
              <a:t>mostrará</a:t>
            </a:r>
            <a:r>
              <a:rPr lang="en-US" sz="2000" dirty="0"/>
              <a:t> </a:t>
            </a:r>
            <a:r>
              <a:rPr lang="en-US" sz="2000" dirty="0" err="1"/>
              <a:t>como</a:t>
            </a:r>
            <a:r>
              <a:rPr lang="en-US" sz="2000" dirty="0"/>
              <a:t> </a:t>
            </a:r>
            <a:r>
              <a:rPr lang="en-US" sz="2000" dirty="0" err="1"/>
              <a:t>diferentes</a:t>
            </a:r>
            <a:r>
              <a:rPr lang="en-US" sz="2000" dirty="0"/>
              <a:t> </a:t>
            </a:r>
            <a:r>
              <a:rPr lang="en-US" sz="2000" dirty="0" err="1"/>
              <a:t>governos</a:t>
            </a:r>
            <a:r>
              <a:rPr lang="en-US" sz="2000" dirty="0"/>
              <a:t> </a:t>
            </a:r>
            <a:r>
              <a:rPr lang="en-US" sz="2000" dirty="0" err="1"/>
              <a:t>enfrentam</a:t>
            </a:r>
            <a:r>
              <a:rPr lang="en-US" sz="2000" dirty="0"/>
              <a:t> as </a:t>
            </a:r>
            <a:r>
              <a:rPr lang="en-US" sz="2000" dirty="0" err="1"/>
              <a:t>mudanças</a:t>
            </a:r>
            <a:r>
              <a:rPr lang="en-US" sz="2000" dirty="0"/>
              <a:t> </a:t>
            </a:r>
            <a:r>
              <a:rPr lang="en-US" sz="2000" dirty="0" err="1"/>
              <a:t>climática</a:t>
            </a:r>
            <a:endParaRPr lang="en-US" sz="2000" dirty="0"/>
          </a:p>
          <a:p>
            <a:pPr marL="28575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Na </a:t>
            </a:r>
            <a:r>
              <a:rPr lang="en-US" sz="2000" dirty="0" err="1"/>
              <a:t>ocasião</a:t>
            </a:r>
            <a:r>
              <a:rPr lang="en-US" sz="2000" dirty="0"/>
              <a:t>, as 66 ISC </a:t>
            </a:r>
            <a:r>
              <a:rPr lang="en-US" sz="2000" dirty="0" err="1"/>
              <a:t>assinaram</a:t>
            </a:r>
            <a:r>
              <a:rPr lang="en-US" sz="2000" dirty="0"/>
              <a:t> o </a:t>
            </a:r>
            <a:r>
              <a:rPr lang="en-US" sz="2000" dirty="0" err="1"/>
              <a:t>documento</a:t>
            </a:r>
            <a:r>
              <a:rPr lang="en-US" sz="2000" dirty="0"/>
              <a:t> de </a:t>
            </a:r>
            <a:r>
              <a:rPr lang="en-US" sz="2000" dirty="0" err="1"/>
              <a:t>apoio</a:t>
            </a:r>
            <a:r>
              <a:rPr lang="en-US" sz="2000" dirty="0"/>
              <a:t> </a:t>
            </a:r>
            <a:r>
              <a:rPr lang="en-US" sz="2000" dirty="0" err="1"/>
              <a:t>ao</a:t>
            </a:r>
            <a:r>
              <a:rPr lang="en-US" sz="2000" dirty="0"/>
              <a:t> </a:t>
            </a:r>
            <a:r>
              <a:rPr lang="en-US" sz="2000" dirty="0" err="1"/>
              <a:t>ClimateScanner</a:t>
            </a:r>
            <a:r>
              <a:rPr lang="en-US" sz="2000" dirty="0"/>
              <a:t>. A </a:t>
            </a:r>
            <a:r>
              <a:rPr lang="en-US" sz="2000" dirty="0" err="1"/>
              <a:t>expectativa</a:t>
            </a:r>
            <a:r>
              <a:rPr lang="en-US" sz="2000" dirty="0"/>
              <a:t> é que </a:t>
            </a:r>
            <a:r>
              <a:rPr lang="en-US" sz="2000" dirty="0" err="1"/>
              <a:t>até</a:t>
            </a:r>
            <a:r>
              <a:rPr lang="en-US" sz="2000" dirty="0"/>
              <a:t> a COP29, que </a:t>
            </a:r>
            <a:r>
              <a:rPr lang="en-US" sz="2000" dirty="0" err="1"/>
              <a:t>ocorre</a:t>
            </a:r>
            <a:r>
              <a:rPr lang="en-US" sz="2000" dirty="0"/>
              <a:t>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novembro</a:t>
            </a:r>
            <a:r>
              <a:rPr lang="en-US" sz="2000" dirty="0"/>
              <a:t> </a:t>
            </a:r>
            <a:r>
              <a:rPr lang="en-US" sz="2000" dirty="0" err="1"/>
              <a:t>deste</a:t>
            </a:r>
            <a:r>
              <a:rPr lang="en-US" sz="2000" dirty="0"/>
              <a:t> </a:t>
            </a:r>
            <a:r>
              <a:rPr lang="en-US" sz="2000" dirty="0" err="1"/>
              <a:t>ano</a:t>
            </a:r>
            <a:r>
              <a:rPr lang="en-US" sz="2000" dirty="0"/>
              <a:t> no </a:t>
            </a:r>
            <a:r>
              <a:rPr lang="en-US" sz="2000" dirty="0" err="1"/>
              <a:t>Azerbaijão</a:t>
            </a:r>
            <a:r>
              <a:rPr lang="en-US" sz="2000" dirty="0"/>
              <a:t>, 100 ISC </a:t>
            </a:r>
            <a:r>
              <a:rPr lang="en-US" sz="2000" dirty="0" err="1"/>
              <a:t>estejam</a:t>
            </a:r>
            <a:r>
              <a:rPr lang="en-US" sz="2000" dirty="0"/>
              <a:t> </a:t>
            </a:r>
            <a:r>
              <a:rPr lang="en-US" sz="2000" dirty="0" err="1"/>
              <a:t>usando</a:t>
            </a:r>
            <a:r>
              <a:rPr lang="en-US" sz="2000" dirty="0"/>
              <a:t> a ferramenta</a:t>
            </a:r>
          </a:p>
          <a:p>
            <a:pPr marL="28575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58387366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AB8C311F-7253-4AED-9701-7FC0708C41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E2384209-CB15-4CDF-9D31-C44FD9A3F20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2633B3B5-CC90-43F0-8714-D31D1F3F02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A8D57A06-A426-446D-B02C-A2DC6B62E4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B78F817B-F4A1-A3BA-272F-DE06AFDDF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23875"/>
            <a:ext cx="9068535" cy="59436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4CA55844-DF36-AAB3-5C5D-5A8D5EE36ACC}"/>
              </a:ext>
            </a:extLst>
          </p:cNvPr>
          <p:cNvSpPr txBox="1"/>
          <p:nvPr/>
        </p:nvSpPr>
        <p:spPr>
          <a:xfrm>
            <a:off x="9106381" y="1589721"/>
            <a:ext cx="3047006" cy="3126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400" b="1" dirty="0" err="1">
                <a:solidFill>
                  <a:schemeClr val="bg1"/>
                </a:solidFill>
                <a:effectLst/>
                <a:latin typeface="source sans pro" panose="020B0503030403020204" pitchFamily="34" charset="0"/>
              </a:rPr>
              <a:t>ClimateScanner</a:t>
            </a:r>
            <a:r>
              <a:rPr lang="pt-BR" sz="2400" b="1" dirty="0">
                <a:solidFill>
                  <a:schemeClr val="bg1"/>
                </a:solidFill>
                <a:effectLst/>
                <a:latin typeface="source sans pro" panose="020B0503030403020204" pitchFamily="34" charset="0"/>
              </a:rPr>
              <a:t> Global </a:t>
            </a:r>
            <a:r>
              <a:rPr lang="pt-BR" sz="2400" b="1" dirty="0" err="1">
                <a:solidFill>
                  <a:schemeClr val="bg1"/>
                </a:solidFill>
                <a:effectLst/>
                <a:latin typeface="source sans pro" panose="020B0503030403020204" pitchFamily="34" charset="0"/>
              </a:rPr>
              <a:t>Call</a:t>
            </a:r>
            <a:r>
              <a:rPr lang="pt-BR" sz="2400" b="1" dirty="0">
                <a:solidFill>
                  <a:schemeClr val="bg1"/>
                </a:solidFill>
                <a:effectLst/>
                <a:latin typeface="source sans pro" panose="020B0503030403020204" pitchFamily="34" charset="0"/>
              </a:rPr>
              <a:t>: engajando as instituições superiores de controle na avaliação da ação climática nacional</a:t>
            </a:r>
            <a:endParaRPr lang="pt-B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365062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A8384FB5-9ADC-4DDC-881B-597D56F5B15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1199E1B1-A8C0-4FE8-A5A8-1CB41D69F8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4A8DE83-DE75-4B41-9DB4-A7EC0B0DEC0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A7009A0A-BEF5-4EAC-AF15-E4F9F002E2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3205F4AB-9C1C-8A17-FF6C-0F45330A4064}"/>
              </a:ext>
            </a:extLst>
          </p:cNvPr>
          <p:cNvSpPr txBox="1"/>
          <p:nvPr/>
        </p:nvSpPr>
        <p:spPr>
          <a:xfrm>
            <a:off x="699713" y="248038"/>
            <a:ext cx="7063721" cy="115920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TCU </a:t>
            </a:r>
            <a:r>
              <a:rPr lang="en-US" sz="34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institui</a:t>
            </a:r>
            <a:r>
              <a:rPr lang="en-US" sz="3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Programa</a:t>
            </a:r>
            <a:r>
              <a:rPr lang="en-US" sz="3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Recupera</a:t>
            </a:r>
            <a:r>
              <a:rPr lang="en-US" sz="3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Rio Grande do Sul</a:t>
            </a:r>
            <a:endParaRPr lang="en-US" sz="3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A005D0DD-6441-0268-AA8B-0C9CC8CF4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225" y="2280850"/>
            <a:ext cx="11327549" cy="382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5400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1B15ED52-F352-441B-82BF-E0EA34836D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3B2E3793-BFE6-45A2-9B7B-E18844431C9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BC4C4868-CB8F-4AF9-9CDB-8108F2C19B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375E0459-6403-40CD-989D-56A4407CA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53E5B1A8-3AC9-4BD1-9BBC-78CA94F2D1B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F89BDC98-DBE4-D2C7-8D42-5B1FB27BBC64}"/>
              </a:ext>
            </a:extLst>
          </p:cNvPr>
          <p:cNvSpPr txBox="1"/>
          <p:nvPr/>
        </p:nvSpPr>
        <p:spPr>
          <a:xfrm>
            <a:off x="1371599" y="2318197"/>
            <a:ext cx="9724031" cy="368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 trabalho de acompanhamento já foi iniciado. O Tribunal autuou </a:t>
            </a:r>
            <a:r>
              <a:rPr lang="en-US" sz="2000" b="1" u="sng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três processos</a:t>
            </a:r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</a:p>
          <a:p>
            <a:pPr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 primeiro vai </a:t>
            </a:r>
            <a:r>
              <a:rPr lang="en-US" sz="2000" b="1" u="sng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analisar as contratações em geral e as obras de infraestrutura</a:t>
            </a:r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(TC 008.817/2024). O relator será o ministro Vital do Rêgo. </a:t>
            </a:r>
          </a:p>
          <a:p>
            <a:pPr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 segundo vai </a:t>
            </a:r>
            <a:r>
              <a:rPr lang="en-US" sz="2000" b="1" u="sng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avaliar a conformidade das medidas adotadas pelo governo federal às normas de finanças públicas e seus impactos fiscais </a:t>
            </a:r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(TC 008.813/2024), com relatoria do ministro Jhonatan de Jesus.</a:t>
            </a:r>
          </a:p>
          <a:p>
            <a:pPr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u="sng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 terceiro diz respeito aos recursos aplicados para as atividades de Defesa Civil (008.848/2024), de relatoria do ministro Augusto Nardes</a:t>
            </a:r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65000135-FDE7-2389-38BF-3AC98F5F0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3075" y="-86107"/>
            <a:ext cx="5545846" cy="167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00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="" xmlns:a16="http://schemas.microsoft.com/office/drawing/2014/main" id="{AB8C311F-7253-4AED-9701-7FC0708C41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2384209-CB15-4CDF-9D31-C44FD9A3F20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2633B3B5-CC90-43F0-8714-D31D1F3F02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A8D57A06-A426-446D-B02C-A2DC6B62E4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tângulo 7"/>
          <p:cNvSpPr/>
          <p:nvPr/>
        </p:nvSpPr>
        <p:spPr>
          <a:xfrm>
            <a:off x="2316005" y="2720900"/>
            <a:ext cx="8072901" cy="156966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9600" b="1" dirty="0" smtClean="0">
                <a:solidFill>
                  <a:schemeClr val="bg1"/>
                </a:solidFill>
                <a:ea typeface="Roboto" pitchFamily="2" charset="0"/>
              </a:rPr>
              <a:t>VÍDEO</a:t>
            </a:r>
            <a:endParaRPr lang="pt-BR" sz="9600" b="1" dirty="0">
              <a:solidFill>
                <a:schemeClr val="bg1"/>
              </a:solidFill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49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AB8C311F-7253-4AED-9701-7FC0708C41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E2384209-CB15-4CDF-9D31-C44FD9A3F20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2633B3B5-CC90-43F0-8714-D31D1F3F02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A8D57A06-A426-446D-B02C-A2DC6B62E4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 descr="Código QR&#10;&#10;Descrição gerada automaticamente">
            <a:extLst>
              <a:ext uri="{FF2B5EF4-FFF2-40B4-BE49-F238E27FC236}">
                <a16:creationId xmlns="" xmlns:a16="http://schemas.microsoft.com/office/drawing/2014/main" id="{F87809A7-7BB2-62CA-1C93-7C32D8009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8278" y="457200"/>
            <a:ext cx="4695444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9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8816" y="50765"/>
            <a:ext cx="12183185" cy="687685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00" dirty="0">
              <a:solidFill>
                <a:schemeClr val="tx1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8816" y="50765"/>
            <a:ext cx="7559223" cy="1323439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ea typeface="Roboto" pitchFamily="2" charset="0"/>
              </a:rPr>
              <a:t>GOVERNANÇA e DESENVOLVIMENTO</a:t>
            </a:r>
          </a:p>
        </p:txBody>
      </p:sp>
      <p:sp>
        <p:nvSpPr>
          <p:cNvPr id="6" name="Retângulo 5"/>
          <p:cNvSpPr/>
          <p:nvPr/>
        </p:nvSpPr>
        <p:spPr>
          <a:xfrm>
            <a:off x="278778" y="5049920"/>
            <a:ext cx="1930398" cy="59965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800" dirty="0">
                <a:solidFill>
                  <a:schemeClr val="tx1"/>
                </a:solidFill>
              </a:rPr>
              <a:t>GOVERNANÇA</a:t>
            </a:r>
          </a:p>
        </p:txBody>
      </p:sp>
      <p:sp>
        <p:nvSpPr>
          <p:cNvPr id="9" name="Retângulo 8"/>
          <p:cNvSpPr/>
          <p:nvPr/>
        </p:nvSpPr>
        <p:spPr>
          <a:xfrm>
            <a:off x="2135413" y="4049515"/>
            <a:ext cx="1930400" cy="62859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chemeClr val="bg1"/>
                </a:solidFill>
              </a:rPr>
              <a:t>CONFIANÇA</a:t>
            </a:r>
          </a:p>
        </p:txBody>
      </p:sp>
      <p:sp>
        <p:nvSpPr>
          <p:cNvPr id="10" name="Retângulo 9"/>
          <p:cNvSpPr/>
          <p:nvPr/>
        </p:nvSpPr>
        <p:spPr>
          <a:xfrm>
            <a:off x="4092272" y="3178064"/>
            <a:ext cx="1763922" cy="65675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chemeClr val="tx1"/>
                </a:solidFill>
              </a:rPr>
              <a:t>RISCO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5946236" y="2211944"/>
            <a:ext cx="1784800" cy="65675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/>
              <a:t>INOVAÇÃO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7785733" y="1411642"/>
            <a:ext cx="1759153" cy="67797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800" dirty="0"/>
              <a:t>DESEN-VOLVIMENTO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="" xmlns:a16="http://schemas.microsoft.com/office/drawing/2014/main" id="{A677A9D2-E648-4DF1-9EB2-CA4642FE4C89}"/>
              </a:ext>
            </a:extLst>
          </p:cNvPr>
          <p:cNvSpPr/>
          <p:nvPr/>
        </p:nvSpPr>
        <p:spPr>
          <a:xfrm>
            <a:off x="9719019" y="654041"/>
            <a:ext cx="1925189" cy="70799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chemeClr val="bg1"/>
                </a:solidFill>
              </a:rPr>
              <a:t>ESPERANÇA</a:t>
            </a:r>
          </a:p>
        </p:txBody>
      </p:sp>
      <p:sp>
        <p:nvSpPr>
          <p:cNvPr id="15" name="Forma em L 14">
            <a:extLst>
              <a:ext uri="{FF2B5EF4-FFF2-40B4-BE49-F238E27FC236}">
                <a16:creationId xmlns="" xmlns:a16="http://schemas.microsoft.com/office/drawing/2014/main" id="{1E48AD94-955A-4ACB-81B7-3389AD1A4F47}"/>
              </a:ext>
            </a:extLst>
          </p:cNvPr>
          <p:cNvSpPr/>
          <p:nvPr/>
        </p:nvSpPr>
        <p:spPr>
          <a:xfrm rot="5400000">
            <a:off x="710876" y="5365714"/>
            <a:ext cx="943797" cy="1728533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FF0000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16" name="Forma em L 15">
            <a:extLst>
              <a:ext uri="{FF2B5EF4-FFF2-40B4-BE49-F238E27FC236}">
                <a16:creationId xmlns="" xmlns:a16="http://schemas.microsoft.com/office/drawing/2014/main" id="{585C9D9E-E9B1-4FE8-8855-BFDCD946B7E2}"/>
              </a:ext>
            </a:extLst>
          </p:cNvPr>
          <p:cNvSpPr/>
          <p:nvPr/>
        </p:nvSpPr>
        <p:spPr>
          <a:xfrm rot="5400000">
            <a:off x="10093091" y="1032180"/>
            <a:ext cx="943797" cy="1728533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00B050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17" name="Forma em L 16">
            <a:extLst>
              <a:ext uri="{FF2B5EF4-FFF2-40B4-BE49-F238E27FC236}">
                <a16:creationId xmlns="" xmlns:a16="http://schemas.microsoft.com/office/drawing/2014/main" id="{AB75D54B-99F4-4375-B9D5-2D3FF148C273}"/>
              </a:ext>
            </a:extLst>
          </p:cNvPr>
          <p:cNvSpPr/>
          <p:nvPr/>
        </p:nvSpPr>
        <p:spPr>
          <a:xfrm rot="5400000">
            <a:off x="8188501" y="1785784"/>
            <a:ext cx="943797" cy="1728533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FF0000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18" name="Forma em L 17">
            <a:extLst>
              <a:ext uri="{FF2B5EF4-FFF2-40B4-BE49-F238E27FC236}">
                <a16:creationId xmlns="" xmlns:a16="http://schemas.microsoft.com/office/drawing/2014/main" id="{8F53BFCF-C8B9-48C9-8B76-9D7BB4D16D57}"/>
              </a:ext>
            </a:extLst>
          </p:cNvPr>
          <p:cNvSpPr/>
          <p:nvPr/>
        </p:nvSpPr>
        <p:spPr>
          <a:xfrm rot="5400000">
            <a:off x="6366781" y="2578226"/>
            <a:ext cx="943797" cy="1728533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7030A0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19" name="Forma em L 18">
            <a:extLst>
              <a:ext uri="{FF2B5EF4-FFF2-40B4-BE49-F238E27FC236}">
                <a16:creationId xmlns="" xmlns:a16="http://schemas.microsoft.com/office/drawing/2014/main" id="{3B8AD2A3-0D9F-42CD-A614-465343B87991}"/>
              </a:ext>
            </a:extLst>
          </p:cNvPr>
          <p:cNvSpPr/>
          <p:nvPr/>
        </p:nvSpPr>
        <p:spPr>
          <a:xfrm rot="5400000">
            <a:off x="4520029" y="3514894"/>
            <a:ext cx="943797" cy="1728533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FFFF00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20" name="Forma em L 19">
            <a:extLst>
              <a:ext uri="{FF2B5EF4-FFF2-40B4-BE49-F238E27FC236}">
                <a16:creationId xmlns="" xmlns:a16="http://schemas.microsoft.com/office/drawing/2014/main" id="{ABA19076-7C6C-4798-A68E-58646EF4F374}"/>
              </a:ext>
            </a:extLst>
          </p:cNvPr>
          <p:cNvSpPr/>
          <p:nvPr/>
        </p:nvSpPr>
        <p:spPr>
          <a:xfrm rot="5400000">
            <a:off x="2667801" y="4363415"/>
            <a:ext cx="943797" cy="1728533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00B050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3" name="Seta: para Cima 2">
            <a:extLst>
              <a:ext uri="{FF2B5EF4-FFF2-40B4-BE49-F238E27FC236}">
                <a16:creationId xmlns="" xmlns:a16="http://schemas.microsoft.com/office/drawing/2014/main" id="{66C18E9C-2C94-45F8-B5F0-A29D015B2337}"/>
              </a:ext>
            </a:extLst>
          </p:cNvPr>
          <p:cNvSpPr/>
          <p:nvPr/>
        </p:nvSpPr>
        <p:spPr>
          <a:xfrm rot="3980997">
            <a:off x="5936649" y="-49613"/>
            <a:ext cx="609159" cy="8890725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00" dirty="0"/>
          </a:p>
        </p:txBody>
      </p:sp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7519C22A-7CB0-4923-97BB-140909FB6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9134" y="3463402"/>
            <a:ext cx="2611494" cy="328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258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4" grpId="0" animBg="1"/>
      <p:bldP spid="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Rectangle 434">
            <a:extLst>
              <a:ext uri="{FF2B5EF4-FFF2-40B4-BE49-F238E27FC236}">
                <a16:creationId xmlns="" xmlns:a16="http://schemas.microsoft.com/office/drawing/2014/main" id="{71B2258F-86CA-4D4D-8270-BC05FCDEB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Imigrantes da Nigéria viajam por 11 dias sentados no leme de um navio">
            <a:extLst>
              <a:ext uri="{FF2B5EF4-FFF2-40B4-BE49-F238E27FC236}">
                <a16:creationId xmlns="" xmlns:a16="http://schemas.microsoft.com/office/drawing/2014/main" id="{911B42BA-B106-989F-B4BE-180817A1F8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/>
          <a:stretch/>
        </p:blipFill>
        <p:spPr bwMode="auto">
          <a:xfrm>
            <a:off x="23" y="-22"/>
            <a:ext cx="12191977" cy="685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9" name="Google Shape;429;p39"/>
          <p:cNvSpPr txBox="1">
            <a:spLocks noGrp="1"/>
          </p:cNvSpPr>
          <p:nvPr>
            <p:ph type="ctrTitle"/>
          </p:nvPr>
        </p:nvSpPr>
        <p:spPr>
          <a:xfrm>
            <a:off x="1524000" y="694089"/>
            <a:ext cx="8842744" cy="1812224"/>
          </a:xfrm>
          <a:prstGeom prst="rect">
            <a:avLst/>
          </a:prstGeom>
        </p:spPr>
        <p:txBody>
          <a:bodyPr spcFirstLastPara="1" lIns="91425" tIns="45700" rIns="91425" bIns="45700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EFE4C6"/>
              </a:buClr>
              <a:buSzPts val="4000"/>
              <a:buFont typeface="Roboto"/>
              <a:buNone/>
            </a:pPr>
            <a:r>
              <a:rPr lang="pt-BR" b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MUITO OBRIGADO</a:t>
            </a:r>
          </a:p>
        </p:txBody>
      </p:sp>
      <p:sp>
        <p:nvSpPr>
          <p:cNvPr id="430" name="Google Shape;430;p39"/>
          <p:cNvSpPr txBox="1">
            <a:spLocks noGrp="1"/>
          </p:cNvSpPr>
          <p:nvPr>
            <p:ph type="subTitle" idx="1"/>
          </p:nvPr>
        </p:nvSpPr>
        <p:spPr>
          <a:xfrm>
            <a:off x="1373372" y="4132958"/>
            <a:ext cx="9144000" cy="1098395"/>
          </a:xfrm>
          <a:prstGeom prst="rect">
            <a:avLst/>
          </a:prstGeom>
        </p:spPr>
        <p:txBody>
          <a:bodyPr spcFirstLastPara="1" lIns="91425" tIns="45700" rIns="91425" bIns="45700" anchorCtr="0">
            <a:normAutofit lnSpcReduction="10000"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lang="pt-BR" sz="2000" dirty="0">
              <a:solidFill>
                <a:srgbClr val="FFFFFF"/>
              </a:solidFill>
            </a:endParaRPr>
          </a:p>
          <a:p>
            <a:pPr marL="0" lvl="0" indent="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pt-BR" sz="2000" b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Augusto Nardes</a:t>
            </a:r>
            <a:endParaRPr lang="pt-BR" sz="2000" dirty="0">
              <a:solidFill>
                <a:srgbClr val="FFFFFF"/>
              </a:solidFill>
            </a:endParaRPr>
          </a:p>
          <a:p>
            <a:pPr marL="0" lvl="0" indent="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pt-BR" sz="2000" b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Ministro do TCU</a:t>
            </a:r>
            <a:endParaRPr lang="pt-BR" sz="2000" dirty="0">
              <a:solidFill>
                <a:srgbClr val="FFFFFF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" name="Rectangle 152">
            <a:extLst>
              <a:ext uri="{FF2B5EF4-FFF2-40B4-BE49-F238E27FC236}">
                <a16:creationId xmlns="" xmlns:a16="http://schemas.microsoft.com/office/drawing/2014/main" id="{5A59F003-E00A-43F9-91DC-CC54E3B8746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7" name="Google Shape;147;p8" descr="Resultado de imagem para TRAFICANTES ARMADOS"/>
          <p:cNvPicPr preferRelativeResize="0"/>
          <p:nvPr/>
        </p:nvPicPr>
        <p:blipFill rotWithShape="1">
          <a:blip r:embed="rId3"/>
          <a:srcRect t="23103" r="9091"/>
          <a:stretch/>
        </p:blipFill>
        <p:spPr>
          <a:xfrm>
            <a:off x="20" y="10"/>
            <a:ext cx="12191981" cy="6857990"/>
          </a:xfrm>
          <a:prstGeom prst="rect">
            <a:avLst/>
          </a:prstGeom>
          <a:noFill/>
        </p:spPr>
      </p:pic>
      <p:sp>
        <p:nvSpPr>
          <p:cNvPr id="155" name="Rectangle 154">
            <a:extLst>
              <a:ext uri="{FF2B5EF4-FFF2-40B4-BE49-F238E27FC236}">
                <a16:creationId xmlns="" xmlns:a16="http://schemas.microsoft.com/office/drawing/2014/main" id="{D74A4382-E3AD-430A-9A1F-DFA3E0E77A7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>
            <a:off x="3799865" y="-1524511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8" name="Google Shape;148;p8"/>
          <p:cNvSpPr/>
          <p:nvPr/>
        </p:nvSpPr>
        <p:spPr>
          <a:xfrm>
            <a:off x="404553" y="3091928"/>
            <a:ext cx="9078562" cy="2387600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 fontScale="925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Calibri"/>
              </a:rPr>
              <a:t>DESAFIOS NA SEGURANÇA PÚBLICA</a:t>
            </a:r>
          </a:p>
        </p:txBody>
      </p:sp>
      <p:sp>
        <p:nvSpPr>
          <p:cNvPr id="157" name="Rectangle: Rounded Corners 156">
            <a:extLst>
              <a:ext uri="{FF2B5EF4-FFF2-40B4-BE49-F238E27FC236}">
                <a16:creationId xmlns="" xmlns:a16="http://schemas.microsoft.com/office/drawing/2014/main" id="{79F40191-0F44-4FD1-82CC-ACB507C14BE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="" xmlns:a16="http://schemas.microsoft.com/office/drawing/2014/main" id="{5A59F003-E00A-43F9-91DC-CC54E3B8746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 descr="Resultado de imagem para brasil fronteira">
            <a:extLst>
              <a:ext uri="{FF2B5EF4-FFF2-40B4-BE49-F238E27FC236}">
                <a16:creationId xmlns="" xmlns:a16="http://schemas.microsoft.com/office/drawing/2014/main" id="{AC76022B-F0D7-1A2E-C60E-CB063FF847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9091"/>
          <a:stretch/>
        </p:blipFill>
        <p:spPr bwMode="auto">
          <a:xfrm>
            <a:off x="-2" y="-1153641"/>
            <a:ext cx="1219198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Rectangle 2056">
            <a:extLst>
              <a:ext uri="{FF2B5EF4-FFF2-40B4-BE49-F238E27FC236}">
                <a16:creationId xmlns="" xmlns:a16="http://schemas.microsoft.com/office/drawing/2014/main" id="{D74A4382-E3AD-430A-9A1F-DFA3E0E77A7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>
            <a:off x="3799865" y="-1524511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8" name="Google Shape;148;p8"/>
          <p:cNvSpPr/>
          <p:nvPr/>
        </p:nvSpPr>
        <p:spPr>
          <a:xfrm>
            <a:off x="404553" y="3091928"/>
            <a:ext cx="9078562" cy="2387600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Calibri"/>
              </a:rPr>
              <a:t>DESAFIO DAS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600" b="1" kern="1200" dirty="0">
              <a:solidFill>
                <a:schemeClr val="bg1"/>
              </a:solidFill>
              <a:latin typeface="+mj-lt"/>
              <a:ea typeface="+mj-ea"/>
              <a:cs typeface="+mj-cs"/>
              <a:sym typeface="Calibri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Calibri"/>
              </a:rPr>
              <a:t>FRONTEIRAS</a:t>
            </a:r>
          </a:p>
        </p:txBody>
      </p:sp>
      <p:sp>
        <p:nvSpPr>
          <p:cNvPr id="2059" name="Rectangle: Rounded Corners 2058">
            <a:extLst>
              <a:ext uri="{FF2B5EF4-FFF2-40B4-BE49-F238E27FC236}">
                <a16:creationId xmlns="" xmlns:a16="http://schemas.microsoft.com/office/drawing/2014/main" id="{79F40191-0F44-4FD1-82CC-ACB507C14BE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1883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" name="Rectangle 204">
            <a:extLst>
              <a:ext uri="{FF2B5EF4-FFF2-40B4-BE49-F238E27FC236}">
                <a16:creationId xmlns="" xmlns:a16="http://schemas.microsoft.com/office/drawing/2014/main" id="{5A59F003-E00A-43F9-91DC-CC54E3B8746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0" name="Google Shape;200;p12" descr="Resultado de imagem para filas de emprego no df"/>
          <p:cNvPicPr preferRelativeResize="0"/>
          <p:nvPr/>
        </p:nvPicPr>
        <p:blipFill rotWithShape="1">
          <a:blip r:embed="rId3"/>
          <a:srcRect l="7123" t="9091" r="12069"/>
          <a:stretch/>
        </p:blipFill>
        <p:spPr>
          <a:xfrm>
            <a:off x="20" y="10"/>
            <a:ext cx="12191981" cy="6857990"/>
          </a:xfrm>
          <a:prstGeom prst="rect">
            <a:avLst/>
          </a:prstGeom>
          <a:noFill/>
        </p:spPr>
      </p:pic>
      <p:sp>
        <p:nvSpPr>
          <p:cNvPr id="207" name="Rectangle 206">
            <a:extLst>
              <a:ext uri="{FF2B5EF4-FFF2-40B4-BE49-F238E27FC236}">
                <a16:creationId xmlns="" xmlns:a16="http://schemas.microsoft.com/office/drawing/2014/main" id="{D74A4382-E3AD-430A-9A1F-DFA3E0E77A7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>
            <a:off x="3799865" y="-1524511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Google Shape;148;p8">
            <a:extLst>
              <a:ext uri="{FF2B5EF4-FFF2-40B4-BE49-F238E27FC236}">
                <a16:creationId xmlns="" xmlns:a16="http://schemas.microsoft.com/office/drawing/2014/main" id="{400FEB14-52D7-1B30-4178-C013E8D650B9}"/>
              </a:ext>
            </a:extLst>
          </p:cNvPr>
          <p:cNvSpPr/>
          <p:nvPr/>
        </p:nvSpPr>
        <p:spPr>
          <a:xfrm>
            <a:off x="404553" y="3091928"/>
            <a:ext cx="9078562" cy="2387600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Calibri"/>
              </a:rPr>
              <a:t>DESAFIOS PARA GERAR EMPREGO E RENDA</a:t>
            </a:r>
          </a:p>
        </p:txBody>
      </p:sp>
      <p:sp>
        <p:nvSpPr>
          <p:cNvPr id="209" name="Rectangle: Rounded Corners 208">
            <a:extLst>
              <a:ext uri="{FF2B5EF4-FFF2-40B4-BE49-F238E27FC236}">
                <a16:creationId xmlns="" xmlns:a16="http://schemas.microsoft.com/office/drawing/2014/main" id="{79F40191-0F44-4FD1-82CC-ACB507C14BE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1030">
            <a:extLst>
              <a:ext uri="{FF2B5EF4-FFF2-40B4-BE49-F238E27FC236}">
                <a16:creationId xmlns="" xmlns:a16="http://schemas.microsoft.com/office/drawing/2014/main" id="{5A59F003-E00A-43F9-91DC-CC54E3B8746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Amazônia e desmatamento 2020: quase o dobro de 2019 - Mar Sem Fim">
            <a:extLst>
              <a:ext uri="{FF2B5EF4-FFF2-40B4-BE49-F238E27FC236}">
                <a16:creationId xmlns="" xmlns:a16="http://schemas.microsoft.com/office/drawing/2014/main" id="{AC2FB3C5-3ABB-8F85-B4F0-468F03C1DB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22813"/>
          <a:stretch/>
        </p:blipFill>
        <p:spPr bwMode="auto">
          <a:xfrm>
            <a:off x="20" y="10"/>
            <a:ext cx="1219198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9" name="Rectangle 1032">
            <a:extLst>
              <a:ext uri="{FF2B5EF4-FFF2-40B4-BE49-F238E27FC236}">
                <a16:creationId xmlns="" xmlns:a16="http://schemas.microsoft.com/office/drawing/2014/main" id="{D74A4382-E3AD-430A-9A1F-DFA3E0E77A7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>
            <a:off x="3799865" y="-1524511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8" name="Google Shape;148;p8"/>
          <p:cNvSpPr/>
          <p:nvPr/>
        </p:nvSpPr>
        <p:spPr>
          <a:xfrm>
            <a:off x="404553" y="3091928"/>
            <a:ext cx="9078562" cy="2387600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 fontScale="77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Calibri"/>
              </a:rPr>
              <a:t>DESAFIOS DAS MUDANÇAS CLIMÁTICAS E SUAS CONSEQUÊNCIAS</a:t>
            </a:r>
          </a:p>
        </p:txBody>
      </p:sp>
      <p:sp>
        <p:nvSpPr>
          <p:cNvPr id="1035" name="Rectangle: Rounded Corners 1034">
            <a:extLst>
              <a:ext uri="{FF2B5EF4-FFF2-40B4-BE49-F238E27FC236}">
                <a16:creationId xmlns="" xmlns:a16="http://schemas.microsoft.com/office/drawing/2014/main" id="{79F40191-0F44-4FD1-82CC-ACB507C14BE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9293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8;p8">
            <a:extLst>
              <a:ext uri="{FF2B5EF4-FFF2-40B4-BE49-F238E27FC236}">
                <a16:creationId xmlns="" xmlns:a16="http://schemas.microsoft.com/office/drawing/2014/main" id="{400FEB14-52D7-1B30-4178-C013E8D650B9}"/>
              </a:ext>
            </a:extLst>
          </p:cNvPr>
          <p:cNvSpPr/>
          <p:nvPr/>
        </p:nvSpPr>
        <p:spPr>
          <a:xfrm>
            <a:off x="0" y="-501"/>
            <a:ext cx="12192000" cy="1333759"/>
          </a:xfrm>
          <a:prstGeom prst="rect">
            <a:avLst/>
          </a:prstGeom>
          <a:solidFill>
            <a:schemeClr val="accent5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chemeClr val="bg1"/>
                </a:solidFill>
                <a:ea typeface="+mj-ea"/>
                <a:cs typeface="+mj-cs"/>
                <a:sym typeface="Calibri"/>
              </a:rPr>
              <a:t>HÁ DESAFIOS QUE O BRASIL DEVE SUPERAR, EM DECORRÊNCIA DE ACORDOS INTERNACIONAIS - ODS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9E45BB23-7AF5-574D-9C82-71A1FF0133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99" y="1333258"/>
            <a:ext cx="10614176" cy="533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1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8|1.4|40.9"/>
</p:tagLst>
</file>

<file path=ppt/theme/theme1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scritório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2418</TotalTime>
  <Words>1229</Words>
  <Application>Microsoft Office PowerPoint</Application>
  <PresentationFormat>Widescreen</PresentationFormat>
  <Paragraphs>178</Paragraphs>
  <Slides>49</Slides>
  <Notes>25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49</vt:i4>
      </vt:variant>
    </vt:vector>
  </HeadingPairs>
  <TitlesOfParts>
    <vt:vector size="58" baseType="lpstr">
      <vt:lpstr>Calibri</vt:lpstr>
      <vt:lpstr>Palatino Linotype</vt:lpstr>
      <vt:lpstr>Roboto</vt:lpstr>
      <vt:lpstr>Century Gothic</vt:lpstr>
      <vt:lpstr>Verdana</vt:lpstr>
      <vt:lpstr>source sans pro</vt:lpstr>
      <vt:lpstr>Arial</vt:lpstr>
      <vt:lpstr>Wingdings</vt:lpstr>
      <vt:lpstr>Tema do Office</vt:lpstr>
      <vt:lpstr>GOVERNANÇA PÚBLICA: O DESAFIO DO BRASIL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FOI COM ESSA VISÃO, FOCADA NA SUPERAÇÃO DOS DESAFIOS DA NAÇÃO, QUE INICIAMOS NOSSA TRAJETÓRIA PARA INDUZIR A MELHORIA DA GOVERNANÇA</vt:lpstr>
      <vt:lpstr>PROJETO TCU-OCDE</vt:lpstr>
      <vt:lpstr>Apresentação do PowerPoint</vt:lpstr>
      <vt:lpstr>Apresentação do PowerPoint</vt:lpstr>
      <vt:lpstr>Apresentação do PowerPoint</vt:lpstr>
      <vt:lpstr>Apresentação do PowerPoint</vt:lpstr>
      <vt:lpstr>Ausência de instrumentos de planejamento que apresentem enfoque de prevenção de desastres.  Quase 60% dos municípios brasileiros não apresentavam, em 2017, nenhum dos instrumentos questionados.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MUITO OBRIGADO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GOVERNANÇA PÚBLICA  PARA TRANSFORMAR O BRASIL  A BOA GOVERNANÇA PODE ALAVANCAR A PRODUTIVIDADE E A COMPETITIVIDADE DO PAÍS</dc:title>
  <dc:creator>Simone Maria Barbosa Ferreira</dc:creator>
  <cp:lastModifiedBy>Camila Moraes Bittar</cp:lastModifiedBy>
  <cp:revision>24</cp:revision>
  <dcterms:created xsi:type="dcterms:W3CDTF">2018-07-03T20:48:46Z</dcterms:created>
  <dcterms:modified xsi:type="dcterms:W3CDTF">2024-06-04T17:08:16Z</dcterms:modified>
</cp:coreProperties>
</file>