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3" r:id="rId2"/>
    <p:sldId id="295" r:id="rId3"/>
    <p:sldId id="296" r:id="rId4"/>
    <p:sldId id="297" r:id="rId5"/>
    <p:sldId id="259" r:id="rId6"/>
  </p:sldIdLst>
  <p:sldSz cx="12192000" cy="6858000"/>
  <p:notesSz cx="6934200" cy="9220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45D90"/>
    <a:srgbClr val="D6DCE5"/>
    <a:srgbClr val="000000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E17F7809-5956-4B54-A6B2-F61A87200CC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7111204-4532-4EF3-AD36-81CC89C8B7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11204-4532-4EF3-AD36-81CC89C8B7B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/>
          <a:stretch/>
        </p:blipFill>
        <p:spPr bwMode="auto">
          <a:xfrm>
            <a:off x="-159657" y="1813"/>
            <a:ext cx="12351657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0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2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"/>
          <a:stretch/>
        </p:blipFill>
        <p:spPr bwMode="auto">
          <a:xfrm>
            <a:off x="0" y="0"/>
            <a:ext cx="122936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56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8"/>
            <a:ext cx="12204700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5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22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45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88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61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50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39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2EFE-6C14-4E4B-ACC7-22822F24AA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519953" y="2334798"/>
            <a:ext cx="976756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43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Encargos Financeiros dos Fundos Constitucionais de Financiamento</a:t>
            </a:r>
            <a:endParaRPr lang="pt-BR" sz="43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3797301" y="5730171"/>
            <a:ext cx="6315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Century Gothic" pitchFamily="34" charset="0"/>
              </a:rPr>
              <a:t>Audiência Pública sobre MP 812/2017</a:t>
            </a:r>
            <a:endParaRPr lang="pt-BR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496833" y="6319185"/>
            <a:ext cx="3590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Century Gothic" pitchFamily="34" charset="0"/>
              </a:rPr>
              <a:t>Brasília, 04/04/2018</a:t>
            </a:r>
            <a:endParaRPr lang="pt-BR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22776" y="245158"/>
            <a:ext cx="9408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Century Gothic" pitchFamily="34" charset="0"/>
              </a:rPr>
              <a:t>Encargos Financeiros do FNE - Simulação</a:t>
            </a:r>
            <a:endParaRPr lang="pt-BR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3"/>
          <p:cNvSpPr txBox="1">
            <a:spLocks/>
          </p:cNvSpPr>
          <p:nvPr/>
        </p:nvSpPr>
        <p:spPr>
          <a:xfrm>
            <a:off x="934861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mtClean="0">
                <a:solidFill>
                  <a:schemeClr val="bg1"/>
                </a:solidFill>
              </a:rPr>
              <a:pPr/>
              <a:t>2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56180"/>
              </p:ext>
            </p:extLst>
          </p:nvPr>
        </p:nvGraphicFramePr>
        <p:xfrm>
          <a:off x="2" y="896473"/>
          <a:ext cx="11421032" cy="5961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433"/>
                <a:gridCol w="1541930"/>
                <a:gridCol w="1073524"/>
                <a:gridCol w="1427629"/>
                <a:gridCol w="1427629"/>
                <a:gridCol w="1427629"/>
                <a:gridCol w="1427629"/>
                <a:gridCol w="1427629"/>
              </a:tblGrid>
              <a:tr h="373391"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A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B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33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FINALIDADE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Porte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FP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dez/17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01/03/2018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01/03/2018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01/03/2018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 err="1">
                          <a:effectLst/>
                        </a:rPr>
                        <a:t>jan</a:t>
                      </a:r>
                      <a:r>
                        <a:rPr lang="pt-BR" sz="2200" b="1" u="none" strike="noStrike" dirty="0">
                          <a:effectLst/>
                        </a:rPr>
                        <a:t>/16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202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Investimentos em bens de capital e demais investimentos, inclusive com custeio ou capital de giro associado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Micro, Pequeno, Pequeno-Médio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1,0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7,27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5,50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6,66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12,79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14,97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9900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Grande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1,3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8,62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5,94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7,45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13,62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16,25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535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Custeio e/ou capital de giro isolados, inclusive operações de comercialização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Micro, Pequeno, Pequeno-Médio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1,5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11,12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6,24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7,98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14,18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17,10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50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Grande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1,8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12,95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6,68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8,77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15,02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18,37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2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22776" y="245158"/>
            <a:ext cx="9408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Century Gothic" pitchFamily="34" charset="0"/>
              </a:rPr>
              <a:t>Encargos Financeiros do FNE - Simulação</a:t>
            </a:r>
            <a:endParaRPr lang="pt-BR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3"/>
          <p:cNvSpPr txBox="1">
            <a:spLocks/>
          </p:cNvSpPr>
          <p:nvPr/>
        </p:nvSpPr>
        <p:spPr>
          <a:xfrm>
            <a:off x="934861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mtClean="0">
                <a:solidFill>
                  <a:schemeClr val="bg1"/>
                </a:solidFill>
              </a:rPr>
              <a:pPr/>
              <a:t>3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73536"/>
              </p:ext>
            </p:extLst>
          </p:nvPr>
        </p:nvGraphicFramePr>
        <p:xfrm>
          <a:off x="3" y="896470"/>
          <a:ext cx="11385171" cy="5961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1224"/>
                <a:gridCol w="1380564"/>
                <a:gridCol w="1167653"/>
                <a:gridCol w="1423146"/>
                <a:gridCol w="1423146"/>
                <a:gridCol w="1423146"/>
                <a:gridCol w="1423146"/>
                <a:gridCol w="1423146"/>
              </a:tblGrid>
              <a:tr h="457239"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A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B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9406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ATIVIDADES INCENTIVADAS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Projeto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FP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dez/17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01/03/2018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01/03/2018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01/03/2018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200" b="1" u="none" strike="noStrike">
                          <a:effectLst/>
                        </a:rPr>
                        <a:t>jan/16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54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Inovação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Até R$200 mil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0,5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6,5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4,76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5,34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11,39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12,84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547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Acima de R$ 200 mil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0,9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6,50 a 7,69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5,35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6,39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12,51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14,54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541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Infraestrutura de água e esgoto e logística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Qualquer valor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0,8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8,62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5,20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6,13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>
                          <a:effectLst/>
                        </a:rPr>
                        <a:t>12,23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>
                          <a:effectLst/>
                        </a:rPr>
                        <a:t>14,12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6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22776" y="245158"/>
            <a:ext cx="9408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Century Gothic" pitchFamily="34" charset="0"/>
              </a:rPr>
              <a:t>Encargos Financeiros do FNE - Simulação</a:t>
            </a:r>
            <a:endParaRPr lang="pt-BR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3"/>
          <p:cNvSpPr txBox="1">
            <a:spLocks/>
          </p:cNvSpPr>
          <p:nvPr/>
        </p:nvSpPr>
        <p:spPr>
          <a:xfrm>
            <a:off x="934861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mtClean="0">
                <a:solidFill>
                  <a:schemeClr val="bg1"/>
                </a:solidFill>
              </a:rPr>
              <a:pPr/>
              <a:t>4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1365" y="1007562"/>
            <a:ext cx="11080376" cy="567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- Simulação considerando os componentes prefixados da TFC, </a:t>
            </a:r>
            <a:r>
              <a:rPr lang="pt-BR" sz="24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redutor, divulgados pelo Banco Central através do Comunicado nº 31.709, de 28 de fevereiro de 2018; e o IPCA para os próximos 12 meses, estimado em 4,02% a.a., conforme expectativa de mercado registrada no Boletim Focus de 02/03/2018</a:t>
            </a: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- Simulação considerando os componentes prefixados da TFC, </a:t>
            </a:r>
            <a:r>
              <a:rPr lang="pt-BR" sz="24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redutor, divulgados pelo Banco Central através do Comunicado nº 31.709, de 28 de fevereiro de 2018; e o IPCA para os próximos 12 meses, estimado em 4,02% a.a., conforme expectativa de mercado registrada no Boletim Focus de 02/03/2018</a:t>
            </a: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- Simulação considerando os componentes prefixados da TFC, </a:t>
            </a:r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redutor, divulgados pelo Banco Central através do Comunicado nº 31.709, de 28 de fevereiro de 2018; e o IPCA alto (10% a.a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Simulação considerando o pico dos componentes prefixados da TFC (7,29% a.a.), sem redutor; e IPCA a 10,71% a.a.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janeiro/2016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0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345</Words>
  <Application>Microsoft Office PowerPoint</Application>
  <PresentationFormat>Widescreen</PresentationFormat>
  <Paragraphs>91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Fátima Videira Cunha</dc:creator>
  <cp:lastModifiedBy>Isabel Mendes de Faria Marques</cp:lastModifiedBy>
  <cp:revision>109</cp:revision>
  <cp:lastPrinted>2015-05-18T19:19:57Z</cp:lastPrinted>
  <dcterms:created xsi:type="dcterms:W3CDTF">2015-05-09T14:31:12Z</dcterms:created>
  <dcterms:modified xsi:type="dcterms:W3CDTF">2018-04-04T12:10:01Z</dcterms:modified>
</cp:coreProperties>
</file>