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9" r:id="rId3"/>
    <p:sldId id="280" r:id="rId4"/>
    <p:sldId id="311" r:id="rId5"/>
    <p:sldId id="312" r:id="rId6"/>
    <p:sldId id="313" r:id="rId7"/>
    <p:sldId id="314" r:id="rId8"/>
    <p:sldId id="315" r:id="rId9"/>
    <p:sldId id="309" r:id="rId10"/>
    <p:sldId id="308" r:id="rId11"/>
  </p:sldIdLst>
  <p:sldSz cx="9144000" cy="6858000" type="screen4x3"/>
  <p:notesSz cx="6858000" cy="9144000"/>
  <p:embeddedFontLst>
    <p:embeddedFont>
      <p:font typeface="Raleway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54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BBBBB3"/>
    <a:srgbClr val="FD6A02"/>
    <a:srgbClr val="1D666E"/>
    <a:srgbClr val="A9E3E9"/>
    <a:srgbClr val="CEEFF2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41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754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F21A-DDA0-4748-8774-B0FE854851C8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BC84-5A5B-4420-8826-57AFF645B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37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F21A-DDA0-4748-8774-B0FE854851C8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BC84-5A5B-4420-8826-57AFF645B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77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F21A-DDA0-4748-8774-B0FE854851C8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BC84-5A5B-4420-8826-57AFF645B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86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F21A-DDA0-4748-8774-B0FE854851C8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BC84-5A5B-4420-8826-57AFF645B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55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F21A-DDA0-4748-8774-B0FE854851C8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BC84-5A5B-4420-8826-57AFF645B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97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F21A-DDA0-4748-8774-B0FE854851C8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BC84-5A5B-4420-8826-57AFF645B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55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F21A-DDA0-4748-8774-B0FE854851C8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BC84-5A5B-4420-8826-57AFF645B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57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F21A-DDA0-4748-8774-B0FE854851C8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BC84-5A5B-4420-8826-57AFF645B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96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F21A-DDA0-4748-8774-B0FE854851C8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BC84-5A5B-4420-8826-57AFF645B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45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F21A-DDA0-4748-8774-B0FE854851C8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BC84-5A5B-4420-8826-57AFF645B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90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F21A-DDA0-4748-8774-B0FE854851C8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BC84-5A5B-4420-8826-57AFF645B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23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F21A-DDA0-4748-8774-B0FE854851C8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BC84-5A5B-4420-8826-57AFF645B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91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/>
          <a:stretch/>
        </p:blipFill>
        <p:spPr>
          <a:xfrm>
            <a:off x="2919245" y="5885629"/>
            <a:ext cx="3682644" cy="7314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98" y="548680"/>
            <a:ext cx="3820982" cy="394228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6"/>
          <a:stretch/>
        </p:blipFill>
        <p:spPr>
          <a:xfrm>
            <a:off x="323528" y="5882962"/>
            <a:ext cx="2595717" cy="7314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34" y="0"/>
            <a:ext cx="9143731" cy="9327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F5E98B5-39A4-4BE8-A0F6-E3E472C3B60B}"/>
              </a:ext>
            </a:extLst>
          </p:cNvPr>
          <p:cNvSpPr txBox="1"/>
          <p:nvPr/>
        </p:nvSpPr>
        <p:spPr>
          <a:xfrm>
            <a:off x="179512" y="3065825"/>
            <a:ext cx="6652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300" dirty="0">
                <a:latin typeface="+mj-lt"/>
              </a:rPr>
              <a:t>Sistema Nacional de Pesquisa </a:t>
            </a:r>
            <a:r>
              <a:rPr lang="pt-BR" sz="2800" b="1" spc="300" dirty="0" err="1">
                <a:latin typeface="+mj-lt"/>
              </a:rPr>
              <a:t>Agropecuária</a:t>
            </a:r>
            <a:r>
              <a:rPr lang="pt-BR" sz="2800" b="1" spc="300" dirty="0">
                <a:latin typeface="+mj-lt"/>
              </a:rPr>
              <a:t> - SNPA</a:t>
            </a:r>
            <a:r>
              <a:rPr lang="pt-BR" sz="2800" b="1" spc="300" dirty="0">
                <a:solidFill>
                  <a:srgbClr val="1D666E"/>
                </a:solidFill>
                <a:latin typeface="+mj-lt"/>
              </a:rPr>
              <a:t> </a:t>
            </a:r>
          </a:p>
          <a:p>
            <a:pPr algn="ctr"/>
            <a:r>
              <a:rPr lang="pt-BR" sz="2800" b="1" spc="300" dirty="0">
                <a:latin typeface="+mj-lt"/>
              </a:rPr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E5F2C43-3ACB-4B36-9AC2-0593F008F2A2}"/>
              </a:ext>
            </a:extLst>
          </p:cNvPr>
          <p:cNvSpPr txBox="1"/>
          <p:nvPr/>
        </p:nvSpPr>
        <p:spPr>
          <a:xfrm>
            <a:off x="1759245" y="4331214"/>
            <a:ext cx="3493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spc="300" dirty="0">
                <a:solidFill>
                  <a:srgbClr val="1D666E"/>
                </a:solidFill>
                <a:latin typeface="+mj-lt"/>
              </a:rPr>
              <a:t>EDUARDO MORESI, PHD</a:t>
            </a:r>
          </a:p>
          <a:p>
            <a:pPr algn="r"/>
            <a:endParaRPr lang="pt-BR" sz="2000" b="1" spc="300" dirty="0">
              <a:solidFill>
                <a:srgbClr val="1D666E"/>
              </a:solidFill>
              <a:latin typeface="+mj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C93B884-266C-48E1-9153-6967E1953230}"/>
              </a:ext>
            </a:extLst>
          </p:cNvPr>
          <p:cNvSpPr txBox="1"/>
          <p:nvPr/>
        </p:nvSpPr>
        <p:spPr>
          <a:xfrm>
            <a:off x="1858" y="5193655"/>
            <a:ext cx="2387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>
                <a:solidFill>
                  <a:schemeClr val="bg1">
                    <a:lumMod val="65000"/>
                  </a:schemeClr>
                </a:solidFill>
                <a:latin typeface="Raleway" pitchFamily="34" charset="0"/>
              </a:rPr>
              <a:t>25 de outubro de 2023</a:t>
            </a:r>
          </a:p>
        </p:txBody>
      </p:sp>
    </p:spTree>
    <p:extLst>
      <p:ext uri="{BB962C8B-B14F-4D97-AF65-F5344CB8AC3E}">
        <p14:creationId xmlns:p14="http://schemas.microsoft.com/office/powerpoint/2010/main" val="39922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4629" cy="308432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19"/>
          <a:stretch/>
        </p:blipFill>
        <p:spPr>
          <a:xfrm>
            <a:off x="4181451" y="687152"/>
            <a:ext cx="4433656" cy="50982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6181323" y="3645024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b="1" spc="300" dirty="0">
                <a:solidFill>
                  <a:srgbClr val="009999"/>
                </a:solidFill>
                <a:latin typeface="Raleway" panose="020B0003030101060003" pitchFamily="34" charset="0"/>
              </a:rPr>
              <a:t>Obrigado</a:t>
            </a:r>
          </a:p>
        </p:txBody>
      </p:sp>
      <p:pic>
        <p:nvPicPr>
          <p:cNvPr id="3" name="Imagem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81" y="2861759"/>
            <a:ext cx="36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75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7D1A0A6-665A-469B-A1D1-AF68471F02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34" y="0"/>
            <a:ext cx="9143731" cy="9327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F778E92-11A2-4D31-9D52-B098C8D1CF0B}"/>
              </a:ext>
            </a:extLst>
          </p:cNvPr>
          <p:cNvSpPr txBox="1"/>
          <p:nvPr/>
        </p:nvSpPr>
        <p:spPr>
          <a:xfrm>
            <a:off x="6824891" y="627281"/>
            <a:ext cx="976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b="1" dirty="0">
                <a:solidFill>
                  <a:srgbClr val="3A3A3A"/>
                </a:solidFill>
                <a:latin typeface="+mj-lt"/>
              </a:rPr>
              <a:t>SNPA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BFF96FE-C957-4BA6-89C3-EB255B37D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 r="55537"/>
          <a:stretch/>
        </p:blipFill>
        <p:spPr>
          <a:xfrm>
            <a:off x="7801120" y="477991"/>
            <a:ext cx="238132" cy="88956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AF14CEF-88F5-4DC4-8C6B-3D9ABFF14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711463"/>
            <a:ext cx="451067" cy="43903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2B96CE23-E06E-46C8-9624-5DE12D8365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/>
          <a:stretch/>
        </p:blipFill>
        <p:spPr>
          <a:xfrm>
            <a:off x="1444258" y="6247451"/>
            <a:ext cx="1868779" cy="37118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669F9AE-C05A-45B0-A233-078261A45E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6"/>
          <a:stretch/>
        </p:blipFill>
        <p:spPr>
          <a:xfrm>
            <a:off x="127046" y="6247451"/>
            <a:ext cx="1317212" cy="37118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C6CDD71-EE95-ECE9-5C76-3F5378438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49" y="191917"/>
            <a:ext cx="4256543" cy="60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2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8F6F8C8-2310-4921-81DE-7DB2455112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34" y="0"/>
            <a:ext cx="9143731" cy="932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93F2723-7A73-4C4E-B301-AA2D047D1212}"/>
              </a:ext>
            </a:extLst>
          </p:cNvPr>
          <p:cNvSpPr txBox="1"/>
          <p:nvPr/>
        </p:nvSpPr>
        <p:spPr>
          <a:xfrm>
            <a:off x="6410773" y="916459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1D666E"/>
                </a:solidFill>
                <a:latin typeface="+mj-lt"/>
              </a:rPr>
              <a:t>Demanda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52B2FAC-0B1C-468A-8638-FC3B573E3CF3}"/>
              </a:ext>
            </a:extLst>
          </p:cNvPr>
          <p:cNvSpPr txBox="1"/>
          <p:nvPr/>
        </p:nvSpPr>
        <p:spPr>
          <a:xfrm>
            <a:off x="6968617" y="607882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3A3A3A"/>
                </a:solidFill>
                <a:latin typeface="+mj-lt"/>
              </a:rPr>
              <a:t>SNPA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75E6D42-9754-4C3B-B1B4-966626BAB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 r="55537"/>
          <a:stretch/>
        </p:blipFill>
        <p:spPr>
          <a:xfrm>
            <a:off x="7801120" y="477991"/>
            <a:ext cx="238132" cy="8895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07A7078-B0CC-4E38-AE11-ADE35C3FC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711463"/>
            <a:ext cx="451067" cy="43903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0D49BBA-2697-4244-937B-F99B8FFCD512}"/>
              </a:ext>
            </a:extLst>
          </p:cNvPr>
          <p:cNvSpPr txBox="1"/>
          <p:nvPr/>
        </p:nvSpPr>
        <p:spPr>
          <a:xfrm>
            <a:off x="633455" y="1512586"/>
            <a:ext cx="782933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A demanda para este estudo foi levada ao MCTI pelas </a:t>
            </a:r>
            <a:r>
              <a:rPr lang="pt-BR" sz="2400" dirty="0" err="1"/>
              <a:t>direções</a:t>
            </a:r>
            <a:r>
              <a:rPr lang="pt-BR" sz="2400" dirty="0"/>
              <a:t> da Embrapa e do Conselho Nacional dos Sistemas de Pesquisa </a:t>
            </a:r>
            <a:r>
              <a:rPr lang="pt-BR" sz="2400" dirty="0" err="1"/>
              <a:t>Agropecuária</a:t>
            </a:r>
            <a:r>
              <a:rPr lang="pt-BR" sz="2400" dirty="0"/>
              <a:t> (</a:t>
            </a:r>
            <a:r>
              <a:rPr lang="pt-BR" sz="2400" dirty="0" err="1"/>
              <a:t>Consepa</a:t>
            </a:r>
            <a:r>
              <a:rPr lang="pt-BR" sz="2400" dirty="0"/>
              <a:t>) para ser desenvolvido no </a:t>
            </a:r>
            <a:r>
              <a:rPr lang="pt-BR" sz="2400" dirty="0" err="1"/>
              <a:t>âmbito</a:t>
            </a:r>
            <a:r>
              <a:rPr lang="pt-BR" sz="2400" dirty="0"/>
              <a:t> do Contrato de </a:t>
            </a:r>
            <a:r>
              <a:rPr lang="pt-BR" sz="2400" dirty="0" err="1"/>
              <a:t>Gestão</a:t>
            </a:r>
            <a:r>
              <a:rPr lang="pt-BR" sz="2400" dirty="0"/>
              <a:t> MCTI/CGEE.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Repensar o SNPA à luz dos atuais e futuros desafios e do ambiente de </a:t>
            </a:r>
            <a:r>
              <a:rPr lang="pt-BR" sz="2400" dirty="0" err="1"/>
              <a:t>inovação</a:t>
            </a:r>
            <a:r>
              <a:rPr lang="pt-BR" sz="2400" dirty="0"/>
              <a:t> nacional e internacional em CT&amp;I </a:t>
            </a:r>
            <a:r>
              <a:rPr lang="pt-BR" sz="2400" dirty="0" err="1"/>
              <a:t>agropecuária</a:t>
            </a:r>
            <a:r>
              <a:rPr lang="pt-BR" sz="2400" dirty="0"/>
              <a:t> de forma a promover maior </a:t>
            </a:r>
            <a:r>
              <a:rPr lang="pt-BR" sz="2400" dirty="0" err="1"/>
              <a:t>interação</a:t>
            </a:r>
            <a:r>
              <a:rPr lang="pt-BR" sz="2400" dirty="0"/>
              <a:t> entre as </a:t>
            </a:r>
            <a:r>
              <a:rPr lang="pt-BR" sz="2400" dirty="0" err="1"/>
              <a:t>instituições</a:t>
            </a:r>
            <a:r>
              <a:rPr lang="pt-BR" sz="2400" dirty="0"/>
              <a:t> de P&amp;D voltadas para o setor.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F7609DA-2E26-471A-80AE-A8EC49DA3F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/>
          <a:stretch/>
        </p:blipFill>
        <p:spPr>
          <a:xfrm>
            <a:off x="1444258" y="6247451"/>
            <a:ext cx="1868779" cy="37118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DB461BDB-1191-4F7E-A080-F3B38880DF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6"/>
          <a:stretch/>
        </p:blipFill>
        <p:spPr>
          <a:xfrm>
            <a:off x="127046" y="6247451"/>
            <a:ext cx="1317212" cy="3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8F6F8C8-2310-4921-81DE-7DB2455112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34" y="0"/>
            <a:ext cx="9143731" cy="932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93F2723-7A73-4C4E-B301-AA2D047D1212}"/>
              </a:ext>
            </a:extLst>
          </p:cNvPr>
          <p:cNvSpPr txBox="1"/>
          <p:nvPr/>
        </p:nvSpPr>
        <p:spPr>
          <a:xfrm>
            <a:off x="5891400" y="916459"/>
            <a:ext cx="193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1D666E"/>
                </a:solidFill>
              </a:rPr>
              <a:t>Antecedentes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52B2FAC-0B1C-468A-8638-FC3B573E3CF3}"/>
              </a:ext>
            </a:extLst>
          </p:cNvPr>
          <p:cNvSpPr txBox="1"/>
          <p:nvPr/>
        </p:nvSpPr>
        <p:spPr>
          <a:xfrm>
            <a:off x="6968617" y="607882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3A3A3A"/>
                </a:solidFill>
              </a:rPr>
              <a:t>SNPA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75E6D42-9754-4C3B-B1B4-966626BAB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 r="55537"/>
          <a:stretch/>
        </p:blipFill>
        <p:spPr>
          <a:xfrm>
            <a:off x="7801120" y="477991"/>
            <a:ext cx="238132" cy="8895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07A7078-B0CC-4E38-AE11-ADE35C3FC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711463"/>
            <a:ext cx="451067" cy="43903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0D49BBA-2697-4244-937B-F99B8FFCD512}"/>
              </a:ext>
            </a:extLst>
          </p:cNvPr>
          <p:cNvSpPr txBox="1"/>
          <p:nvPr/>
        </p:nvSpPr>
        <p:spPr>
          <a:xfrm>
            <a:off x="650120" y="1459078"/>
            <a:ext cx="8026335" cy="438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A </a:t>
            </a:r>
            <a:r>
              <a:rPr lang="pt-BR" sz="2400" dirty="0" err="1"/>
              <a:t>construção</a:t>
            </a:r>
            <a:r>
              <a:rPr lang="pt-BR" sz="2400" dirty="0"/>
              <a:t> de uma nova abordagem para a </a:t>
            </a:r>
            <a:r>
              <a:rPr lang="pt-BR" sz="2400" dirty="0" err="1"/>
              <a:t>inovação</a:t>
            </a:r>
            <a:r>
              <a:rPr lang="pt-BR" sz="2400" dirty="0"/>
              <a:t> da </a:t>
            </a:r>
            <a:r>
              <a:rPr lang="pt-BR" sz="2400" dirty="0" err="1"/>
              <a:t>agropecuária</a:t>
            </a:r>
            <a:r>
              <a:rPr lang="pt-BR" sz="2400" dirty="0"/>
              <a:t> deve ter em conta: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Maximizar o uso do conhecimento de pesquisas para agregar valor ao setor;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Criar inovações em produtos, práticas, processos e organização, em parceria com instituições e políticas relevantes; e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Desenvolver conhecimentos e tecnologias sustentáveis que elevem a competitividade do Brasil na agricultura, fortalecendo sua posição como fornecedor de alimentos e líder na bioeconomia.</a:t>
            </a:r>
            <a:endParaRPr lang="pt-BR" sz="24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F7609DA-2E26-471A-80AE-A8EC49DA3F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/>
          <a:stretch/>
        </p:blipFill>
        <p:spPr>
          <a:xfrm>
            <a:off x="1444258" y="6247451"/>
            <a:ext cx="1868779" cy="37118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DB461BDB-1191-4F7E-A080-F3B38880DF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6"/>
          <a:stretch/>
        </p:blipFill>
        <p:spPr>
          <a:xfrm>
            <a:off x="127046" y="6247451"/>
            <a:ext cx="1317212" cy="3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8F6F8C8-2310-4921-81DE-7DB2455112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34" y="0"/>
            <a:ext cx="9143731" cy="932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93F2723-7A73-4C4E-B301-AA2D047D1212}"/>
              </a:ext>
            </a:extLst>
          </p:cNvPr>
          <p:cNvSpPr txBox="1"/>
          <p:nvPr/>
        </p:nvSpPr>
        <p:spPr>
          <a:xfrm>
            <a:off x="6010022" y="916459"/>
            <a:ext cx="181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1D666E"/>
                </a:solidFill>
              </a:rPr>
              <a:t>Metodologia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52B2FAC-0B1C-468A-8638-FC3B573E3CF3}"/>
              </a:ext>
            </a:extLst>
          </p:cNvPr>
          <p:cNvSpPr txBox="1"/>
          <p:nvPr/>
        </p:nvSpPr>
        <p:spPr>
          <a:xfrm>
            <a:off x="6968617" y="607882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3A3A3A"/>
                </a:solidFill>
              </a:rPr>
              <a:t>SNPA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75E6D42-9754-4C3B-B1B4-966626BAB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 r="55537"/>
          <a:stretch/>
        </p:blipFill>
        <p:spPr>
          <a:xfrm>
            <a:off x="7801120" y="477991"/>
            <a:ext cx="238132" cy="8895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07A7078-B0CC-4E38-AE11-ADE35C3FC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711463"/>
            <a:ext cx="451067" cy="43903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0D49BBA-2697-4244-937B-F99B8FFCD512}"/>
              </a:ext>
            </a:extLst>
          </p:cNvPr>
          <p:cNvSpPr txBox="1"/>
          <p:nvPr/>
        </p:nvSpPr>
        <p:spPr>
          <a:xfrm>
            <a:off x="683265" y="1508015"/>
            <a:ext cx="78293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Baseada na abordagem de </a:t>
            </a:r>
            <a:r>
              <a:rPr lang="pt-BR" sz="2400" i="1" dirty="0" err="1"/>
              <a:t>Foresight</a:t>
            </a:r>
            <a:r>
              <a:rPr lang="pt-BR" sz="2400" i="1" dirty="0"/>
              <a:t> </a:t>
            </a:r>
            <a:r>
              <a:rPr lang="pt-BR" sz="2400" dirty="0"/>
              <a:t>para identificar tendências e desafios em determinado setor ou área de conhecimento: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Fase </a:t>
            </a:r>
            <a:r>
              <a:rPr lang="pt-BR" sz="2000" dirty="0" err="1"/>
              <a:t>I</a:t>
            </a:r>
            <a:r>
              <a:rPr lang="pt-BR" sz="2000" dirty="0"/>
              <a:t> – Planejamento;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Fase II – </a:t>
            </a:r>
            <a:r>
              <a:rPr lang="pt-BR" sz="2000" dirty="0" err="1"/>
              <a:t>Análise</a:t>
            </a:r>
            <a:r>
              <a:rPr lang="pt-BR" sz="2000" dirty="0"/>
              <a:t> Situacional do sistema atual e do seu entorno e </a:t>
            </a:r>
            <a:r>
              <a:rPr lang="pt-BR" sz="2000" dirty="0" err="1"/>
              <a:t>análise</a:t>
            </a:r>
            <a:r>
              <a:rPr lang="pt-BR" sz="2000" dirty="0"/>
              <a:t> de modelos e alternativas de outros arranjos institucionais;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Fase III – </a:t>
            </a:r>
            <a:r>
              <a:rPr lang="pt-BR" sz="2000" dirty="0" err="1"/>
              <a:t>Interpretação</a:t>
            </a:r>
            <a:r>
              <a:rPr lang="pt-BR" sz="2000" dirty="0"/>
              <a:t> e </a:t>
            </a:r>
            <a:r>
              <a:rPr lang="pt-BR" sz="2000" dirty="0" err="1"/>
              <a:t>Consolidação</a:t>
            </a:r>
            <a:r>
              <a:rPr lang="pt-BR" sz="2000" dirty="0"/>
              <a:t> para identificar os principais desafios e oportunidades para a CT&amp;I agropecuária;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Fase IV – Comprometimento com a definição das ações estratégicas necessárias para superar os desafios.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F7609DA-2E26-471A-80AE-A8EC49DA3F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/>
          <a:stretch/>
        </p:blipFill>
        <p:spPr>
          <a:xfrm>
            <a:off x="1444258" y="6247451"/>
            <a:ext cx="1868779" cy="37118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DB461BDB-1191-4F7E-A080-F3B38880DF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6"/>
          <a:stretch/>
        </p:blipFill>
        <p:spPr>
          <a:xfrm>
            <a:off x="127046" y="6247451"/>
            <a:ext cx="1317212" cy="3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8F6F8C8-2310-4921-81DE-7DB2455112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34" y="0"/>
            <a:ext cx="9143731" cy="932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93F2723-7A73-4C4E-B301-AA2D047D1212}"/>
              </a:ext>
            </a:extLst>
          </p:cNvPr>
          <p:cNvSpPr txBox="1"/>
          <p:nvPr/>
        </p:nvSpPr>
        <p:spPr>
          <a:xfrm>
            <a:off x="1907704" y="916459"/>
            <a:ext cx="592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err="1">
                <a:solidFill>
                  <a:srgbClr val="1D666E"/>
                </a:solidFill>
              </a:rPr>
              <a:t>Representação</a:t>
            </a:r>
            <a:r>
              <a:rPr lang="pt-BR" sz="2400" b="1" dirty="0">
                <a:solidFill>
                  <a:srgbClr val="1D666E"/>
                </a:solidFill>
              </a:rPr>
              <a:t> </a:t>
            </a:r>
            <a:r>
              <a:rPr lang="pt-BR" sz="2400" b="1" dirty="0" err="1">
                <a:solidFill>
                  <a:srgbClr val="1D666E"/>
                </a:solidFill>
              </a:rPr>
              <a:t>esquemática</a:t>
            </a:r>
            <a:r>
              <a:rPr lang="pt-BR" sz="2400" b="1" dirty="0">
                <a:solidFill>
                  <a:srgbClr val="1D666E"/>
                </a:solidFill>
              </a:rPr>
              <a:t> da proposta PA</a:t>
            </a:r>
          </a:p>
          <a:p>
            <a:pPr algn="r"/>
            <a:endParaRPr lang="pt-BR" sz="2400" b="1" dirty="0">
              <a:solidFill>
                <a:srgbClr val="1D666E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52B2FAC-0B1C-468A-8638-FC3B573E3CF3}"/>
              </a:ext>
            </a:extLst>
          </p:cNvPr>
          <p:cNvSpPr txBox="1"/>
          <p:nvPr/>
        </p:nvSpPr>
        <p:spPr>
          <a:xfrm>
            <a:off x="6516216" y="607882"/>
            <a:ext cx="131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3A3A3A"/>
                </a:solidFill>
              </a:rPr>
              <a:t>SNPA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75E6D42-9754-4C3B-B1B4-966626BAB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 r="55537"/>
          <a:stretch/>
        </p:blipFill>
        <p:spPr>
          <a:xfrm>
            <a:off x="7801120" y="477991"/>
            <a:ext cx="238132" cy="8895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07A7078-B0CC-4E38-AE11-ADE35C3FC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711463"/>
            <a:ext cx="451067" cy="4390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F7609DA-2E26-471A-80AE-A8EC49DA3F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/>
          <a:stretch/>
        </p:blipFill>
        <p:spPr>
          <a:xfrm>
            <a:off x="1444258" y="6247451"/>
            <a:ext cx="1868779" cy="37118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DB461BDB-1191-4F7E-A080-F3B38880DF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6"/>
          <a:stretch/>
        </p:blipFill>
        <p:spPr>
          <a:xfrm>
            <a:off x="127046" y="6247451"/>
            <a:ext cx="1317212" cy="37118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550DBC2-D5E0-F816-04E7-12C604088A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49" y="1419148"/>
            <a:ext cx="6686402" cy="422414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8C4B654-11D2-FE09-BD3C-334BE4530B22}"/>
              </a:ext>
            </a:extLst>
          </p:cNvPr>
          <p:cNvSpPr txBox="1"/>
          <p:nvPr/>
        </p:nvSpPr>
        <p:spPr>
          <a:xfrm>
            <a:off x="4076639" y="5845715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FIAB - </a:t>
            </a:r>
            <a:r>
              <a:rPr lang="pt-BR" sz="1400" dirty="0" err="1">
                <a:effectLst/>
              </a:rPr>
              <a:t>Fórum</a:t>
            </a:r>
            <a:r>
              <a:rPr lang="pt-BR" sz="1400" dirty="0">
                <a:effectLst/>
              </a:rPr>
              <a:t> para a </a:t>
            </a:r>
            <a:r>
              <a:rPr lang="pt-BR" sz="1400" dirty="0" err="1">
                <a:effectLst/>
              </a:rPr>
              <a:t>Inovação</a:t>
            </a:r>
            <a:r>
              <a:rPr lang="pt-BR" sz="1400" dirty="0">
                <a:effectLst/>
              </a:rPr>
              <a:t> da </a:t>
            </a:r>
            <a:r>
              <a:rPr lang="pt-BR" sz="1400" dirty="0" err="1">
                <a:effectLst/>
              </a:rPr>
              <a:t>Agropecuária</a:t>
            </a:r>
            <a:r>
              <a:rPr lang="pt-BR" sz="1400" dirty="0">
                <a:effectLst/>
              </a:rPr>
              <a:t> no Brasil </a:t>
            </a:r>
            <a:endParaRPr lang="pt-BR" sz="1400" dirty="0"/>
          </a:p>
          <a:p>
            <a:r>
              <a:rPr lang="pt-BR" sz="1400" dirty="0"/>
              <a:t>FIIA - </a:t>
            </a:r>
            <a:r>
              <a:rPr lang="pt-BR" sz="1400" dirty="0">
                <a:effectLst/>
              </a:rPr>
              <a:t>Fundo de Incentivo à </a:t>
            </a:r>
            <a:r>
              <a:rPr lang="pt-BR" sz="1400" dirty="0" err="1">
                <a:effectLst/>
              </a:rPr>
              <a:t>Inovação</a:t>
            </a:r>
            <a:r>
              <a:rPr lang="pt-BR" sz="1400" dirty="0">
                <a:effectLst/>
              </a:rPr>
              <a:t> </a:t>
            </a:r>
            <a:r>
              <a:rPr lang="pt-BR" sz="1400" dirty="0" err="1">
                <a:effectLst/>
              </a:rPr>
              <a:t>Agropecuária</a:t>
            </a:r>
            <a:r>
              <a:rPr lang="pt-BR" sz="1400" dirty="0">
                <a:effectLst/>
              </a:rPr>
              <a:t> </a:t>
            </a:r>
            <a:endParaRPr lang="pt-BR" sz="1400" dirty="0"/>
          </a:p>
          <a:p>
            <a:r>
              <a:rPr lang="pt-BR" sz="1400" dirty="0"/>
              <a:t>OPA - </a:t>
            </a:r>
            <a:r>
              <a:rPr lang="pt-BR" sz="1400" dirty="0" err="1">
                <a:effectLst/>
              </a:rPr>
              <a:t>Observatório</a:t>
            </a:r>
            <a:r>
              <a:rPr lang="pt-BR" sz="1400" dirty="0">
                <a:effectLst/>
              </a:rPr>
              <a:t> da Pesquisa e </a:t>
            </a:r>
            <a:r>
              <a:rPr lang="pt-BR" sz="1400" dirty="0" err="1">
                <a:effectLst/>
              </a:rPr>
              <a:t>Inovação</a:t>
            </a:r>
            <a:r>
              <a:rPr lang="pt-BR" sz="1400" dirty="0">
                <a:effectLst/>
              </a:rPr>
              <a:t> </a:t>
            </a:r>
            <a:r>
              <a:rPr lang="pt-BR" sz="1400" dirty="0" err="1">
                <a:effectLst/>
              </a:rPr>
              <a:t>Agropecuária</a:t>
            </a:r>
            <a:endParaRPr lang="pt-BR" sz="1400" dirty="0"/>
          </a:p>
          <a:p>
            <a:r>
              <a:rPr lang="pt-BR" sz="1400" dirty="0">
                <a:effectLst/>
              </a:rPr>
              <a:t>CDIA - Centro para o Desenvolvimento da </a:t>
            </a:r>
            <a:r>
              <a:rPr lang="pt-BR" sz="1400" dirty="0" err="1">
                <a:effectLst/>
              </a:rPr>
              <a:t>Inovação</a:t>
            </a:r>
            <a:r>
              <a:rPr lang="pt-BR" sz="1400" dirty="0">
                <a:effectLst/>
              </a:rPr>
              <a:t> </a:t>
            </a:r>
            <a:r>
              <a:rPr lang="pt-BR" sz="1400" dirty="0" err="1">
                <a:effectLst/>
              </a:rPr>
              <a:t>Agropecuária</a:t>
            </a:r>
            <a:r>
              <a:rPr lang="pt-BR" sz="1400" dirty="0">
                <a:effectLst/>
              </a:rPr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054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8F6F8C8-2310-4921-81DE-7DB2455112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34" y="0"/>
            <a:ext cx="9143731" cy="932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93F2723-7A73-4C4E-B301-AA2D047D1212}"/>
              </a:ext>
            </a:extLst>
          </p:cNvPr>
          <p:cNvSpPr txBox="1"/>
          <p:nvPr/>
        </p:nvSpPr>
        <p:spPr>
          <a:xfrm>
            <a:off x="6563058" y="916459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1D666E"/>
                </a:solidFill>
              </a:rPr>
              <a:t>Desafios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52B2FAC-0B1C-468A-8638-FC3B573E3CF3}"/>
              </a:ext>
            </a:extLst>
          </p:cNvPr>
          <p:cNvSpPr txBox="1"/>
          <p:nvPr/>
        </p:nvSpPr>
        <p:spPr>
          <a:xfrm>
            <a:off x="6968617" y="607882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3A3A3A"/>
                </a:solidFill>
              </a:rPr>
              <a:t>SNPA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75E6D42-9754-4C3B-B1B4-966626BAB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 r="55537"/>
          <a:stretch/>
        </p:blipFill>
        <p:spPr>
          <a:xfrm>
            <a:off x="7801120" y="477991"/>
            <a:ext cx="238132" cy="8895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07A7078-B0CC-4E38-AE11-ADE35C3FC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711463"/>
            <a:ext cx="451067" cy="43903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0D49BBA-2697-4244-937B-F99B8FFCD512}"/>
              </a:ext>
            </a:extLst>
          </p:cNvPr>
          <p:cNvSpPr txBox="1"/>
          <p:nvPr/>
        </p:nvSpPr>
        <p:spPr>
          <a:xfrm>
            <a:off x="414815" y="1676133"/>
            <a:ext cx="83143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Realizadas oficinas com especialistas com o objetivo de discutir tanto os desafios para CT&amp;I, como os estruturantes para o desenvolvimento da agropecuária.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 proposta destaca os macrotemas apontados pelos especialistas com os respectivos desafios, tanto de </a:t>
            </a:r>
            <a:r>
              <a:rPr lang="pt-BR" sz="2400" dirty="0" err="1"/>
              <a:t>caráter</a:t>
            </a:r>
            <a:r>
              <a:rPr lang="pt-BR" sz="2400" dirty="0"/>
              <a:t> </a:t>
            </a:r>
            <a:r>
              <a:rPr lang="pt-BR" sz="2400" dirty="0" err="1"/>
              <a:t>tecnológico</a:t>
            </a:r>
            <a:r>
              <a:rPr lang="pt-BR" sz="2400" dirty="0"/>
              <a:t> e de </a:t>
            </a:r>
            <a:r>
              <a:rPr lang="pt-BR" sz="2400" dirty="0" err="1"/>
              <a:t>inovação</a:t>
            </a:r>
            <a:r>
              <a:rPr lang="pt-BR" sz="2400" dirty="0"/>
              <a:t> como aqueles de ordem estruturante a eles relacionados.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err="1"/>
              <a:t>Também</a:t>
            </a:r>
            <a:r>
              <a:rPr lang="pt-BR" sz="2400" dirty="0"/>
              <a:t> foram apontadas algumas </a:t>
            </a:r>
            <a:r>
              <a:rPr lang="pt-BR" sz="2400" dirty="0" err="1"/>
              <a:t>sugestões</a:t>
            </a:r>
            <a:r>
              <a:rPr lang="pt-BR" sz="2400" dirty="0"/>
              <a:t> de </a:t>
            </a:r>
            <a:r>
              <a:rPr lang="pt-BR" sz="2400" dirty="0" err="1"/>
              <a:t>ações</a:t>
            </a:r>
            <a:r>
              <a:rPr lang="pt-BR" sz="2400" dirty="0"/>
              <a:t> a serem implementadas para a </a:t>
            </a:r>
            <a:r>
              <a:rPr lang="pt-BR" sz="2400" dirty="0" err="1"/>
              <a:t>superação</a:t>
            </a:r>
            <a:r>
              <a:rPr lang="pt-BR" sz="2400" dirty="0"/>
              <a:t> dessas incertezas e desafios.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F7609DA-2E26-471A-80AE-A8EC49DA3F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/>
          <a:stretch/>
        </p:blipFill>
        <p:spPr>
          <a:xfrm>
            <a:off x="1444258" y="6247451"/>
            <a:ext cx="1868779" cy="37118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DB461BDB-1191-4F7E-A080-F3B38880DF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6"/>
          <a:stretch/>
        </p:blipFill>
        <p:spPr>
          <a:xfrm>
            <a:off x="127046" y="6247451"/>
            <a:ext cx="1317212" cy="3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2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8F6F8C8-2310-4921-81DE-7DB2455112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34" y="0"/>
            <a:ext cx="9143731" cy="932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93F2723-7A73-4C4E-B301-AA2D047D1212}"/>
              </a:ext>
            </a:extLst>
          </p:cNvPr>
          <p:cNvSpPr txBox="1"/>
          <p:nvPr/>
        </p:nvSpPr>
        <p:spPr>
          <a:xfrm>
            <a:off x="6563058" y="916459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1D666E"/>
                </a:solidFill>
              </a:rPr>
              <a:t>Desafios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52B2FAC-0B1C-468A-8638-FC3B573E3CF3}"/>
              </a:ext>
            </a:extLst>
          </p:cNvPr>
          <p:cNvSpPr txBox="1"/>
          <p:nvPr/>
        </p:nvSpPr>
        <p:spPr>
          <a:xfrm>
            <a:off x="6968617" y="607882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3A3A3A"/>
                </a:solidFill>
              </a:rPr>
              <a:t>SNPA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75E6D42-9754-4C3B-B1B4-966626BAB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 r="55537"/>
          <a:stretch/>
        </p:blipFill>
        <p:spPr>
          <a:xfrm>
            <a:off x="7801120" y="477991"/>
            <a:ext cx="238132" cy="8895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07A7078-B0CC-4E38-AE11-ADE35C3FC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711463"/>
            <a:ext cx="451067" cy="43903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0D49BBA-2697-4244-937B-F99B8FFCD512}"/>
              </a:ext>
            </a:extLst>
          </p:cNvPr>
          <p:cNvSpPr txBox="1"/>
          <p:nvPr/>
        </p:nvSpPr>
        <p:spPr>
          <a:xfrm>
            <a:off x="2106818" y="1508015"/>
            <a:ext cx="58133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</a:rPr>
              <a:t>Macrotema</a:t>
            </a:r>
            <a:r>
              <a:rPr lang="pt-BR" sz="2400" dirty="0">
                <a:effectLst/>
              </a:rPr>
              <a:t> 1 - Cadeia produtiva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</a:rPr>
              <a:t>Macrotema</a:t>
            </a:r>
            <a:r>
              <a:rPr lang="pt-BR" sz="2400" dirty="0">
                <a:effectLst/>
              </a:rPr>
              <a:t> 2 - Insumos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</a:rPr>
              <a:t>Macrotema</a:t>
            </a:r>
            <a:r>
              <a:rPr lang="pt-BR" sz="2400" dirty="0">
                <a:effectLst/>
              </a:rPr>
              <a:t> 3 - Produtividade</a:t>
            </a:r>
            <a:endParaRPr lang="pt-B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</a:rPr>
              <a:t>Macrotema</a:t>
            </a:r>
            <a:r>
              <a:rPr lang="pt-BR" sz="2400" dirty="0">
                <a:effectLst/>
              </a:rPr>
              <a:t> 4 - </a:t>
            </a:r>
            <a:r>
              <a:rPr lang="pt-BR" sz="2400" dirty="0" err="1">
                <a:effectLst/>
              </a:rPr>
              <a:t>Nutrição</a:t>
            </a:r>
            <a:r>
              <a:rPr lang="pt-BR" sz="2400" dirty="0">
                <a:effectLst/>
              </a:rPr>
              <a:t> e </a:t>
            </a:r>
            <a:r>
              <a:rPr lang="pt-BR" sz="2400" dirty="0" err="1">
                <a:effectLst/>
              </a:rPr>
              <a:t>Saúde</a:t>
            </a:r>
            <a:r>
              <a:rPr lang="pt-BR" sz="2400" dirty="0">
                <a:effectLst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</a:rPr>
              <a:t>Macrotema</a:t>
            </a:r>
            <a:r>
              <a:rPr lang="pt-BR" sz="2400" dirty="0">
                <a:effectLst/>
              </a:rPr>
              <a:t> 5 - </a:t>
            </a:r>
            <a:r>
              <a:rPr lang="pt-BR" sz="2400" dirty="0" err="1">
                <a:effectLst/>
              </a:rPr>
              <a:t>Mudanças</a:t>
            </a:r>
            <a:r>
              <a:rPr lang="pt-BR" sz="2400" dirty="0">
                <a:effectLst/>
              </a:rPr>
              <a:t> </a:t>
            </a:r>
            <a:r>
              <a:rPr lang="pt-BR" sz="2400" dirty="0" err="1">
                <a:effectLst/>
              </a:rPr>
              <a:t>climáticas</a:t>
            </a:r>
            <a:r>
              <a:rPr lang="pt-BR" sz="2400" dirty="0">
                <a:effectLst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</a:rPr>
              <a:t>Macrotema</a:t>
            </a:r>
            <a:r>
              <a:rPr lang="pt-BR" sz="2400" dirty="0">
                <a:effectLst/>
              </a:rPr>
              <a:t> 6 - </a:t>
            </a:r>
            <a:r>
              <a:rPr lang="pt-BR" sz="2400" dirty="0" err="1">
                <a:effectLst/>
              </a:rPr>
              <a:t>Comunicação</a:t>
            </a:r>
            <a:r>
              <a:rPr lang="pt-BR" sz="2400" dirty="0">
                <a:effectLst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</a:rPr>
              <a:t>Macrotema</a:t>
            </a:r>
            <a:r>
              <a:rPr lang="pt-BR" sz="2400" dirty="0">
                <a:effectLst/>
              </a:rPr>
              <a:t> 7 - RH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</a:rPr>
              <a:t>Macrotema</a:t>
            </a:r>
            <a:r>
              <a:rPr lang="pt-BR" sz="2400" dirty="0">
                <a:effectLst/>
              </a:rPr>
              <a:t> 8 - </a:t>
            </a:r>
            <a:r>
              <a:rPr lang="pt-BR" sz="2400" dirty="0" err="1">
                <a:effectLst/>
              </a:rPr>
              <a:t>Gestão</a:t>
            </a:r>
            <a:r>
              <a:rPr lang="pt-BR" sz="2400" dirty="0">
                <a:effectLst/>
              </a:rPr>
              <a:t> </a:t>
            </a:r>
            <a:r>
              <a:rPr lang="pt-BR" sz="2400" dirty="0" err="1">
                <a:effectLst/>
              </a:rPr>
              <a:t>agropecuária</a:t>
            </a:r>
            <a:r>
              <a:rPr lang="pt-BR" sz="2400" dirty="0">
                <a:effectLst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</a:rPr>
              <a:t>Macrotema</a:t>
            </a:r>
            <a:r>
              <a:rPr lang="pt-BR" sz="2400" dirty="0">
                <a:effectLst/>
              </a:rPr>
              <a:t> 9 - Infraestrutura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</a:rPr>
              <a:t>Macrotema</a:t>
            </a:r>
            <a:r>
              <a:rPr lang="pt-BR" sz="2400" dirty="0">
                <a:effectLst/>
              </a:rPr>
              <a:t> 10 - Mercado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</a:rPr>
              <a:t>Macrotema</a:t>
            </a:r>
            <a:r>
              <a:rPr lang="pt-BR" sz="2400" dirty="0">
                <a:effectLst/>
              </a:rPr>
              <a:t> 11 - Demografia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</a:rPr>
              <a:t>Macrotema</a:t>
            </a:r>
            <a:r>
              <a:rPr lang="pt-BR" sz="2400" dirty="0">
                <a:effectLst/>
              </a:rPr>
              <a:t> 12 - </a:t>
            </a:r>
            <a:r>
              <a:rPr lang="pt-BR" sz="2400" dirty="0" err="1">
                <a:effectLst/>
              </a:rPr>
              <a:t>Legislação</a:t>
            </a:r>
            <a:r>
              <a:rPr lang="pt-BR" sz="2400" dirty="0">
                <a:effectLst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</a:rPr>
              <a:t>Macrotema</a:t>
            </a:r>
            <a:r>
              <a:rPr lang="pt-BR" sz="2400" dirty="0">
                <a:effectLst/>
              </a:rPr>
              <a:t> 13 - Financiamento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F7609DA-2E26-471A-80AE-A8EC49DA3F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/>
          <a:stretch/>
        </p:blipFill>
        <p:spPr>
          <a:xfrm>
            <a:off x="1444258" y="6247451"/>
            <a:ext cx="1868779" cy="37118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DB461BDB-1191-4F7E-A080-F3B38880DF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6"/>
          <a:stretch/>
        </p:blipFill>
        <p:spPr>
          <a:xfrm>
            <a:off x="127046" y="6247451"/>
            <a:ext cx="1317212" cy="3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7D1A0A6-665A-469B-A1D1-AF68471F02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34" y="0"/>
            <a:ext cx="9143731" cy="9327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F778E92-11A2-4D31-9D52-B098C8D1CF0B}"/>
              </a:ext>
            </a:extLst>
          </p:cNvPr>
          <p:cNvSpPr txBox="1"/>
          <p:nvPr/>
        </p:nvSpPr>
        <p:spPr>
          <a:xfrm>
            <a:off x="6824891" y="627281"/>
            <a:ext cx="976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b="1" dirty="0">
                <a:solidFill>
                  <a:srgbClr val="3A3A3A"/>
                </a:solidFill>
                <a:latin typeface="+mj-lt"/>
              </a:rPr>
              <a:t>SNPA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BFF96FE-C957-4BA6-89C3-EB255B37D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 r="55537"/>
          <a:stretch/>
        </p:blipFill>
        <p:spPr>
          <a:xfrm>
            <a:off x="7801120" y="477991"/>
            <a:ext cx="238132" cy="88956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AF14CEF-88F5-4DC4-8C6B-3D9ABFF14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711463"/>
            <a:ext cx="451067" cy="43903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2B96CE23-E06E-46C8-9624-5DE12D8365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4"/>
          <a:stretch/>
        </p:blipFill>
        <p:spPr>
          <a:xfrm>
            <a:off x="1444258" y="6247451"/>
            <a:ext cx="1868779" cy="37118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669F9AE-C05A-45B0-A233-078261A45E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6"/>
          <a:stretch/>
        </p:blipFill>
        <p:spPr>
          <a:xfrm>
            <a:off x="127046" y="6247451"/>
            <a:ext cx="1317212" cy="37118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6A63B89-10A2-2E3D-7982-9E102D0D943A}"/>
              </a:ext>
            </a:extLst>
          </p:cNvPr>
          <p:cNvSpPr txBox="1"/>
          <p:nvPr/>
        </p:nvSpPr>
        <p:spPr>
          <a:xfrm>
            <a:off x="5607085" y="1029531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rgbClr val="1D666E"/>
                </a:solidFill>
              </a:rPr>
              <a:t>Próximos Passos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71F3154-A3D4-C5DB-EB36-8D52AEA46619}"/>
              </a:ext>
            </a:extLst>
          </p:cNvPr>
          <p:cNvSpPr txBox="1"/>
          <p:nvPr/>
        </p:nvSpPr>
        <p:spPr>
          <a:xfrm>
            <a:off x="414815" y="1601028"/>
            <a:ext cx="8314367" cy="455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err="1">
                <a:effectLst/>
              </a:rPr>
              <a:t>Roadmap</a:t>
            </a:r>
            <a:r>
              <a:rPr lang="pt-BR" sz="2800" dirty="0">
                <a:effectLst/>
              </a:rPr>
              <a:t> </a:t>
            </a:r>
            <a:r>
              <a:rPr lang="pt-BR" sz="2800" dirty="0" err="1">
                <a:effectLst/>
              </a:rPr>
              <a:t>estratégico</a:t>
            </a:r>
            <a:r>
              <a:rPr lang="pt-BR" sz="2800" dirty="0">
                <a:effectLst/>
              </a:rPr>
              <a:t> com as seguintes etapas: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effectLst/>
              </a:rPr>
              <a:t>1ª etapa – </a:t>
            </a:r>
            <a:r>
              <a:rPr lang="pt-BR" sz="2400" dirty="0" err="1">
                <a:effectLst/>
              </a:rPr>
              <a:t>diagnóstico</a:t>
            </a:r>
            <a:r>
              <a:rPr lang="pt-BR" sz="2400" dirty="0">
                <a:effectLst/>
              </a:rPr>
              <a:t> situacional de cada desafio identificado – características (té</a:t>
            </a:r>
            <a:r>
              <a:rPr lang="pt-BR" sz="2400" dirty="0"/>
              <a:t>cnicas, </a:t>
            </a:r>
            <a:r>
              <a:rPr lang="pt-BR" sz="2400" dirty="0" err="1"/>
              <a:t>econômicas</a:t>
            </a:r>
            <a:r>
              <a:rPr lang="pt-BR" sz="2400" dirty="0"/>
              <a:t>, legais, </a:t>
            </a:r>
            <a:r>
              <a:rPr lang="pt-BR" sz="2400" dirty="0" err="1"/>
              <a:t>políticas</a:t>
            </a:r>
            <a:r>
              <a:rPr lang="pt-BR" sz="2400" dirty="0"/>
              <a:t>, </a:t>
            </a:r>
            <a:r>
              <a:rPr lang="pt-BR" sz="2400" dirty="0" err="1"/>
              <a:t>etc</a:t>
            </a:r>
            <a:r>
              <a:rPr lang="pt-BR" sz="2400" dirty="0">
                <a:effectLst/>
              </a:rPr>
              <a:t>) e atores </a:t>
            </a:r>
            <a:endParaRPr lang="pt-BR" sz="2400" dirty="0"/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effectLst/>
              </a:rPr>
              <a:t>2ª etapa – </a:t>
            </a:r>
            <a:r>
              <a:rPr lang="pt-BR" sz="2400" dirty="0" err="1">
                <a:effectLst/>
              </a:rPr>
              <a:t>identificação</a:t>
            </a:r>
            <a:r>
              <a:rPr lang="pt-BR" sz="2400" dirty="0">
                <a:effectLst/>
              </a:rPr>
              <a:t> dos condicionantes </a:t>
            </a:r>
            <a:r>
              <a:rPr lang="pt-BR" sz="2400" dirty="0"/>
              <a:t>-</a:t>
            </a:r>
            <a:r>
              <a:rPr lang="pt-BR" sz="2400" dirty="0">
                <a:effectLst/>
              </a:rPr>
              <a:t> principais gargalos, pontos fracos e pontos fortes </a:t>
            </a:r>
            <a:endParaRPr lang="pt-BR" sz="2400" dirty="0"/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effectLst/>
              </a:rPr>
              <a:t>3ª etapa - detalhamento das </a:t>
            </a:r>
            <a:r>
              <a:rPr lang="pt-BR" sz="2400" dirty="0" err="1">
                <a:effectLst/>
              </a:rPr>
              <a:t>macroações</a:t>
            </a:r>
            <a:r>
              <a:rPr lang="pt-BR" sz="2400" dirty="0">
                <a:effectLst/>
              </a:rPr>
              <a:t> </a:t>
            </a:r>
            <a:endParaRPr lang="pt-BR" sz="2400" dirty="0"/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effectLst/>
              </a:rPr>
              <a:t>4ª etapa – </a:t>
            </a:r>
            <a:r>
              <a:rPr lang="pt-BR" sz="2400" dirty="0" err="1">
                <a:effectLst/>
              </a:rPr>
              <a:t>implementação</a:t>
            </a:r>
            <a:r>
              <a:rPr lang="pt-BR" sz="2400" dirty="0">
                <a:effectLst/>
              </a:rPr>
              <a:t> das </a:t>
            </a:r>
            <a:r>
              <a:rPr lang="pt-BR" sz="2400" dirty="0" err="1">
                <a:effectLst/>
              </a:rPr>
              <a:t>soluções</a:t>
            </a:r>
            <a:r>
              <a:rPr lang="pt-BR" sz="2400" dirty="0">
                <a:effectLst/>
              </a:rPr>
              <a:t>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9993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539</Words>
  <Application>Microsoft Office PowerPoint</Application>
  <PresentationFormat>Apresentação na tela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Raleway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Rogério Da Silva Castro</dc:creator>
  <cp:lastModifiedBy>Aguirre Estorilio Silva Pinto Neto</cp:lastModifiedBy>
  <cp:revision>190</cp:revision>
  <dcterms:created xsi:type="dcterms:W3CDTF">2018-05-22T12:07:50Z</dcterms:created>
  <dcterms:modified xsi:type="dcterms:W3CDTF">2023-10-25T12:42:34Z</dcterms:modified>
</cp:coreProperties>
</file>