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20" r:id="rId4"/>
    <p:sldMasterId id="2147483808" r:id="rId5"/>
    <p:sldMasterId id="2147483820" r:id="rId6"/>
    <p:sldMasterId id="2147483832" r:id="rId7"/>
    <p:sldMasterId id="2147483847" r:id="rId8"/>
  </p:sldMasterIdLst>
  <p:notesMasterIdLst>
    <p:notesMasterId r:id="rId26"/>
  </p:notesMasterIdLst>
  <p:handoutMasterIdLst>
    <p:handoutMasterId r:id="rId27"/>
  </p:handoutMasterIdLst>
  <p:sldIdLst>
    <p:sldId id="292" r:id="rId9"/>
    <p:sldId id="311" r:id="rId10"/>
    <p:sldId id="823" r:id="rId11"/>
    <p:sldId id="394" r:id="rId12"/>
    <p:sldId id="824" r:id="rId13"/>
    <p:sldId id="825" r:id="rId14"/>
    <p:sldId id="396" r:id="rId15"/>
    <p:sldId id="743" r:id="rId16"/>
    <p:sldId id="757" r:id="rId17"/>
    <p:sldId id="714" r:id="rId18"/>
    <p:sldId id="821" r:id="rId19"/>
    <p:sldId id="315" r:id="rId20"/>
    <p:sldId id="309" r:id="rId21"/>
    <p:sldId id="826" r:id="rId22"/>
    <p:sldId id="271" r:id="rId23"/>
    <p:sldId id="701" r:id="rId24"/>
    <p:sldId id="822" r:id="rId25"/>
  </p:sldIdLst>
  <p:sldSz cx="12192000" cy="6858000"/>
  <p:notesSz cx="67691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4660"/>
  </p:normalViewPr>
  <p:slideViewPr>
    <p:cSldViewPr snapToGrid="0">
      <p:cViewPr>
        <p:scale>
          <a:sx n="75" d="100"/>
          <a:sy n="75" d="100"/>
        </p:scale>
        <p:origin x="2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C195-5CE7-4D2B-A177-680EA356D18C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10327-25BA-4FD1-9326-ABE36617C31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8576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CAEC8-F8D0-0D4D-AD61-DF383BF39B38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6663"/>
            <a:ext cx="5943600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7DB15-86C7-F846-8222-8B4A4F1DB63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49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689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7263" y="1062038"/>
            <a:ext cx="5106987" cy="2873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4E26F-B769-4CDA-9E66-04CF73B32AEC}" type="slidenum">
              <a:rPr kumimoji="0" lang="pt-BR" altLang="pt-BR" sz="1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altLang="pt-BR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59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>
            <a:extLst>
              <a:ext uri="{FF2B5EF4-FFF2-40B4-BE49-F238E27FC236}">
                <a16:creationId xmlns:a16="http://schemas.microsoft.com/office/drawing/2014/main" id="{BD8C5FF4-8BCF-4CDE-AC07-9E576341DD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>
            <a:extLst>
              <a:ext uri="{FF2B5EF4-FFF2-40B4-BE49-F238E27FC236}">
                <a16:creationId xmlns:a16="http://schemas.microsoft.com/office/drawing/2014/main" id="{AA054DA2-C459-4E08-B83B-AD97B262CA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31748" name="Espaço Reservado para Número de Slide 3">
            <a:extLst>
              <a:ext uri="{FF2B5EF4-FFF2-40B4-BE49-F238E27FC236}">
                <a16:creationId xmlns:a16="http://schemas.microsoft.com/office/drawing/2014/main" id="{EAAA2C68-4080-4D66-9A31-4B61B9E21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6BDD0-5603-4795-AAA3-101D8541A4FD}" type="slidenum">
              <a:rPr kumimoji="0" lang="pt-BR" altLang="pt-BR" sz="1200" b="0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altLang="pt-BR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66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27DDB-D351-4F5D-9F4B-A360B6D909F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36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0563" y="1146175"/>
            <a:ext cx="5513387" cy="3100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4E26F-B769-4CDA-9E66-04CF73B32AEC}" type="slidenum">
              <a:rPr kumimoji="0" lang="pt-BR" altLang="pt-BR" sz="1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altLang="pt-BR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5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87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2789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Exemples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FIOCRUZ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2F6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-CLINICAL TRIALS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Coorte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yellow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fever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vaccine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non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endemic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área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years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following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Meningo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  Fase II/III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Rio de Janeiro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Schistosomiasis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Vacine fase III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TRAINING OF HUMAN RESOURCES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26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Stricto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Sensu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programs – master’s and doctorate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50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Lato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Sensu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courses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2.500 graduates/year – postgraduate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56.706 Professional education (1985 – 2015)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7DB15-86C7-F846-8222-8B4A4F1DB6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1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6660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385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1236663"/>
            <a:ext cx="5943600" cy="3344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4E26F-B769-4CDA-9E66-04CF73B32AEC}" type="slidenum">
              <a:rPr kumimoji="0" lang="pt-BR" altLang="pt-BR" sz="1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altLang="pt-BR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84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7DB15-86C7-F846-8222-8B4A4F1DB6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7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0563" y="1146175"/>
            <a:ext cx="5513387" cy="3100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4E26F-B769-4CDA-9E66-04CF73B32AEC}" type="slidenum">
              <a:rPr kumimoji="0" lang="pt-BR" altLang="pt-BR" sz="1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altLang="pt-BR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4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645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47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848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2265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8253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4754642" tIns="1920144" rIns="0" bIns="0"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the icon to insert a </a:t>
            </a:r>
            <a:br>
              <a:rPr lang="en-US" dirty="0"/>
            </a:br>
            <a:r>
              <a:rPr lang="en-US" dirty="0"/>
              <a:t>new photo. Detailed instructions </a:t>
            </a:r>
            <a:br>
              <a:rPr lang="en-US" dirty="0"/>
            </a:br>
            <a:r>
              <a:rPr lang="en-US" dirty="0"/>
              <a:t>can be found on the slide titled</a:t>
            </a:r>
            <a:br>
              <a:rPr lang="en-US" dirty="0"/>
            </a:br>
            <a:r>
              <a:rPr lang="en-US" dirty="0"/>
              <a:t>“CHANGING THE PHOTO ON </a:t>
            </a:r>
            <a:br>
              <a:rPr lang="en-US" dirty="0"/>
            </a:br>
            <a:r>
              <a:rPr lang="en-US" dirty="0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7" y="2459705"/>
            <a:ext cx="5520267" cy="113006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MAIN TITLE HERE – UP TO 2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7" y="3629783"/>
            <a:ext cx="5520267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7" y="5408085"/>
            <a:ext cx="5520267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5" y="4657347"/>
            <a:ext cx="5520268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>
                <a:solidFill>
                  <a:srgbClr val="FFFFFF"/>
                </a:solidFill>
              </a:rPr>
              <a:t>© Bill &amp; Melinda Gates Foundation      |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spc="27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5" y="2486275"/>
            <a:ext cx="11129432" cy="949079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067"/>
              </a:lnSpc>
              <a:defRPr sz="3100" b="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MAIN TITLE HERE – UP TO 2 FULL-WIDTH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7" y="3501612"/>
            <a:ext cx="11129433" cy="586885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900" b="0">
                <a:solidFill>
                  <a:schemeClr val="accent4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7" y="5413249"/>
            <a:ext cx="11106151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7" y="4657347"/>
            <a:ext cx="11129433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6837" y="4293719"/>
            <a:ext cx="1112943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:\Users\TERESA~1\AppData\Local\Temp\vmware-Teresa Sharp\VMwareDnD\99bbe9a7\BMGF_red_box_2i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1707" y="1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</p:spTree>
    <p:extLst>
      <p:ext uri="{BB962C8B-B14F-4D97-AF65-F5344CB8AC3E}">
        <p14:creationId xmlns:p14="http://schemas.microsoft.com/office/powerpoint/2010/main" val="29954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5" y="1718735"/>
            <a:ext cx="11106151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900" b="0" baseline="0"/>
            </a:lvl1pPr>
            <a:lvl2pPr marL="228584" indent="-228584">
              <a:spcBef>
                <a:spcPts val="8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00"/>
            </a:lvl2pPr>
            <a:lvl3pPr marL="457167" indent="-228584"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865" indent="-230701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49" indent="-228584">
              <a:spcBef>
                <a:spcPts val="8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 dirty="0"/>
              <a:t>Insert bullet list at full-width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38298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5" y="1519628"/>
            <a:ext cx="11106151" cy="398213"/>
          </a:xfrm>
        </p:spPr>
        <p:txBody>
          <a:bodyPr/>
          <a:lstStyle>
            <a:lvl1pPr>
              <a:lnSpc>
                <a:spcPts val="2133"/>
              </a:lnSpc>
              <a:spcBef>
                <a:spcPts val="0"/>
              </a:spcBef>
              <a:defRPr sz="1900" b="1" baseline="0"/>
            </a:lvl1pPr>
            <a:lvl2pPr marL="228584" indent="-228584">
              <a:spcBef>
                <a:spcPts val="448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00"/>
            </a:lvl2pPr>
            <a:lvl3pPr marL="457167" indent="-228584">
              <a:spcBef>
                <a:spcPts val="448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865" indent="-230701"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49" indent="-228584">
              <a:spcBef>
                <a:spcPts val="448"/>
              </a:spcBef>
              <a:defRPr baseline="0"/>
            </a:lvl5pPr>
          </a:lstStyle>
          <a:p>
            <a:pPr lvl="0"/>
            <a:r>
              <a:rPr lang="en-US" dirty="0"/>
              <a:t>Insert bullet list at full-width </a:t>
            </a:r>
            <a:r>
              <a:rPr lang="en-US"/>
              <a:t>of slide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86837" y="2038299"/>
            <a:ext cx="11129433" cy="4221604"/>
          </a:xfrm>
        </p:spPr>
        <p:txBody>
          <a:bodyPr/>
          <a:lstStyle>
            <a:lvl1pPr>
              <a:spcBef>
                <a:spcPts val="800"/>
              </a:spcBef>
              <a:defRPr sz="1700"/>
            </a:lvl1pPr>
            <a:lvl2pPr>
              <a:spcBef>
                <a:spcPts val="800"/>
              </a:spcBef>
              <a:defRPr sz="17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500"/>
            </a:lvl4pPr>
            <a:lvl5pPr>
              <a:spcBef>
                <a:spcPts val="800"/>
              </a:spcBef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19809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87385" y="712944"/>
            <a:ext cx="6728883" cy="5535456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Insert bullet list at 2/3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7" y="1162283"/>
            <a:ext cx="11106151" cy="600132"/>
          </a:xfrm>
        </p:spPr>
        <p:txBody>
          <a:bodyPr/>
          <a:lstStyle>
            <a:lvl1pPr marL="0" indent="0">
              <a:buNone/>
              <a:defRPr sz="1700" baseline="0"/>
            </a:lvl1pPr>
            <a:lvl2pPr marL="0" indent="0">
              <a:buFont typeface="Arial" panose="020B0604020202020204" pitchFamily="34" charset="0"/>
              <a:buNone/>
              <a:defRPr sz="1700"/>
            </a:lvl2pPr>
            <a:lvl3pPr marL="0" indent="0">
              <a:buNone/>
              <a:defRPr sz="1700"/>
            </a:lvl3pPr>
            <a:lvl4pPr marL="0" indent="0">
              <a:buNone/>
              <a:defRPr sz="1700"/>
            </a:lvl4pPr>
            <a:lvl5pPr marL="0" indent="0">
              <a:buNone/>
              <a:defRPr sz="1700"/>
            </a:lvl5pPr>
          </a:lstStyle>
          <a:p>
            <a:pPr lvl="0"/>
            <a:r>
              <a:rPr lang="en-US" dirty="0"/>
              <a:t>Insert sub-headline or explanatory copy here – up to 2 full-width lines.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6835" y="1949454"/>
            <a:ext cx="11106151" cy="4288367"/>
          </a:xfrm>
        </p:spPr>
        <p:txBody>
          <a:bodyPr tIns="1097226"/>
          <a:lstStyle>
            <a:lvl1pPr marL="0" indent="0" algn="ctr">
              <a:buNone/>
              <a:defRPr sz="1600" baseline="0"/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Click icon to insert visual element here at full-width of slide.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5" y="646176"/>
            <a:ext cx="11106151" cy="509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1 FULL-WIDTH LINE</a:t>
            </a:r>
          </a:p>
        </p:txBody>
      </p:sp>
    </p:spTree>
    <p:extLst>
      <p:ext uri="{BB962C8B-B14F-4D97-AF65-F5344CB8AC3E}">
        <p14:creationId xmlns:p14="http://schemas.microsoft.com/office/powerpoint/2010/main" val="13828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1623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1716160"/>
            <a:ext cx="6718301" cy="452166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5"/>
            <a:ext cx="4226984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900" b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8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2596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6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900" b="0" baseline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32" indent="-228584">
              <a:spcBef>
                <a:spcPts val="800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651936"/>
            <a:ext cx="6718301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</p:spTree>
    <p:extLst>
      <p:ext uri="{BB962C8B-B14F-4D97-AF65-F5344CB8AC3E}">
        <p14:creationId xmlns:p14="http://schemas.microsoft.com/office/powerpoint/2010/main" val="7333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Single Copy Block + Full-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3" y="0"/>
            <a:ext cx="7317316" cy="6858000"/>
          </a:xfrm>
        </p:spPr>
        <p:txBody>
          <a:bodyPr tIns="822918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6833" y="649769"/>
            <a:ext cx="4226984" cy="6139403"/>
          </a:xfrm>
        </p:spPr>
        <p:txBody>
          <a:bodyPr/>
          <a:lstStyle>
            <a:lvl1pPr marL="0" indent="0">
              <a:lnSpc>
                <a:spcPts val="3067"/>
              </a:lnSpc>
              <a:spcBef>
                <a:spcPts val="0"/>
              </a:spcBef>
              <a:buNone/>
              <a:defRPr sz="3100" baseline="0"/>
            </a:lvl1pPr>
            <a:lvl2pPr marL="0" indent="0">
              <a:lnSpc>
                <a:spcPct val="100000"/>
              </a:lnSpc>
              <a:spcBef>
                <a:spcPts val="2400"/>
              </a:spcBef>
              <a:buClr>
                <a:srgbClr val="2F85AA"/>
              </a:buClr>
              <a:buFont typeface="Wingdings" pitchFamily="2" charset="2"/>
              <a:buNone/>
              <a:defRPr sz="1900" b="0" baseline="0"/>
            </a:lvl2pPr>
            <a:lvl3pPr marL="0" indent="0">
              <a:spcBef>
                <a:spcPts val="1600"/>
              </a:spcBef>
              <a:spcAft>
                <a:spcPts val="800"/>
              </a:spcAft>
              <a:buClr>
                <a:srgbClr val="2F85AA"/>
              </a:buClr>
              <a:buFont typeface="Wingdings" pitchFamily="2" charset="2"/>
              <a:buNone/>
              <a:tabLst/>
              <a:defRPr sz="1900" b="1">
                <a:solidFill>
                  <a:schemeClr val="accent3">
                    <a:lumMod val="75000"/>
                  </a:schemeClr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Clr>
                <a:srgbClr val="2F85AA"/>
              </a:buClr>
              <a:buNone/>
              <a:defRPr lang="en-US" sz="1500" kern="1200" baseline="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2817" indent="-232817">
              <a:lnSpc>
                <a:spcPts val="2000"/>
              </a:lnSpc>
              <a:spcBef>
                <a:spcPts val="800"/>
              </a:spcBef>
              <a:buClr>
                <a:schemeClr val="accent3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INSERT HEADLINE -  TWO LINES ALL CAPS</a:t>
            </a:r>
          </a:p>
          <a:p>
            <a:pPr lvl="1"/>
            <a:r>
              <a:rPr lang="en-US"/>
              <a:t>Second level. Format for division slides. Use Increase List Level to access the body copy formatting.</a:t>
            </a:r>
          </a:p>
          <a:p>
            <a:pPr lvl="2"/>
            <a:r>
              <a:rPr lang="en-US"/>
              <a:t>Programs</a:t>
            </a:r>
          </a:p>
          <a:p>
            <a:pPr lvl="3"/>
            <a:r>
              <a:rPr lang="en-US"/>
              <a:t>Explanatory copy for strategies and initiatives</a:t>
            </a:r>
          </a:p>
          <a:p>
            <a:pPr lvl="4"/>
            <a:r>
              <a:rPr lang="en-US"/>
              <a:t>Bullet copy for strategies and initiatives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6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900" b="0" baseline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32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7" y="0"/>
            <a:ext cx="7317316" cy="6858000"/>
          </a:xfrm>
        </p:spPr>
        <p:txBody>
          <a:bodyPr tIns="822918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182870" tIns="1828709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on the icon to insert </a:t>
            </a:r>
            <a:br>
              <a:rPr lang="en-US" dirty="0"/>
            </a:br>
            <a:r>
              <a:rPr lang="en-US" dirty="0"/>
              <a:t>a new full-frame photo.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line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77803"/>
            <a:ext cx="11516784" cy="10033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433" y="1351285"/>
            <a:ext cx="11516784" cy="53209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354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4pPr>
            <a:lvl5pPr marL="1714372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5pPr>
            <a:lvl6pPr marL="2171538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6pPr>
            <a:lvl7pPr marL="2628704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7pPr>
            <a:lvl8pPr marL="3028723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8pPr>
            <a:lvl9pPr marL="3485890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22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73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70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86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96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2022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72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18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49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84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53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56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1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9EAC5-845C-47D0-9F8A-E14B3E625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83D586-F3FD-4811-8BF3-E9F5F0172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F22699-C2F5-42EA-8C1C-BA03A23C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232AC3-BEF6-43F0-BE64-D6CB8487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1BD447-066A-473D-81CF-CE0B3F61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66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558F1-29E0-4A86-BB32-754E96A47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765843-747D-4F20-B703-52CBF1FA4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F7695A-6C7B-4896-80F4-A267FD22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1AFF5-35E8-4391-A469-8CFE7A12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5358B3-87D1-49C0-BFBD-7B61C58E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470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737B3-0BD9-464B-81F2-923E6539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E612C8-92F3-4D9F-9EAF-2CCA65069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78D5DC-322A-48C1-A1F9-0F33659C9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C05CB6-0DCD-4E6A-856D-2C123736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BDADAB-E319-4522-87E9-741C4DFA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46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293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D96BD-AC25-48B9-9695-E341266B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B69600-B3E7-4F49-81EB-0F7EDFE0D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BA47BD-3DA2-405C-9DBA-E8BE00E8D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9BCD28-A80B-4103-A83B-6ACE441E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448D38-9C51-416A-9F71-0EB6CAE4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51135-DA7D-4D97-A4F3-D67EBCC2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884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5D87D-21E1-4938-8249-98B158CB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884FF-838B-494F-B36E-C7CE87250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C21521-B1E4-4D8E-A653-92F359FEE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38AE67C-ADEA-4110-BB5E-8A56A836F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172446-9288-4706-82D4-5C604D421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CEE49F-260C-4AEF-8FFD-862EA33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D0AA3D3-7223-45A2-B880-A742BEA2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1D931CF-F934-4313-8402-3A735AC2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679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4594-9E1D-4D61-A03D-15CDD973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578FB8-3875-4E43-930A-C4064C80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A5F26F-1260-4DD0-AB90-24537DEC6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304D6EB-EA48-4704-B6E5-BABC4535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736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19B2D30-6894-43FF-8871-1F388D06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B07154C-9FD7-4B52-A6CD-AEF4ACBF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AF1FD4-80F6-4284-88C0-05E874DB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936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9CEB3-74C3-4488-A60C-F4720E01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95D7E7-21A2-4CE7-9CE7-CE1AE5494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DF7CCC-D94A-40CC-BE57-FA88F8D4F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FFB7C2-FF64-470D-82AB-C17351AE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19C939-277F-4524-B63C-0A2FAF7B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CF2BB7-857C-403D-A6C7-2481F8CB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885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CA5D4-7CF4-438A-BB2B-F9B75ED38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7389FF3-8507-4318-BB72-E5797F78E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69B7EE-15BF-4263-B93A-5251F6B62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AA062E-A8AC-425E-88D4-402CDA7A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56885E-0D5B-4204-936B-7EA53EA8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F2C88C-CA6A-4292-ADE0-4A9FDF3F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481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C938D-FDDF-44FD-8A65-9CF4FF82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31A237-27DA-4F62-A9A2-35D71C990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A23701-9723-4049-BE11-47AC8A2A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CE4069-4FE1-428B-87AA-00339773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E59301-D731-4486-B96B-59A6A331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556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926CC6-A623-4DD7-B8B1-BB956BFB7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32F854-250D-44E0-A03D-AC5B54AC9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B35F97-AA99-40A2-B3A4-C3F63141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BB4C24-7DAF-4374-85BF-4E874448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C0FC6D-07E9-4D7D-A70F-9E27AB21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657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09106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24000" y="473273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813987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7089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584012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172133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04727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331822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754623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95607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98406" y="625078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7014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79431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849422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19256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02879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2.png" descr="image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31" y="6267589"/>
            <a:ext cx="343121" cy="30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05840" y="6248400"/>
            <a:ext cx="371763" cy="326109"/>
          </a:xfrm>
          <a:prstGeom prst="rect">
            <a:avLst/>
          </a:prstGeom>
        </p:spPr>
        <p:txBody>
          <a:bodyPr lIns="65021" tIns="65021" rIns="65021" bIns="65021"/>
          <a:lstStyle>
            <a:lvl1pPr algn="r" defTabSz="914367">
              <a:defRPr sz="12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41890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9046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83684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38199" y="1131094"/>
            <a:ext cx="10515602" cy="994173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914367">
              <a:lnSpc>
                <a:spcPct val="90000"/>
              </a:lnSpc>
              <a:defRPr sz="43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2226469"/>
            <a:ext cx="10515602" cy="3263504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218131" indent="-218131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1pPr>
            <a:lvl2pPr marL="575944" indent="-254487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2pPr>
            <a:lvl3pPr marL="948298" indent="-305384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3pPr>
            <a:lvl4pPr marL="1303688" indent="-339316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4pPr>
            <a:lvl5pPr marL="1625145" indent="-339316" defTabSz="914367">
              <a:lnSpc>
                <a:spcPct val="90000"/>
              </a:lnSpc>
              <a:spcBef>
                <a:spcPts val="984"/>
              </a:spcBef>
              <a:buSzPct val="100000"/>
              <a:buFont typeface="Arial"/>
              <a:defRPr sz="2672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22879" y="5625630"/>
            <a:ext cx="330922" cy="27161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51727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2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E9ED4C4-1D28-4BD0-B5CF-E4620F627CF4}" type="datetimeFigureOut">
              <a:rPr lang="pt-BR" smtClean="0">
                <a:solidFill>
                  <a:prstClr val="black"/>
                </a:solidFill>
              </a:rPr>
              <a:pPr defTabSz="457200"/>
              <a:t>23/10/2019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3B8E5DC-FE5A-45CF-AD8B-D3E563A5DF73}" type="slidenum">
              <a:rPr lang="pt-BR" smtClean="0">
                <a:solidFill>
                  <a:prstClr val="black"/>
                </a:solidFill>
              </a:rPr>
              <a:pPr defTabSz="457200"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4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088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23B2-F48B-47AF-A18C-462FA3D23766}" type="datetimeFigureOut">
              <a:rPr lang="pt-BR" smtClean="0"/>
              <a:t>23/10/2019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695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5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0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685" y="707273"/>
            <a:ext cx="6733115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72528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spc="27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 defTabSz="914354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9635" y="6527357"/>
            <a:ext cx="253444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54"/>
            <a:fld id="{D3F7C509-FEEF-45D3-B896-7C07814C0C13}" type="slidenum">
              <a:rPr lang="en-US" smtClean="0">
                <a:solidFill>
                  <a:srgbClr val="000000"/>
                </a:solidFill>
              </a:rPr>
              <a:pPr defTabSz="914354"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6837" y="6465243"/>
            <a:ext cx="11120967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9833" y="353093"/>
            <a:ext cx="4226984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56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10" rtl="0" eaLnBrk="1" latinLnBrk="0" hangingPunct="1">
        <a:lnSpc>
          <a:spcPts val="3067"/>
        </a:lnSpc>
        <a:spcBef>
          <a:spcPct val="0"/>
        </a:spcBef>
        <a:buNone/>
        <a:defRPr sz="3100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10" rtl="0" eaLnBrk="1" latinLnBrk="0" hangingPunct="1">
        <a:spcBef>
          <a:spcPts val="800"/>
        </a:spcBef>
        <a:buClr>
          <a:srgbClr val="2F85AA"/>
        </a:buClr>
        <a:buFont typeface="Wingdings" pitchFamily="2" charset="2"/>
        <a:buNone/>
        <a:defRPr sz="19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243399" indent="-243399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7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459283" indent="-19895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533360" algn="l"/>
        </a:tabLst>
        <a:defRPr sz="16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685750" indent="-22858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5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914332" indent="-22858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5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CB291E-3526-48AC-922E-4BE84739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29C7EA-42B1-4CF0-A67B-BD08D6E92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55A0F0-02AF-411F-B227-AC97DE177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702CD-D51D-42F5-AD10-02551FFBE859}" type="datetimeFigureOut">
              <a:rPr lang="pt-BR" smtClean="0"/>
              <a:pPr/>
              <a:t>23/10/2019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6E4A1-00EA-4837-AE24-F67041FC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683D50-CD02-4AE9-9762-EE4ED3FBB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ACFE-5611-45D1-8070-616C71C945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25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331822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2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015" y="6091274"/>
            <a:ext cx="4273221" cy="4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://observatorio.fiocruz.br/sites/default/files/zika_completo_0.pdf" TargetMode="Externa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hyperlink" Target="http://observatorio.fiocruz.br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observatorio.fiocruz.b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jpg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7216" y="2636841"/>
            <a:ext cx="5691187" cy="1296987"/>
          </a:xfrm>
        </p:spPr>
        <p:txBody>
          <a:bodyPr anchor="ctr"/>
          <a:lstStyle/>
          <a:p>
            <a:pPr algn="l" eaLnBrk="1" hangingPunct="1"/>
            <a:r>
              <a:rPr lang="pt-BR" alt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Pesquisas da Fundação Oswaldo Cruz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8659" y="4373717"/>
            <a:ext cx="5132637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altLang="pt-BR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23/10/2019</a:t>
            </a:r>
          </a:p>
          <a:p>
            <a:pPr algn="l" eaLnBrk="1" hangingPunct="1">
              <a:defRPr/>
            </a:pPr>
            <a:r>
              <a:rPr lang="pt-BR" altLang="pt-BR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Audiência Pública </a:t>
            </a:r>
          </a:p>
          <a:p>
            <a:pPr algn="l" eaLnBrk="1" hangingPunct="1">
              <a:defRPr/>
            </a:pPr>
            <a:r>
              <a:rPr lang="pt-BR" altLang="pt-BR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Comissão de Ciência, Tecnologia, Inovação, Comunicação e Informática</a:t>
            </a:r>
          </a:p>
          <a:p>
            <a:pPr algn="l" eaLnBrk="1" hangingPunct="1">
              <a:defRPr/>
            </a:pPr>
            <a:r>
              <a:rPr lang="pt-BR" altLang="pt-BR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Senado Federal</a:t>
            </a:r>
          </a:p>
        </p:txBody>
      </p:sp>
    </p:spTree>
    <p:extLst>
      <p:ext uri="{BB962C8B-B14F-4D97-AF65-F5344CB8AC3E}">
        <p14:creationId xmlns:p14="http://schemas.microsoft.com/office/powerpoint/2010/main" val="142124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244B11-D00E-C34A-AFB3-44575462B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97" y="1745750"/>
            <a:ext cx="11360989" cy="95431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Consolidar o 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novo Modelo de Indução ao DT e Inovação em Saúde (Inova Fiocruz)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– que fortalece a transferência do conhecimento gerado na instituição para a sociedade.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49F4C970-4869-5844-AA17-523239FF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518" y="542364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Inova Fiocruz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F9B2EA-17C2-488E-BC3C-75BB3CEC1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70" y="2924356"/>
            <a:ext cx="6685473" cy="30148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9B207E-20BB-4A02-A2E8-78815295F1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848" y="2708694"/>
            <a:ext cx="4442605" cy="34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5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9F4C970-4869-5844-AA17-523239FF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991" y="1289935"/>
            <a:ext cx="2192482" cy="66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pt-BR" alt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| Wolbachia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244B11-D00E-C34A-AFB3-44575462B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2" y="2044716"/>
            <a:ext cx="5886993" cy="29489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Iniciativa internacional sem fins lucrativos que atua em 12 países. No Brasil, o trabalho é desenvolvido pela Fiocruz.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Método Wolbachia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consiste na liberação de mosquitos que contenham essa bactéria capaz de reduzir a transmissão de arboviroses.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Rio e Niterói já participam da iniciativa, que se expandirá para Campo Grande, Belo Horizonte e Petrolina ainda neste ano.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64" y="0"/>
            <a:ext cx="6108536" cy="685800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768850" y="6181179"/>
            <a:ext cx="1311485" cy="2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Foto| WMP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13A7BC-0329-0940-ACCA-35724B1FD9EF}"/>
              </a:ext>
            </a:extLst>
          </p:cNvPr>
          <p:cNvSpPr txBox="1"/>
          <p:nvPr/>
        </p:nvSpPr>
        <p:spPr>
          <a:xfrm>
            <a:off x="7995693" y="1559362"/>
            <a:ext cx="2773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Aedes com Wolbachia tem capacidade reduzida de transmitir dengue, Zika e chikungunya.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A23C2-169D-BE4D-B737-755BF79B7B5B}"/>
              </a:ext>
            </a:extLst>
          </p:cNvPr>
          <p:cNvSpPr/>
          <p:nvPr/>
        </p:nvSpPr>
        <p:spPr bwMode="auto">
          <a:xfrm>
            <a:off x="7878177" y="555585"/>
            <a:ext cx="914400" cy="896848"/>
          </a:xfrm>
          <a:prstGeom prst="ellipse">
            <a:avLst/>
          </a:prstGeom>
          <a:solidFill>
            <a:schemeClr val="bg1">
              <a:alpha val="0"/>
            </a:schemeClr>
          </a:solidFill>
          <a:ln w="158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12ED665-ECD2-3E4D-9854-4E8D445BB869}"/>
              </a:ext>
            </a:extLst>
          </p:cNvPr>
          <p:cNvSpPr/>
          <p:nvPr/>
        </p:nvSpPr>
        <p:spPr bwMode="auto">
          <a:xfrm>
            <a:off x="0" y="5129349"/>
            <a:ext cx="6078583" cy="1593668"/>
          </a:xfrm>
          <a:prstGeom prst="rect">
            <a:avLst/>
          </a:prstGeom>
          <a:solidFill>
            <a:srgbClr val="36A4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preliminares mostram 75% de redução na incidência de casos de chikungunya em Niterói, em áreas que a Wolbachia já se estabeleceu.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1814201-E9C6-F542-B2D9-F36A4B5C7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18" y="6409784"/>
            <a:ext cx="1811817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wmpbrasil.org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5DA4912-E774-6E45-A14D-E72F57E9E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57" y="1166948"/>
            <a:ext cx="1991205" cy="87455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0086491E-E77E-4993-8C76-80CB83A8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81" y="253638"/>
            <a:ext cx="4563549" cy="77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Inovação em controle de vetores</a:t>
            </a:r>
          </a:p>
        </p:txBody>
      </p:sp>
    </p:spTree>
    <p:extLst>
      <p:ext uri="{BB962C8B-B14F-4D97-AF65-F5344CB8AC3E}">
        <p14:creationId xmlns:p14="http://schemas.microsoft.com/office/powerpoint/2010/main" val="366052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Imagem 1">
            <a:extLst>
              <a:ext uri="{FF2B5EF4-FFF2-40B4-BE49-F238E27FC236}">
                <a16:creationId xmlns:a16="http://schemas.microsoft.com/office/drawing/2014/main" id="{C2C3B79A-382D-42FD-A56E-74FFD22DC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46300"/>
            <a:ext cx="6547554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agencia.fiocruz.br/sites/agencia.fiocruz.br/files/u34/eventobrics_mate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577" y="2146300"/>
            <a:ext cx="5545423" cy="36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760876" y="5918200"/>
            <a:ext cx="5545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Encontro que reuniu representantes dos BRICS em torno das discussões sobre a Rede Global de Bancos de Leite Humano, coordenada pela Fiocruz (ago/19).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4200" y="563014"/>
            <a:ext cx="11099800" cy="1341985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é referência mundial em Bancos de Leite Humano</a:t>
            </a: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Fiocruz coordena a Rede Global de Bancos de Leite Humano</a:t>
            </a: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1554" y="59245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Rede atendeu 27,5 milhões de mulheres e recém-nascidos, e coletou 2,5 milhões de litros de leite humano nos últimos 10 anos, nos 22 países em que atua.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9E9EC8-05A5-46AD-9176-2B6F8FAF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042811-5F74-40CD-BB19-545C0FF7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Início da parceria para pesquisa na Antártica – </a:t>
            </a:r>
            <a:b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</a:b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com a Marinha do Brasil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9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D05559-8926-4C0D-B424-D27CDEF2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4C67E6F-14BF-4542-BAA5-490A73778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298A73-856C-4769-8BAC-5FC2149F0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00"/>
          <a:stretch/>
        </p:blipFill>
        <p:spPr>
          <a:xfrm>
            <a:off x="4494612" y="4397432"/>
            <a:ext cx="7717937" cy="24605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61F9C7-5FEB-4CF8-8A65-757161C7F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5" b="73333"/>
          <a:stretch/>
        </p:blipFill>
        <p:spPr>
          <a:xfrm>
            <a:off x="0" y="0"/>
            <a:ext cx="8903957" cy="21078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AE8F2DA-FB71-4001-A3B8-DF5DEFA8F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98" b="43206"/>
          <a:stretch/>
        </p:blipFill>
        <p:spPr>
          <a:xfrm>
            <a:off x="1849349" y="1752600"/>
            <a:ext cx="9218524" cy="271826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F54762-78AB-4DF4-B9BE-1EF9897F5D11}"/>
              </a:ext>
            </a:extLst>
          </p:cNvPr>
          <p:cNvSpPr txBox="1"/>
          <p:nvPr/>
        </p:nvSpPr>
        <p:spPr>
          <a:xfrm>
            <a:off x="0" y="6063734"/>
            <a:ext cx="4419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http://observatorio.fiocruz.br/sites/default/files/zika_completo_0.pdf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175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dengue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377" y="1633630"/>
            <a:ext cx="1829624" cy="182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3" y="1262567"/>
            <a:ext cx="5732961" cy="257175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32048" y="768729"/>
            <a:ext cx="9258643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Fiocruz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ecosystem,  R&amp;D&amp;I for public health challenges</a:t>
            </a:r>
          </a:p>
        </p:txBody>
      </p:sp>
      <p:pic>
        <p:nvPicPr>
          <p:cNvPr id="28" name="Picture 4" descr="http://www.cosemsrn.org.br/wp-content/uploads/2017/11/WhatsApp-Image-2017-11-16-at-16.55.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473" y="1701804"/>
            <a:ext cx="2435597" cy="16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5" y="3761727"/>
            <a:ext cx="5657105" cy="22485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0" y="3761727"/>
            <a:ext cx="6409940" cy="220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árvore, edifício&#10;&#10;Descrição gerada com muito alta confiança">
            <a:extLst>
              <a:ext uri="{FF2B5EF4-FFF2-40B4-BE49-F238E27FC236}">
                <a16:creationId xmlns:a16="http://schemas.microsoft.com/office/drawing/2014/main" id="{36FCE162-E5F2-431D-A60C-A27D2A547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C3CB213-3722-4E0E-8E5D-1D6BD739577C}"/>
              </a:ext>
            </a:extLst>
          </p:cNvPr>
          <p:cNvSpPr txBox="1"/>
          <p:nvPr/>
        </p:nvSpPr>
        <p:spPr>
          <a:xfrm>
            <a:off x="376507" y="496558"/>
            <a:ext cx="533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Ciência e Saúde para todos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10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B445C7-F4A4-40C5-88FB-BE181449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269" y="1072297"/>
            <a:ext cx="6952033" cy="407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0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16451C-3A73-4BB3-BC85-A3D7B585A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542" y="636439"/>
            <a:ext cx="9866349" cy="77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46980" rIns="67500" bIns="337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</a:pPr>
            <a:r>
              <a:rPr lang="pt-BR" altLang="pt-BR" sz="3200" b="1" dirty="0">
                <a:solidFill>
                  <a:schemeClr val="tx1"/>
                </a:solidFill>
              </a:rPr>
              <a:t>Participação na construção das visões de nação e do Estado 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9C17A1FA-4D1E-4A24-BDAF-5BECD5F9B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" y="1742000"/>
            <a:ext cx="6098425" cy="337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5D7343A-DC37-47B9-B40D-1A303A533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92" y="5283027"/>
            <a:ext cx="5865120" cy="120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l" defTabSz="33694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defTabSz="33694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2pPr>
            <a:lvl3pPr algn="l" defTabSz="33694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3pPr>
            <a:lvl4pPr algn="l" defTabSz="33694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4pPr>
            <a:lvl5pPr algn="l" defTabSz="33694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5pPr>
            <a:lvl6pPr marL="1885950" indent="-171450" algn="l" defTabSz="33694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6pPr>
            <a:lvl7pPr marL="2228850" indent="-171450" algn="l" defTabSz="33694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7pPr>
            <a:lvl8pPr marL="2571750" indent="-171450" algn="l" defTabSz="33694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8pPr>
            <a:lvl9pPr marL="2914650" indent="-171450" algn="l" defTabSz="33694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pt-BR" altLang="pt-BR" sz="2000" b="1" kern="0" dirty="0">
                <a:solidFill>
                  <a:schemeClr val="tx1"/>
                </a:solidFill>
                <a:latin typeface="Arial" panose="020B0604020202020204" pitchFamily="34" charset="0"/>
              </a:rPr>
              <a:t>Empregados da Fiocruz trabalhando no  empacotamento da vacina da febre amarela na década de 1920 </a:t>
            </a:r>
          </a:p>
        </p:txBody>
      </p:sp>
      <p:pic>
        <p:nvPicPr>
          <p:cNvPr id="10" name="Picture 2" descr="Resultado de imagem para vACINa fiocruz febre amarela">
            <a:extLst>
              <a:ext uri="{FF2B5EF4-FFF2-40B4-BE49-F238E27FC236}">
                <a16:creationId xmlns:a16="http://schemas.microsoft.com/office/drawing/2014/main" id="{2D88A8EA-CEC7-412A-ABCB-4A0BEB4D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080" y="1742000"/>
            <a:ext cx="5849667" cy="337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9FDAFFE-070B-4403-837B-4E7FE2909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15719"/>
            <a:ext cx="5865120" cy="120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ctr" defTabSz="336947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 kern="0">
                <a:latin typeface="Arial" panose="020B0604020202020204" pitchFamily="34" charset="0"/>
                <a:ea typeface="+mj-ea"/>
                <a:cs typeface="+mj-cs"/>
              </a:defRPr>
            </a:lvl1pPr>
            <a:lvl2pPr defTabSz="33694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2pPr>
            <a:lvl3pPr defTabSz="33694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3pPr>
            <a:lvl4pPr defTabSz="33694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4pPr>
            <a:lvl5pPr defTabSz="33694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5pPr>
            <a:lvl6pPr marL="1885950" indent="-171450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6pPr>
            <a:lvl7pPr marL="2228850" indent="-171450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7pPr>
            <a:lvl8pPr marL="2571750" indent="-171450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8pPr>
            <a:lvl9pPr marL="2914650" indent="-171450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FFCC00"/>
                </a:solidFill>
                <a:latin typeface="Arial" charset="0"/>
                <a:ea typeface="MS Gothic" pitchFamily="49" charset="-128"/>
              </a:defRPr>
            </a:lvl9pPr>
          </a:lstStyle>
          <a:p>
            <a:r>
              <a:rPr lang="pt-BR" altLang="pt-BR" dirty="0"/>
              <a:t>Produção regular anual de 25.000.000 de doses, com aumento da demanda para 67 milhões anuais após surto em 2016</a:t>
            </a:r>
          </a:p>
        </p:txBody>
      </p:sp>
    </p:spTree>
    <p:extLst>
      <p:ext uri="{BB962C8B-B14F-4D97-AF65-F5344CB8AC3E}">
        <p14:creationId xmlns:p14="http://schemas.microsoft.com/office/powerpoint/2010/main" val="214092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6601" y="694405"/>
            <a:ext cx="8886825" cy="649287"/>
          </a:xfrm>
        </p:spPr>
        <p:txBody>
          <a:bodyPr anchor="ctr"/>
          <a:lstStyle/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Fiocruz Nacional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EAD8EE-1943-47A6-84E7-652992E15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743" y="1526962"/>
            <a:ext cx="6910117" cy="47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538C5AC-2401-4F17-A740-C8057B3E3A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7815"/>
            <a:ext cx="12192000" cy="684237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6064" y="551451"/>
            <a:ext cx="10219871" cy="649287"/>
          </a:xfrm>
        </p:spPr>
        <p:txBody>
          <a:bodyPr anchor="ctr"/>
          <a:lstStyle/>
          <a:p>
            <a:pPr eaLnBrk="1" hangingPunct="1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Sistema Fiocruz de Ciência, Tecnologia e Inovação</a:t>
            </a:r>
            <a:endParaRPr lang="pt-BR" alt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1">
            <a:extLst>
              <a:ext uri="{FF2B5EF4-FFF2-40B4-BE49-F238E27FC236}">
                <a16:creationId xmlns:a16="http://schemas.microsoft.com/office/drawing/2014/main" id="{CEDC4B03-6787-419C-A96E-13B0B6A2A7DD}"/>
              </a:ext>
            </a:extLst>
          </p:cNvPr>
          <p:cNvGrpSpPr/>
          <p:nvPr/>
        </p:nvGrpSpPr>
        <p:grpSpPr>
          <a:xfrm>
            <a:off x="1309894" y="1752189"/>
            <a:ext cx="9660835" cy="2782956"/>
            <a:chOff x="3036322" y="412674"/>
            <a:chExt cx="8333704" cy="2177648"/>
          </a:xfrm>
        </p:grpSpPr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CEF57B7A-BA48-4DA4-B6E3-513EFE2F6694}"/>
                </a:ext>
              </a:extLst>
            </p:cNvPr>
            <p:cNvSpPr/>
            <p:nvPr/>
          </p:nvSpPr>
          <p:spPr>
            <a:xfrm rot="16200000">
              <a:off x="9399281" y="763644"/>
              <a:ext cx="1601888" cy="1537549"/>
            </a:xfrm>
            <a:prstGeom prst="triangl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0612C55-4B96-4322-B60C-1EDE53039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096" y="1405678"/>
              <a:ext cx="930381" cy="23095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Scale-up</a:t>
              </a: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C8850FB8-424D-4880-AA5C-6F79E83CE5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72216" y="719262"/>
              <a:ext cx="954518" cy="1616104"/>
            </a:xfrm>
            <a:custGeom>
              <a:avLst/>
              <a:gdLst>
                <a:gd name="G0" fmla="+- 3806 0 0"/>
                <a:gd name="G1" fmla="+- 21600 0 3806"/>
                <a:gd name="G2" fmla="*/ 3806 1 2"/>
                <a:gd name="G3" fmla="+- 21600 0 G2"/>
                <a:gd name="G4" fmla="+/ 3806 21600 2"/>
                <a:gd name="G5" fmla="+/ G1 0 2"/>
                <a:gd name="G6" fmla="*/ 21600 21600 3806"/>
                <a:gd name="G7" fmla="*/ G6 1 2"/>
                <a:gd name="G8" fmla="+- 21600 0 G7"/>
                <a:gd name="G9" fmla="*/ 21600 1 2"/>
                <a:gd name="G10" fmla="+- 3806 0 G9"/>
                <a:gd name="G11" fmla="?: G10 G8 0"/>
                <a:gd name="G12" fmla="?: G10 G7 21600"/>
                <a:gd name="T0" fmla="*/ 19697 w 21600"/>
                <a:gd name="T1" fmla="*/ 10800 h 21600"/>
                <a:gd name="T2" fmla="*/ 10800 w 21600"/>
                <a:gd name="T3" fmla="*/ 21600 h 21600"/>
                <a:gd name="T4" fmla="*/ 1903 w 21600"/>
                <a:gd name="T5" fmla="*/ 10800 h 21600"/>
                <a:gd name="T6" fmla="*/ 10800 w 21600"/>
                <a:gd name="T7" fmla="*/ 0 h 21600"/>
                <a:gd name="T8" fmla="*/ 3703 w 21600"/>
                <a:gd name="T9" fmla="*/ 3703 h 21600"/>
                <a:gd name="T10" fmla="*/ 17897 w 21600"/>
                <a:gd name="T11" fmla="*/ 178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06" y="21600"/>
                  </a:lnTo>
                  <a:lnTo>
                    <a:pt x="1779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Desenvolvimento </a:t>
              </a:r>
            </a:p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Tecnológico</a:t>
              </a: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0416DC14-F3A5-434F-84F5-0D1F390FF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305636" y="697117"/>
              <a:ext cx="584338" cy="1651790"/>
            </a:xfrm>
            <a:custGeom>
              <a:avLst/>
              <a:gdLst>
                <a:gd name="G0" fmla="+- 3806 0 0"/>
                <a:gd name="G1" fmla="+- 21600 0 3806"/>
                <a:gd name="G2" fmla="*/ 3806 1 2"/>
                <a:gd name="G3" fmla="+- 21600 0 G2"/>
                <a:gd name="G4" fmla="+/ 3806 21600 2"/>
                <a:gd name="G5" fmla="+/ G1 0 2"/>
                <a:gd name="G6" fmla="*/ 21600 21600 3806"/>
                <a:gd name="G7" fmla="*/ G6 1 2"/>
                <a:gd name="G8" fmla="+- 21600 0 G7"/>
                <a:gd name="G9" fmla="*/ 21600 1 2"/>
                <a:gd name="G10" fmla="+- 3806 0 G9"/>
                <a:gd name="G11" fmla="?: G10 G8 0"/>
                <a:gd name="G12" fmla="?: G10 G7 21600"/>
                <a:gd name="T0" fmla="*/ 19697 w 21600"/>
                <a:gd name="T1" fmla="*/ 10800 h 21600"/>
                <a:gd name="T2" fmla="*/ 10800 w 21600"/>
                <a:gd name="T3" fmla="*/ 21600 h 21600"/>
                <a:gd name="T4" fmla="*/ 1903 w 21600"/>
                <a:gd name="T5" fmla="*/ 10800 h 21600"/>
                <a:gd name="T6" fmla="*/ 10800 w 21600"/>
                <a:gd name="T7" fmla="*/ 0 h 21600"/>
                <a:gd name="T8" fmla="*/ 3703 w 21600"/>
                <a:gd name="T9" fmla="*/ 3703 h 21600"/>
                <a:gd name="T10" fmla="*/ 17897 w 21600"/>
                <a:gd name="T11" fmla="*/ 178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06" y="21600"/>
                  </a:lnTo>
                  <a:lnTo>
                    <a:pt x="1779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Estudos</a:t>
              </a:r>
            </a:p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Clínicos </a:t>
              </a:r>
            </a:p>
          </p:txBody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77048EDD-4D62-49C4-BE6B-2E05A57E73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900647" y="865058"/>
              <a:ext cx="387061" cy="1312189"/>
            </a:xfrm>
            <a:custGeom>
              <a:avLst/>
              <a:gdLst>
                <a:gd name="G0" fmla="+- 3806 0 0"/>
                <a:gd name="G1" fmla="+- 21600 0 3806"/>
                <a:gd name="G2" fmla="*/ 3806 1 2"/>
                <a:gd name="G3" fmla="+- 21600 0 G2"/>
                <a:gd name="G4" fmla="+/ 3806 21600 2"/>
                <a:gd name="G5" fmla="+/ G1 0 2"/>
                <a:gd name="G6" fmla="*/ 21600 21600 3806"/>
                <a:gd name="G7" fmla="*/ G6 1 2"/>
                <a:gd name="G8" fmla="+- 21600 0 G7"/>
                <a:gd name="G9" fmla="*/ 21600 1 2"/>
                <a:gd name="G10" fmla="+- 3806 0 G9"/>
                <a:gd name="G11" fmla="?: G10 G8 0"/>
                <a:gd name="G12" fmla="?: G10 G7 21600"/>
                <a:gd name="T0" fmla="*/ 19697 w 21600"/>
                <a:gd name="T1" fmla="*/ 10800 h 21600"/>
                <a:gd name="T2" fmla="*/ 10800 w 21600"/>
                <a:gd name="T3" fmla="*/ 21600 h 21600"/>
                <a:gd name="T4" fmla="*/ 1903 w 21600"/>
                <a:gd name="T5" fmla="*/ 10800 h 21600"/>
                <a:gd name="T6" fmla="*/ 10800 w 21600"/>
                <a:gd name="T7" fmla="*/ 0 h 21600"/>
                <a:gd name="T8" fmla="*/ 3703 w 21600"/>
                <a:gd name="T9" fmla="*/ 3703 h 21600"/>
                <a:gd name="T10" fmla="*/ 17897 w 21600"/>
                <a:gd name="T11" fmla="*/ 178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06" y="21600"/>
                  </a:lnTo>
                  <a:lnTo>
                    <a:pt x="1779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Validação</a:t>
              </a:r>
            </a:p>
          </p:txBody>
        </p:sp>
        <p:sp>
          <p:nvSpPr>
            <p:cNvPr id="13" name="CaixaDeTexto 14">
              <a:extLst>
                <a:ext uri="{FF2B5EF4-FFF2-40B4-BE49-F238E27FC236}">
                  <a16:creationId xmlns:a16="http://schemas.microsoft.com/office/drawing/2014/main" id="{6F52453D-16B1-42F9-A90A-EF2E3AD30A8F}"/>
                </a:ext>
              </a:extLst>
            </p:cNvPr>
            <p:cNvSpPr txBox="1"/>
            <p:nvPr/>
          </p:nvSpPr>
          <p:spPr>
            <a:xfrm>
              <a:off x="9798183" y="1389508"/>
              <a:ext cx="902965" cy="28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Produção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94701FF9-A031-482D-9A1F-29C1419CE3B7}"/>
                </a:ext>
              </a:extLst>
            </p:cNvPr>
            <p:cNvCxnSpPr/>
            <p:nvPr/>
          </p:nvCxnSpPr>
          <p:spPr>
            <a:xfrm>
              <a:off x="4128940" y="1084181"/>
              <a:ext cx="12527" cy="920389"/>
            </a:xfrm>
            <a:prstGeom prst="line">
              <a:avLst/>
            </a:prstGeom>
            <a:ln w="28575">
              <a:solidFill>
                <a:schemeClr val="tx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 20">
              <a:extLst>
                <a:ext uri="{FF2B5EF4-FFF2-40B4-BE49-F238E27FC236}">
                  <a16:creationId xmlns:a16="http://schemas.microsoft.com/office/drawing/2014/main" id="{1B041CDD-4AA8-4506-A839-9CCA27AE64A2}"/>
                </a:ext>
              </a:extLst>
            </p:cNvPr>
            <p:cNvSpPr/>
            <p:nvPr/>
          </p:nvSpPr>
          <p:spPr>
            <a:xfrm>
              <a:off x="10758022" y="412674"/>
              <a:ext cx="612004" cy="21776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SUS</a:t>
              </a: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6E41B553-E5AE-4EB0-A8A8-D930C1E044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24725" y="967134"/>
              <a:ext cx="1540866" cy="1117671"/>
            </a:xfrm>
            <a:custGeom>
              <a:avLst/>
              <a:gdLst>
                <a:gd name="G0" fmla="+- 3806 0 0"/>
                <a:gd name="G1" fmla="+- 21600 0 3806"/>
                <a:gd name="G2" fmla="*/ 3806 1 2"/>
                <a:gd name="G3" fmla="+- 21600 0 G2"/>
                <a:gd name="G4" fmla="+/ 3806 21600 2"/>
                <a:gd name="G5" fmla="+/ G1 0 2"/>
                <a:gd name="G6" fmla="*/ 21600 21600 3806"/>
                <a:gd name="G7" fmla="*/ G6 1 2"/>
                <a:gd name="G8" fmla="+- 21600 0 G7"/>
                <a:gd name="G9" fmla="*/ 21600 1 2"/>
                <a:gd name="G10" fmla="+- 3806 0 G9"/>
                <a:gd name="G11" fmla="?: G10 G8 0"/>
                <a:gd name="G12" fmla="?: G10 G7 21600"/>
                <a:gd name="T0" fmla="*/ 19697 w 21600"/>
                <a:gd name="T1" fmla="*/ 10800 h 21600"/>
                <a:gd name="T2" fmla="*/ 10800 w 21600"/>
                <a:gd name="T3" fmla="*/ 21600 h 21600"/>
                <a:gd name="T4" fmla="*/ 1903 w 21600"/>
                <a:gd name="T5" fmla="*/ 10800 h 21600"/>
                <a:gd name="T6" fmla="*/ 10800 w 21600"/>
                <a:gd name="T7" fmla="*/ 0 h 21600"/>
                <a:gd name="T8" fmla="*/ 3703 w 21600"/>
                <a:gd name="T9" fmla="*/ 3703 h 21600"/>
                <a:gd name="T10" fmla="*/ 17897 w 21600"/>
                <a:gd name="T11" fmla="*/ 178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806" y="21600"/>
                  </a:lnTo>
                  <a:lnTo>
                    <a:pt x="1779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MS Gothic" panose="020B0609070205080204" pitchFamily="49" charset="-128"/>
                <a:cs typeface="Arial" charset="0"/>
              </a:endParaRPr>
            </a:p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MS Gothic" panose="020B0609070205080204" pitchFamily="49" charset="-128"/>
                  <a:cs typeface="Arial" charset="0"/>
                </a:rPr>
                <a:t>Pesquisa </a:t>
              </a:r>
            </a:p>
            <a:p>
              <a:pPr marL="0" marR="0" lvl="0" indent="0" algn="ctr" defTabSz="3369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MS Gothic" panose="020B0609070205080204" pitchFamily="49" charset="-128"/>
                <a:cs typeface="Arial" charset="0"/>
              </a:endParaRPr>
            </a:p>
          </p:txBody>
        </p:sp>
      </p:grpSp>
      <p:sp>
        <p:nvSpPr>
          <p:cNvPr id="19" name="CaixaDeTexto 1">
            <a:extLst>
              <a:ext uri="{FF2B5EF4-FFF2-40B4-BE49-F238E27FC236}">
                <a16:creationId xmlns:a16="http://schemas.microsoft.com/office/drawing/2014/main" id="{5C78D3F0-E901-400E-871F-A8C1D411B470}"/>
              </a:ext>
            </a:extLst>
          </p:cNvPr>
          <p:cNvSpPr txBox="1"/>
          <p:nvPr/>
        </p:nvSpPr>
        <p:spPr>
          <a:xfrm>
            <a:off x="3082219" y="3886276"/>
            <a:ext cx="681434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áreas e 323 linhas de pesquisa.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1.665 projetos de pesquisa e desenvolvimento tecnológico.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83 tecnologias protegidas, 275 patentes vigentes no exterior.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1.914 publicações científicas ano.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Laboratórios de referência,  ambulatórios e hospitais.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Serviços e Tecnologias transferidas para o SUS.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808080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Programas de Pós-graduação </a:t>
            </a:r>
            <a:r>
              <a:rPr lang="pt-BR" b="1" i="1" dirty="0">
                <a:solidFill>
                  <a:srgbClr val="808080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stricto sensu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5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4A4D23-61D9-4D2D-AAFB-E081E612F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25119" cy="787357"/>
          </a:xfrm>
        </p:spPr>
        <p:txBody>
          <a:bodyPr/>
          <a:lstStyle/>
          <a:p>
            <a:endParaRPr lang="pt-BR" sz="4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32651C-6A3D-45C9-A003-4BA3C74DB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06" r="1505" b="32625"/>
          <a:stretch/>
        </p:blipFill>
        <p:spPr>
          <a:xfrm>
            <a:off x="0" y="552931"/>
            <a:ext cx="9125120" cy="296874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9EE89C6-D7D2-42AB-863D-655A7F357D64}"/>
              </a:ext>
            </a:extLst>
          </p:cNvPr>
          <p:cNvSpPr/>
          <p:nvPr/>
        </p:nvSpPr>
        <p:spPr>
          <a:xfrm>
            <a:off x="6208937" y="2788464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http://observatorio.fiocruz.br/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F0E52F-950A-42A0-875E-BEF1FF1C4B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88" y="3476934"/>
            <a:ext cx="9537812" cy="307193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BABB92F-E966-421D-A85A-6B0F305AD331}"/>
              </a:ext>
            </a:extLst>
          </p:cNvPr>
          <p:cNvSpPr/>
          <p:nvPr/>
        </p:nvSpPr>
        <p:spPr>
          <a:xfrm>
            <a:off x="3043602" y="6241092"/>
            <a:ext cx="4385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https://www.arca.fiocruz.br/terms/visualizacaodedados.jsp</a:t>
            </a:r>
          </a:p>
        </p:txBody>
      </p:sp>
    </p:spTree>
    <p:extLst>
      <p:ext uri="{BB962C8B-B14F-4D97-AF65-F5344CB8AC3E}">
        <p14:creationId xmlns:p14="http://schemas.microsoft.com/office/powerpoint/2010/main" val="141244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4A4D23-61D9-4D2D-AAFB-E081E612F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25119" cy="787357"/>
          </a:xfrm>
        </p:spPr>
        <p:txBody>
          <a:bodyPr/>
          <a:lstStyle/>
          <a:p>
            <a:endParaRPr lang="pt-BR" sz="40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9EE89C6-D7D2-42AB-863D-655A7F357D64}"/>
              </a:ext>
            </a:extLst>
          </p:cNvPr>
          <p:cNvSpPr/>
          <p:nvPr/>
        </p:nvSpPr>
        <p:spPr>
          <a:xfrm>
            <a:off x="6208937" y="2788464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http://observatorio.fiocruz.br/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58149CD-4162-4046-93E9-5CAF82E1E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109" y="682404"/>
            <a:ext cx="9149891" cy="58721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32651C-6A3D-45C9-A003-4BA3C74DB1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18002"/>
            <a:ext cx="3455299" cy="83654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7A0050-2AA2-4682-91D4-38C223CD4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6645"/>
            <a:ext cx="4879497" cy="19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8139D8-1722-45DC-B796-6586530F1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2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ara\Downloads\SLIDE - Atenção Bás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2105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51906" y="3004287"/>
            <a:ext cx="3360859" cy="649287"/>
          </a:xfrm>
        </p:spPr>
        <p:txBody>
          <a:bodyPr anchor="ctr"/>
          <a:lstStyle/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Emergência Febre amarela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E2EB4E6-40F3-496B-BF2C-E762CDA6EF5C}"/>
              </a:ext>
            </a:extLst>
          </p:cNvPr>
          <p:cNvSpPr txBox="1"/>
          <p:nvPr/>
        </p:nvSpPr>
        <p:spPr>
          <a:xfrm>
            <a:off x="2331584" y="1327368"/>
            <a:ext cx="4545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Vigilância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Análise permanente de cenários;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Parcerias com secretarias estaduais e municipais de Saúde e órgãos ambientais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23EF2E-622E-4E6D-A07F-F22951C29695}"/>
              </a:ext>
            </a:extLst>
          </p:cNvPr>
          <p:cNvSpPr txBox="1"/>
          <p:nvPr/>
        </p:nvSpPr>
        <p:spPr>
          <a:xfrm>
            <a:off x="1061222" y="3653574"/>
            <a:ext cx="3922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Diagnóstico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Realização de diagnóstico laboratorial de referência em casos humanos e primatas não humanos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834745-26A4-4DCE-89AF-4BC5A1F1BEFB}"/>
              </a:ext>
            </a:extLst>
          </p:cNvPr>
          <p:cNvSpPr txBox="1"/>
          <p:nvPr/>
        </p:nvSpPr>
        <p:spPr>
          <a:xfrm>
            <a:off x="8514522" y="1639454"/>
            <a:ext cx="3220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Educação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Capacitação para a assistência aos casos em MG e RJ;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Realização de seminários para profissionais de saúde em ?? estados brasileiros;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15AC30-8A33-4250-906D-ABB94D84288A}"/>
              </a:ext>
            </a:extLst>
          </p:cNvPr>
          <p:cNvSpPr txBox="1"/>
          <p:nvPr/>
        </p:nvSpPr>
        <p:spPr>
          <a:xfrm flipH="1">
            <a:off x="6877079" y="4254240"/>
            <a:ext cx="225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Produção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43732F2-45EE-4964-887F-45F74B0779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09" y="4591829"/>
            <a:ext cx="7704165" cy="203136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C77B7EA-4B40-41B4-84E9-042238EC19EA}"/>
              </a:ext>
            </a:extLst>
          </p:cNvPr>
          <p:cNvSpPr txBox="1"/>
          <p:nvPr/>
        </p:nvSpPr>
        <p:spPr>
          <a:xfrm>
            <a:off x="6632713" y="865703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Informação e comunicação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25ABF75-218E-49F5-BF3F-BD10CE97B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132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Foundation Master Slides">
  <a:themeElements>
    <a:clrScheme name="Foundation PPT Color Palette - Jan 2014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3086AB"/>
      </a:hlink>
      <a:folHlink>
        <a:srgbClr val="3086AB"/>
      </a:folHlink>
    </a:clrScheme>
    <a:fontScheme name="Foundation PPT Fonts - J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Foundation Overview_Jan 11 2015.potx [Read-Only]" id="{BA8B15AD-6885-4EDD-9ED3-9367409F8AA7}" vid="{1E242F75-EE65-42A2-A48A-585FAD4C2271}"/>
    </a:ext>
  </a:extLst>
</a:theme>
</file>

<file path=ppt/theme/theme5.xml><?xml version="1.0" encoding="utf-8"?>
<a:theme xmlns:a="http://schemas.openxmlformats.org/drawingml/2006/main" name="5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Widescreen</PresentationFormat>
  <Paragraphs>82</Paragraphs>
  <Slides>17</Slides>
  <Notes>13</Notes>
  <HiddenSlides>2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Helvetica Neue Thin</vt:lpstr>
      <vt:lpstr>Times New Roman</vt:lpstr>
      <vt:lpstr>Wingdings</vt:lpstr>
      <vt:lpstr>Tema do Office</vt:lpstr>
      <vt:lpstr>Estrutura padrão</vt:lpstr>
      <vt:lpstr>3_Estrutura padrão</vt:lpstr>
      <vt:lpstr>4_Foundation Master Slides</vt:lpstr>
      <vt:lpstr>5_Estrutura padrão</vt:lpstr>
      <vt:lpstr>2_Tema do Office</vt:lpstr>
      <vt:lpstr>White</vt:lpstr>
      <vt:lpstr>3_Tema do Office</vt:lpstr>
      <vt:lpstr>think-cell Folie</vt:lpstr>
      <vt:lpstr>Pesquisas da Fundação Oswaldo Cruz</vt:lpstr>
      <vt:lpstr>Apresentação do PowerPoint</vt:lpstr>
      <vt:lpstr>Fiocruz Nacional</vt:lpstr>
      <vt:lpstr>O Sistema Fiocruz de Ciência, Tecnologia e Inovação</vt:lpstr>
      <vt:lpstr>Apresentação do PowerPoint</vt:lpstr>
      <vt:lpstr>Apresentação do PowerPoint</vt:lpstr>
      <vt:lpstr>Apresentação do PowerPoint</vt:lpstr>
      <vt:lpstr>Apresentação do PowerPoint</vt:lpstr>
      <vt:lpstr>Emergência Febre amarela</vt:lpstr>
      <vt:lpstr>Inova Fiocruz</vt:lpstr>
      <vt:lpstr>| Wolbachia</vt:lpstr>
      <vt:lpstr>Brasil é referência mundial em Bancos de Leite Humano  Fiocruz coordena a Rede Global de Bancos de Leite Humano</vt:lpstr>
      <vt:lpstr>Início da parceria para pesquisa na Antártica –  com a Marinha do Brasil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Avaliação estratégica das ações da Fiocruz e integração institucional com as diversas secretarias do Ministério da Saúde e com o SUS</dc:title>
  <dc:creator>Juliano de Carvalho Lima</dc:creator>
  <cp:lastModifiedBy>Ricardo Ferreira</cp:lastModifiedBy>
  <cp:revision>412</cp:revision>
  <cp:lastPrinted>2018-04-12T16:24:25Z</cp:lastPrinted>
  <dcterms:created xsi:type="dcterms:W3CDTF">2017-08-03T17:50:03Z</dcterms:created>
  <dcterms:modified xsi:type="dcterms:W3CDTF">2019-10-23T03:45:24Z</dcterms:modified>
</cp:coreProperties>
</file>