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colavirtual.gov.br/curso/95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gbtqia@mdh.gov.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63332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8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pt-BR" sz="6000" b="0" strike="noStrike" spc="-1">
                <a:solidFill>
                  <a:srgbClr val="000000"/>
                </a:solidFill>
                <a:latin typeface="Calibri Light"/>
              </a:rPr>
              <a:t>Secretaria Nacional dos Direitos das Pessoas LGBTQIA+</a:t>
            </a:r>
            <a:endParaRPr lang="pt-BR" sz="60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1523880" y="4226040"/>
            <a:ext cx="9143280" cy="16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pic>
        <p:nvPicPr>
          <p:cNvPr id="78" name="Espaço Reservado para Conteúdo 3" descr="colour-rainbowl.jpg"/>
          <p:cNvPicPr/>
          <p:nvPr/>
        </p:nvPicPr>
        <p:blipFill>
          <a:blip r:embed="rId2"/>
          <a:stretch/>
        </p:blipFill>
        <p:spPr>
          <a:xfrm>
            <a:off x="11868120" y="0"/>
            <a:ext cx="3232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Espaço Reservado para Conteúdo 4" descr="Interface gráfica do usuário, Aplicativo&#10;&#10;Descrição gerada automaticamente"/>
          <p:cNvPicPr/>
          <p:nvPr/>
        </p:nvPicPr>
        <p:blipFill>
          <a:blip r:embed="rId2"/>
          <a:stretch/>
        </p:blipFill>
        <p:spPr>
          <a:xfrm>
            <a:off x="0" y="0"/>
            <a:ext cx="12191400" cy="6853680"/>
          </a:xfrm>
          <a:prstGeom prst="rect">
            <a:avLst/>
          </a:prstGeom>
          <a:ln w="0">
            <a:noFill/>
          </a:ln>
        </p:spPr>
      </p:pic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775160" y="914400"/>
            <a:ext cx="10012320" cy="551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52000"/>
          </a:bodyPr>
          <a:lstStyle/>
          <a:p>
            <a:pPr>
              <a:lnSpc>
                <a:spcPct val="107000"/>
              </a:lnSpc>
              <a:buNone/>
            </a:pPr>
            <a:r>
              <a:rPr lang="pt-BR" sz="4000" b="1" strike="noStrike" spc="-1">
                <a:solidFill>
                  <a:srgbClr val="000000"/>
                </a:solidFill>
                <a:latin typeface="Calibri Light"/>
              </a:rPr>
              <a:t>Saúde mental e sofrimento psíquico</a:t>
            </a:r>
            <a:r>
              <a:t/>
            </a:r>
            <a:br/>
            <a:r>
              <a:t/>
            </a:r>
            <a:br/>
            <a:r>
              <a:rPr lang="pt-BR" sz="4000" b="1" strike="noStrike" spc="-1">
                <a:solidFill>
                  <a:srgbClr val="000000"/>
                </a:solidFill>
                <a:latin typeface="Calibri Light"/>
              </a:rPr>
              <a:t>Articulação com o Ministério da Saúde e Ministério do Desenvolvimento Social e Combate à Fome e Ministério das Mulheres para a garantia da inserção da população LGBTQIA+ na Política Pública Nacional de Saúde Mental e Política Pública Nacional do Cuidado.</a:t>
            </a:r>
            <a:r>
              <a:t/>
            </a:r>
            <a:br/>
            <a:r>
              <a:rPr lang="pt-BR" sz="4000" b="1" strike="noStrike" spc="-1">
                <a:solidFill>
                  <a:srgbClr val="000000"/>
                </a:solidFill>
                <a:latin typeface="Calibri Light"/>
              </a:rPr>
              <a:t>Altos índices de suicídio e automutilação.</a:t>
            </a:r>
            <a:r>
              <a:t/>
            </a:r>
            <a:br/>
            <a:r>
              <a:t/>
            </a:r>
            <a:br/>
            <a:r>
              <a:rPr lang="pt-BR" sz="4000" b="1" strike="noStrike" spc="-1">
                <a:solidFill>
                  <a:srgbClr val="000000"/>
                </a:solidFill>
                <a:latin typeface="Calibri Light"/>
              </a:rPr>
              <a:t>Violências são questões complexas  - devem ser analisadas nas suas complexidades.</a:t>
            </a:r>
            <a:r>
              <a:t/>
            </a:r>
            <a:br/>
            <a:r>
              <a:t/>
            </a:r>
            <a:br/>
            <a:r>
              <a:rPr lang="pt-BR" sz="4000" b="1" strike="noStrike" spc="-1">
                <a:solidFill>
                  <a:srgbClr val="000000"/>
                </a:solidFill>
                <a:latin typeface="Calibri Light"/>
              </a:rPr>
              <a:t>São diversas tipificações.</a:t>
            </a:r>
            <a:r>
              <a:t/>
            </a:r>
            <a:br/>
            <a:r>
              <a:t/>
            </a:r>
            <a:br/>
            <a:r>
              <a:rPr lang="pt-BR" sz="4000" b="1" strike="noStrike" spc="-1">
                <a:solidFill>
                  <a:srgbClr val="000000"/>
                </a:solidFill>
                <a:latin typeface="Calibri Light"/>
              </a:rPr>
              <a:t>Aquelas não aparentes, veladas e silenciosas também são  importantes.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endParaRPr lang="pt-BR" sz="4000" b="0" strike="noStrike" spc="-1">
              <a:latin typeface="Arial"/>
            </a:endParaRPr>
          </a:p>
        </p:txBody>
      </p:sp>
      <p:pic>
        <p:nvPicPr>
          <p:cNvPr id="103" name="Espaço Reservado para Conteúdo 3" descr="colour-rainbowl.jpg"/>
          <p:cNvPicPr/>
          <p:nvPr/>
        </p:nvPicPr>
        <p:blipFill>
          <a:blip r:embed="rId3"/>
          <a:stretch/>
        </p:blipFill>
        <p:spPr>
          <a:xfrm>
            <a:off x="11868120" y="0"/>
            <a:ext cx="3232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Espaço Reservado para Conteúdo 4" descr="Interface gráfica do usuário, Aplicativo&#10;&#10;Descrição gerada automaticamente"/>
          <p:cNvPicPr/>
          <p:nvPr/>
        </p:nvPicPr>
        <p:blipFill>
          <a:blip r:embed="rId2"/>
          <a:stretch/>
        </p:blipFill>
        <p:spPr>
          <a:xfrm>
            <a:off x="0" y="0"/>
            <a:ext cx="12191400" cy="6853680"/>
          </a:xfrm>
          <a:prstGeom prst="rect">
            <a:avLst/>
          </a:prstGeom>
          <a:ln w="0">
            <a:noFill/>
          </a:ln>
        </p:spPr>
      </p:pic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775160" y="1180800"/>
            <a:ext cx="10012320" cy="52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7000"/>
          </a:bodyPr>
          <a:lstStyle/>
          <a:p>
            <a:pPr>
              <a:lnSpc>
                <a:spcPct val="90000"/>
              </a:lnSpc>
              <a:buNone/>
            </a:pPr>
            <a:r>
              <a:rPr lang="pt-BR" sz="4400" b="1" strike="noStrike" spc="-1">
                <a:solidFill>
                  <a:srgbClr val="000000"/>
                </a:solidFill>
                <a:latin typeface="Calibri Light"/>
              </a:rPr>
              <a:t>Conselho Nacional dos Direitos LGBTQIA+</a:t>
            </a:r>
            <a:r>
              <a:t/>
            </a:r>
            <a:br/>
            <a:r>
              <a:rPr lang="pt-BR" sz="4400" b="0" strike="noStrike" spc="-1">
                <a:solidFill>
                  <a:srgbClr val="000000"/>
                </a:solidFill>
                <a:latin typeface="Calibri Light"/>
              </a:rPr>
              <a:t>Ó</a:t>
            </a:r>
            <a:r>
              <a:rPr lang="pt-BR" sz="4000" b="0" strike="noStrike" spc="-1">
                <a:solidFill>
                  <a:srgbClr val="000000"/>
                </a:solidFill>
                <a:latin typeface="Calibri Light"/>
              </a:rPr>
              <a:t>rgão colegiado composto por 38 pessoas de forma paritária entre governo federal e representantes de organizações da sociedade civil</a:t>
            </a:r>
            <a:r>
              <a:t/>
            </a:r>
            <a:br/>
            <a:r>
              <a:rPr lang="pt-BR" sz="4000" b="0" strike="noStrike" spc="-1">
                <a:solidFill>
                  <a:srgbClr val="000000"/>
                </a:solidFill>
                <a:latin typeface="Calibri Light"/>
              </a:rPr>
              <a:t>Objetivo de contribuir, de forma consultiva e deliberativa, com a formulação de ações, diretrizes e medidas governamentais referentes às pessoas LGBTQIA+. </a:t>
            </a:r>
            <a:r>
              <a:t/>
            </a:r>
            <a:br/>
            <a:endParaRPr lang="pt-BR" sz="4000" b="0" strike="noStrike" spc="-1">
              <a:latin typeface="Arial"/>
            </a:endParaRPr>
          </a:p>
        </p:txBody>
      </p:sp>
      <p:pic>
        <p:nvPicPr>
          <p:cNvPr id="106" name="Espaço Reservado para Conteúdo 3" descr="colour-rainbowl.jpg"/>
          <p:cNvPicPr/>
          <p:nvPr/>
        </p:nvPicPr>
        <p:blipFill>
          <a:blip r:embed="rId3"/>
          <a:stretch/>
        </p:blipFill>
        <p:spPr>
          <a:xfrm>
            <a:off x="11868120" y="0"/>
            <a:ext cx="3232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Espaço Reservado para Conteúdo 4" descr="Interface gráfica do usuário, Aplicativo&#10;&#10;Descrição gerada automaticamente"/>
          <p:cNvPicPr/>
          <p:nvPr/>
        </p:nvPicPr>
        <p:blipFill>
          <a:blip r:embed="rId2"/>
          <a:stretch/>
        </p:blipFill>
        <p:spPr>
          <a:xfrm>
            <a:off x="0" y="0"/>
            <a:ext cx="12191400" cy="6853680"/>
          </a:xfrm>
          <a:prstGeom prst="rect">
            <a:avLst/>
          </a:prstGeom>
          <a:ln w="0">
            <a:noFill/>
          </a:ln>
        </p:spPr>
      </p:pic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775160" y="1180800"/>
            <a:ext cx="10012320" cy="52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pt-BR" sz="4400" b="0" strike="noStrike" spc="-1">
                <a:solidFill>
                  <a:srgbClr val="000000"/>
                </a:solidFill>
                <a:latin typeface="Calibri Light"/>
              </a:rPr>
              <a:t>Curso de Promoção e Defesa dos Direitos das Pessoas LGBTQIA+</a:t>
            </a:r>
            <a:r>
              <a:t/>
            </a:r>
            <a:br/>
            <a:r>
              <a:rPr lang="pt-BR" sz="3100" b="0" strike="noStrike" spc="-1">
                <a:solidFill>
                  <a:srgbClr val="000000"/>
                </a:solidFill>
                <a:latin typeface="Calibri Light"/>
              </a:rPr>
              <a:t>Neste curso, você irá aprender os conceitos, conhecer experiências e aspectos específicos de violências, exclusão, discriminação e desigualdade vividos por pessoas LGBTQIA+, bem como estratégias para a garantia, promoção e defesa de seus direitos de forma interseccional.</a:t>
            </a:r>
            <a:r>
              <a:t/>
            </a:r>
            <a:br/>
            <a:r>
              <a:rPr lang="pt-BR" sz="4400" b="0" u="sng" strike="noStrike" spc="-1">
                <a:solidFill>
                  <a:srgbClr val="0563C1"/>
                </a:solidFill>
                <a:uFillTx/>
                <a:latin typeface="Calibri Light"/>
                <a:hlinkClick r:id="rId3"/>
              </a:rPr>
              <a:t>https://www.escolavirtual.gov.br/curso/950</a:t>
            </a:r>
            <a:endParaRPr lang="pt-BR" sz="4400" b="0" strike="noStrike" spc="-1">
              <a:latin typeface="Arial"/>
            </a:endParaRPr>
          </a:p>
        </p:txBody>
      </p:sp>
      <p:pic>
        <p:nvPicPr>
          <p:cNvPr id="109" name="Espaço Reservado para Conteúdo 3" descr="colour-rainbowl.jpg"/>
          <p:cNvPicPr/>
          <p:nvPr/>
        </p:nvPicPr>
        <p:blipFill>
          <a:blip r:embed="rId4"/>
          <a:stretch/>
        </p:blipFill>
        <p:spPr>
          <a:xfrm>
            <a:off x="11868120" y="0"/>
            <a:ext cx="3232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Espaço Reservado para Conteúdo 4" descr="Interface gráfica do usuário, Aplicativo&#10;&#10;Descrição gerada automaticamente"/>
          <p:cNvPicPr/>
          <p:nvPr/>
        </p:nvPicPr>
        <p:blipFill>
          <a:blip r:embed="rId2"/>
          <a:stretch/>
        </p:blipFill>
        <p:spPr>
          <a:xfrm>
            <a:off x="0" y="0"/>
            <a:ext cx="12191400" cy="6853680"/>
          </a:xfrm>
          <a:prstGeom prst="rect">
            <a:avLst/>
          </a:prstGeom>
          <a:ln w="0">
            <a:noFill/>
          </a:ln>
        </p:spPr>
      </p:pic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775160" y="914400"/>
            <a:ext cx="10012320" cy="551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81000"/>
          </a:bodyPr>
          <a:lstStyle/>
          <a:p>
            <a:pPr>
              <a:lnSpc>
                <a:spcPct val="107000"/>
              </a:lnSpc>
              <a:buNone/>
            </a:pPr>
            <a:r>
              <a:rPr lang="pt-BR" sz="3100" b="0" strike="noStrike" spc="-1">
                <a:solidFill>
                  <a:srgbClr val="000000"/>
                </a:solidFill>
                <a:latin typeface="Calibri Light"/>
              </a:rPr>
              <a:t>Enfrentamento às Violências</a:t>
            </a:r>
            <a:r>
              <a:t/>
            </a:r>
            <a:br/>
            <a:r>
              <a:t/>
            </a:r>
            <a:br/>
            <a:r>
              <a:rPr lang="pt-BR" sz="3100" b="0" strike="noStrike" spc="-1">
                <a:solidFill>
                  <a:srgbClr val="000000"/>
                </a:solidFill>
                <a:latin typeface="Calibri Light"/>
              </a:rPr>
              <a:t>Programa de Enfrentamento às violências e violações de direito das pessoas LGBTQIA+. Programa Acolher+</a:t>
            </a:r>
            <a:r>
              <a:t/>
            </a:r>
            <a:br/>
            <a:r>
              <a:rPr lang="pt-BR" sz="3100" b="0" strike="noStrike" spc="-1">
                <a:solidFill>
                  <a:srgbClr val="000000"/>
                </a:solidFill>
                <a:latin typeface="Calibri Light"/>
              </a:rPr>
              <a:t>Casas de acolhimento.</a:t>
            </a:r>
            <a:r>
              <a:t/>
            </a:r>
            <a:br/>
            <a:r>
              <a:rPr lang="pt-BR" sz="3100" b="0" strike="noStrike" spc="-1">
                <a:solidFill>
                  <a:srgbClr val="000000"/>
                </a:solidFill>
                <a:latin typeface="Calibri Light"/>
              </a:rPr>
              <a:t>Centros de Referência.</a:t>
            </a:r>
            <a:r>
              <a:t/>
            </a:r>
            <a:br/>
            <a:r>
              <a:t/>
            </a:r>
            <a:br/>
            <a:r>
              <a:rPr lang="pt-BR" sz="3100" b="0" strike="noStrike" spc="-1">
                <a:solidFill>
                  <a:srgbClr val="000000"/>
                </a:solidFill>
                <a:latin typeface="Calibri Light"/>
              </a:rPr>
              <a:t>Violências de Gênero na Educação Básica e nas Universidades.</a:t>
            </a:r>
            <a:r>
              <a:t/>
            </a:r>
            <a:br/>
            <a:r>
              <a:rPr lang="pt-BR" sz="3100" b="0" strike="noStrike" spc="-1">
                <a:solidFill>
                  <a:srgbClr val="000000"/>
                </a:solidFill>
                <a:latin typeface="Calibri Light"/>
              </a:rPr>
              <a:t>Acolhimento das vítimas das violências de gênero nas universidades.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pt-BR" sz="3100" b="0" strike="noStrike" spc="-1">
              <a:latin typeface="Arial"/>
            </a:endParaRPr>
          </a:p>
        </p:txBody>
      </p:sp>
      <p:pic>
        <p:nvPicPr>
          <p:cNvPr id="112" name="Espaço Reservado para Conteúdo 3" descr="colour-rainbowl.jpg"/>
          <p:cNvPicPr/>
          <p:nvPr/>
        </p:nvPicPr>
        <p:blipFill>
          <a:blip r:embed="rId3"/>
          <a:stretch/>
        </p:blipFill>
        <p:spPr>
          <a:xfrm>
            <a:off x="11868120" y="0"/>
            <a:ext cx="3232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Espaço Reservado para Conteúdo 4" descr="Interface gráfica do usuário, Aplicativo&#10;&#10;Descrição gerada automaticamente"/>
          <p:cNvPicPr/>
          <p:nvPr/>
        </p:nvPicPr>
        <p:blipFill>
          <a:blip r:embed="rId2"/>
          <a:stretch/>
        </p:blipFill>
        <p:spPr>
          <a:xfrm>
            <a:off x="0" y="0"/>
            <a:ext cx="12191400" cy="6853680"/>
          </a:xfrm>
          <a:prstGeom prst="rect">
            <a:avLst/>
          </a:prstGeom>
          <a:ln w="0">
            <a:noFill/>
          </a:ln>
        </p:spPr>
      </p:pic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775160" y="1180800"/>
            <a:ext cx="10012320" cy="52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t/>
            </a:r>
            <a:br/>
            <a:r>
              <a:t/>
            </a:r>
            <a:br/>
            <a:r>
              <a:t/>
            </a:r>
            <a:br/>
            <a:endParaRPr lang="pt-BR" sz="4400" b="0" strike="noStrike" spc="-1">
              <a:latin typeface="Arial"/>
            </a:endParaRPr>
          </a:p>
        </p:txBody>
      </p:sp>
      <p:pic>
        <p:nvPicPr>
          <p:cNvPr id="115" name="Espaço Reservado para Conteúdo 3" descr="colour-rainbowl.jpg"/>
          <p:cNvPicPr/>
          <p:nvPr/>
        </p:nvPicPr>
        <p:blipFill>
          <a:blip r:embed="rId3"/>
          <a:stretch/>
        </p:blipFill>
        <p:spPr>
          <a:xfrm>
            <a:off x="11868120" y="0"/>
            <a:ext cx="323280" cy="6857280"/>
          </a:xfrm>
          <a:prstGeom prst="rect">
            <a:avLst/>
          </a:prstGeom>
          <a:ln w="0">
            <a:noFill/>
          </a:ln>
        </p:spPr>
      </p:pic>
      <p:pic>
        <p:nvPicPr>
          <p:cNvPr id="116" name="Imagem 5" descr="Logotipo, nome da empresa&#10;&#10;Descrição gerada automaticamente"/>
          <p:cNvPicPr/>
          <p:nvPr/>
        </p:nvPicPr>
        <p:blipFill>
          <a:blip r:embed="rId4"/>
          <a:srcRect l="9566" t="9670" r="9269" b="29541"/>
          <a:stretch/>
        </p:blipFill>
        <p:spPr>
          <a:xfrm>
            <a:off x="3781800" y="951120"/>
            <a:ext cx="5239800" cy="5550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Espaço Reservado para Conteúdo 4" descr="Interface gráfica do usuário, Aplicativo&#10;&#10;Descrição gerada automaticamente"/>
          <p:cNvPicPr/>
          <p:nvPr/>
        </p:nvPicPr>
        <p:blipFill>
          <a:blip r:embed="rId2"/>
          <a:stretch/>
        </p:blipFill>
        <p:spPr>
          <a:xfrm>
            <a:off x="0" y="0"/>
            <a:ext cx="12191400" cy="685368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775160" y="1180800"/>
            <a:ext cx="10012320" cy="52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pt-BR" sz="6000" b="1" strike="noStrike" spc="-1">
                <a:solidFill>
                  <a:srgbClr val="000000"/>
                </a:solidFill>
                <a:latin typeface="Calibri Light"/>
              </a:rPr>
              <a:t>Obrigada!</a:t>
            </a:r>
            <a:r>
              <a:t/>
            </a:r>
            <a:br/>
            <a:r>
              <a:t/>
            </a:r>
            <a:br/>
            <a:r>
              <a:rPr lang="pt-BR" sz="3600" b="1" strike="noStrike" spc="-1">
                <a:solidFill>
                  <a:srgbClr val="000000"/>
                </a:solidFill>
                <a:latin typeface="Calibri Light"/>
              </a:rPr>
              <a:t>Secretaria Nacional</a:t>
            </a:r>
            <a:r>
              <a:t/>
            </a:r>
            <a:br/>
            <a:r>
              <a:rPr lang="pt-BR" sz="3600" b="1" strike="noStrike" spc="-1">
                <a:solidFill>
                  <a:srgbClr val="000000"/>
                </a:solidFill>
                <a:latin typeface="Calibri Light"/>
              </a:rPr>
              <a:t>dos Direitos das Pessoas LGBTQIA+</a:t>
            </a:r>
            <a:r>
              <a:t/>
            </a:r>
            <a:br/>
            <a:r>
              <a:rPr lang="pt-BR" sz="3600" b="0" strike="noStrike" spc="-1">
                <a:solidFill>
                  <a:srgbClr val="000000"/>
                </a:solidFill>
                <a:latin typeface="Calibri Light"/>
              </a:rPr>
              <a:t>Telefone: (61) 2027-3339</a:t>
            </a:r>
            <a:r>
              <a:t/>
            </a:r>
            <a:br/>
            <a:r>
              <a:rPr lang="pt-BR" sz="3600" b="0" strike="noStrike" spc="-1">
                <a:solidFill>
                  <a:srgbClr val="000000"/>
                </a:solidFill>
                <a:latin typeface="Calibri Light"/>
              </a:rPr>
              <a:t>Professora Dra. Dayana Brunetto</a:t>
            </a:r>
            <a:r>
              <a:t/>
            </a:r>
            <a:br/>
            <a:r>
              <a:rPr lang="pt-BR" sz="3600" b="0" strike="noStrike" spc="-1">
                <a:solidFill>
                  <a:srgbClr val="000000"/>
                </a:solidFill>
                <a:latin typeface="Calibri Light"/>
              </a:rPr>
              <a:t>(41)99637-7420</a:t>
            </a:r>
            <a:r>
              <a:t/>
            </a:r>
            <a:br/>
            <a:r>
              <a:rPr lang="pt-BR" sz="3600" b="0" strike="noStrike" spc="-1">
                <a:solidFill>
                  <a:srgbClr val="000000"/>
                </a:solidFill>
                <a:latin typeface="Calibri Light"/>
              </a:rPr>
              <a:t>E-mail: </a:t>
            </a:r>
            <a:r>
              <a:rPr lang="pt-BR" sz="3600" b="0" i="1" u="sng" strike="noStrike" spc="-1">
                <a:solidFill>
                  <a:srgbClr val="0563C1"/>
                </a:solidFill>
                <a:uFillTx/>
                <a:latin typeface="Calibri Light"/>
                <a:hlinkClick r:id="rId3"/>
              </a:rPr>
              <a:t>lgbtqia@mdh.gov.br</a:t>
            </a:r>
            <a:endParaRPr lang="pt-BR" sz="3600" b="0" strike="noStrike" spc="-1">
              <a:latin typeface="Arial"/>
            </a:endParaRPr>
          </a:p>
        </p:txBody>
      </p:sp>
      <p:pic>
        <p:nvPicPr>
          <p:cNvPr id="119" name="Espaço Reservado para Conteúdo 3" descr="colour-rainbowl.jpg"/>
          <p:cNvPicPr/>
          <p:nvPr/>
        </p:nvPicPr>
        <p:blipFill>
          <a:blip r:embed="rId4"/>
          <a:stretch/>
        </p:blipFill>
        <p:spPr>
          <a:xfrm>
            <a:off x="11868120" y="0"/>
            <a:ext cx="3232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87680" y="900000"/>
            <a:ext cx="10012320" cy="52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pt-BR" sz="4400" b="1" strike="noStrike" spc="-1">
                <a:latin typeface="Calibri Light"/>
              </a:rPr>
              <a:t>17 de Maio – Dia Internacional de Enfrentamento às violências contra pessoas LGBTQIA+ </a:t>
            </a:r>
            <a:endParaRPr lang="pt-BR" sz="4400" b="1" strike="noStrike" spc="-1">
              <a:latin typeface="Arial"/>
            </a:endParaRPr>
          </a:p>
        </p:txBody>
      </p:sp>
      <p:pic>
        <p:nvPicPr>
          <p:cNvPr id="80" name="Espaço Reservado para Conteúdo 3" descr="colour-rainbowl.jpg"/>
          <p:cNvPicPr/>
          <p:nvPr/>
        </p:nvPicPr>
        <p:blipFill>
          <a:blip r:embed="rId2"/>
          <a:stretch/>
        </p:blipFill>
        <p:spPr>
          <a:xfrm>
            <a:off x="11868120" y="0"/>
            <a:ext cx="3232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787680" y="900000"/>
            <a:ext cx="10012320" cy="52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pt-BR" sz="4400" b="1" strike="noStrike" spc="-1">
                <a:latin typeface="Calibri Light"/>
              </a:rPr>
              <a:t>Estratégia Nacional de Enfrentamento às violências contra pessoas LGBTQIA+ </a:t>
            </a:r>
            <a:endParaRPr lang="pt-BR" sz="4400" b="1" strike="noStrike" spc="-1">
              <a:latin typeface="Arial"/>
            </a:endParaRPr>
          </a:p>
        </p:txBody>
      </p:sp>
      <p:pic>
        <p:nvPicPr>
          <p:cNvPr id="82" name="Espaço Reservado para Conteúdo 5" descr="colour-rainbowl.jpg"/>
          <p:cNvPicPr/>
          <p:nvPr/>
        </p:nvPicPr>
        <p:blipFill>
          <a:blip r:embed="rId2"/>
          <a:stretch/>
        </p:blipFill>
        <p:spPr>
          <a:xfrm>
            <a:off x="11868120" y="0"/>
            <a:ext cx="3232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Espaço Reservado para Conteúdo 4" descr="Interface gráfica do usuário, Aplicativo&#10;&#10;Descrição gerada automaticamente"/>
          <p:cNvPicPr/>
          <p:nvPr/>
        </p:nvPicPr>
        <p:blipFill>
          <a:blip r:embed="rId2"/>
          <a:stretch/>
        </p:blipFill>
        <p:spPr>
          <a:xfrm>
            <a:off x="0" y="54360"/>
            <a:ext cx="12191400" cy="685368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775160" y="1180800"/>
            <a:ext cx="10012320" cy="52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  <a:buNone/>
            </a:pPr>
            <a:r>
              <a:rPr lang="pt-BR" sz="3600" b="1" strike="noStrike" spc="-1">
                <a:solidFill>
                  <a:srgbClr val="000000"/>
                </a:solidFill>
                <a:latin typeface="Calibri Light"/>
              </a:rPr>
              <a:t>Mulheres LBT</a:t>
            </a:r>
            <a:r>
              <a:t/>
            </a:r>
            <a:br/>
            <a:r>
              <a:rPr lang="pt-BR" sz="3600" b="1" strike="noStrike" spc="-1">
                <a:solidFill>
                  <a:srgbClr val="000000"/>
                </a:solidFill>
                <a:latin typeface="Calibri Light"/>
              </a:rPr>
              <a:t>LesboCenso Nacional (2022)</a:t>
            </a:r>
            <a:r>
              <a:t/>
            </a:r>
            <a:br/>
            <a:r>
              <a:rPr lang="pt-BR" sz="3600" b="1" strike="noStrike" spc="-1">
                <a:solidFill>
                  <a:srgbClr val="000000"/>
                </a:solidFill>
                <a:latin typeface="Calibri Light"/>
              </a:rPr>
              <a:t>21.050 respondentes em todo país</a:t>
            </a:r>
            <a:r>
              <a:t/>
            </a:r>
            <a:br/>
            <a:r>
              <a:rPr lang="pt-BR" sz="3600" b="1" strike="noStrike" spc="-1">
                <a:solidFill>
                  <a:srgbClr val="000000"/>
                </a:solidFill>
                <a:latin typeface="Calibri Light"/>
              </a:rPr>
              <a:t>7 em cada 10 sofreram lesbofobia</a:t>
            </a:r>
            <a:r>
              <a:t/>
            </a:r>
            <a:br/>
            <a:r>
              <a:rPr lang="pt-BR" sz="3600" b="1" strike="noStrike" spc="-1">
                <a:solidFill>
                  <a:srgbClr val="000000"/>
                </a:solidFill>
                <a:latin typeface="Calibri Light"/>
              </a:rPr>
              <a:t>6 em cada 10 foram estupradas, com ou sem penetração</a:t>
            </a:r>
            <a:r>
              <a:t/>
            </a:r>
            <a:br/>
            <a:r>
              <a:rPr lang="pt-BR" sz="3600" b="1" strike="noStrike" spc="-1">
                <a:solidFill>
                  <a:srgbClr val="000000"/>
                </a:solidFill>
                <a:latin typeface="Calibri Light"/>
              </a:rPr>
              <a:t>Gênero e Número (2019)</a:t>
            </a:r>
            <a:r>
              <a:t/>
            </a:r>
            <a:br/>
            <a:r>
              <a:rPr lang="pt-BR" sz="3600" b="1" strike="noStrike" spc="-1">
                <a:solidFill>
                  <a:srgbClr val="000000"/>
                </a:solidFill>
                <a:latin typeface="Calibri Light"/>
              </a:rPr>
              <a:t>6 lésbicas são estupradas por dia</a:t>
            </a:r>
            <a:endParaRPr lang="pt-BR" sz="3600" b="0" strike="noStrike" spc="-1">
              <a:latin typeface="Arial"/>
            </a:endParaRPr>
          </a:p>
        </p:txBody>
      </p:sp>
      <p:pic>
        <p:nvPicPr>
          <p:cNvPr id="85" name="Espaço Reservado para Conteúdo 3" descr="colour-rainbowl.jpg"/>
          <p:cNvPicPr/>
          <p:nvPr/>
        </p:nvPicPr>
        <p:blipFill>
          <a:blip r:embed="rId3"/>
          <a:stretch/>
        </p:blipFill>
        <p:spPr>
          <a:xfrm>
            <a:off x="11868120" y="0"/>
            <a:ext cx="3232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Espaço Reservado para Conteúdo 4" descr="Interface gráfica do usuário, Aplicativo&#10;&#10;Descrição gerada automaticamente"/>
          <p:cNvPicPr/>
          <p:nvPr/>
        </p:nvPicPr>
        <p:blipFill>
          <a:blip r:embed="rId2"/>
          <a:stretch/>
        </p:blipFill>
        <p:spPr>
          <a:xfrm>
            <a:off x="0" y="54360"/>
            <a:ext cx="12191400" cy="685368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775160" y="1180800"/>
            <a:ext cx="10012320" cy="52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86000"/>
          </a:bodyPr>
          <a:lstStyle/>
          <a:p>
            <a:pPr>
              <a:lnSpc>
                <a:spcPct val="107000"/>
              </a:lnSpc>
              <a:spcAft>
                <a:spcPts val="799"/>
              </a:spcAft>
              <a:buNone/>
            </a:pPr>
            <a:r>
              <a:rPr lang="pt-BR" sz="3600" b="1" strike="noStrike" spc="-1">
                <a:solidFill>
                  <a:srgbClr val="000000"/>
                </a:solidFill>
                <a:latin typeface="Calibri Light"/>
              </a:rPr>
              <a:t>Dossiê do Lesbocídio no Brasil</a:t>
            </a:r>
            <a:r>
              <a:t/>
            </a:r>
            <a:br/>
            <a:r>
              <a:rPr lang="pt-BR" sz="3600" b="1" strike="noStrike" spc="-1">
                <a:solidFill>
                  <a:srgbClr val="000000"/>
                </a:solidFill>
                <a:latin typeface="Calibri Light"/>
              </a:rPr>
              <a:t>Expectativa de vida de lésbicas masculinizadas – 24 anos</a:t>
            </a:r>
            <a:r>
              <a:t/>
            </a:r>
            <a:br/>
            <a:r>
              <a:rPr lang="pt-BR" sz="3600" b="1" strike="noStrike" spc="-1">
                <a:solidFill>
                  <a:srgbClr val="000000"/>
                </a:solidFill>
                <a:latin typeface="Calibri Light"/>
              </a:rPr>
              <a:t>Categoria – </a:t>
            </a:r>
            <a:r>
              <a:rPr lang="en-US" sz="3600" b="1" strike="noStrike" spc="-1">
                <a:solidFill>
                  <a:srgbClr val="000000"/>
                </a:solidFill>
                <a:latin typeface="Calibri Light"/>
              </a:rPr>
              <a:t>“homossexuais”</a:t>
            </a:r>
            <a:r>
              <a:t/>
            </a:r>
            <a:br/>
            <a:r>
              <a:rPr lang="pt-BR" sz="3600" b="1" strike="noStrike" spc="-1">
                <a:solidFill>
                  <a:srgbClr val="000000"/>
                </a:solidFill>
                <a:latin typeface="Calibri Light"/>
              </a:rPr>
              <a:t>Mulheres bissexuais - SINAN</a:t>
            </a:r>
            <a:r>
              <a:t/>
            </a:r>
            <a:br/>
            <a:r>
              <a:rPr lang="pt-BR" sz="3600" b="0" strike="noStrike" spc="-1">
                <a:solidFill>
                  <a:srgbClr val="000000"/>
                </a:solidFill>
                <a:latin typeface="Calibri Light"/>
              </a:rPr>
              <a:t>Sistema de Informação de Agravos e Notificação  - SINAN, de acordo com o Mapa da Violência de 2021, publicado pelo Fórum Brasileiro de Segurança Pública, demonstra um aumento nas violências contra pessoas LGBTQIA+, sendo que 59,5% das vítimas têm de 10 a 19 anos, na sua maioria negras.</a:t>
            </a:r>
            <a:r>
              <a:t/>
            </a:r>
            <a:br/>
            <a:endParaRPr lang="pt-BR" sz="3600" b="0" strike="noStrike" spc="-1">
              <a:latin typeface="Arial"/>
            </a:endParaRPr>
          </a:p>
        </p:txBody>
      </p:sp>
      <p:pic>
        <p:nvPicPr>
          <p:cNvPr id="88" name="Espaço Reservado para Conteúdo 3" descr="colour-rainbowl.jpg"/>
          <p:cNvPicPr/>
          <p:nvPr/>
        </p:nvPicPr>
        <p:blipFill>
          <a:blip r:embed="rId3"/>
          <a:stretch/>
        </p:blipFill>
        <p:spPr>
          <a:xfrm>
            <a:off x="11868120" y="0"/>
            <a:ext cx="3232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Espaço Reservado para Conteúdo 4" descr="Interface gráfica do usuário, Aplicativo&#10;&#10;Descrição gerada automaticamente"/>
          <p:cNvPicPr/>
          <p:nvPr/>
        </p:nvPicPr>
        <p:blipFill>
          <a:blip r:embed="rId2"/>
          <a:stretch/>
        </p:blipFill>
        <p:spPr>
          <a:xfrm>
            <a:off x="0" y="0"/>
            <a:ext cx="12191400" cy="685368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775160" y="1180800"/>
            <a:ext cx="10012320" cy="52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69000"/>
          </a:bodyPr>
          <a:lstStyle/>
          <a:p>
            <a:pPr>
              <a:lnSpc>
                <a:spcPct val="107000"/>
              </a:lnSpc>
              <a:spcAft>
                <a:spcPts val="799"/>
              </a:spcAft>
              <a:buNone/>
            </a:pPr>
            <a:r>
              <a:t/>
            </a:r>
            <a:br/>
            <a:r>
              <a:t/>
            </a:r>
            <a:br/>
            <a:r>
              <a:rPr lang="pt-BR" sz="4400" b="1" strike="noStrike" spc="-1">
                <a:solidFill>
                  <a:srgbClr val="000000"/>
                </a:solidFill>
                <a:latin typeface="Calibri Light"/>
              </a:rPr>
              <a:t>Mulheres Trans e Travestis – 20 anos de Visibilidade Trans</a:t>
            </a:r>
            <a:r>
              <a:t/>
            </a:r>
            <a:br/>
            <a:r>
              <a:rPr lang="pt-BR" sz="4400" b="1" strike="noStrike" spc="-1">
                <a:solidFill>
                  <a:srgbClr val="000000"/>
                </a:solidFill>
                <a:latin typeface="Calibri Light"/>
              </a:rPr>
              <a:t>Dossiê da Associação Nacional de Travestis e Transexuais - Antra (2024)</a:t>
            </a:r>
            <a:r>
              <a:t/>
            </a:r>
            <a:br/>
            <a:r>
              <a:rPr lang="pt-BR" sz="4400" b="1" strike="noStrike" spc="-1">
                <a:solidFill>
                  <a:srgbClr val="000000"/>
                </a:solidFill>
                <a:latin typeface="Calibri Light"/>
              </a:rPr>
              <a:t>Brasil – 15 anos – país que mais mata travestis e mulheres trans</a:t>
            </a:r>
            <a:r>
              <a:t/>
            </a:r>
            <a:br/>
            <a:r>
              <a:rPr lang="pt-BR" sz="4400" b="1" strike="noStrike" spc="-1">
                <a:solidFill>
                  <a:srgbClr val="000000"/>
                </a:solidFill>
                <a:latin typeface="Calibri Light"/>
              </a:rPr>
              <a:t>2023 – 145 casos – 140 assassinatos e 10 suicídios.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pt-BR" sz="4400" b="0" strike="noStrike" spc="-1">
              <a:latin typeface="Arial"/>
            </a:endParaRPr>
          </a:p>
        </p:txBody>
      </p:sp>
      <p:pic>
        <p:nvPicPr>
          <p:cNvPr id="91" name="Espaço Reservado para Conteúdo 3" descr="colour-rainbowl.jpg"/>
          <p:cNvPicPr/>
          <p:nvPr/>
        </p:nvPicPr>
        <p:blipFill>
          <a:blip r:embed="rId3"/>
          <a:stretch/>
        </p:blipFill>
        <p:spPr>
          <a:xfrm>
            <a:off x="11868120" y="0"/>
            <a:ext cx="3232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Espaço Reservado para Conteúdo 4" descr="Interface gráfica do usuário, Aplicativo&#10;&#10;Descrição gerada automaticamente"/>
          <p:cNvPicPr/>
          <p:nvPr/>
        </p:nvPicPr>
        <p:blipFill>
          <a:blip r:embed="rId2"/>
          <a:stretch/>
        </p:blipFill>
        <p:spPr>
          <a:xfrm>
            <a:off x="0" y="0"/>
            <a:ext cx="12191400" cy="6853680"/>
          </a:xfrm>
          <a:prstGeom prst="rect">
            <a:avLst/>
          </a:prstGeom>
          <a:ln w="0"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775160" y="1180800"/>
            <a:ext cx="10012320" cy="52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65000"/>
          </a:bodyPr>
          <a:lstStyle/>
          <a:p>
            <a:pPr>
              <a:lnSpc>
                <a:spcPct val="107000"/>
              </a:lnSpc>
              <a:spcAft>
                <a:spcPts val="799"/>
              </a:spcAft>
              <a:buNone/>
            </a:pPr>
            <a:r>
              <a:t/>
            </a:r>
            <a:br/>
            <a:r>
              <a:t/>
            </a:r>
            <a:br/>
            <a:r>
              <a:rPr lang="pt-BR" sz="4400" b="1" strike="noStrike" spc="-1">
                <a:solidFill>
                  <a:srgbClr val="000000"/>
                </a:solidFill>
                <a:latin typeface="Calibri Light"/>
              </a:rPr>
              <a:t>136 assassinatos de mulheres trans e travestis</a:t>
            </a:r>
            <a:r>
              <a:t/>
            </a:r>
            <a:br/>
            <a:r>
              <a:rPr lang="pt-BR" sz="4400" b="1" strike="noStrike" spc="-1">
                <a:solidFill>
                  <a:srgbClr val="000000"/>
                </a:solidFill>
                <a:latin typeface="Calibri Light"/>
              </a:rPr>
              <a:t>9 assassinatos de homens trans e pessoas transmasculinas</a:t>
            </a:r>
            <a:r>
              <a:t/>
            </a:r>
            <a:br/>
            <a:r>
              <a:rPr lang="pt-BR" sz="4400" b="1" strike="noStrike" spc="-1">
                <a:solidFill>
                  <a:srgbClr val="000000"/>
                </a:solidFill>
                <a:latin typeface="Calibri Light"/>
              </a:rPr>
              <a:t>65% em cidades do interior dos estados</a:t>
            </a:r>
            <a:r>
              <a:t/>
            </a:r>
            <a:br/>
            <a:r>
              <a:rPr lang="pt-BR" sz="4400" b="1" strike="noStrike" spc="-1">
                <a:solidFill>
                  <a:srgbClr val="000000"/>
                </a:solidFill>
                <a:latin typeface="Calibri Light"/>
              </a:rPr>
              <a:t>São Paulo, Ceará, Bahia</a:t>
            </a:r>
            <a:r>
              <a:t/>
            </a:r>
            <a:br/>
            <a:r>
              <a:rPr lang="pt-BR" sz="4400" b="1" strike="noStrike" spc="-1">
                <a:solidFill>
                  <a:srgbClr val="000000"/>
                </a:solidFill>
                <a:latin typeface="Calibri Light"/>
              </a:rPr>
              <a:t>78,7% negras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endParaRPr lang="pt-BR" sz="4400" b="0" strike="noStrike" spc="-1">
              <a:latin typeface="Arial"/>
            </a:endParaRPr>
          </a:p>
        </p:txBody>
      </p:sp>
      <p:pic>
        <p:nvPicPr>
          <p:cNvPr id="94" name="Espaço Reservado para Conteúdo 3" descr="colour-rainbowl.jpg"/>
          <p:cNvPicPr/>
          <p:nvPr/>
        </p:nvPicPr>
        <p:blipFill>
          <a:blip r:embed="rId3"/>
          <a:stretch/>
        </p:blipFill>
        <p:spPr>
          <a:xfrm>
            <a:off x="11868120" y="0"/>
            <a:ext cx="3232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Espaço Reservado para Conteúdo 1" descr="Interface gráfica do usuário, Aplicativo&#10;&#10;Descrição gerada automaticamente"/>
          <p:cNvPicPr/>
          <p:nvPr/>
        </p:nvPicPr>
        <p:blipFill>
          <a:blip r:embed="rId2"/>
          <a:stretch/>
        </p:blipFill>
        <p:spPr>
          <a:xfrm>
            <a:off x="0" y="0"/>
            <a:ext cx="12191400" cy="6853680"/>
          </a:xfrm>
          <a:prstGeom prst="rect">
            <a:avLst/>
          </a:prstGeom>
          <a:ln w="0">
            <a:noFill/>
          </a:ln>
        </p:spPr>
      </p:pic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775160" y="1180800"/>
            <a:ext cx="10012320" cy="52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88000"/>
          </a:bodyPr>
          <a:lstStyle/>
          <a:p>
            <a:pPr>
              <a:lnSpc>
                <a:spcPct val="90000"/>
              </a:lnSpc>
              <a:buNone/>
            </a:pPr>
            <a:r>
              <a:rPr lang="pt-BR" sz="4800" b="1" strike="noStrike" spc="-1">
                <a:solidFill>
                  <a:srgbClr val="000000"/>
                </a:solidFill>
                <a:latin typeface="Calibri Light"/>
              </a:rPr>
              <a:t>Interseccionalidade e intersetorialidade</a:t>
            </a:r>
            <a:r>
              <a:t/>
            </a:r>
            <a:br/>
            <a:r>
              <a:t/>
            </a:r>
            <a:br/>
            <a:r>
              <a:rPr lang="pt-BR" sz="4800" b="1" strike="noStrike" spc="-1">
                <a:solidFill>
                  <a:srgbClr val="000000"/>
                </a:solidFill>
                <a:latin typeface="Calibri Light"/>
              </a:rPr>
              <a:t>Público prioritário: pessoas LGBTQIA+, negras, indígenas, do campo das águas e das florestas, das periferias, em situação de vulnerabilidade social.</a:t>
            </a:r>
            <a:r>
              <a:t/>
            </a:r>
            <a:br/>
            <a:r>
              <a:t/>
            </a:r>
            <a:br/>
            <a:r>
              <a:rPr lang="pt-BR" sz="4800" b="1" strike="noStrike" spc="-1">
                <a:solidFill>
                  <a:srgbClr val="000000"/>
                </a:solidFill>
                <a:latin typeface="Calibri Light"/>
              </a:rPr>
              <a:t>Compromisso ético-político com o cuidado e transformação da vida das pessoas.</a:t>
            </a:r>
            <a:endParaRPr lang="pt-BR" sz="4800" b="0" strike="noStrike" spc="-1">
              <a:latin typeface="Arial"/>
            </a:endParaRPr>
          </a:p>
        </p:txBody>
      </p:sp>
      <p:pic>
        <p:nvPicPr>
          <p:cNvPr id="97" name="Espaço Reservado para Conteúdo 2" descr="colour-rainbowl.jpg"/>
          <p:cNvPicPr/>
          <p:nvPr/>
        </p:nvPicPr>
        <p:blipFill>
          <a:blip r:embed="rId3"/>
          <a:stretch/>
        </p:blipFill>
        <p:spPr>
          <a:xfrm>
            <a:off x="11868120" y="0"/>
            <a:ext cx="3232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Espaço Reservado para Conteúdo 4" descr="Interface gráfica do usuário, Aplicativo&#10;&#10;Descrição gerada automaticamente"/>
          <p:cNvPicPr/>
          <p:nvPr/>
        </p:nvPicPr>
        <p:blipFill>
          <a:blip r:embed="rId2"/>
          <a:stretch/>
        </p:blipFill>
        <p:spPr>
          <a:xfrm>
            <a:off x="0" y="0"/>
            <a:ext cx="12191400" cy="6853680"/>
          </a:xfrm>
          <a:prstGeom prst="rect">
            <a:avLst/>
          </a:prstGeom>
          <a:ln w="0">
            <a:noFill/>
          </a:ln>
        </p:spPr>
      </p:pic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775160" y="1180800"/>
            <a:ext cx="10012320" cy="525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84000"/>
          </a:bodyPr>
          <a:lstStyle/>
          <a:p>
            <a:pPr>
              <a:lnSpc>
                <a:spcPct val="90000"/>
              </a:lnSpc>
              <a:buNone/>
            </a:pPr>
            <a:r>
              <a:rPr lang="pt-BR" sz="4800" b="1" strike="noStrike" spc="-1">
                <a:solidFill>
                  <a:srgbClr val="000000"/>
                </a:solidFill>
                <a:latin typeface="Calibri Light"/>
              </a:rPr>
              <a:t>Dispositivo da Branquitude;</a:t>
            </a:r>
            <a:r>
              <a:t/>
            </a:r>
            <a:br/>
            <a:r>
              <a:rPr lang="pt-BR" sz="4800" b="1" strike="noStrike" spc="-1">
                <a:solidFill>
                  <a:srgbClr val="000000"/>
                </a:solidFill>
                <a:latin typeface="Calibri Light"/>
              </a:rPr>
              <a:t>Dispositivo da misoginia e do machismo;</a:t>
            </a:r>
            <a:r>
              <a:t/>
            </a:r>
            <a:br/>
            <a:r>
              <a:rPr lang="pt-BR" sz="4800" b="1" strike="noStrike" spc="-1">
                <a:solidFill>
                  <a:srgbClr val="000000"/>
                </a:solidFill>
                <a:latin typeface="Calibri Light"/>
              </a:rPr>
              <a:t>Dispositivo da heterossexualidade compulsória;</a:t>
            </a:r>
            <a:r>
              <a:t/>
            </a:r>
            <a:br/>
            <a:r>
              <a:rPr lang="pt-BR" sz="4800" b="1" strike="noStrike" spc="-1">
                <a:solidFill>
                  <a:srgbClr val="000000"/>
                </a:solidFill>
                <a:latin typeface="Calibri Light"/>
              </a:rPr>
              <a:t>Rede de privilégios.</a:t>
            </a:r>
            <a:r>
              <a:t/>
            </a:r>
            <a:br/>
            <a:r>
              <a:rPr lang="pt-BR" sz="4800" b="1" strike="noStrike" spc="-1">
                <a:solidFill>
                  <a:srgbClr val="000000"/>
                </a:solidFill>
                <a:latin typeface="Calibri Light"/>
              </a:rPr>
              <a:t>Racismo, machismo, misoginia e violências contra pessoas LGBTQIA+ são problemas sociais e não dos grupos alvo das violências e violação de direitos.</a:t>
            </a:r>
            <a:r>
              <a:t/>
            </a:r>
            <a:br/>
            <a:endParaRPr lang="pt-BR" sz="4800" b="0" strike="noStrike" spc="-1">
              <a:latin typeface="Arial"/>
            </a:endParaRPr>
          </a:p>
        </p:txBody>
      </p:sp>
      <p:pic>
        <p:nvPicPr>
          <p:cNvPr id="100" name="Espaço Reservado para Conteúdo 3" descr="colour-rainbowl.jpg"/>
          <p:cNvPicPr/>
          <p:nvPr/>
        </p:nvPicPr>
        <p:blipFill>
          <a:blip r:embed="rId3"/>
          <a:stretch/>
        </p:blipFill>
        <p:spPr>
          <a:xfrm>
            <a:off x="11868120" y="0"/>
            <a:ext cx="3232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ppt-padrao-mdhc_template</Template>
  <TotalTime>647</TotalTime>
  <Words>73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 Light</vt:lpstr>
      <vt:lpstr>DejaVu Sans</vt:lpstr>
      <vt:lpstr>Symbol</vt:lpstr>
      <vt:lpstr>Wingdings</vt:lpstr>
      <vt:lpstr>Office Theme</vt:lpstr>
      <vt:lpstr>Office Theme</vt:lpstr>
      <vt:lpstr>Secretaria Nacional dos Direitos das Pessoas LGBTQIA+</vt:lpstr>
      <vt:lpstr>17 de Maio – Dia Internacional de Enfrentamento às violências contra pessoas LGBTQIA+ </vt:lpstr>
      <vt:lpstr>Estratégia Nacional de Enfrentamento às violências contra pessoas LGBTQIA+ </vt:lpstr>
      <vt:lpstr>Mulheres LBT LesboCenso Nacional (2022) 21.050 respondentes em todo país 7 em cada 10 sofreram lesbofobia 6 em cada 10 foram estupradas, com ou sem penetração Gênero e Número (2019) 6 lésbicas são estupradas por dia</vt:lpstr>
      <vt:lpstr>Dossiê do Lesbocídio no Brasil Expectativa de vida de lésbicas masculinizadas – 24 anos Categoria – “homossexuais” Mulheres bissexuais - SINAN Sistema de Informação de Agravos e Notificação  - SINAN, de acordo com o Mapa da Violência de 2021, publicado pelo Fórum Brasileiro de Segurança Pública, demonstra um aumento nas violências contra pessoas LGBTQIA+, sendo que 59,5% das vítimas têm de 10 a 19 anos, na sua maioria negras. </vt:lpstr>
      <vt:lpstr>  Mulheres Trans e Travestis – 20 anos de Visibilidade Trans Dossiê da Associação Nacional de Travestis e Transexuais - Antra (2024) Brasil – 15 anos – país que mais mata travestis e mulheres trans 2023 – 145 casos – 140 assassinatos e 10 suicídios.   </vt:lpstr>
      <vt:lpstr>  136 assassinatos de mulheres trans e travestis 9 assassinatos de homens trans e pessoas transmasculinas 65% em cidades do interior dos estados São Paulo, Ceará, Bahia 78,7% negras    </vt:lpstr>
      <vt:lpstr>Interseccionalidade e intersetorialidade  Público prioritário: pessoas LGBTQIA+, negras, indígenas, do campo das águas e das florestas, das periferias, em situação de vulnerabilidade social.  Compromisso ético-político com o cuidado e transformação da vida das pessoas.</vt:lpstr>
      <vt:lpstr>Dispositivo da Branquitude; Dispositivo da misoginia e do machismo; Dispositivo da heterossexualidade compulsória; Rede de privilégios. Racismo, machismo, misoginia e violências contra pessoas LGBTQIA+ são problemas sociais e não dos grupos alvo das violências e violação de direitos. </vt:lpstr>
      <vt:lpstr>Saúde mental e sofrimento psíquico  Articulação com o Ministério da Saúde e Ministério do Desenvolvimento Social e Combate à Fome e Ministério das Mulheres para a garantia da inserção da população LGBTQIA+ na Política Pública Nacional de Saúde Mental e Política Pública Nacional do Cuidado. Altos índices de suicídio e automutilação.  Violências são questões complexas  - devem ser analisadas nas suas complexidades.  São diversas tipificações.  Aquelas não aparentes, veladas e silenciosas também são  importantes.    </vt:lpstr>
      <vt:lpstr>Conselho Nacional dos Direitos LGBTQIA+ Órgão colegiado composto por 38 pessoas de forma paritária entre governo federal e representantes de organizações da sociedade civil Objetivo de contribuir, de forma consultiva e deliberativa, com a formulação de ações, diretrizes e medidas governamentais referentes às pessoas LGBTQIA+.  </vt:lpstr>
      <vt:lpstr>Curso de Promoção e Defesa dos Direitos das Pessoas LGBTQIA+ Neste curso, você irá aprender os conceitos, conhecer experiências e aspectos específicos de violências, exclusão, discriminação e desigualdade vividos por pessoas LGBTQIA+, bem como estratégias para a garantia, promoção e defesa de seus direitos de forma interseccional. https://www.escolavirtual.gov.br/curso/950</vt:lpstr>
      <vt:lpstr>Enfrentamento às Violências  Programa de Enfrentamento às violências e violações de direito das pessoas LGBTQIA+. Programa Acolher+ Casas de acolhimento. Centros de Referência.  Violências de Gênero na Educação Básica e nas Universidades. Acolhimento das vítimas das violências de gênero nas universidades.   </vt:lpstr>
      <vt:lpstr>   </vt:lpstr>
      <vt:lpstr>Obrigada!  Secretaria Nacional dos Direitos das Pessoas LGBTQIA+ Telefone: (61) 2027-3339 Professora Dra. Dayana Brunetto (41)99637-7420 E-mail: lgbtqia@mdh.gov.br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Dayana Brunetto Carlin dos Santos</dc:creator>
  <dc:description/>
  <cp:lastModifiedBy>Ronaldo Alves de Carvalho</cp:lastModifiedBy>
  <cp:revision>138</cp:revision>
  <dcterms:created xsi:type="dcterms:W3CDTF">2023-03-22T13:37:15Z</dcterms:created>
  <dcterms:modified xsi:type="dcterms:W3CDTF">2024-05-13T18:33:12Z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0x0101007CEA89532F37A04FB205726D54C32841</vt:lpwstr>
  </property>
  <property fmtid="{D5CDD505-2E9C-101B-9397-08002B2CF9AE}" pid="3" name="PresentationFormat">
    <vt:lpwstr>Widescreen</vt:lpwstr>
  </property>
  <property fmtid="{D5CDD505-2E9C-101B-9397-08002B2CF9AE}" pid="4" name="Slides">
    <vt:i4>18</vt:i4>
  </property>
</Properties>
</file>