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9" r:id="rId2"/>
    <p:sldId id="301" r:id="rId3"/>
    <p:sldId id="297" r:id="rId4"/>
    <p:sldId id="281" r:id="rId5"/>
    <p:sldId id="293" r:id="rId6"/>
    <p:sldId id="290" r:id="rId7"/>
    <p:sldId id="303" r:id="rId8"/>
    <p:sldId id="302" r:id="rId9"/>
    <p:sldId id="304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66FF"/>
    <a:srgbClr val="3EF8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9225" autoAdjust="0"/>
  </p:normalViewPr>
  <p:slideViewPr>
    <p:cSldViewPr snapToGrid="0">
      <p:cViewPr varScale="1">
        <p:scale>
          <a:sx n="99" d="100"/>
          <a:sy n="99" d="100"/>
        </p:scale>
        <p:origin x="3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D3B3D0-6847-464B-A293-1F06B125FC6F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FC4AC-275E-4EDF-B488-EAE82093A9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3488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FC4AC-275E-4EDF-B488-EAE82093A90D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888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FC4AC-275E-4EDF-B488-EAE82093A90D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3454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FC4AC-275E-4EDF-B488-EAE82093A90D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5203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FC4AC-275E-4EDF-B488-EAE82093A90D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5822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A0E50E-0FA7-70EE-5D43-53BD5470E5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A5038A3-734D-7D2A-0B17-54CE266FD5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D8E0E5-611F-0010-81EA-1F882D531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C8AB-BDC9-4DA9-A60C-C320EE1EAE29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530A2E6-7062-BF2B-DCE2-DD9B5772B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1F9FAE-95AE-8293-CAEF-D3BCD3E89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524AB-C551-4F31-A536-6A26A418A6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9029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2A5D40-FEE8-B879-4A27-93FB45B8B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686BB05-0096-7A4B-7D68-DC03BA3BBB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4AEE91-C181-70B5-2130-D407FDDA3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C8AB-BDC9-4DA9-A60C-C320EE1EAE29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7A50BE-2C42-2036-AE99-0E600CC27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F04ECBA-C3F7-4EB1-E711-2B0E6F1B7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524AB-C551-4F31-A536-6A26A418A6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583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711987D-5205-64BE-99F0-DAE26C9962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424CE45-4A10-9335-7E90-C32BAE066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E18CFF-56EB-DCA7-35A3-5984F3E90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C8AB-BDC9-4DA9-A60C-C320EE1EAE29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B76672-5669-ECC7-A941-198A95FD7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3A0EBDE-BD35-992E-490C-BE760BA10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524AB-C551-4F31-A536-6A26A418A6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1635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73F22A-2C75-9A5F-91D2-2E20DEDD2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D59B35-E76A-9471-196A-83AE4F984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22B11D4-CA0F-87B3-56BE-B6F35A96B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C8AB-BDC9-4DA9-A60C-C320EE1EAE29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464BA04-8E6F-FE17-7954-E1A44062F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86882ED-E868-D1D6-150E-FB19A8D83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524AB-C551-4F31-A536-6A26A418A6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18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54ABE3-7CEF-07DF-93CD-92315CE3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47E6FDC-FB83-61B3-3732-85EF3396F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3FF34FB-13F6-A8EC-25BD-C15B67ABA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C8AB-BDC9-4DA9-A60C-C320EE1EAE29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B499C80-82DC-C4DA-F26B-F81ACA8D1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D83E6B-06BE-1B6F-0DFA-B3991F28F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524AB-C551-4F31-A536-6A26A418A6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256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EE8E8A-EC0E-354A-5587-D526DF3C7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0BFEAD0-23EB-B25B-2CF9-299A88AD6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E2017E4-BC1B-B6FB-DDA4-F2549E5B15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43D3360-BAF9-0CF5-C9D9-DB7190A2F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C8AB-BDC9-4DA9-A60C-C320EE1EAE29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9877669-C670-666D-735C-5A55A5130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1BC4A30-976D-7265-530A-747448FD0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524AB-C551-4F31-A536-6A26A418A6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186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727AB8-507E-7F8D-DA4B-328F06C67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0E6AB19-B416-08A3-AC46-7562F5412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7CF28F4-BDC0-45ED-C0F9-013BB7D987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FAEFFF6-5ECA-BD66-A379-0582E0717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6BA822E-BFA9-CCB9-CD57-5B91A5E6D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32082A2-AC7B-00C1-B2C1-E6E1A5CF9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C8AB-BDC9-4DA9-A60C-C320EE1EAE29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68BFC7C-1578-8535-B7CD-B4B71F07E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799A4C5-C7BE-62B5-0F01-CA237AA82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524AB-C551-4F31-A536-6A26A418A6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360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CE2053-E8EE-D633-7EAC-16FA8B8F4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A678BAC-F79B-C289-1E6F-519F8E6E6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C8AB-BDC9-4DA9-A60C-C320EE1EAE29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91A7C9E-77F1-1DE3-2B65-8894F665B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AA6B3A4-0225-DDB3-BB4A-DE0595502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524AB-C551-4F31-A536-6A26A418A6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0876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1C6FD24-61B6-F15B-7769-490AFED3C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C8AB-BDC9-4DA9-A60C-C320EE1EAE29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DD9F860-D187-3FEA-F0D0-52E490DA1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54DF86A-36D0-804A-BE8E-9786CA419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524AB-C551-4F31-A536-6A26A418A6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7560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3E16E9-9181-0BDF-7FBB-6BB4B3E8E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1DD2F8-9A78-547B-BAC9-BD1BB2A90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BF400A9-3817-B6DC-21FF-8226C17FA1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2D6AF7A-76B7-C46C-D4F0-946D7F401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C8AB-BDC9-4DA9-A60C-C320EE1EAE29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19A5006-5843-6764-E26D-F4DA8D72A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027D8D9-B5DA-BCF3-AEBF-DECF73469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524AB-C551-4F31-A536-6A26A418A6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5881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30AF94-D1C3-D1AA-0ECC-DF2C42C35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B54527-0C77-4483-AD1E-7A037361E7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DAED2B2-2DD4-B7B2-8F82-41B5AAF72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D067D84-7468-A4FB-2245-3713BA32A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5C8AB-BDC9-4DA9-A60C-C320EE1EAE29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80E8F48-0D09-0132-45F3-9BCBC3FCC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838D845-E247-2936-326C-CE2D19199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524AB-C551-4F31-A536-6A26A418A6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4386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92C66EE-DDF0-E196-8E94-86906E5FA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A72357E-5E4A-035B-8C91-175EA67FE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5964E70-EBA4-1842-01E5-8CC04DE2A2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E5C8AB-BDC9-4DA9-A60C-C320EE1EAE29}" type="datetimeFigureOut">
              <a:rPr lang="pt-BR" smtClean="0"/>
              <a:t>10/09/2024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E0C747-B01A-937E-B3AF-4E7B96F126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C03D84-DE12-5F95-2BB3-7B269682F0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2524AB-C551-4F31-A536-6A26A418A6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527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F9E23FA5-37B9-CFC0-76AF-D395680806E1}"/>
              </a:ext>
            </a:extLst>
          </p:cNvPr>
          <p:cNvSpPr/>
          <p:nvPr/>
        </p:nvSpPr>
        <p:spPr>
          <a:xfrm>
            <a:off x="0" y="0"/>
            <a:ext cx="12192000" cy="387270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4629D34-233A-0B11-7C8B-16FE61C66E1F}"/>
              </a:ext>
            </a:extLst>
          </p:cNvPr>
          <p:cNvSpPr txBox="1"/>
          <p:nvPr/>
        </p:nvSpPr>
        <p:spPr>
          <a:xfrm>
            <a:off x="2203506" y="1485638"/>
            <a:ext cx="798753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latin typeface="Congenial" panose="02000503040000020004" pitchFamily="2" charset="0"/>
              </a:rPr>
              <a:t>CESTA BÁSICA E CASHBACK </a:t>
            </a:r>
            <a:r>
              <a:rPr lang="pt-BR" sz="3500" b="1" dirty="0">
                <a:solidFill>
                  <a:schemeClr val="bg1"/>
                </a:solidFill>
                <a:latin typeface="Congenial" panose="02000503040000020004" pitchFamily="2" charset="0"/>
              </a:rPr>
              <a:t>FRENTE AOS SEIS REGIMES DO IVA</a:t>
            </a:r>
          </a:p>
          <a:p>
            <a:pPr algn="ctr"/>
            <a:endParaRPr lang="pt-BR" sz="2000" b="1" dirty="0">
              <a:solidFill>
                <a:schemeClr val="bg1"/>
              </a:solidFill>
              <a:latin typeface="Congenial" panose="02000503040000020004" pitchFamily="2" charset="0"/>
            </a:endParaRPr>
          </a:p>
          <a:p>
            <a:pPr algn="ctr"/>
            <a:r>
              <a:rPr lang="pt-BR" sz="2800" b="1" dirty="0">
                <a:solidFill>
                  <a:schemeClr val="bg1"/>
                </a:solidFill>
                <a:latin typeface="Congenial" panose="02000503040000020004" pitchFamily="2" charset="0"/>
              </a:rPr>
              <a:t>Os pleitos da ABRAS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45AC332-4A6B-B915-D292-9D7D9CF474A7}"/>
              </a:ext>
            </a:extLst>
          </p:cNvPr>
          <p:cNvSpPr txBox="1"/>
          <p:nvPr/>
        </p:nvSpPr>
        <p:spPr>
          <a:xfrm>
            <a:off x="2203506" y="4240239"/>
            <a:ext cx="7987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COMISSÃO DE ASSUNTOS ECONÔMICOS – CAE</a:t>
            </a:r>
          </a:p>
          <a:p>
            <a:pPr algn="ctr"/>
            <a:r>
              <a:rPr lang="pt-BR" sz="2200" b="1" dirty="0">
                <a:latin typeface="Congenial" panose="02000503040000020004" pitchFamily="2" charset="0"/>
              </a:rPr>
              <a:t>SENADO FEDERAL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D7AC164-A55D-B2FC-E028-455B3DBF21BF}"/>
              </a:ext>
            </a:extLst>
          </p:cNvPr>
          <p:cNvSpPr txBox="1"/>
          <p:nvPr/>
        </p:nvSpPr>
        <p:spPr>
          <a:xfrm>
            <a:off x="2203506" y="5575858"/>
            <a:ext cx="79875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i="1" dirty="0">
                <a:latin typeface="Congenial" panose="02000503040000020004" pitchFamily="2" charset="0"/>
              </a:rPr>
              <a:t>Apresentação de </a:t>
            </a:r>
            <a:r>
              <a:rPr lang="pt-BR" sz="2000" b="1" i="1" dirty="0">
                <a:latin typeface="Congenial" panose="02000503040000020004" pitchFamily="2" charset="0"/>
              </a:rPr>
              <a:t>Paulo Rabello de Castro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90EF68F-1F51-22B1-8343-CFB2EB3D9FF0}"/>
              </a:ext>
            </a:extLst>
          </p:cNvPr>
          <p:cNvSpPr txBox="1"/>
          <p:nvPr/>
        </p:nvSpPr>
        <p:spPr>
          <a:xfrm>
            <a:off x="2044483" y="5009680"/>
            <a:ext cx="79875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i="1" dirty="0">
                <a:latin typeface="Congenial" panose="02000503040000020004" pitchFamily="2" charset="0"/>
              </a:rPr>
              <a:t>10.Setembro.2024</a:t>
            </a:r>
            <a:endParaRPr lang="pt-BR" sz="1400" b="1" i="1" dirty="0">
              <a:latin typeface="Congenial" panose="02000503040000020004" pitchFamily="2" charset="0"/>
            </a:endParaRPr>
          </a:p>
        </p:txBody>
      </p:sp>
      <p:pic>
        <p:nvPicPr>
          <p:cNvPr id="9" name="Imagem 8" descr="Desenho de um círculo&#10;&#10;Descrição gerada automaticamente com confiança média">
            <a:extLst>
              <a:ext uri="{FF2B5EF4-FFF2-40B4-BE49-F238E27FC236}">
                <a16:creationId xmlns:a16="http://schemas.microsoft.com/office/drawing/2014/main" id="{F156CBDF-F423-5D24-4D90-3ACFA98C72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176" y="6105363"/>
            <a:ext cx="947648" cy="569319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97C63120-BE9F-8A98-3DBC-A02E215C7D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9556" y="346388"/>
            <a:ext cx="3279453" cy="5356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48268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tângulo 39">
            <a:extLst>
              <a:ext uri="{FF2B5EF4-FFF2-40B4-BE49-F238E27FC236}">
                <a16:creationId xmlns:a16="http://schemas.microsoft.com/office/drawing/2014/main" id="{E3EE1C5C-8E43-A399-FC0C-0C66B30A136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0A70E0F-2F5B-C51E-AFA3-2F67DC634CD1}"/>
              </a:ext>
            </a:extLst>
          </p:cNvPr>
          <p:cNvSpPr txBox="1"/>
          <p:nvPr/>
        </p:nvSpPr>
        <p:spPr>
          <a:xfrm>
            <a:off x="125099" y="36182"/>
            <a:ext cx="106082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>
                <a:latin typeface="Congenial" panose="02000503040000020004" pitchFamily="2" charset="0"/>
              </a:rPr>
              <a:t>PRODUTOS ESSENCIAIS: </a:t>
            </a:r>
            <a:r>
              <a:rPr lang="pt-BR" sz="2800" i="1" dirty="0">
                <a:latin typeface="Congenial" panose="02000503040000020004" pitchFamily="2" charset="0"/>
              </a:rPr>
              <a:t>A mão pesada sobre o consumidor</a:t>
            </a: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C706CFB5-4CEC-739E-B2C0-F2F5FABEA8F8}"/>
              </a:ext>
            </a:extLst>
          </p:cNvPr>
          <p:cNvSpPr txBox="1"/>
          <p:nvPr/>
        </p:nvSpPr>
        <p:spPr>
          <a:xfrm>
            <a:off x="1621210" y="744125"/>
            <a:ext cx="8730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2060"/>
                </a:solidFill>
                <a:latin typeface="Congenial" panose="02000503040000020004" pitchFamily="2" charset="0"/>
              </a:rPr>
              <a:t>Varejo de Alimentos, bebidas, higiene, limpeza e bazar </a:t>
            </a:r>
            <a:endParaRPr lang="pt-BR" i="1" dirty="0">
              <a:solidFill>
                <a:srgbClr val="002060"/>
              </a:solidFill>
              <a:latin typeface="Congenial" panose="02000503040000020004" pitchFamily="2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EC4FF69E-AF9E-A8FA-7645-AF0DC65C8E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1210" y="1001027"/>
            <a:ext cx="9003663" cy="5784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040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6534707D-504C-3AB6-BC67-9612FBFB19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868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949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2BBB12ED-B85D-8578-EC2A-95B724366156}"/>
              </a:ext>
            </a:extLst>
          </p:cNvPr>
          <p:cNvSpPr/>
          <p:nvPr/>
        </p:nvSpPr>
        <p:spPr>
          <a:xfrm>
            <a:off x="0" y="-27595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D6A7E63-0DBC-8F40-CDEB-37AA0B9B8524}"/>
              </a:ext>
            </a:extLst>
          </p:cNvPr>
          <p:cNvSpPr txBox="1"/>
          <p:nvPr/>
        </p:nvSpPr>
        <p:spPr>
          <a:xfrm>
            <a:off x="1955296" y="2848406"/>
            <a:ext cx="17354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C00000"/>
                </a:solidFill>
                <a:latin typeface="Impact" panose="020B0806030902050204" pitchFamily="34" charset="0"/>
              </a:rPr>
              <a:t>PLANOS DE SAÚDE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27078BD-2035-58AB-C9CF-235672A4510A}"/>
              </a:ext>
            </a:extLst>
          </p:cNvPr>
          <p:cNvSpPr txBox="1"/>
          <p:nvPr/>
        </p:nvSpPr>
        <p:spPr>
          <a:xfrm>
            <a:off x="3335596" y="3742795"/>
            <a:ext cx="4898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accent5"/>
                </a:solidFill>
                <a:latin typeface="Comic Sans MS" panose="030F0702030302020204" pitchFamily="66" charset="0"/>
              </a:rPr>
              <a:t>BEBIDAS ALCOÓLICAS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98FFE87-0661-6C65-4ADA-DB8254499600}"/>
              </a:ext>
            </a:extLst>
          </p:cNvPr>
          <p:cNvSpPr txBox="1"/>
          <p:nvPr/>
        </p:nvSpPr>
        <p:spPr>
          <a:xfrm>
            <a:off x="3316171" y="3323112"/>
            <a:ext cx="17861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rgbClr val="00B0F0"/>
                </a:solidFill>
                <a:latin typeface="Franklin Gothic Heavy" panose="020B0903020102020204" pitchFamily="34" charset="0"/>
              </a:rPr>
              <a:t>SIMPLES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8870495-CB0E-6CA1-2366-64877716D63F}"/>
              </a:ext>
            </a:extLst>
          </p:cNvPr>
          <p:cNvSpPr txBox="1"/>
          <p:nvPr/>
        </p:nvSpPr>
        <p:spPr>
          <a:xfrm>
            <a:off x="6107105" y="4378052"/>
            <a:ext cx="49149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rgbClr val="00B050"/>
                </a:solidFill>
                <a:latin typeface="Georgia Pro Cond Light" panose="02040306050405020303" pitchFamily="18" charset="0"/>
                <a:cs typeface="Dreaming Outloud Pro" panose="03050502040302030504" pitchFamily="66" charset="0"/>
              </a:rPr>
              <a:t>CESTA ALIMENTOS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1B5F46F-8B06-1BBF-941D-5406CDAF284E}"/>
              </a:ext>
            </a:extLst>
          </p:cNvPr>
          <p:cNvSpPr txBox="1"/>
          <p:nvPr/>
        </p:nvSpPr>
        <p:spPr>
          <a:xfrm>
            <a:off x="144384" y="4748838"/>
            <a:ext cx="479056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accent3">
                    <a:lumMod val="50000"/>
                  </a:schemeClr>
                </a:solidFill>
                <a:latin typeface="Goudy Stout" panose="0202090407030B020401" pitchFamily="18" charset="0"/>
              </a:rPr>
              <a:t>SERVIÇOS PROFISSIONAIS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268C103-F6B1-60EB-BA5B-F881A8E47810}"/>
              </a:ext>
            </a:extLst>
          </p:cNvPr>
          <p:cNvSpPr txBox="1"/>
          <p:nvPr/>
        </p:nvSpPr>
        <p:spPr>
          <a:xfrm>
            <a:off x="2573998" y="4466481"/>
            <a:ext cx="19464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C00000"/>
                </a:solidFill>
                <a:latin typeface="Aharoni" panose="02010803020104030203" pitchFamily="2" charset="-79"/>
                <a:ea typeface="Cascadia Mono SemiBold" panose="020B0609020000020004" pitchFamily="49" charset="0"/>
                <a:cs typeface="Aharoni" panose="02010803020104030203" pitchFamily="2" charset="-79"/>
              </a:rPr>
              <a:t>COMBUSTÍVEIS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E695AAEC-B505-DEAC-5BA7-34774EDC98B6}"/>
              </a:ext>
            </a:extLst>
          </p:cNvPr>
          <p:cNvSpPr txBox="1"/>
          <p:nvPr/>
        </p:nvSpPr>
        <p:spPr>
          <a:xfrm>
            <a:off x="36435" y="4024429"/>
            <a:ext cx="51209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rgbClr val="00B0F0"/>
                </a:solidFill>
                <a:latin typeface="Gill Sans Nova Ultra Bold" panose="020F0502020204030204" pitchFamily="34" charset="0"/>
              </a:rPr>
              <a:t>Zona Franca Manaus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ACD1ACD1-5B21-6F74-891B-C9600E451DB9}"/>
              </a:ext>
            </a:extLst>
          </p:cNvPr>
          <p:cNvSpPr txBox="1"/>
          <p:nvPr/>
        </p:nvSpPr>
        <p:spPr>
          <a:xfrm>
            <a:off x="5046891" y="2259786"/>
            <a:ext cx="38217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00B050"/>
                </a:solidFill>
                <a:latin typeface="Amasis MT Pro Black" panose="02040A04050005020304" pitchFamily="18" charset="0"/>
              </a:rPr>
              <a:t>BENS DE CAPITAL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53BE1361-554E-316E-8F5D-64AF19489222}"/>
              </a:ext>
            </a:extLst>
          </p:cNvPr>
          <p:cNvSpPr txBox="1"/>
          <p:nvPr/>
        </p:nvSpPr>
        <p:spPr>
          <a:xfrm>
            <a:off x="4250705" y="3404050"/>
            <a:ext cx="3194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accent6">
                    <a:lumMod val="75000"/>
                  </a:schemeClr>
                </a:solidFill>
                <a:latin typeface="Modern Love Caps" panose="04070805081001020A01" pitchFamily="82" charset="0"/>
              </a:rPr>
              <a:t>INSUMOS AGRO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42A3E16-BA69-754D-B64E-4F836D1C37B8}"/>
              </a:ext>
            </a:extLst>
          </p:cNvPr>
          <p:cNvSpPr txBox="1"/>
          <p:nvPr/>
        </p:nvSpPr>
        <p:spPr>
          <a:xfrm>
            <a:off x="4759608" y="1656930"/>
            <a:ext cx="3194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C000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TRANSPORTE COLETIVO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F9E8F630-9FD1-7AFD-37B9-8648F835A5F7}"/>
              </a:ext>
            </a:extLst>
          </p:cNvPr>
          <p:cNvSpPr txBox="1"/>
          <p:nvPr/>
        </p:nvSpPr>
        <p:spPr>
          <a:xfrm>
            <a:off x="8013476" y="2313866"/>
            <a:ext cx="2811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5"/>
                </a:solidFill>
                <a:latin typeface="Amasis MT Pro Black" panose="02040A04050005020304" pitchFamily="18" charset="0"/>
                <a:cs typeface="EucrosiaUPC" panose="020B0502040204020203" pitchFamily="18" charset="-34"/>
              </a:rPr>
              <a:t>CARVÃO MINERAL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D0260E90-04FC-C274-897A-11FC04FD6A6B}"/>
              </a:ext>
            </a:extLst>
          </p:cNvPr>
          <p:cNvSpPr txBox="1"/>
          <p:nvPr/>
        </p:nvSpPr>
        <p:spPr>
          <a:xfrm>
            <a:off x="6920127" y="3377150"/>
            <a:ext cx="3881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C00000"/>
                </a:solidFill>
                <a:latin typeface="Elephant Pro" panose="020F0502020204030204" pitchFamily="2" charset="0"/>
              </a:rPr>
              <a:t>SERVIÇOS FINANCEIROS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90E9F549-E239-D250-70BD-A78B84C63C61}"/>
              </a:ext>
            </a:extLst>
          </p:cNvPr>
          <p:cNvSpPr txBox="1"/>
          <p:nvPr/>
        </p:nvSpPr>
        <p:spPr>
          <a:xfrm>
            <a:off x="4944626" y="4087126"/>
            <a:ext cx="1799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2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EXPORTAÇÃO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D0A0F8EB-79AC-B454-3694-1666A145F38B}"/>
              </a:ext>
            </a:extLst>
          </p:cNvPr>
          <p:cNvSpPr txBox="1"/>
          <p:nvPr/>
        </p:nvSpPr>
        <p:spPr>
          <a:xfrm>
            <a:off x="4288847" y="4478024"/>
            <a:ext cx="27387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5"/>
                </a:solidFill>
                <a:latin typeface="Kristen ITC" panose="03050502040202030202" pitchFamily="66" charset="0"/>
              </a:rPr>
              <a:t>BENS MINERAIS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C439FD80-A00A-7437-B59D-C5D172C41CEC}"/>
              </a:ext>
            </a:extLst>
          </p:cNvPr>
          <p:cNvSpPr txBox="1"/>
          <p:nvPr/>
        </p:nvSpPr>
        <p:spPr>
          <a:xfrm>
            <a:off x="2631625" y="2595966"/>
            <a:ext cx="17057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5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VEÍCULOS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2ED23A80-61C2-CD35-933E-38477D3863C7}"/>
              </a:ext>
            </a:extLst>
          </p:cNvPr>
          <p:cNvSpPr txBox="1"/>
          <p:nvPr/>
        </p:nvSpPr>
        <p:spPr>
          <a:xfrm>
            <a:off x="4425181" y="4955010"/>
            <a:ext cx="319444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500" b="1" dirty="0"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EDUCAÇÃO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6444CCA-3A69-8FC6-7A3F-41A9E5269425}"/>
              </a:ext>
            </a:extLst>
          </p:cNvPr>
          <p:cNvSpPr txBox="1"/>
          <p:nvPr/>
        </p:nvSpPr>
        <p:spPr>
          <a:xfrm>
            <a:off x="4631036" y="5381869"/>
            <a:ext cx="1799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00B0F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CASHBACK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6BE39A8-A90C-3940-68B8-60750E604FEF}"/>
              </a:ext>
            </a:extLst>
          </p:cNvPr>
          <p:cNvSpPr txBox="1"/>
          <p:nvPr/>
        </p:nvSpPr>
        <p:spPr>
          <a:xfrm>
            <a:off x="4310252" y="1721777"/>
            <a:ext cx="1363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500" b="1" dirty="0" err="1">
                <a:solidFill>
                  <a:srgbClr val="00B0F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MEIs</a:t>
            </a:r>
            <a:endParaRPr lang="pt-BR" sz="3500" b="1" dirty="0">
              <a:solidFill>
                <a:srgbClr val="00B0F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D94200C5-0D42-807F-1F1B-636DD79664E8}"/>
              </a:ext>
            </a:extLst>
          </p:cNvPr>
          <p:cNvSpPr txBox="1"/>
          <p:nvPr/>
        </p:nvSpPr>
        <p:spPr>
          <a:xfrm>
            <a:off x="6227995" y="2637965"/>
            <a:ext cx="1799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C0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SAF FUTEBOL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A76C20F2-B00A-2202-1B23-4F44C7373899}"/>
              </a:ext>
            </a:extLst>
          </p:cNvPr>
          <p:cNvSpPr txBox="1"/>
          <p:nvPr/>
        </p:nvSpPr>
        <p:spPr>
          <a:xfrm>
            <a:off x="6473067" y="4092473"/>
            <a:ext cx="3650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C000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BARES E RESTAURANTES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D4F26CD1-59C7-B9BA-E3E3-0F8CD9E973B7}"/>
              </a:ext>
            </a:extLst>
          </p:cNvPr>
          <p:cNvSpPr txBox="1"/>
          <p:nvPr/>
        </p:nvSpPr>
        <p:spPr>
          <a:xfrm>
            <a:off x="7180283" y="5068407"/>
            <a:ext cx="3194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2"/>
                </a:solidFill>
                <a:latin typeface="Castellar" panose="020A0402060406010301" pitchFamily="18" charset="0"/>
              </a:rPr>
              <a:t>PARTIDOS POLÍTICOS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BB8D7017-ADFD-E278-60F3-2F3B8B7B21F0}"/>
              </a:ext>
            </a:extLst>
          </p:cNvPr>
          <p:cNvSpPr txBox="1"/>
          <p:nvPr/>
        </p:nvSpPr>
        <p:spPr>
          <a:xfrm>
            <a:off x="2741564" y="5461891"/>
            <a:ext cx="22634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2"/>
                </a:solidFill>
                <a:latin typeface="Amasis MT Pro Black" panose="02040A04050005020304" pitchFamily="18" charset="0"/>
              </a:rPr>
              <a:t>SINDICATO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E3EFFF5C-C0EB-B78F-5C16-03703FF4254C}"/>
              </a:ext>
            </a:extLst>
          </p:cNvPr>
          <p:cNvSpPr txBox="1"/>
          <p:nvPr/>
        </p:nvSpPr>
        <p:spPr>
          <a:xfrm>
            <a:off x="8159502" y="2633880"/>
            <a:ext cx="1134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2"/>
                </a:solidFill>
                <a:latin typeface="Amasis MT Pro Black" panose="02040A04050005020304" pitchFamily="18" charset="0"/>
                <a:cs typeface="EucrosiaUPC" panose="020B0502040204020203" pitchFamily="18" charset="-34"/>
              </a:rPr>
              <a:t>RÁDIO E TV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C22D593A-974E-310C-0449-F82E3361E5DF}"/>
              </a:ext>
            </a:extLst>
          </p:cNvPr>
          <p:cNvSpPr txBox="1"/>
          <p:nvPr/>
        </p:nvSpPr>
        <p:spPr>
          <a:xfrm>
            <a:off x="1765630" y="1493465"/>
            <a:ext cx="38819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2"/>
                </a:solidFill>
                <a:latin typeface="Amasis MT Pro Black" panose="02040A04050005020304" pitchFamily="18" charset="0"/>
                <a:cs typeface="EucrosiaUPC" panose="020B0502040204020203" pitchFamily="18" charset="-34"/>
              </a:rPr>
              <a:t>LIVROS E JORNAIS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F20E959B-D910-0961-A209-75E278A48B6F}"/>
              </a:ext>
            </a:extLst>
          </p:cNvPr>
          <p:cNvSpPr txBox="1"/>
          <p:nvPr/>
        </p:nvSpPr>
        <p:spPr>
          <a:xfrm>
            <a:off x="3730915" y="2894718"/>
            <a:ext cx="3555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rgbClr val="00B05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MEDICAMENTOS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C0E4FCD2-609B-DCE7-063B-52C37F4BCB95}"/>
              </a:ext>
            </a:extLst>
          </p:cNvPr>
          <p:cNvSpPr txBox="1"/>
          <p:nvPr/>
        </p:nvSpPr>
        <p:spPr>
          <a:xfrm>
            <a:off x="2335503" y="1914456"/>
            <a:ext cx="22308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00B050"/>
                </a:solidFill>
                <a:latin typeface="Modern Love Caps" panose="04070805081001020A01" pitchFamily="82" charset="0"/>
              </a:rPr>
              <a:t>SAÚDE MENSTRUAL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0F768A8A-0D47-246E-78A8-5C473DB790B9}"/>
              </a:ext>
            </a:extLst>
          </p:cNvPr>
          <p:cNvSpPr txBox="1"/>
          <p:nvPr/>
        </p:nvSpPr>
        <p:spPr>
          <a:xfrm>
            <a:off x="8709289" y="2987953"/>
            <a:ext cx="17057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00B050"/>
                </a:solidFill>
                <a:latin typeface="Cascadia Mono ExtraLight" panose="020B0609020000020004" pitchFamily="49" charset="0"/>
                <a:ea typeface="Cascadia Mono ExtraLight" panose="020B0609020000020004" pitchFamily="49" charset="0"/>
                <a:cs typeface="Cascadia Mono ExtraLight" panose="020B0609020000020004" pitchFamily="49" charset="0"/>
              </a:rPr>
              <a:t>FLVO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C31D202B-1FF0-8F50-7120-3E0BDCE143F3}"/>
              </a:ext>
            </a:extLst>
          </p:cNvPr>
          <p:cNvSpPr txBox="1"/>
          <p:nvPr/>
        </p:nvSpPr>
        <p:spPr>
          <a:xfrm>
            <a:off x="7300254" y="1709174"/>
            <a:ext cx="25871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rgbClr val="00B050"/>
                </a:solidFill>
                <a:latin typeface="Amasis MT Pro Black" panose="02040A04050005020304" pitchFamily="18" charset="0"/>
                <a:cs typeface="EucrosiaUPC" panose="020B0502040204020203" pitchFamily="18" charset="-34"/>
              </a:rPr>
              <a:t>RECICLÁVEIS E RESÍDUOS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24AA43E5-3DB7-EDA8-BF48-6579D66B41AF}"/>
              </a:ext>
            </a:extLst>
          </p:cNvPr>
          <p:cNvSpPr txBox="1"/>
          <p:nvPr/>
        </p:nvSpPr>
        <p:spPr>
          <a:xfrm>
            <a:off x="8671142" y="5433856"/>
            <a:ext cx="18440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00B050"/>
                </a:solidFill>
                <a:latin typeface="Gill Sans Nova" panose="020B0602020104020203" pitchFamily="34" charset="0"/>
              </a:rPr>
              <a:t>AUTOS</a:t>
            </a:r>
          </a:p>
          <a:p>
            <a:pPr algn="ctr"/>
            <a:r>
              <a:rPr lang="pt-BR" sz="2000" b="1" dirty="0">
                <a:solidFill>
                  <a:srgbClr val="00B050"/>
                </a:solidFill>
                <a:latin typeface="Gill Sans Nova" panose="020B0602020104020203" pitchFamily="34" charset="0"/>
              </a:rPr>
              <a:t>PCD /TÁXI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AFB9DBD1-C8AD-C7EB-CF8F-12F06194BD87}"/>
              </a:ext>
            </a:extLst>
          </p:cNvPr>
          <p:cNvSpPr txBox="1"/>
          <p:nvPr/>
        </p:nvSpPr>
        <p:spPr>
          <a:xfrm>
            <a:off x="1032750" y="4494423"/>
            <a:ext cx="16532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rgbClr val="00B050"/>
                </a:solidFill>
                <a:latin typeface="Amasis MT Pro Black" panose="02040A04050005020304" pitchFamily="18" charset="0"/>
                <a:cs typeface="EucrosiaUPC" panose="020B0502040204020203" pitchFamily="18" charset="-34"/>
              </a:rPr>
              <a:t>DISP. MÉDICOS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4F7CDD59-C406-5604-5FF2-616ADCB93592}"/>
              </a:ext>
            </a:extLst>
          </p:cNvPr>
          <p:cNvSpPr txBox="1"/>
          <p:nvPr/>
        </p:nvSpPr>
        <p:spPr>
          <a:xfrm>
            <a:off x="3030616" y="5910820"/>
            <a:ext cx="2440178" cy="390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pt-BR" sz="1800" b="1" dirty="0">
                <a:solidFill>
                  <a:schemeClr val="accent2"/>
                </a:solidFill>
                <a:latin typeface="Congenial" panose="02000503040000020004" pitchFamily="2" charset="0"/>
              </a:rPr>
              <a:t>Entes Beneficentes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BAB6C7CB-9F3C-C30F-D41A-07E79F6C49E7}"/>
              </a:ext>
            </a:extLst>
          </p:cNvPr>
          <p:cNvSpPr txBox="1"/>
          <p:nvPr/>
        </p:nvSpPr>
        <p:spPr>
          <a:xfrm>
            <a:off x="8695147" y="1352521"/>
            <a:ext cx="3010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6">
                    <a:lumMod val="75000"/>
                  </a:schemeClr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ALIMENTOS P/ HUMANOS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BD7898F2-5019-E1F3-AD8A-952BEC6A9899}"/>
              </a:ext>
            </a:extLst>
          </p:cNvPr>
          <p:cNvSpPr txBox="1"/>
          <p:nvPr/>
        </p:nvSpPr>
        <p:spPr>
          <a:xfrm>
            <a:off x="6920127" y="2944324"/>
            <a:ext cx="1567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accent5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FUMO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EC3B5066-1FD6-430D-4E5D-52C0A3CB05B2}"/>
              </a:ext>
            </a:extLst>
          </p:cNvPr>
          <p:cNvSpPr txBox="1"/>
          <p:nvPr/>
        </p:nvSpPr>
        <p:spPr>
          <a:xfrm>
            <a:off x="6898470" y="4773857"/>
            <a:ext cx="3758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5"/>
                </a:solidFill>
                <a:latin typeface="Comic Sans MS" panose="030F0702030302020204" pitchFamily="66" charset="0"/>
              </a:rPr>
              <a:t>BEBIDAS AÇUCARADAS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9CF19035-4002-FDEC-E123-D8FE2B2AC57E}"/>
              </a:ext>
            </a:extLst>
          </p:cNvPr>
          <p:cNvSpPr txBox="1"/>
          <p:nvPr/>
        </p:nvSpPr>
        <p:spPr>
          <a:xfrm>
            <a:off x="3735918" y="5688205"/>
            <a:ext cx="38217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5"/>
                </a:solidFill>
                <a:latin typeface="Amasis MT Pro Black" panose="02040A04050005020304" pitchFamily="18" charset="0"/>
              </a:rPr>
              <a:t>BETS/APOSTAS</a:t>
            </a: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8882C0B8-300D-7919-01A5-0F9F45830EA7}"/>
              </a:ext>
            </a:extLst>
          </p:cNvPr>
          <p:cNvSpPr txBox="1"/>
          <p:nvPr/>
        </p:nvSpPr>
        <p:spPr>
          <a:xfrm>
            <a:off x="36435" y="2995797"/>
            <a:ext cx="2327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5"/>
                </a:solidFill>
                <a:latin typeface="Aharoni" panose="02010803020104030203" pitchFamily="2" charset="-79"/>
                <a:ea typeface="Cascadia Mono SemiBold" panose="020B0609020000020004" pitchFamily="49" charset="0"/>
                <a:cs typeface="Aharoni" panose="02010803020104030203" pitchFamily="2" charset="-79"/>
              </a:rPr>
              <a:t>EMBARCAÇÕES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904952B7-65C2-2EE7-8F08-08AD5437D9BF}"/>
              </a:ext>
            </a:extLst>
          </p:cNvPr>
          <p:cNvSpPr txBox="1"/>
          <p:nvPr/>
        </p:nvSpPr>
        <p:spPr>
          <a:xfrm>
            <a:off x="8914371" y="2607510"/>
            <a:ext cx="3010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6">
                    <a:lumMod val="75000"/>
                  </a:schemeClr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HIGIENE E LIMPEZA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9B7BC85-21F8-80D4-FC42-D65B803AE4D5}"/>
              </a:ext>
            </a:extLst>
          </p:cNvPr>
          <p:cNvSpPr txBox="1"/>
          <p:nvPr/>
        </p:nvSpPr>
        <p:spPr>
          <a:xfrm>
            <a:off x="6714007" y="2001356"/>
            <a:ext cx="38217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rgbClr val="C00000"/>
                </a:solidFill>
                <a:latin typeface="Amasis MT Pro Black" panose="02040A04050005020304" pitchFamily="18" charset="0"/>
              </a:rPr>
              <a:t>PROGNÓSTICOS/APOSTAS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DC5381AA-08B5-ACA7-E151-C68B6289C25C}"/>
              </a:ext>
            </a:extLst>
          </p:cNvPr>
          <p:cNvSpPr txBox="1"/>
          <p:nvPr/>
        </p:nvSpPr>
        <p:spPr>
          <a:xfrm>
            <a:off x="6170180" y="5536282"/>
            <a:ext cx="3194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C00000"/>
                </a:solidFill>
                <a:latin typeface="Modern Love Caps" panose="04070805081001020A01" pitchFamily="82" charset="0"/>
              </a:rPr>
              <a:t>BENS IMÓVEIS </a:t>
            </a:r>
          </a:p>
          <a:p>
            <a:pPr algn="ctr"/>
            <a:r>
              <a:rPr lang="pt-BR" sz="2000" b="1" dirty="0">
                <a:solidFill>
                  <a:srgbClr val="C00000"/>
                </a:solidFill>
                <a:latin typeface="Modern Love Caps" panose="04070805081001020A01" pitchFamily="82" charset="0"/>
              </a:rPr>
              <a:t>(VENDA / LOCAÇÃO)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1330FB03-3CED-B3D3-292C-2899109C3610}"/>
              </a:ext>
            </a:extLst>
          </p:cNvPr>
          <p:cNvSpPr txBox="1"/>
          <p:nvPr/>
        </p:nvSpPr>
        <p:spPr>
          <a:xfrm>
            <a:off x="10064014" y="5387536"/>
            <a:ext cx="2005317" cy="390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pt-BR" sz="1800" b="1" dirty="0">
                <a:solidFill>
                  <a:srgbClr val="C00000"/>
                </a:solidFill>
                <a:latin typeface="Congenial" panose="02000503040000020004" pitchFamily="2" charset="0"/>
              </a:rPr>
              <a:t>COOPERATIVAS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35BC3904-3E6C-4C8F-4D51-692192ABE9AF}"/>
              </a:ext>
            </a:extLst>
          </p:cNvPr>
          <p:cNvSpPr txBox="1"/>
          <p:nvPr/>
        </p:nvSpPr>
        <p:spPr>
          <a:xfrm>
            <a:off x="1489494" y="5820109"/>
            <a:ext cx="15670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C000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HOTÉIS E PARQUES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17C9AD78-80E4-7FE8-9F0F-F70C35CE73F7}"/>
              </a:ext>
            </a:extLst>
          </p:cNvPr>
          <p:cNvSpPr txBox="1"/>
          <p:nvPr/>
        </p:nvSpPr>
        <p:spPr>
          <a:xfrm>
            <a:off x="1433685" y="3698481"/>
            <a:ext cx="2265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b="1" dirty="0">
                <a:solidFill>
                  <a:srgbClr val="C00000"/>
                </a:solidFill>
                <a:latin typeface="Kristen ITC" panose="03050502040202030202" pitchFamily="66" charset="0"/>
              </a:rPr>
              <a:t>AG. TURISMO</a:t>
            </a:r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41CBA9C1-5E9B-1A06-1630-9982B042AD07}"/>
              </a:ext>
            </a:extLst>
          </p:cNvPr>
          <p:cNvSpPr txBox="1"/>
          <p:nvPr/>
        </p:nvSpPr>
        <p:spPr>
          <a:xfrm>
            <a:off x="3478487" y="6174052"/>
            <a:ext cx="38217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C00000"/>
                </a:solidFill>
                <a:latin typeface="Amasis MT Pro Black" panose="02040A04050005020304" pitchFamily="18" charset="0"/>
              </a:rPr>
              <a:t>TRANSP. PASSAGEIROS</a:t>
            </a: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DD2767C5-1767-0D4B-FB5F-7728AE80ADBB}"/>
              </a:ext>
            </a:extLst>
          </p:cNvPr>
          <p:cNvSpPr txBox="1"/>
          <p:nvPr/>
        </p:nvSpPr>
        <p:spPr>
          <a:xfrm>
            <a:off x="3930763" y="4772806"/>
            <a:ext cx="2953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C0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MISSÕES DIPLOMÁTICAS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BB89A8B4-1E22-5883-0DB1-C98EFB5DE516}"/>
              </a:ext>
            </a:extLst>
          </p:cNvPr>
          <p:cNvSpPr txBox="1"/>
          <p:nvPr/>
        </p:nvSpPr>
        <p:spPr>
          <a:xfrm>
            <a:off x="791354" y="1513942"/>
            <a:ext cx="20602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C00000"/>
                </a:solidFill>
                <a:latin typeface="Amasis MT Pro Black" panose="02040A04050005020304" pitchFamily="18" charset="0"/>
                <a:cs typeface="EucrosiaUPC" panose="020B0502040204020203" pitchFamily="18" charset="-34"/>
              </a:rPr>
              <a:t>PROUNI</a:t>
            </a:r>
          </a:p>
        </p:txBody>
      </p:sp>
      <p:sp>
        <p:nvSpPr>
          <p:cNvPr id="51" name="CaixaDeTexto 50">
            <a:extLst>
              <a:ext uri="{FF2B5EF4-FFF2-40B4-BE49-F238E27FC236}">
                <a16:creationId xmlns:a16="http://schemas.microsoft.com/office/drawing/2014/main" id="{180F1C62-87A9-987F-28CE-EAD8039D2F8C}"/>
              </a:ext>
            </a:extLst>
          </p:cNvPr>
          <p:cNvSpPr txBox="1"/>
          <p:nvPr/>
        </p:nvSpPr>
        <p:spPr>
          <a:xfrm>
            <a:off x="-124694" y="2171447"/>
            <a:ext cx="3010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C0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REG. AUTOMOTIVO</a:t>
            </a: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C004CBDF-6CDC-4B5A-B79B-69B15F805549}"/>
              </a:ext>
            </a:extLst>
          </p:cNvPr>
          <p:cNvSpPr txBox="1"/>
          <p:nvPr/>
        </p:nvSpPr>
        <p:spPr>
          <a:xfrm>
            <a:off x="2016193" y="2227938"/>
            <a:ext cx="3010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2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PODERES PÚBLICOS</a:t>
            </a: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653594E9-102A-2BCF-C34D-47A79C320AD6}"/>
              </a:ext>
            </a:extLst>
          </p:cNvPr>
          <p:cNvSpPr txBox="1"/>
          <p:nvPr/>
        </p:nvSpPr>
        <p:spPr>
          <a:xfrm>
            <a:off x="396255" y="3329861"/>
            <a:ext cx="2440178" cy="390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pt-BR" sz="1800" b="1" dirty="0">
                <a:solidFill>
                  <a:schemeClr val="accent2"/>
                </a:solidFill>
                <a:latin typeface="Congenial" panose="02000503040000020004" pitchFamily="2" charset="0"/>
              </a:rPr>
              <a:t>Entes </a:t>
            </a:r>
            <a:r>
              <a:rPr lang="pt-BR" b="1" dirty="0">
                <a:solidFill>
                  <a:schemeClr val="accent2"/>
                </a:solidFill>
                <a:latin typeface="Congenial" panose="02000503040000020004" pitchFamily="2" charset="0"/>
              </a:rPr>
              <a:t>Religiosos</a:t>
            </a:r>
            <a:endParaRPr lang="pt-BR" sz="1800" b="1" dirty="0">
              <a:solidFill>
                <a:schemeClr val="accent2"/>
              </a:solidFill>
              <a:latin typeface="Congenial" panose="02000503040000020004" pitchFamily="2" charset="0"/>
            </a:endParaRPr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719EAA7C-E441-E613-9CA8-C1F020D27409}"/>
              </a:ext>
            </a:extLst>
          </p:cNvPr>
          <p:cNvSpPr txBox="1"/>
          <p:nvPr/>
        </p:nvSpPr>
        <p:spPr>
          <a:xfrm>
            <a:off x="7000211" y="1347358"/>
            <a:ext cx="1454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2"/>
                </a:solidFill>
                <a:latin typeface="Kristen ITC" panose="03050502040202030202" pitchFamily="66" charset="0"/>
              </a:rPr>
              <a:t>OURO</a:t>
            </a:r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134A7F2D-7735-1D14-79C4-B634E711D36D}"/>
              </a:ext>
            </a:extLst>
          </p:cNvPr>
          <p:cNvSpPr txBox="1"/>
          <p:nvPr/>
        </p:nvSpPr>
        <p:spPr>
          <a:xfrm>
            <a:off x="9801216" y="5774203"/>
            <a:ext cx="2037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00B05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INST. </a:t>
            </a:r>
          </a:p>
          <a:p>
            <a:pPr algn="ctr"/>
            <a:r>
              <a:rPr lang="pt-BR" sz="2000" b="1" dirty="0">
                <a:solidFill>
                  <a:srgbClr val="00B05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CIÊNCA &amp; TEC.</a:t>
            </a: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22C381E7-0BD5-EDB9-4847-22D9517D3BE5}"/>
              </a:ext>
            </a:extLst>
          </p:cNvPr>
          <p:cNvSpPr txBox="1"/>
          <p:nvPr/>
        </p:nvSpPr>
        <p:spPr>
          <a:xfrm>
            <a:off x="6809664" y="6130411"/>
            <a:ext cx="17995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>
                <a:solidFill>
                  <a:srgbClr val="00B05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Bens Industriais destinados à ZFM</a:t>
            </a:r>
          </a:p>
        </p:txBody>
      </p:sp>
      <p:sp>
        <p:nvSpPr>
          <p:cNvPr id="57" name="CaixaDeTexto 56">
            <a:extLst>
              <a:ext uri="{FF2B5EF4-FFF2-40B4-BE49-F238E27FC236}">
                <a16:creationId xmlns:a16="http://schemas.microsoft.com/office/drawing/2014/main" id="{77AD67F8-5B08-3F6E-F338-4AA2C8DED113}"/>
              </a:ext>
            </a:extLst>
          </p:cNvPr>
          <p:cNvSpPr txBox="1"/>
          <p:nvPr/>
        </p:nvSpPr>
        <p:spPr>
          <a:xfrm>
            <a:off x="1116416" y="2533592"/>
            <a:ext cx="1799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00B05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PROD. RURAL</a:t>
            </a:r>
          </a:p>
        </p:txBody>
      </p: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FABD7C3B-3875-C0FD-AF59-34BBFDD6892A}"/>
              </a:ext>
            </a:extLst>
          </p:cNvPr>
          <p:cNvSpPr txBox="1"/>
          <p:nvPr/>
        </p:nvSpPr>
        <p:spPr>
          <a:xfrm>
            <a:off x="630085" y="5510710"/>
            <a:ext cx="3010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00B05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TRANSP. CARGA</a:t>
            </a:r>
          </a:p>
        </p:txBody>
      </p:sp>
      <p:sp>
        <p:nvSpPr>
          <p:cNvPr id="59" name="CaixaDeTexto 58">
            <a:extLst>
              <a:ext uri="{FF2B5EF4-FFF2-40B4-BE49-F238E27FC236}">
                <a16:creationId xmlns:a16="http://schemas.microsoft.com/office/drawing/2014/main" id="{0D4B1FEA-DFFF-5B5E-B1C5-300EC882E233}"/>
              </a:ext>
            </a:extLst>
          </p:cNvPr>
          <p:cNvSpPr txBox="1"/>
          <p:nvPr/>
        </p:nvSpPr>
        <p:spPr>
          <a:xfrm>
            <a:off x="4408673" y="2245908"/>
            <a:ext cx="15766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6">
                    <a:lumMod val="75000"/>
                  </a:schemeClr>
                </a:solidFill>
                <a:latin typeface="Amasis MT Pro Black" panose="02040A04050005020304" pitchFamily="18" charset="0"/>
              </a:rPr>
              <a:t>SAÚDE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EB946CEF-34C7-E81E-AB58-2A7A2DDDA046}"/>
              </a:ext>
            </a:extLst>
          </p:cNvPr>
          <p:cNvSpPr txBox="1"/>
          <p:nvPr/>
        </p:nvSpPr>
        <p:spPr>
          <a:xfrm>
            <a:off x="9791405" y="1727838"/>
            <a:ext cx="16532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accent6">
                    <a:lumMod val="75000"/>
                  </a:schemeClr>
                </a:solidFill>
                <a:latin typeface="Amasis MT Pro Black" panose="02040A04050005020304" pitchFamily="18" charset="0"/>
                <a:cs typeface="EucrosiaUPC" panose="020B0502040204020203" pitchFamily="18" charset="-34"/>
              </a:rPr>
              <a:t>DISP. MÉDICOS</a:t>
            </a: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9B8904BC-308C-38E8-43A8-66A8A56750B8}"/>
              </a:ext>
            </a:extLst>
          </p:cNvPr>
          <p:cNvSpPr txBox="1"/>
          <p:nvPr/>
        </p:nvSpPr>
        <p:spPr>
          <a:xfrm>
            <a:off x="7392918" y="3763042"/>
            <a:ext cx="34167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6">
                    <a:lumMod val="75000"/>
                  </a:schemeClr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DISP. ACESSIBILIDADE</a:t>
            </a: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31FCC3FD-BE1A-FEC5-E2CF-56491774B34D}"/>
              </a:ext>
            </a:extLst>
          </p:cNvPr>
          <p:cNvSpPr txBox="1"/>
          <p:nvPr/>
        </p:nvSpPr>
        <p:spPr>
          <a:xfrm>
            <a:off x="4078958" y="2641134"/>
            <a:ext cx="19265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6">
                    <a:lumMod val="75000"/>
                  </a:schemeClr>
                </a:solidFill>
                <a:latin typeface="Modern Love Caps" panose="04070805081001020A01" pitchFamily="82" charset="0"/>
              </a:rPr>
              <a:t>AGRO IN-NATURA</a:t>
            </a:r>
          </a:p>
        </p:txBody>
      </p:sp>
      <p:sp>
        <p:nvSpPr>
          <p:cNvPr id="64" name="CaixaDeTexto 63">
            <a:extLst>
              <a:ext uri="{FF2B5EF4-FFF2-40B4-BE49-F238E27FC236}">
                <a16:creationId xmlns:a16="http://schemas.microsoft.com/office/drawing/2014/main" id="{DCC54BF4-A3F7-E90D-D00E-77C134927B48}"/>
              </a:ext>
            </a:extLst>
          </p:cNvPr>
          <p:cNvSpPr txBox="1"/>
          <p:nvPr/>
        </p:nvSpPr>
        <p:spPr>
          <a:xfrm>
            <a:off x="4969368" y="1407566"/>
            <a:ext cx="15158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6">
                    <a:lumMod val="75000"/>
                  </a:schemeClr>
                </a:solidFill>
                <a:latin typeface="Gill Sans Nova Ultra Bold" panose="020F0502020204030204" pitchFamily="34" charset="0"/>
              </a:rPr>
              <a:t>SHOWS</a:t>
            </a:r>
          </a:p>
        </p:txBody>
      </p:sp>
      <p:sp>
        <p:nvSpPr>
          <p:cNvPr id="65" name="CaixaDeTexto 64">
            <a:extLst>
              <a:ext uri="{FF2B5EF4-FFF2-40B4-BE49-F238E27FC236}">
                <a16:creationId xmlns:a16="http://schemas.microsoft.com/office/drawing/2014/main" id="{30C22529-4A7C-5B47-0041-386E93524035}"/>
              </a:ext>
            </a:extLst>
          </p:cNvPr>
          <p:cNvSpPr txBox="1"/>
          <p:nvPr/>
        </p:nvSpPr>
        <p:spPr>
          <a:xfrm>
            <a:off x="116918" y="6435328"/>
            <a:ext cx="3297423" cy="390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pt-BR" sz="1800" b="1" dirty="0">
                <a:solidFill>
                  <a:schemeClr val="accent6">
                    <a:lumMod val="75000"/>
                  </a:schemeClr>
                </a:solidFill>
                <a:latin typeface="Congenial" panose="02000503040000020004" pitchFamily="2" charset="0"/>
              </a:rPr>
              <a:t>DEFESA E SEGURANÇA</a:t>
            </a:r>
          </a:p>
        </p:txBody>
      </p:sp>
      <p:sp>
        <p:nvSpPr>
          <p:cNvPr id="66" name="CaixaDeTexto 65">
            <a:extLst>
              <a:ext uri="{FF2B5EF4-FFF2-40B4-BE49-F238E27FC236}">
                <a16:creationId xmlns:a16="http://schemas.microsoft.com/office/drawing/2014/main" id="{2CDEE6DA-386F-07A5-43A7-0403928E7F02}"/>
              </a:ext>
            </a:extLst>
          </p:cNvPr>
          <p:cNvSpPr txBox="1"/>
          <p:nvPr/>
        </p:nvSpPr>
        <p:spPr>
          <a:xfrm>
            <a:off x="9914629" y="3011298"/>
            <a:ext cx="2214864" cy="390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pt-BR" sz="1800" b="1" dirty="0">
                <a:solidFill>
                  <a:schemeClr val="accent6">
                    <a:lumMod val="75000"/>
                  </a:schemeClr>
                </a:solidFill>
                <a:latin typeface="Congenial" panose="02000503040000020004" pitchFamily="2" charset="0"/>
              </a:rPr>
              <a:t>ATIV. DESPORTIVA</a:t>
            </a:r>
          </a:p>
        </p:txBody>
      </p:sp>
      <p:sp>
        <p:nvSpPr>
          <p:cNvPr id="67" name="CaixaDeTexto 66">
            <a:extLst>
              <a:ext uri="{FF2B5EF4-FFF2-40B4-BE49-F238E27FC236}">
                <a16:creationId xmlns:a16="http://schemas.microsoft.com/office/drawing/2014/main" id="{C542AEC9-2E3F-036D-1F48-91173123BA14}"/>
              </a:ext>
            </a:extLst>
          </p:cNvPr>
          <p:cNvSpPr txBox="1"/>
          <p:nvPr/>
        </p:nvSpPr>
        <p:spPr>
          <a:xfrm>
            <a:off x="510579" y="1841743"/>
            <a:ext cx="2327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5"/>
                </a:solidFill>
                <a:latin typeface="Aharoni" panose="02010803020104030203" pitchFamily="2" charset="-79"/>
                <a:ea typeface="Cascadia Mono SemiBold" panose="020B0609020000020004" pitchFamily="49" charset="0"/>
                <a:cs typeface="Aharoni" panose="02010803020104030203" pitchFamily="2" charset="-79"/>
              </a:rPr>
              <a:t>AERONAVES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03D5EC6-018C-0B81-148B-AC6EDE7D8953}"/>
              </a:ext>
            </a:extLst>
          </p:cNvPr>
          <p:cNvSpPr txBox="1"/>
          <p:nvPr/>
        </p:nvSpPr>
        <p:spPr>
          <a:xfrm>
            <a:off x="598936" y="35666"/>
            <a:ext cx="108678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>
                <a:latin typeface="Congenial" panose="02000503040000020004" pitchFamily="2" charset="0"/>
              </a:rPr>
              <a:t>ALÍQUOTAS DE REFERÊNCIA: </a:t>
            </a:r>
            <a:r>
              <a:rPr lang="pt-BR" sz="2600" i="1" dirty="0">
                <a:latin typeface="Congenial" panose="02000503040000020004" pitchFamily="2" charset="0"/>
              </a:rPr>
              <a:t>PRESSÕES E CONTRAPRESSÕES</a:t>
            </a:r>
          </a:p>
          <a:p>
            <a:r>
              <a:rPr lang="pt-BR" sz="2600" i="1" dirty="0">
                <a:latin typeface="Congenial" panose="02000503040000020004" pitchFamily="2" charset="0"/>
              </a:rPr>
              <a:t>A Nuvem de Demandas e a resposta do Congresso Nacional</a:t>
            </a:r>
          </a:p>
        </p:txBody>
      </p:sp>
      <p:pic>
        <p:nvPicPr>
          <p:cNvPr id="69" name="Imagem 68">
            <a:extLst>
              <a:ext uri="{FF2B5EF4-FFF2-40B4-BE49-F238E27FC236}">
                <a16:creationId xmlns:a16="http://schemas.microsoft.com/office/drawing/2014/main" id="{2251ED1F-CEEE-0FB3-090E-B31212A0BC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256" y="-11221"/>
            <a:ext cx="11168701" cy="944616"/>
          </a:xfrm>
          <a:prstGeom prst="rect">
            <a:avLst/>
          </a:prstGeom>
        </p:spPr>
      </p:pic>
      <p:sp>
        <p:nvSpPr>
          <p:cNvPr id="27" name="CaixaDeTexto 26">
            <a:extLst>
              <a:ext uri="{FF2B5EF4-FFF2-40B4-BE49-F238E27FC236}">
                <a16:creationId xmlns:a16="http://schemas.microsoft.com/office/drawing/2014/main" id="{E2E8CF31-A578-EAF4-BAF2-2E44F3404E09}"/>
              </a:ext>
            </a:extLst>
          </p:cNvPr>
          <p:cNvSpPr txBox="1"/>
          <p:nvPr/>
        </p:nvSpPr>
        <p:spPr>
          <a:xfrm>
            <a:off x="5353" y="1264173"/>
            <a:ext cx="411792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>
                <a:solidFill>
                  <a:srgbClr val="00B050"/>
                </a:solidFill>
                <a:latin typeface="Gill Sans Nova" panose="020B0602020104020203" pitchFamily="34" charset="0"/>
              </a:rPr>
              <a:t>MATERIAL DE CONSTRUÇÃO (REIDI)</a:t>
            </a:r>
          </a:p>
        </p:txBody>
      </p:sp>
    </p:spTree>
    <p:extLst>
      <p:ext uri="{BB962C8B-B14F-4D97-AF65-F5344CB8AC3E}">
        <p14:creationId xmlns:p14="http://schemas.microsoft.com/office/powerpoint/2010/main" val="293409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3" grpId="0"/>
      <p:bldP spid="4" grpId="0"/>
      <p:bldP spid="25" grpId="0"/>
      <p:bldP spid="26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40" grpId="0"/>
      <p:bldP spid="41" grpId="0"/>
      <p:bldP spid="43" grpId="0"/>
      <p:bldP spid="44" grpId="0"/>
      <p:bldP spid="45" grpId="0"/>
      <p:bldP spid="46" grpId="0"/>
      <p:bldP spid="47" grpId="0"/>
      <p:bldP spid="5" grpId="0"/>
      <p:bldP spid="16" grpId="0"/>
      <p:bldP spid="24" grpId="0"/>
      <p:bldP spid="39" grpId="0"/>
      <p:bldP spid="42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3" grpId="0"/>
      <p:bldP spid="64" grpId="0"/>
      <p:bldP spid="65" grpId="0"/>
      <p:bldP spid="66" grpId="0"/>
      <p:bldP spid="67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23F23F-EBD3-B12A-D0E9-A5C8E61022DC}"/>
              </a:ext>
            </a:extLst>
          </p:cNvPr>
          <p:cNvSpPr/>
          <p:nvPr/>
        </p:nvSpPr>
        <p:spPr>
          <a:xfrm>
            <a:off x="-132" y="0"/>
            <a:ext cx="12192132" cy="7970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53AE012-6F64-D7AB-1C2A-E24916E042C3}"/>
              </a:ext>
            </a:extLst>
          </p:cNvPr>
          <p:cNvSpPr txBox="1"/>
          <p:nvPr/>
        </p:nvSpPr>
        <p:spPr>
          <a:xfrm>
            <a:off x="69792" y="121505"/>
            <a:ext cx="87304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>
                <a:latin typeface="Congenial" panose="02000503040000020004" pitchFamily="2" charset="0"/>
              </a:rPr>
              <a:t>INEFICIÊNCIA DO CASHBACK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D8F7A65F-DD64-E30E-D029-803F7D575F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2" y="797007"/>
            <a:ext cx="12192000" cy="6060994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4823CFA2-256B-A73F-9B0E-76719A491739}"/>
              </a:ext>
            </a:extLst>
          </p:cNvPr>
          <p:cNvSpPr/>
          <p:nvPr/>
        </p:nvSpPr>
        <p:spPr>
          <a:xfrm>
            <a:off x="1597794" y="5332396"/>
            <a:ext cx="2261937" cy="211756"/>
          </a:xfrm>
          <a:prstGeom prst="rect">
            <a:avLst/>
          </a:prstGeom>
          <a:pattFill prst="wdDnDiag">
            <a:fgClr>
              <a:schemeClr val="bg1"/>
            </a:fgClr>
            <a:bgClr>
              <a:schemeClr val="bg1">
                <a:lumMod val="65000"/>
              </a:schemeClr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790B93FF-ABD7-49C2-114B-E0068F1775B1}"/>
              </a:ext>
            </a:extLst>
          </p:cNvPr>
          <p:cNvSpPr/>
          <p:nvPr/>
        </p:nvSpPr>
        <p:spPr>
          <a:xfrm>
            <a:off x="3859731" y="5218042"/>
            <a:ext cx="741145" cy="326110"/>
          </a:xfrm>
          <a:prstGeom prst="rect">
            <a:avLst/>
          </a:prstGeom>
          <a:pattFill prst="wdDnDiag">
            <a:fgClr>
              <a:schemeClr val="bg1"/>
            </a:fgClr>
            <a:bgClr>
              <a:schemeClr val="bg1">
                <a:lumMod val="65000"/>
              </a:schemeClr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1AC669E-371D-F75E-01A8-EBAB6B702910}"/>
              </a:ext>
            </a:extLst>
          </p:cNvPr>
          <p:cNvSpPr txBox="1"/>
          <p:nvPr/>
        </p:nvSpPr>
        <p:spPr>
          <a:xfrm>
            <a:off x="1742984" y="4371214"/>
            <a:ext cx="28578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bg1"/>
                </a:solidFill>
                <a:latin typeface="Congenial" panose="02000503040000020004" pitchFamily="2" charset="0"/>
              </a:rPr>
              <a:t>ALCANÇE DO CASHBACK</a:t>
            </a:r>
          </a:p>
        </p:txBody>
      </p:sp>
    </p:spTree>
    <p:extLst>
      <p:ext uri="{BB962C8B-B14F-4D97-AF65-F5344CB8AC3E}">
        <p14:creationId xmlns:p14="http://schemas.microsoft.com/office/powerpoint/2010/main" val="123972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tângulo 53">
            <a:extLst>
              <a:ext uri="{FF2B5EF4-FFF2-40B4-BE49-F238E27FC236}">
                <a16:creationId xmlns:a16="http://schemas.microsoft.com/office/drawing/2014/main" id="{BFF7454C-0824-9BBB-9123-5EB1DB6B269A}"/>
              </a:ext>
            </a:extLst>
          </p:cNvPr>
          <p:cNvSpPr/>
          <p:nvPr/>
        </p:nvSpPr>
        <p:spPr>
          <a:xfrm>
            <a:off x="10663984" y="1298508"/>
            <a:ext cx="1452331" cy="50160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DC4C9E7-7AEB-A2A7-99FE-316C505011DE}"/>
              </a:ext>
            </a:extLst>
          </p:cNvPr>
          <p:cNvSpPr txBox="1"/>
          <p:nvPr/>
        </p:nvSpPr>
        <p:spPr>
          <a:xfrm>
            <a:off x="131849" y="90505"/>
            <a:ext cx="87304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>
                <a:latin typeface="Congenial" panose="02000503040000020004" pitchFamily="2" charset="0"/>
              </a:rPr>
              <a:t>ALÍQUOTAS DE REFERÊNCIA vs. EFETIVA</a:t>
            </a:r>
          </a:p>
          <a:p>
            <a:r>
              <a:rPr lang="pt-BR" sz="2600" i="1" dirty="0">
                <a:latin typeface="Congenial" panose="02000503040000020004" pitchFamily="2" charset="0"/>
              </a:rPr>
              <a:t>Irrelevância da Referência x Constância da Efetiva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2BEE555-69DA-6835-D02D-0500A2BC5706}"/>
              </a:ext>
            </a:extLst>
          </p:cNvPr>
          <p:cNvSpPr/>
          <p:nvPr/>
        </p:nvSpPr>
        <p:spPr>
          <a:xfrm>
            <a:off x="2418269" y="1292087"/>
            <a:ext cx="1452331" cy="50324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67BC7F6-BD0A-4165-5B10-C747161DA23F}"/>
              </a:ext>
            </a:extLst>
          </p:cNvPr>
          <p:cNvSpPr txBox="1"/>
          <p:nvPr/>
        </p:nvSpPr>
        <p:spPr>
          <a:xfrm>
            <a:off x="2406442" y="1392519"/>
            <a:ext cx="145233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atin typeface="Congenial" panose="02000503040000020004" pitchFamily="2" charset="0"/>
              </a:rPr>
              <a:t>Regime Geral</a:t>
            </a:r>
          </a:p>
          <a:p>
            <a:pPr algn="ctr"/>
            <a:r>
              <a:rPr lang="pt-BR" sz="1300" i="1" dirty="0" err="1">
                <a:latin typeface="Congenial" panose="02000503040000020004" pitchFamily="2" charset="0"/>
              </a:rPr>
              <a:t>Alíq</a:t>
            </a:r>
            <a:r>
              <a:rPr lang="pt-BR" sz="1300" i="1" dirty="0">
                <a:latin typeface="Congenial" panose="02000503040000020004" pitchFamily="2" charset="0"/>
              </a:rPr>
              <a:t>. Referência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93421756-7ACC-4CBD-9B79-91DDAEEE6931}"/>
              </a:ext>
            </a:extLst>
          </p:cNvPr>
          <p:cNvSpPr txBox="1"/>
          <p:nvPr/>
        </p:nvSpPr>
        <p:spPr>
          <a:xfrm>
            <a:off x="5114462" y="1707357"/>
            <a:ext cx="1007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Congenial" panose="02000503040000020004" pitchFamily="2" charset="0"/>
              </a:rPr>
              <a:t>(Redução de 30%)</a:t>
            </a:r>
            <a:endParaRPr lang="pt-BR" sz="1400" dirty="0">
              <a:latin typeface="Congenial" panose="02000503040000020004" pitchFamily="2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33A81C9-6F02-A406-1221-E5485062AF81}"/>
              </a:ext>
            </a:extLst>
          </p:cNvPr>
          <p:cNvSpPr txBox="1"/>
          <p:nvPr/>
        </p:nvSpPr>
        <p:spPr>
          <a:xfrm>
            <a:off x="3873739" y="1707358"/>
            <a:ext cx="1144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Congenial" panose="02000503040000020004" pitchFamily="2" charset="0"/>
              </a:rPr>
              <a:t>(Redução de 60%)</a:t>
            </a:r>
            <a:endParaRPr lang="pt-BR" sz="1400" dirty="0">
              <a:latin typeface="Congenial" panose="02000503040000020004" pitchFamily="2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D5D4339-211F-1865-0867-2C5C35561114}"/>
              </a:ext>
            </a:extLst>
          </p:cNvPr>
          <p:cNvSpPr txBox="1"/>
          <p:nvPr/>
        </p:nvSpPr>
        <p:spPr>
          <a:xfrm>
            <a:off x="1038479" y="1603757"/>
            <a:ext cx="14291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atin typeface="Congenial" panose="02000503040000020004" pitchFamily="2" charset="0"/>
              </a:rPr>
              <a:t>Agravada</a:t>
            </a:r>
            <a:endParaRPr lang="pt-BR" sz="1600" dirty="0">
              <a:latin typeface="Congenial" panose="02000503040000020004" pitchFamily="2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54A1079-9C90-573D-0A6D-CEDB6F6C1744}"/>
              </a:ext>
            </a:extLst>
          </p:cNvPr>
          <p:cNvSpPr txBox="1"/>
          <p:nvPr/>
        </p:nvSpPr>
        <p:spPr>
          <a:xfrm>
            <a:off x="16206" y="3301711"/>
            <a:ext cx="12832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ngenial" panose="02000503040000020004" pitchFamily="2" charset="0"/>
              </a:rPr>
              <a:t>PEC 45</a:t>
            </a:r>
            <a:endParaRPr lang="pt-BR" sz="2000" dirty="0">
              <a:latin typeface="Congenial" panose="02000503040000020004" pitchFamily="2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B7C62977-388C-8A83-AD9F-E5435136E95A}"/>
              </a:ext>
            </a:extLst>
          </p:cNvPr>
          <p:cNvSpPr txBox="1"/>
          <p:nvPr/>
        </p:nvSpPr>
        <p:spPr>
          <a:xfrm>
            <a:off x="4703238" y="1348757"/>
            <a:ext cx="17526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atin typeface="Congenial" panose="02000503040000020004" pitchFamily="2" charset="0"/>
              </a:rPr>
              <a:t>Diferenciadas</a:t>
            </a:r>
            <a:endParaRPr lang="pt-BR" sz="1600" dirty="0">
              <a:latin typeface="Congenial" panose="02000503040000020004" pitchFamily="2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E34EB114-25BF-A22C-FA62-266C0EA2D8A6}"/>
              </a:ext>
            </a:extLst>
          </p:cNvPr>
          <p:cNvSpPr txBox="1"/>
          <p:nvPr/>
        </p:nvSpPr>
        <p:spPr>
          <a:xfrm>
            <a:off x="6895688" y="1557057"/>
            <a:ext cx="1752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atin typeface="Congenial" panose="02000503040000020004" pitchFamily="2" charset="0"/>
              </a:rPr>
              <a:t>Específico</a:t>
            </a:r>
            <a:endParaRPr lang="pt-BR" sz="1600" dirty="0">
              <a:latin typeface="Congenial" panose="02000503040000020004" pitchFamily="2" charset="0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E01F7569-F1C8-C835-4595-584846843415}"/>
              </a:ext>
            </a:extLst>
          </p:cNvPr>
          <p:cNvSpPr txBox="1"/>
          <p:nvPr/>
        </p:nvSpPr>
        <p:spPr>
          <a:xfrm>
            <a:off x="8042824" y="1550733"/>
            <a:ext cx="19064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atin typeface="Congenial" panose="02000503040000020004" pitchFamily="2" charset="0"/>
              </a:rPr>
              <a:t>Favorecidos</a:t>
            </a:r>
            <a:endParaRPr lang="pt-BR" sz="1600" dirty="0">
              <a:latin typeface="Congenial" panose="02000503040000020004" pitchFamily="2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DD5358DE-9965-755D-3FA4-7FCF125F6F69}"/>
              </a:ext>
            </a:extLst>
          </p:cNvPr>
          <p:cNvSpPr txBox="1"/>
          <p:nvPr/>
        </p:nvSpPr>
        <p:spPr>
          <a:xfrm>
            <a:off x="-1844" y="4145730"/>
            <a:ext cx="12832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ngenial" panose="02000503040000020004" pitchFamily="2" charset="0"/>
              </a:rPr>
              <a:t>EC 132</a:t>
            </a:r>
            <a:endParaRPr lang="pt-BR" sz="2000" dirty="0">
              <a:latin typeface="Congenial" panose="02000503040000020004" pitchFamily="2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DA705934-1A9C-E60B-472F-E252C566CA79}"/>
              </a:ext>
            </a:extLst>
          </p:cNvPr>
          <p:cNvSpPr txBox="1"/>
          <p:nvPr/>
        </p:nvSpPr>
        <p:spPr>
          <a:xfrm>
            <a:off x="4290" y="4887760"/>
            <a:ext cx="1283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ngenial" panose="02000503040000020004" pitchFamily="2" charset="0"/>
              </a:rPr>
              <a:t>PLP 68</a:t>
            </a:r>
          </a:p>
          <a:p>
            <a:r>
              <a:rPr lang="pt-BR" sz="1500" i="1" dirty="0">
                <a:latin typeface="Congenial" panose="02000503040000020004" pitchFamily="2" charset="0"/>
              </a:rPr>
              <a:t>(Câmara)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584D87D2-D49F-3DB3-F4E0-F1D74DA80C8F}"/>
              </a:ext>
            </a:extLst>
          </p:cNvPr>
          <p:cNvSpPr txBox="1"/>
          <p:nvPr/>
        </p:nvSpPr>
        <p:spPr>
          <a:xfrm>
            <a:off x="2528106" y="3253776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25%</a:t>
            </a:r>
            <a:endParaRPr lang="pt-BR" sz="2200" dirty="0">
              <a:latin typeface="Congenial" panose="02000503040000020004" pitchFamily="2" charset="0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960157E0-C298-BFCD-36BE-3757900043D8}"/>
              </a:ext>
            </a:extLst>
          </p:cNvPr>
          <p:cNvSpPr txBox="1"/>
          <p:nvPr/>
        </p:nvSpPr>
        <p:spPr>
          <a:xfrm>
            <a:off x="2537371" y="4033224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26,5%</a:t>
            </a:r>
            <a:endParaRPr lang="pt-BR" sz="2200" dirty="0">
              <a:latin typeface="Congenial" panose="02000503040000020004" pitchFamily="2" charset="0"/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9CDF740A-1ED2-FE4F-8D2D-0A71917F5528}"/>
              </a:ext>
            </a:extLst>
          </p:cNvPr>
          <p:cNvSpPr txBox="1"/>
          <p:nvPr/>
        </p:nvSpPr>
        <p:spPr>
          <a:xfrm>
            <a:off x="2516190" y="4890970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28%</a:t>
            </a:r>
            <a:endParaRPr lang="pt-BR" sz="1600" i="1" dirty="0">
              <a:latin typeface="Congenial" panose="02000503040000020004" pitchFamily="2" charset="0"/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10BBD565-A98A-BE7D-7852-D74F2E6FA3AF}"/>
              </a:ext>
            </a:extLst>
          </p:cNvPr>
          <p:cNvSpPr txBox="1"/>
          <p:nvPr/>
        </p:nvSpPr>
        <p:spPr>
          <a:xfrm>
            <a:off x="3894089" y="3271991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10%</a:t>
            </a:r>
            <a:endParaRPr lang="pt-BR" sz="2200" dirty="0">
              <a:latin typeface="Congenial" panose="02000503040000020004" pitchFamily="2" charset="0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75B03E47-273C-9B6F-931F-3BE6CAE6EB63}"/>
              </a:ext>
            </a:extLst>
          </p:cNvPr>
          <p:cNvSpPr txBox="1"/>
          <p:nvPr/>
        </p:nvSpPr>
        <p:spPr>
          <a:xfrm>
            <a:off x="3925787" y="4030014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10,6%</a:t>
            </a:r>
            <a:endParaRPr lang="pt-BR" sz="2200" dirty="0">
              <a:latin typeface="Congenial" panose="02000503040000020004" pitchFamily="2" charset="0"/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19981407-9E94-85AA-77B1-26078EB055C5}"/>
              </a:ext>
            </a:extLst>
          </p:cNvPr>
          <p:cNvSpPr txBox="1"/>
          <p:nvPr/>
        </p:nvSpPr>
        <p:spPr>
          <a:xfrm>
            <a:off x="3894089" y="4927569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11,2%</a:t>
            </a:r>
            <a:endParaRPr lang="pt-BR" sz="1600" i="1" dirty="0">
              <a:latin typeface="Congenial" panose="02000503040000020004" pitchFamily="2" charset="0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C5815343-89F8-3787-7F3C-8A3EEF3CC957}"/>
              </a:ext>
            </a:extLst>
          </p:cNvPr>
          <p:cNvSpPr txBox="1"/>
          <p:nvPr/>
        </p:nvSpPr>
        <p:spPr>
          <a:xfrm>
            <a:off x="4969641" y="3301808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--</a:t>
            </a:r>
            <a:endParaRPr lang="pt-BR" sz="2200" dirty="0">
              <a:latin typeface="Congenial" panose="02000503040000020004" pitchFamily="2" charset="0"/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2B9DFBF4-CC97-54AA-2231-7071837A42F9}"/>
              </a:ext>
            </a:extLst>
          </p:cNvPr>
          <p:cNvSpPr txBox="1"/>
          <p:nvPr/>
        </p:nvSpPr>
        <p:spPr>
          <a:xfrm>
            <a:off x="4981208" y="4002209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18,6%</a:t>
            </a:r>
            <a:endParaRPr lang="pt-BR" sz="2200" dirty="0">
              <a:latin typeface="Congenial" panose="02000503040000020004" pitchFamily="2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76392A7-EF73-113A-F561-ECC9B090F6F4}"/>
              </a:ext>
            </a:extLst>
          </p:cNvPr>
          <p:cNvSpPr txBox="1"/>
          <p:nvPr/>
        </p:nvSpPr>
        <p:spPr>
          <a:xfrm>
            <a:off x="4969641" y="4927569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19,6%</a:t>
            </a:r>
            <a:endParaRPr lang="pt-BR" sz="1600" i="1" dirty="0">
              <a:latin typeface="Congenial" panose="02000503040000020004" pitchFamily="2" charset="0"/>
            </a:endParaRP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139636BD-F8C2-5BA3-0218-9AEFA6480D0E}"/>
              </a:ext>
            </a:extLst>
          </p:cNvPr>
          <p:cNvSpPr txBox="1"/>
          <p:nvPr/>
        </p:nvSpPr>
        <p:spPr>
          <a:xfrm>
            <a:off x="5994500" y="3281488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0%</a:t>
            </a:r>
            <a:endParaRPr lang="pt-BR" sz="2200" dirty="0">
              <a:latin typeface="Congenial" panose="02000503040000020004" pitchFamily="2" charset="0"/>
            </a:endParaRP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A6EE86CE-3C2E-8050-95D3-CB1F5938D46C}"/>
              </a:ext>
            </a:extLst>
          </p:cNvPr>
          <p:cNvSpPr txBox="1"/>
          <p:nvPr/>
        </p:nvSpPr>
        <p:spPr>
          <a:xfrm>
            <a:off x="5982584" y="4050334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0%</a:t>
            </a:r>
            <a:endParaRPr lang="pt-BR" sz="2200" dirty="0">
              <a:latin typeface="Congenial" panose="02000503040000020004" pitchFamily="2" charset="0"/>
            </a:endParaRP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E342F284-FB00-805F-2C05-666C498A5A1D}"/>
              </a:ext>
            </a:extLst>
          </p:cNvPr>
          <p:cNvSpPr txBox="1"/>
          <p:nvPr/>
        </p:nvSpPr>
        <p:spPr>
          <a:xfrm>
            <a:off x="5994500" y="4907249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0%</a:t>
            </a:r>
            <a:endParaRPr lang="pt-BR" sz="1600" i="1" dirty="0">
              <a:latin typeface="Congenial" panose="02000503040000020004" pitchFamily="2" charset="0"/>
            </a:endParaRP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7559FB48-59AD-EBC1-518B-56924466B0E3}"/>
              </a:ext>
            </a:extLst>
          </p:cNvPr>
          <p:cNvSpPr txBox="1"/>
          <p:nvPr/>
        </p:nvSpPr>
        <p:spPr>
          <a:xfrm>
            <a:off x="7161602" y="3281488"/>
            <a:ext cx="12832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i="1" dirty="0">
                <a:latin typeface="Congenial" panose="02000503040000020004" pitchFamily="2" charset="0"/>
              </a:rPr>
              <a:t>Variável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09E6F473-2391-297A-91A2-8E3C4FA18705}"/>
              </a:ext>
            </a:extLst>
          </p:cNvPr>
          <p:cNvSpPr txBox="1"/>
          <p:nvPr/>
        </p:nvSpPr>
        <p:spPr>
          <a:xfrm>
            <a:off x="7149686" y="4050334"/>
            <a:ext cx="12832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i="1" dirty="0">
                <a:latin typeface="Congenial" panose="02000503040000020004" pitchFamily="2" charset="0"/>
              </a:rPr>
              <a:t>Variável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481645BF-F7BE-F937-C196-4FBC43998A5A}"/>
              </a:ext>
            </a:extLst>
          </p:cNvPr>
          <p:cNvSpPr txBox="1"/>
          <p:nvPr/>
        </p:nvSpPr>
        <p:spPr>
          <a:xfrm>
            <a:off x="7161602" y="4907249"/>
            <a:ext cx="12832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i="1" dirty="0">
                <a:latin typeface="Congenial" panose="02000503040000020004" pitchFamily="2" charset="0"/>
              </a:rPr>
              <a:t>Variável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AE45CE63-7503-4703-83EE-438F062BE924}"/>
              </a:ext>
            </a:extLst>
          </p:cNvPr>
          <p:cNvSpPr txBox="1"/>
          <p:nvPr/>
        </p:nvSpPr>
        <p:spPr>
          <a:xfrm>
            <a:off x="8345146" y="3281488"/>
            <a:ext cx="12832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i="1" dirty="0">
                <a:latin typeface="Congenial" panose="02000503040000020004" pitchFamily="2" charset="0"/>
              </a:rPr>
              <a:t>Variável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AD3CE900-E527-3D06-E90E-197BD3500632}"/>
              </a:ext>
            </a:extLst>
          </p:cNvPr>
          <p:cNvSpPr txBox="1"/>
          <p:nvPr/>
        </p:nvSpPr>
        <p:spPr>
          <a:xfrm>
            <a:off x="8333230" y="4050334"/>
            <a:ext cx="12832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i="1" dirty="0">
                <a:latin typeface="Congenial" panose="02000503040000020004" pitchFamily="2" charset="0"/>
              </a:rPr>
              <a:t>Variável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B392EF18-C743-9627-699D-08DC20E2CF06}"/>
              </a:ext>
            </a:extLst>
          </p:cNvPr>
          <p:cNvSpPr txBox="1"/>
          <p:nvPr/>
        </p:nvSpPr>
        <p:spPr>
          <a:xfrm>
            <a:off x="8345146" y="4907249"/>
            <a:ext cx="12832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i="1" dirty="0">
                <a:latin typeface="Congenial" panose="02000503040000020004" pitchFamily="2" charset="0"/>
              </a:rPr>
              <a:t>Variável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E9AE5AF7-36E9-2DDC-CF6E-50C80E4ED989}"/>
              </a:ext>
            </a:extLst>
          </p:cNvPr>
          <p:cNvSpPr txBox="1"/>
          <p:nvPr/>
        </p:nvSpPr>
        <p:spPr>
          <a:xfrm>
            <a:off x="20926" y="2505420"/>
            <a:ext cx="12832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ngenial" panose="02000503040000020004" pitchFamily="2" charset="0"/>
              </a:rPr>
              <a:t>CCif</a:t>
            </a:r>
            <a:endParaRPr lang="pt-BR" sz="2000" dirty="0">
              <a:latin typeface="Congenial" panose="02000503040000020004" pitchFamily="2" charset="0"/>
            </a:endParaRP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0A28BF1-F63C-9CDE-0057-B9FF8C89E910}"/>
              </a:ext>
            </a:extLst>
          </p:cNvPr>
          <p:cNvSpPr txBox="1"/>
          <p:nvPr/>
        </p:nvSpPr>
        <p:spPr>
          <a:xfrm>
            <a:off x="935571" y="2406034"/>
            <a:ext cx="15713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20% </a:t>
            </a:r>
            <a:r>
              <a:rPr lang="pt-BR" sz="1600" b="1" dirty="0">
                <a:latin typeface="Congenial" panose="02000503040000020004" pitchFamily="2" charset="0"/>
              </a:rPr>
              <a:t>+ </a:t>
            </a:r>
          </a:p>
          <a:p>
            <a:pPr algn="ctr"/>
            <a:r>
              <a:rPr lang="pt-BR" sz="1600" b="1" dirty="0">
                <a:latin typeface="Congenial" panose="02000503040000020004" pitchFamily="2" charset="0"/>
              </a:rPr>
              <a:t>Seletivo</a:t>
            </a:r>
            <a:endParaRPr lang="pt-BR" sz="1600" dirty="0">
              <a:latin typeface="Congenial" panose="02000503040000020004" pitchFamily="2" charset="0"/>
            </a:endParaRP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551F3BB4-3A9F-CC4F-9C70-8848286C16B9}"/>
              </a:ext>
            </a:extLst>
          </p:cNvPr>
          <p:cNvSpPr txBox="1"/>
          <p:nvPr/>
        </p:nvSpPr>
        <p:spPr>
          <a:xfrm>
            <a:off x="2532826" y="2508630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20%</a:t>
            </a:r>
            <a:endParaRPr lang="pt-BR" sz="2200" dirty="0">
              <a:latin typeface="Congenial" panose="02000503040000020004" pitchFamily="2" charset="0"/>
            </a:endParaRP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DD9368A9-4C0A-23A3-C8E1-B5AA523DBE9C}"/>
              </a:ext>
            </a:extLst>
          </p:cNvPr>
          <p:cNvSpPr txBox="1"/>
          <p:nvPr/>
        </p:nvSpPr>
        <p:spPr>
          <a:xfrm>
            <a:off x="3855406" y="2530373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--</a:t>
            </a:r>
            <a:endParaRPr lang="pt-BR" sz="2200" dirty="0">
              <a:latin typeface="Congenial" panose="02000503040000020004" pitchFamily="2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A2DCF9B7-6E20-2C21-35F6-3A8FC24903D8}"/>
              </a:ext>
            </a:extLst>
          </p:cNvPr>
          <p:cNvSpPr txBox="1"/>
          <p:nvPr/>
        </p:nvSpPr>
        <p:spPr>
          <a:xfrm>
            <a:off x="5999220" y="2556220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0%</a:t>
            </a:r>
            <a:endParaRPr lang="pt-BR" sz="2200" dirty="0">
              <a:latin typeface="Congenial" panose="02000503040000020004" pitchFamily="2" charset="0"/>
            </a:endParaRP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CC9789CF-51A1-A858-AD06-A29CE62A048F}"/>
              </a:ext>
            </a:extLst>
          </p:cNvPr>
          <p:cNvSpPr txBox="1"/>
          <p:nvPr/>
        </p:nvSpPr>
        <p:spPr>
          <a:xfrm>
            <a:off x="7166322" y="2556220"/>
            <a:ext cx="12832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i="1" dirty="0">
                <a:latin typeface="Congenial" panose="02000503040000020004" pitchFamily="2" charset="0"/>
              </a:rPr>
              <a:t>Variável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740DF8F5-F33C-2B18-3DB5-FCE7C28EC27F}"/>
              </a:ext>
            </a:extLst>
          </p:cNvPr>
          <p:cNvSpPr txBox="1"/>
          <p:nvPr/>
        </p:nvSpPr>
        <p:spPr>
          <a:xfrm>
            <a:off x="8349866" y="2556220"/>
            <a:ext cx="12832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i="1" dirty="0">
                <a:latin typeface="Congenial" panose="02000503040000020004" pitchFamily="2" charset="0"/>
              </a:rPr>
              <a:t>Variável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909E4BD8-5E38-E41F-23CA-C8CEE27902C6}"/>
              </a:ext>
            </a:extLst>
          </p:cNvPr>
          <p:cNvSpPr txBox="1"/>
          <p:nvPr/>
        </p:nvSpPr>
        <p:spPr>
          <a:xfrm>
            <a:off x="4938484" y="2530372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--</a:t>
            </a:r>
            <a:endParaRPr lang="pt-BR" sz="2200" dirty="0">
              <a:latin typeface="Congenial" panose="02000503040000020004" pitchFamily="2" charset="0"/>
            </a:endParaRP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0FFD6C6A-D613-5D92-C088-51347F20960A}"/>
              </a:ext>
            </a:extLst>
          </p:cNvPr>
          <p:cNvSpPr txBox="1"/>
          <p:nvPr/>
        </p:nvSpPr>
        <p:spPr>
          <a:xfrm>
            <a:off x="9556928" y="1562918"/>
            <a:ext cx="1180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atin typeface="Congenial" panose="02000503040000020004" pitchFamily="2" charset="0"/>
              </a:rPr>
              <a:t>Imunes</a:t>
            </a:r>
            <a:endParaRPr lang="pt-BR" sz="1600" dirty="0">
              <a:latin typeface="Congenial" panose="02000503040000020004" pitchFamily="2" charset="0"/>
            </a:endParaRPr>
          </a:p>
        </p:txBody>
      </p:sp>
      <p:cxnSp>
        <p:nvCxnSpPr>
          <p:cNvPr id="44" name="Conector reto 43">
            <a:extLst>
              <a:ext uri="{FF2B5EF4-FFF2-40B4-BE49-F238E27FC236}">
                <a16:creationId xmlns:a16="http://schemas.microsoft.com/office/drawing/2014/main" id="{9CB26A37-4EB2-A494-7A0F-ABEA3A98F446}"/>
              </a:ext>
            </a:extLst>
          </p:cNvPr>
          <p:cNvCxnSpPr>
            <a:cxnSpLocks/>
          </p:cNvCxnSpPr>
          <p:nvPr/>
        </p:nvCxnSpPr>
        <p:spPr>
          <a:xfrm>
            <a:off x="-1844" y="2261860"/>
            <a:ext cx="1219384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2B28F7EE-7BC1-2EDD-2173-F7D7034469B5}"/>
              </a:ext>
            </a:extLst>
          </p:cNvPr>
          <p:cNvSpPr txBox="1"/>
          <p:nvPr/>
        </p:nvSpPr>
        <p:spPr>
          <a:xfrm>
            <a:off x="9445059" y="3263815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0%</a:t>
            </a:r>
            <a:endParaRPr lang="pt-BR" sz="2200" dirty="0">
              <a:latin typeface="Congenial" panose="02000503040000020004" pitchFamily="2" charset="0"/>
            </a:endParaRP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C700DB81-0839-26A3-D661-E56F89EF0013}"/>
              </a:ext>
            </a:extLst>
          </p:cNvPr>
          <p:cNvSpPr txBox="1"/>
          <p:nvPr/>
        </p:nvSpPr>
        <p:spPr>
          <a:xfrm>
            <a:off x="9433143" y="4032661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0%</a:t>
            </a:r>
            <a:endParaRPr lang="pt-BR" sz="2200" dirty="0">
              <a:latin typeface="Congenial" panose="02000503040000020004" pitchFamily="2" charset="0"/>
            </a:endParaRP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AD3EF293-11FD-39D1-7E6A-90A3ADDB68F2}"/>
              </a:ext>
            </a:extLst>
          </p:cNvPr>
          <p:cNvSpPr txBox="1"/>
          <p:nvPr/>
        </p:nvSpPr>
        <p:spPr>
          <a:xfrm>
            <a:off x="9445059" y="4889576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0%</a:t>
            </a:r>
            <a:endParaRPr lang="pt-BR" sz="1600" i="1" dirty="0">
              <a:latin typeface="Congenial" panose="02000503040000020004" pitchFamily="2" charset="0"/>
            </a:endParaRPr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9082607D-DC7D-41E6-A4D6-C35DE37B4C97}"/>
              </a:ext>
            </a:extLst>
          </p:cNvPr>
          <p:cNvSpPr txBox="1"/>
          <p:nvPr/>
        </p:nvSpPr>
        <p:spPr>
          <a:xfrm>
            <a:off x="9449779" y="2538547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0%</a:t>
            </a:r>
            <a:endParaRPr lang="pt-BR" sz="2200" dirty="0">
              <a:latin typeface="Congenial" panose="02000503040000020004" pitchFamily="2" charset="0"/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D06DD2ED-27FA-ADAC-D914-778E01A7F122}"/>
              </a:ext>
            </a:extLst>
          </p:cNvPr>
          <p:cNvSpPr txBox="1"/>
          <p:nvPr/>
        </p:nvSpPr>
        <p:spPr>
          <a:xfrm>
            <a:off x="988836" y="3175543"/>
            <a:ext cx="15713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25% </a:t>
            </a:r>
            <a:r>
              <a:rPr lang="pt-BR" sz="1600" b="1" dirty="0">
                <a:latin typeface="Congenial" panose="02000503040000020004" pitchFamily="2" charset="0"/>
              </a:rPr>
              <a:t>+ </a:t>
            </a:r>
          </a:p>
          <a:p>
            <a:pPr algn="ctr"/>
            <a:r>
              <a:rPr lang="pt-BR" sz="1600" b="1" dirty="0">
                <a:latin typeface="Congenial" panose="02000503040000020004" pitchFamily="2" charset="0"/>
              </a:rPr>
              <a:t>Seletivo</a:t>
            </a:r>
            <a:endParaRPr lang="pt-BR" sz="1600" dirty="0">
              <a:latin typeface="Congenial" panose="02000503040000020004" pitchFamily="2" charset="0"/>
            </a:endParaRP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3D2BB4A8-0A56-55B0-49BC-9A5D8AEC00AF}"/>
              </a:ext>
            </a:extLst>
          </p:cNvPr>
          <p:cNvSpPr txBox="1"/>
          <p:nvPr/>
        </p:nvSpPr>
        <p:spPr>
          <a:xfrm>
            <a:off x="1063101" y="4014625"/>
            <a:ext cx="145233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26,5% </a:t>
            </a:r>
            <a:r>
              <a:rPr lang="pt-BR" sz="1600" b="1" dirty="0">
                <a:latin typeface="Congenial" panose="02000503040000020004" pitchFamily="2" charset="0"/>
              </a:rPr>
              <a:t>+ Seletivo</a:t>
            </a:r>
            <a:endParaRPr lang="pt-BR" sz="1600" dirty="0">
              <a:latin typeface="Congenial" panose="02000503040000020004" pitchFamily="2" charset="0"/>
            </a:endParaRPr>
          </a:p>
        </p:txBody>
      </p:sp>
      <p:sp>
        <p:nvSpPr>
          <p:cNvPr id="51" name="CaixaDeTexto 50">
            <a:extLst>
              <a:ext uri="{FF2B5EF4-FFF2-40B4-BE49-F238E27FC236}">
                <a16:creationId xmlns:a16="http://schemas.microsoft.com/office/drawing/2014/main" id="{F2F26A47-2CEA-8734-9035-A5F08EEC22B9}"/>
              </a:ext>
            </a:extLst>
          </p:cNvPr>
          <p:cNvSpPr txBox="1"/>
          <p:nvPr/>
        </p:nvSpPr>
        <p:spPr>
          <a:xfrm>
            <a:off x="953886" y="4856983"/>
            <a:ext cx="15713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Congenial" panose="02000503040000020004" pitchFamily="2" charset="0"/>
              </a:rPr>
              <a:t>28% </a:t>
            </a:r>
            <a:r>
              <a:rPr lang="pt-BR" sz="1600" b="1" dirty="0">
                <a:latin typeface="Congenial" panose="02000503040000020004" pitchFamily="2" charset="0"/>
              </a:rPr>
              <a:t>+ Seletivo</a:t>
            </a:r>
            <a:endParaRPr lang="pt-BR" sz="1600" dirty="0">
              <a:latin typeface="Congenial" panose="02000503040000020004" pitchFamily="2" charset="0"/>
            </a:endParaRPr>
          </a:p>
        </p:txBody>
      </p:sp>
      <p:cxnSp>
        <p:nvCxnSpPr>
          <p:cNvPr id="52" name="Conector reto 51">
            <a:extLst>
              <a:ext uri="{FF2B5EF4-FFF2-40B4-BE49-F238E27FC236}">
                <a16:creationId xmlns:a16="http://schemas.microsoft.com/office/drawing/2014/main" id="{56CD1EEA-558D-619C-E5B7-51C25C14B486}"/>
              </a:ext>
            </a:extLst>
          </p:cNvPr>
          <p:cNvCxnSpPr>
            <a:cxnSpLocks/>
          </p:cNvCxnSpPr>
          <p:nvPr/>
        </p:nvCxnSpPr>
        <p:spPr>
          <a:xfrm>
            <a:off x="-1844" y="1295297"/>
            <a:ext cx="1219384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to 52">
            <a:extLst>
              <a:ext uri="{FF2B5EF4-FFF2-40B4-BE49-F238E27FC236}">
                <a16:creationId xmlns:a16="http://schemas.microsoft.com/office/drawing/2014/main" id="{CFC815FB-25F2-8E72-5A0C-8123614FA4B2}"/>
              </a:ext>
            </a:extLst>
          </p:cNvPr>
          <p:cNvCxnSpPr>
            <a:cxnSpLocks/>
          </p:cNvCxnSpPr>
          <p:nvPr/>
        </p:nvCxnSpPr>
        <p:spPr>
          <a:xfrm>
            <a:off x="18034" y="6311355"/>
            <a:ext cx="1219384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358DAD69-A76C-00CF-FD31-DAC51DB96DF0}"/>
              </a:ext>
            </a:extLst>
          </p:cNvPr>
          <p:cNvSpPr txBox="1"/>
          <p:nvPr/>
        </p:nvSpPr>
        <p:spPr>
          <a:xfrm>
            <a:off x="10681854" y="1603757"/>
            <a:ext cx="14523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3EF8F4"/>
                </a:solidFill>
                <a:latin typeface="Congenial" panose="02000503040000020004" pitchFamily="2" charset="0"/>
              </a:rPr>
              <a:t>EFETIVA</a:t>
            </a:r>
            <a:endParaRPr lang="pt-BR" sz="2000" dirty="0">
              <a:solidFill>
                <a:srgbClr val="3EF8F4"/>
              </a:solidFill>
              <a:latin typeface="Congenial" panose="02000503040000020004" pitchFamily="2" charset="0"/>
            </a:endParaRP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61CB8084-00AE-3CD0-9452-5541BB8B55BA}"/>
              </a:ext>
            </a:extLst>
          </p:cNvPr>
          <p:cNvSpPr txBox="1"/>
          <p:nvPr/>
        </p:nvSpPr>
        <p:spPr>
          <a:xfrm>
            <a:off x="10791691" y="3252994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solidFill>
                  <a:srgbClr val="3EF8F4"/>
                </a:solidFill>
                <a:latin typeface="Congenial" panose="02000503040000020004" pitchFamily="2" charset="0"/>
              </a:rPr>
              <a:t>20,6%</a:t>
            </a:r>
            <a:endParaRPr lang="pt-BR" sz="2200" dirty="0">
              <a:solidFill>
                <a:srgbClr val="3EF8F4"/>
              </a:solidFill>
              <a:latin typeface="Congenial" panose="02000503040000020004" pitchFamily="2" charset="0"/>
            </a:endParaRPr>
          </a:p>
        </p:txBody>
      </p:sp>
      <p:sp>
        <p:nvSpPr>
          <p:cNvPr id="57" name="CaixaDeTexto 56">
            <a:extLst>
              <a:ext uri="{FF2B5EF4-FFF2-40B4-BE49-F238E27FC236}">
                <a16:creationId xmlns:a16="http://schemas.microsoft.com/office/drawing/2014/main" id="{AE6E6B52-D691-0BE3-A5F9-CF6A43F3E04E}"/>
              </a:ext>
            </a:extLst>
          </p:cNvPr>
          <p:cNvSpPr txBox="1"/>
          <p:nvPr/>
        </p:nvSpPr>
        <p:spPr>
          <a:xfrm>
            <a:off x="10800956" y="4032442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solidFill>
                  <a:srgbClr val="3EF8F4"/>
                </a:solidFill>
                <a:latin typeface="Congenial" panose="02000503040000020004" pitchFamily="2" charset="0"/>
              </a:rPr>
              <a:t>18,2%</a:t>
            </a:r>
            <a:endParaRPr lang="pt-BR" sz="2200" dirty="0">
              <a:solidFill>
                <a:srgbClr val="3EF8F4"/>
              </a:solidFill>
              <a:latin typeface="Congenial" panose="02000503040000020004" pitchFamily="2" charset="0"/>
            </a:endParaRPr>
          </a:p>
        </p:txBody>
      </p: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83DB3D6A-33CF-A2EE-9A90-3D5D683122D9}"/>
              </a:ext>
            </a:extLst>
          </p:cNvPr>
          <p:cNvSpPr txBox="1"/>
          <p:nvPr/>
        </p:nvSpPr>
        <p:spPr>
          <a:xfrm>
            <a:off x="10779775" y="4890188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solidFill>
                  <a:srgbClr val="3EF8F4"/>
                </a:solidFill>
                <a:latin typeface="Congenial" panose="02000503040000020004" pitchFamily="2" charset="0"/>
              </a:rPr>
              <a:t>19%</a:t>
            </a:r>
            <a:endParaRPr lang="pt-BR" sz="1600" i="1" dirty="0">
              <a:solidFill>
                <a:srgbClr val="3EF8F4"/>
              </a:solidFill>
              <a:latin typeface="Congenial" panose="02000503040000020004" pitchFamily="2" charset="0"/>
            </a:endParaRPr>
          </a:p>
        </p:txBody>
      </p:sp>
      <p:sp>
        <p:nvSpPr>
          <p:cNvPr id="59" name="CaixaDeTexto 58">
            <a:extLst>
              <a:ext uri="{FF2B5EF4-FFF2-40B4-BE49-F238E27FC236}">
                <a16:creationId xmlns:a16="http://schemas.microsoft.com/office/drawing/2014/main" id="{8B5D60AC-6351-8795-9154-ED5BE417509F}"/>
              </a:ext>
            </a:extLst>
          </p:cNvPr>
          <p:cNvSpPr txBox="1"/>
          <p:nvPr/>
        </p:nvSpPr>
        <p:spPr>
          <a:xfrm>
            <a:off x="10796411" y="2507848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solidFill>
                  <a:srgbClr val="3EF8F4"/>
                </a:solidFill>
                <a:latin typeface="Congenial" panose="02000503040000020004" pitchFamily="2" charset="0"/>
              </a:rPr>
              <a:t>19,5%</a:t>
            </a:r>
            <a:endParaRPr lang="pt-BR" sz="2200" dirty="0">
              <a:solidFill>
                <a:srgbClr val="3EF8F4"/>
              </a:solidFill>
              <a:latin typeface="Congenial" panose="02000503040000020004" pitchFamily="2" charset="0"/>
            </a:endParaRP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06236E59-A54A-0E37-383B-C83C8E663D38}"/>
              </a:ext>
            </a:extLst>
          </p:cNvPr>
          <p:cNvSpPr txBox="1"/>
          <p:nvPr/>
        </p:nvSpPr>
        <p:spPr>
          <a:xfrm>
            <a:off x="60712" y="5589171"/>
            <a:ext cx="120921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ngenial" panose="02000503040000020004" pitchFamily="2" charset="0"/>
              </a:rPr>
              <a:t>LC</a:t>
            </a:r>
          </a:p>
          <a:p>
            <a:r>
              <a:rPr lang="pt-BR" sz="1500" i="1" dirty="0">
                <a:latin typeface="Congenial" panose="02000503040000020004" pitchFamily="2" charset="0"/>
              </a:rPr>
              <a:t>(Final)</a:t>
            </a: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6F4C217C-6EED-992E-592C-11CAA21A7E7C}"/>
              </a:ext>
            </a:extLst>
          </p:cNvPr>
          <p:cNvSpPr txBox="1"/>
          <p:nvPr/>
        </p:nvSpPr>
        <p:spPr>
          <a:xfrm>
            <a:off x="2497848" y="5665473"/>
            <a:ext cx="12832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latin typeface="Congenial" panose="02000503040000020004" pitchFamily="2" charset="0"/>
              </a:rPr>
              <a:t>?</a:t>
            </a:r>
            <a:endParaRPr lang="pt-BR" sz="3000" i="1" dirty="0">
              <a:latin typeface="Congenial" panose="02000503040000020004" pitchFamily="2" charset="0"/>
            </a:endParaRPr>
          </a:p>
        </p:txBody>
      </p:sp>
      <p:sp>
        <p:nvSpPr>
          <p:cNvPr id="69" name="CaixaDeTexto 68">
            <a:extLst>
              <a:ext uri="{FF2B5EF4-FFF2-40B4-BE49-F238E27FC236}">
                <a16:creationId xmlns:a16="http://schemas.microsoft.com/office/drawing/2014/main" id="{3723B3FB-6A57-8434-0138-B9EE6099D1A0}"/>
              </a:ext>
            </a:extLst>
          </p:cNvPr>
          <p:cNvSpPr txBox="1"/>
          <p:nvPr/>
        </p:nvSpPr>
        <p:spPr>
          <a:xfrm>
            <a:off x="10779303" y="5656949"/>
            <a:ext cx="1283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solidFill>
                  <a:srgbClr val="3EF8F4"/>
                </a:solidFill>
                <a:latin typeface="Congenial" panose="02000503040000020004" pitchFamily="2" charset="0"/>
              </a:rPr>
              <a:t>19%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F8E93CC-4396-3C1B-D6A4-81CCE03D9A78}"/>
              </a:ext>
            </a:extLst>
          </p:cNvPr>
          <p:cNvSpPr txBox="1"/>
          <p:nvPr/>
        </p:nvSpPr>
        <p:spPr>
          <a:xfrm>
            <a:off x="6123648" y="1764785"/>
            <a:ext cx="10070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Congenial" panose="02000503040000020004" pitchFamily="2" charset="0"/>
              </a:rPr>
              <a:t>(Zerado)</a:t>
            </a:r>
            <a:endParaRPr lang="pt-BR" sz="1400" dirty="0">
              <a:latin typeface="Congenial" panose="02000503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37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45" grpId="0"/>
      <p:bldP spid="46" grpId="0"/>
      <p:bldP spid="47" grpId="0"/>
      <p:bldP spid="49" grpId="0"/>
      <p:bldP spid="50" grpId="0"/>
      <p:bldP spid="51" grpId="0"/>
      <p:bldP spid="56" grpId="0"/>
      <p:bldP spid="57" grpId="0"/>
      <p:bldP spid="58" grpId="0"/>
      <p:bldP spid="60" grpId="0"/>
      <p:bldP spid="61" grpId="0"/>
      <p:bldP spid="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ângulo 19">
            <a:extLst>
              <a:ext uri="{FF2B5EF4-FFF2-40B4-BE49-F238E27FC236}">
                <a16:creationId xmlns:a16="http://schemas.microsoft.com/office/drawing/2014/main" id="{0FD956BB-77CD-B26B-0E7A-8D92BE0EE7E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1D2F787-C968-A83A-C0CC-10B230CC1BCF}"/>
              </a:ext>
            </a:extLst>
          </p:cNvPr>
          <p:cNvSpPr txBox="1"/>
          <p:nvPr/>
        </p:nvSpPr>
        <p:spPr>
          <a:xfrm>
            <a:off x="1109020" y="227826"/>
            <a:ext cx="87304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>
                <a:latin typeface="Congenial" panose="02000503040000020004" pitchFamily="2" charset="0"/>
              </a:rPr>
              <a:t>RESUMO DE PLEITOS DA ABRAS</a:t>
            </a:r>
            <a:endParaRPr lang="pt-BR" sz="2600" dirty="0">
              <a:latin typeface="Congenial" panose="02000503040000020004" pitchFamily="2" charset="0"/>
            </a:endParaRPr>
          </a:p>
        </p:txBody>
      </p:sp>
      <p:pic>
        <p:nvPicPr>
          <p:cNvPr id="2" name="Gráfico 1" descr="Selo 6 estrutura de tópicos">
            <a:extLst>
              <a:ext uri="{FF2B5EF4-FFF2-40B4-BE49-F238E27FC236}">
                <a16:creationId xmlns:a16="http://schemas.microsoft.com/office/drawing/2014/main" id="{4D072B5B-908B-E9A8-D6A6-77146D5BD7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625" y="47625"/>
            <a:ext cx="914400" cy="9144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6941EE96-4B71-9380-D5E8-2078E48A4930}"/>
              </a:ext>
            </a:extLst>
          </p:cNvPr>
          <p:cNvSpPr txBox="1"/>
          <p:nvPr/>
        </p:nvSpPr>
        <p:spPr>
          <a:xfrm>
            <a:off x="231006" y="1465421"/>
            <a:ext cx="1185832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sz="3000" b="1" dirty="0">
                <a:latin typeface="Congenial" panose="02000503040000020004" pitchFamily="2" charset="0"/>
              </a:rPr>
              <a:t>Controle da carga tributária pela alíquota efetiva.</a:t>
            </a:r>
          </a:p>
          <a:p>
            <a:pPr marL="514350" indent="-514350">
              <a:buFont typeface="+mj-lt"/>
              <a:buAutoNum type="arabicPeriod"/>
            </a:pPr>
            <a:endParaRPr lang="pt-BR" sz="4000" b="1" dirty="0">
              <a:latin typeface="Congenial" panose="02000503040000020004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pt-BR" sz="3000" b="1" dirty="0">
                <a:latin typeface="Congenial" panose="02000503040000020004" pitchFamily="2" charset="0"/>
              </a:rPr>
              <a:t>Manutenção da alíquota efetiva atual (13,8%) do consumo das famílias brasileiras no varejo alimentar (supermercados).</a:t>
            </a:r>
          </a:p>
          <a:p>
            <a:pPr marL="514350" indent="-514350">
              <a:buFont typeface="+mj-lt"/>
              <a:buAutoNum type="arabicPeriod"/>
            </a:pPr>
            <a:endParaRPr lang="pt-BR" sz="4000" b="1" dirty="0">
              <a:latin typeface="Congenial" panose="02000503040000020004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pt-BR" sz="3000" b="1" dirty="0">
                <a:latin typeface="Congenial" panose="02000503040000020004" pitchFamily="2" charset="0"/>
              </a:rPr>
              <a:t>Ampliação da lista dos alimentos com 60% de redução.</a:t>
            </a:r>
          </a:p>
          <a:p>
            <a:pPr marL="514350" indent="-514350">
              <a:buFont typeface="+mj-lt"/>
              <a:buAutoNum type="arabicPeriod"/>
            </a:pPr>
            <a:endParaRPr lang="pt-BR" sz="4000" b="1" dirty="0">
              <a:latin typeface="Congenial" panose="02000503040000020004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pt-BR" sz="3000" b="1" dirty="0">
                <a:latin typeface="Congenial" panose="02000503040000020004" pitchFamily="2" charset="0"/>
              </a:rPr>
              <a:t>Ampliação dos Itens na CBNA e produtos de Higiene e Limpeza.</a:t>
            </a:r>
            <a:endParaRPr lang="pt-BR" sz="2600" dirty="0">
              <a:latin typeface="Congenial" panose="02000503040000020004" pitchFamily="2" charset="0"/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89DB068A-8347-3F88-E6CB-77CAFB665F69}"/>
              </a:ext>
            </a:extLst>
          </p:cNvPr>
          <p:cNvCxnSpPr>
            <a:cxnSpLocks/>
          </p:cNvCxnSpPr>
          <p:nvPr/>
        </p:nvCxnSpPr>
        <p:spPr>
          <a:xfrm>
            <a:off x="-1844" y="1093169"/>
            <a:ext cx="1219384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0909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DAF553C1-F373-C464-61D1-054D6ED36FA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689645" y="6284926"/>
            <a:ext cx="390178" cy="573074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036CF81B-098B-34D7-B9C0-A3F62CDB44A4}"/>
              </a:ext>
            </a:extLst>
          </p:cNvPr>
          <p:cNvSpPr txBox="1"/>
          <p:nvPr/>
        </p:nvSpPr>
        <p:spPr>
          <a:xfrm>
            <a:off x="968377" y="2193829"/>
            <a:ext cx="375403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600" b="1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Congenial" panose="02000503040000020004" pitchFamily="2" charset="0"/>
                <a:cs typeface="Leelawadee UI" panose="020B0502040204020203" pitchFamily="34" charset="-34"/>
              </a:rPr>
              <a:t>PAULO RABELLO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B07475CD-42EC-EF84-541F-3D0F59F04D98}"/>
              </a:ext>
            </a:extLst>
          </p:cNvPr>
          <p:cNvSpPr txBox="1"/>
          <p:nvPr/>
        </p:nvSpPr>
        <p:spPr>
          <a:xfrm>
            <a:off x="1843515" y="3349008"/>
            <a:ext cx="45679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i="1" spc="170" dirty="0">
                <a:solidFill>
                  <a:schemeClr val="tx1">
                    <a:lumMod val="65000"/>
                    <a:lumOff val="35000"/>
                  </a:schemeClr>
                </a:solidFill>
                <a:latin typeface="Congenial" panose="02000503040000020004" pitchFamily="2" charset="0"/>
              </a:rPr>
              <a:t>rabelodecastro</a:t>
            </a:r>
            <a:r>
              <a:rPr lang="pt-BR" sz="2000" b="1" i="1" spc="170" dirty="0">
                <a:solidFill>
                  <a:srgbClr val="610721"/>
                </a:solidFill>
                <a:latin typeface="Congenial" panose="02000503040000020004" pitchFamily="2" charset="0"/>
              </a:rPr>
              <a:t>@</a:t>
            </a:r>
            <a:r>
              <a:rPr lang="pt-BR" sz="2000" i="1" spc="170" dirty="0">
                <a:solidFill>
                  <a:schemeClr val="tx1">
                    <a:lumMod val="65000"/>
                    <a:lumOff val="35000"/>
                  </a:schemeClr>
                </a:solidFill>
                <a:latin typeface="Congenial" panose="02000503040000020004" pitchFamily="2" charset="0"/>
              </a:rPr>
              <a:t>gmail.com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C2883794-AD01-7F08-BD9D-874B0D71A8C2}"/>
              </a:ext>
            </a:extLst>
          </p:cNvPr>
          <p:cNvSpPr txBox="1"/>
          <p:nvPr/>
        </p:nvSpPr>
        <p:spPr>
          <a:xfrm>
            <a:off x="1843515" y="3003245"/>
            <a:ext cx="16201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ngenial" panose="02000503040000020004" pitchFamily="2" charset="0"/>
              </a:rPr>
              <a:t>EMAIL</a:t>
            </a:r>
          </a:p>
        </p:txBody>
      </p:sp>
      <p:pic>
        <p:nvPicPr>
          <p:cNvPr id="16" name="Gráfico 15" descr="Envelope estrutura de tópicos">
            <a:extLst>
              <a:ext uri="{FF2B5EF4-FFF2-40B4-BE49-F238E27FC236}">
                <a16:creationId xmlns:a16="http://schemas.microsoft.com/office/drawing/2014/main" id="{394759C7-D1D7-9C5D-B325-FBC0A9BC23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2317" y="2900325"/>
            <a:ext cx="544394" cy="544394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8167624E-C269-A6DE-5BFC-1F43AA398F14}"/>
              </a:ext>
            </a:extLst>
          </p:cNvPr>
          <p:cNvSpPr txBox="1"/>
          <p:nvPr/>
        </p:nvSpPr>
        <p:spPr>
          <a:xfrm>
            <a:off x="463466" y="581504"/>
            <a:ext cx="58192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spc="870" dirty="0">
                <a:solidFill>
                  <a:schemeClr val="tx1">
                    <a:lumMod val="65000"/>
                    <a:lumOff val="35000"/>
                  </a:schemeClr>
                </a:solidFill>
                <a:latin typeface="Congenial Black" panose="020B0604020202020204" pitchFamily="2" charset="0"/>
                <a:cs typeface="Aharoni" panose="02010803020104030203" pitchFamily="2" charset="-79"/>
              </a:rPr>
              <a:t>OBRIGADO!</a:t>
            </a:r>
            <a:endParaRPr lang="pt-BR" sz="6000" spc="-100" dirty="0">
              <a:solidFill>
                <a:schemeClr val="tx1">
                  <a:lumMod val="65000"/>
                  <a:lumOff val="35000"/>
                </a:schemeClr>
              </a:solidFill>
              <a:latin typeface="Congenial Black" panose="020B0604020202020204" pitchFamily="2" charset="0"/>
              <a:cs typeface="Aharoni" panose="02010803020104030203" pitchFamily="2" charset="-79"/>
            </a:endParaRPr>
          </a:p>
        </p:txBody>
      </p:sp>
      <p:pic>
        <p:nvPicPr>
          <p:cNvPr id="4" name="Imagem 3" descr="Desenho de um círculo&#10;&#10;Descrição gerada automaticamente com confiança média">
            <a:extLst>
              <a:ext uri="{FF2B5EF4-FFF2-40B4-BE49-F238E27FC236}">
                <a16:creationId xmlns:a16="http://schemas.microsoft.com/office/drawing/2014/main" id="{24941C3E-78FE-71BC-FF4A-7D9795F087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7" y="5330666"/>
            <a:ext cx="1406155" cy="84477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0ABE389-92A3-0070-1133-D50241075BD1}"/>
              </a:ext>
            </a:extLst>
          </p:cNvPr>
          <p:cNvSpPr txBox="1"/>
          <p:nvPr/>
        </p:nvSpPr>
        <p:spPr>
          <a:xfrm>
            <a:off x="2657403" y="5500959"/>
            <a:ext cx="37540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b="1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Congenial" panose="02000503040000020004" pitchFamily="2" charset="0"/>
                <a:cs typeface="Leelawadee UI" panose="020B0502040204020203" pitchFamily="34" charset="-34"/>
              </a:rPr>
              <a:t>Marcel Caparoz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7DCB7F5-FDD1-7276-33FF-4B4C5EBD2BAC}"/>
              </a:ext>
            </a:extLst>
          </p:cNvPr>
          <p:cNvSpPr txBox="1"/>
          <p:nvPr/>
        </p:nvSpPr>
        <p:spPr>
          <a:xfrm>
            <a:off x="2647485" y="5779110"/>
            <a:ext cx="45679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i="1" spc="170" dirty="0">
                <a:solidFill>
                  <a:schemeClr val="tx1">
                    <a:lumMod val="65000"/>
                    <a:lumOff val="35000"/>
                  </a:schemeClr>
                </a:solidFill>
                <a:latin typeface="Congenial" panose="02000503040000020004" pitchFamily="2" charset="0"/>
              </a:rPr>
              <a:t>(11) 94259-6433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E98E3BF-4BAE-66F6-D442-DEFE5924B6E3}"/>
              </a:ext>
            </a:extLst>
          </p:cNvPr>
          <p:cNvSpPr txBox="1"/>
          <p:nvPr/>
        </p:nvSpPr>
        <p:spPr>
          <a:xfrm>
            <a:off x="3580050" y="5259371"/>
            <a:ext cx="29530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dirty="0">
                <a:latin typeface="Congenial" panose="02000503040000020004" pitchFamily="2" charset="0"/>
                <a:cs typeface="Leelawadee UI" panose="020B0502040204020203" pitchFamily="34" charset="-34"/>
              </a:rPr>
              <a:t>marcel@</a:t>
            </a:r>
            <a:r>
              <a:rPr lang="pt-BR" sz="1200" b="1" dirty="0">
                <a:solidFill>
                  <a:srgbClr val="610721"/>
                </a:solidFill>
                <a:latin typeface="Congenial" panose="02000503040000020004" pitchFamily="2" charset="0"/>
                <a:cs typeface="Leelawadee UI" panose="020B0502040204020203" pitchFamily="34" charset="-34"/>
              </a:rPr>
              <a:t>rc</a:t>
            </a:r>
            <a:r>
              <a:rPr lang="pt-BR" sz="1200" dirty="0">
                <a:latin typeface="Congenial" panose="02000503040000020004" pitchFamily="2" charset="0"/>
                <a:cs typeface="Leelawadee UI" panose="020B0502040204020203" pitchFamily="34" charset="-34"/>
              </a:rPr>
              <a:t>consultores.com.br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4DEED2F-BE03-5AB8-E664-2DB0F11412A5}"/>
              </a:ext>
            </a:extLst>
          </p:cNvPr>
          <p:cNvSpPr txBox="1"/>
          <p:nvPr/>
        </p:nvSpPr>
        <p:spPr>
          <a:xfrm>
            <a:off x="2647484" y="5270127"/>
            <a:ext cx="15755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dirty="0">
                <a:latin typeface="Congenial" panose="02000503040000020004" pitchFamily="2" charset="0"/>
                <a:cs typeface="Leelawadee UI" panose="020B0502040204020203" pitchFamily="34" charset="-34"/>
              </a:rPr>
              <a:t>Contato RC:</a:t>
            </a:r>
          </a:p>
        </p:txBody>
      </p:sp>
    </p:spTree>
    <p:extLst>
      <p:ext uri="{BB962C8B-B14F-4D97-AF65-F5344CB8AC3E}">
        <p14:creationId xmlns:p14="http://schemas.microsoft.com/office/powerpoint/2010/main" val="4126110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F23F23F-EBD3-B12A-D0E9-A5C8E61022DC}"/>
              </a:ext>
            </a:extLst>
          </p:cNvPr>
          <p:cNvSpPr/>
          <p:nvPr/>
        </p:nvSpPr>
        <p:spPr>
          <a:xfrm>
            <a:off x="-132" y="0"/>
            <a:ext cx="12192132" cy="7970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53AE012-6F64-D7AB-1C2A-E24916E042C3}"/>
              </a:ext>
            </a:extLst>
          </p:cNvPr>
          <p:cNvSpPr txBox="1"/>
          <p:nvPr/>
        </p:nvSpPr>
        <p:spPr>
          <a:xfrm>
            <a:off x="69792" y="121505"/>
            <a:ext cx="87304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>
                <a:latin typeface="Congenial" panose="02000503040000020004" pitchFamily="2" charset="0"/>
              </a:rPr>
              <a:t>INEFICIÊNCIA DO CASHBACK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D8F7A65F-DD64-E30E-D029-803F7D575F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32" y="797007"/>
            <a:ext cx="12192000" cy="6060994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4823CFA2-256B-A73F-9B0E-76719A491739}"/>
              </a:ext>
            </a:extLst>
          </p:cNvPr>
          <p:cNvSpPr/>
          <p:nvPr/>
        </p:nvSpPr>
        <p:spPr>
          <a:xfrm>
            <a:off x="2252312" y="5332396"/>
            <a:ext cx="1607419" cy="211756"/>
          </a:xfrm>
          <a:prstGeom prst="rect">
            <a:avLst/>
          </a:prstGeom>
          <a:pattFill prst="wdDnDiag">
            <a:fgClr>
              <a:schemeClr val="bg1"/>
            </a:fgClr>
            <a:bgClr>
              <a:schemeClr val="bg1">
                <a:lumMod val="65000"/>
              </a:schemeClr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790B93FF-ABD7-49C2-114B-E0068F1775B1}"/>
              </a:ext>
            </a:extLst>
          </p:cNvPr>
          <p:cNvSpPr/>
          <p:nvPr/>
        </p:nvSpPr>
        <p:spPr>
          <a:xfrm>
            <a:off x="3859731" y="5218042"/>
            <a:ext cx="741145" cy="326110"/>
          </a:xfrm>
          <a:prstGeom prst="rect">
            <a:avLst/>
          </a:prstGeom>
          <a:pattFill prst="wdDnDiag">
            <a:fgClr>
              <a:schemeClr val="bg1"/>
            </a:fgClr>
            <a:bgClr>
              <a:schemeClr val="bg1">
                <a:lumMod val="65000"/>
              </a:schemeClr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1AC669E-371D-F75E-01A8-EBAB6B702910}"/>
              </a:ext>
            </a:extLst>
          </p:cNvPr>
          <p:cNvSpPr txBox="1"/>
          <p:nvPr/>
        </p:nvSpPr>
        <p:spPr>
          <a:xfrm>
            <a:off x="1742984" y="4371214"/>
            <a:ext cx="28578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bg1"/>
                </a:solidFill>
                <a:latin typeface="Congenial" panose="02000503040000020004" pitchFamily="2" charset="0"/>
              </a:rPr>
              <a:t>ALCANÇE DO CASHBACK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0E4D4B8-D937-A95E-5DDE-6223DC9DA0B6}"/>
              </a:ext>
            </a:extLst>
          </p:cNvPr>
          <p:cNvSpPr txBox="1"/>
          <p:nvPr/>
        </p:nvSpPr>
        <p:spPr>
          <a:xfrm>
            <a:off x="425134" y="5614607"/>
            <a:ext cx="1317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>
                <a:solidFill>
                  <a:srgbClr val="FF5050"/>
                </a:solidFill>
                <a:latin typeface="Congenial" panose="02000503040000020004" pitchFamily="2" charset="0"/>
              </a:rPr>
              <a:t>INVISÍVEIS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E8A830EC-9805-B7F4-7F8E-746A344005C3}"/>
              </a:ext>
            </a:extLst>
          </p:cNvPr>
          <p:cNvSpPr/>
          <p:nvPr/>
        </p:nvSpPr>
        <p:spPr>
          <a:xfrm>
            <a:off x="1578543" y="5328927"/>
            <a:ext cx="673637" cy="211756"/>
          </a:xfrm>
          <a:prstGeom prst="rect">
            <a:avLst/>
          </a:prstGeom>
          <a:pattFill prst="wdDnDiag">
            <a:fgClr>
              <a:schemeClr val="bg1"/>
            </a:fgClr>
            <a:bgClr>
              <a:srgbClr val="FF5050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78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/>
      <p:bldP spid="7" grpId="0"/>
      <p:bldP spid="9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10212</TotalTime>
  <Words>438</Words>
  <Application>Microsoft Office PowerPoint</Application>
  <PresentationFormat>Widescreen</PresentationFormat>
  <Paragraphs>161</Paragraphs>
  <Slides>9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23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33" baseType="lpstr">
      <vt:lpstr>MS Gothic</vt:lpstr>
      <vt:lpstr>Aharoni</vt:lpstr>
      <vt:lpstr>Amasis MT Pro Black</vt:lpstr>
      <vt:lpstr>Aptos</vt:lpstr>
      <vt:lpstr>Aptos Display</vt:lpstr>
      <vt:lpstr>Arial</vt:lpstr>
      <vt:lpstr>Cascadia Mono</vt:lpstr>
      <vt:lpstr>Cascadia Mono ExtraLight</vt:lpstr>
      <vt:lpstr>Castellar</vt:lpstr>
      <vt:lpstr>Cavolini</vt:lpstr>
      <vt:lpstr>Comic Sans MS</vt:lpstr>
      <vt:lpstr>Congenial</vt:lpstr>
      <vt:lpstr>Congenial Black</vt:lpstr>
      <vt:lpstr>Elephant Pro</vt:lpstr>
      <vt:lpstr>Franklin Gothic Heavy</vt:lpstr>
      <vt:lpstr>Georgia Pro Cond Light</vt:lpstr>
      <vt:lpstr>Gill Sans Nova</vt:lpstr>
      <vt:lpstr>Gill Sans Nova Ultra Bold</vt:lpstr>
      <vt:lpstr>Goudy Stout</vt:lpstr>
      <vt:lpstr>Impact</vt:lpstr>
      <vt:lpstr>Kristen ITC</vt:lpstr>
      <vt:lpstr>Modern Love Caps</vt:lpstr>
      <vt:lpstr>Segoe UI Black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RC  Consultores</dc:creator>
  <cp:lastModifiedBy>RC  Consultores</cp:lastModifiedBy>
  <cp:revision>39</cp:revision>
  <dcterms:created xsi:type="dcterms:W3CDTF">2024-08-27T16:59:16Z</dcterms:created>
  <dcterms:modified xsi:type="dcterms:W3CDTF">2024-09-10T16:58:33Z</dcterms:modified>
</cp:coreProperties>
</file>