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9" r:id="rId4"/>
    <p:sldId id="260" r:id="rId5"/>
    <p:sldId id="267" r:id="rId6"/>
    <p:sldId id="261" r:id="rId7"/>
    <p:sldId id="274" r:id="rId8"/>
    <p:sldId id="268" r:id="rId9"/>
    <p:sldId id="266" r:id="rId10"/>
    <p:sldId id="269" r:id="rId11"/>
    <p:sldId id="270" r:id="rId12"/>
    <p:sldId id="272" r:id="rId13"/>
    <p:sldId id="273" r:id="rId14"/>
    <p:sldId id="257" r:id="rId15"/>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ヒラギノ角ゴ Pro W3" charset="0"/>
        <a:cs typeface="ヒラギノ角ゴ Pro W3" charset="0"/>
      </a:defRPr>
    </a:lvl1pPr>
    <a:lvl2pPr marL="457200" algn="l" defTabSz="457200" rtl="0" fontAlgn="base">
      <a:spcBef>
        <a:spcPct val="0"/>
      </a:spcBef>
      <a:spcAft>
        <a:spcPct val="0"/>
      </a:spcAft>
      <a:defRPr kern="1200">
        <a:solidFill>
          <a:schemeClr val="tx1"/>
        </a:solidFill>
        <a:latin typeface="Arial" charset="0"/>
        <a:ea typeface="ヒラギノ角ゴ Pro W3" charset="0"/>
        <a:cs typeface="ヒラギノ角ゴ Pro W3" charset="0"/>
      </a:defRPr>
    </a:lvl2pPr>
    <a:lvl3pPr marL="914400" algn="l" defTabSz="457200" rtl="0" fontAlgn="base">
      <a:spcBef>
        <a:spcPct val="0"/>
      </a:spcBef>
      <a:spcAft>
        <a:spcPct val="0"/>
      </a:spcAft>
      <a:defRPr kern="1200">
        <a:solidFill>
          <a:schemeClr val="tx1"/>
        </a:solidFill>
        <a:latin typeface="Arial" charset="0"/>
        <a:ea typeface="ヒラギノ角ゴ Pro W3" charset="0"/>
        <a:cs typeface="ヒラギノ角ゴ Pro W3" charset="0"/>
      </a:defRPr>
    </a:lvl3pPr>
    <a:lvl4pPr marL="1371600" algn="l" defTabSz="457200" rtl="0" fontAlgn="base">
      <a:spcBef>
        <a:spcPct val="0"/>
      </a:spcBef>
      <a:spcAft>
        <a:spcPct val="0"/>
      </a:spcAft>
      <a:defRPr kern="1200">
        <a:solidFill>
          <a:schemeClr val="tx1"/>
        </a:solidFill>
        <a:latin typeface="Arial" charset="0"/>
        <a:ea typeface="ヒラギノ角ゴ Pro W3" charset="0"/>
        <a:cs typeface="ヒラギノ角ゴ Pro W3" charset="0"/>
      </a:defRPr>
    </a:lvl4pPr>
    <a:lvl5pPr marL="1828800" algn="l" defTabSz="457200" rtl="0" fontAlgn="base">
      <a:spcBef>
        <a:spcPct val="0"/>
      </a:spcBef>
      <a:spcAft>
        <a:spcPct val="0"/>
      </a:spcAft>
      <a:defRPr kern="1200">
        <a:solidFill>
          <a:schemeClr val="tx1"/>
        </a:solidFill>
        <a:latin typeface="Arial" charset="0"/>
        <a:ea typeface="ヒラギノ角ゴ Pro W3" charset="0"/>
        <a:cs typeface="ヒラギノ角ゴ Pro W3" charset="0"/>
      </a:defRPr>
    </a:lvl5pPr>
    <a:lvl6pPr marL="2286000" algn="l" defTabSz="457200" rtl="0" eaLnBrk="1" latinLnBrk="0" hangingPunct="1">
      <a:defRPr kern="1200">
        <a:solidFill>
          <a:schemeClr val="tx1"/>
        </a:solidFill>
        <a:latin typeface="Arial" charset="0"/>
        <a:ea typeface="ヒラギノ角ゴ Pro W3" charset="0"/>
        <a:cs typeface="ヒラギノ角ゴ Pro W3" charset="0"/>
      </a:defRPr>
    </a:lvl6pPr>
    <a:lvl7pPr marL="2743200" algn="l" defTabSz="457200" rtl="0" eaLnBrk="1" latinLnBrk="0" hangingPunct="1">
      <a:defRPr kern="1200">
        <a:solidFill>
          <a:schemeClr val="tx1"/>
        </a:solidFill>
        <a:latin typeface="Arial" charset="0"/>
        <a:ea typeface="ヒラギノ角ゴ Pro W3" charset="0"/>
        <a:cs typeface="ヒラギノ角ゴ Pro W3" charset="0"/>
      </a:defRPr>
    </a:lvl7pPr>
    <a:lvl8pPr marL="3200400" algn="l" defTabSz="457200" rtl="0" eaLnBrk="1" latinLnBrk="0" hangingPunct="1">
      <a:defRPr kern="1200">
        <a:solidFill>
          <a:schemeClr val="tx1"/>
        </a:solidFill>
        <a:latin typeface="Arial" charset="0"/>
        <a:ea typeface="ヒラギノ角ゴ Pro W3" charset="0"/>
        <a:cs typeface="ヒラギノ角ゴ Pro W3" charset="0"/>
      </a:defRPr>
    </a:lvl8pPr>
    <a:lvl9pPr marL="3657600" algn="l" defTabSz="457200" rtl="0" eaLnBrk="1" latinLnBrk="0" hangingPunct="1">
      <a:defRPr kern="1200">
        <a:solidFill>
          <a:schemeClr val="tx1"/>
        </a:solidFill>
        <a:latin typeface="Arial" charset="0"/>
        <a:ea typeface="ヒラギノ角ゴ Pro W3" charset="0"/>
        <a:cs typeface="ヒラギノ角ゴ Pro W3"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55" d="100"/>
          <a:sy n="55" d="100"/>
        </p:scale>
        <p:origin x="-1736"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x-none"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x-none"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46092D74-217A-954D-979F-58FAFB2AFF98}" type="datetime1">
              <a:rPr lang="en-US"/>
              <a:pPr>
                <a:defRPr/>
              </a:pPr>
              <a:t>19/05/14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9C64425-6115-1641-8A3A-0D723450BC9A}" type="slidenum">
              <a:rPr lang="en-US"/>
              <a:pPr>
                <a:defRPr/>
              </a:pPr>
              <a:t>‹#›</a:t>
            </a:fld>
            <a:endParaRPr lang="en-US"/>
          </a:p>
        </p:txBody>
      </p:sp>
    </p:spTree>
    <p:extLst>
      <p:ext uri="{BB962C8B-B14F-4D97-AF65-F5344CB8AC3E}">
        <p14:creationId xmlns:p14="http://schemas.microsoft.com/office/powerpoint/2010/main" val="5214746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57DE81D-431D-5147-B13C-24F63843427D}" type="datetime1">
              <a:rPr lang="en-US"/>
              <a:pPr>
                <a:defRPr/>
              </a:pPr>
              <a:t>19/05/14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1C58776-CB21-6442-A6EB-685BB6D42B97}" type="slidenum">
              <a:rPr lang="en-US"/>
              <a:pPr>
                <a:defRPr/>
              </a:pPr>
              <a:t>‹#›</a:t>
            </a:fld>
            <a:endParaRPr lang="en-US"/>
          </a:p>
        </p:txBody>
      </p:sp>
    </p:spTree>
    <p:extLst>
      <p:ext uri="{BB962C8B-B14F-4D97-AF65-F5344CB8AC3E}">
        <p14:creationId xmlns:p14="http://schemas.microsoft.com/office/powerpoint/2010/main" val="1408020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x-none"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9F30948-93C2-894B-8319-65D1B655DA8E}" type="datetime1">
              <a:rPr lang="en-US"/>
              <a:pPr>
                <a:defRPr/>
              </a:pPr>
              <a:t>19/05/14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2AEA883-7F80-D647-8FBD-7950CD1EEEB0}" type="slidenum">
              <a:rPr lang="en-US"/>
              <a:pPr>
                <a:defRPr/>
              </a:pPr>
              <a:t>‹#›</a:t>
            </a:fld>
            <a:endParaRPr lang="en-US"/>
          </a:p>
        </p:txBody>
      </p:sp>
    </p:spTree>
    <p:extLst>
      <p:ext uri="{BB962C8B-B14F-4D97-AF65-F5344CB8AC3E}">
        <p14:creationId xmlns:p14="http://schemas.microsoft.com/office/powerpoint/2010/main" val="4164655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Content Placeholder 2"/>
          <p:cNvSpPr>
            <a:spLocks noGrp="1"/>
          </p:cNvSpPr>
          <p:nvPr>
            <p:ph idx="1"/>
          </p:nvPr>
        </p:nvSpPr>
        <p:spPr/>
        <p:txBody>
          <a:body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DC5E924-D895-164B-B5ED-E82CC8FAC335}" type="datetime1">
              <a:rPr lang="en-US"/>
              <a:pPr>
                <a:defRPr/>
              </a:pPr>
              <a:t>19/05/14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6815D8E-CBBB-ED42-981C-2E29333543C5}" type="slidenum">
              <a:rPr lang="en-US"/>
              <a:pPr>
                <a:defRPr/>
              </a:pPr>
              <a:t>‹#›</a:t>
            </a:fld>
            <a:endParaRPr lang="en-US"/>
          </a:p>
        </p:txBody>
      </p:sp>
    </p:spTree>
    <p:extLst>
      <p:ext uri="{BB962C8B-B14F-4D97-AF65-F5344CB8AC3E}">
        <p14:creationId xmlns:p14="http://schemas.microsoft.com/office/powerpoint/2010/main" val="14959809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x-none"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x-none"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795340A8-FB86-9143-9932-7758F5B5F8BF}" type="datetime1">
              <a:rPr lang="en-US"/>
              <a:pPr>
                <a:defRPr/>
              </a:pPr>
              <a:t>19/05/14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10C376C-5F37-524A-9FCB-50853024EC18}" type="slidenum">
              <a:rPr lang="en-US"/>
              <a:pPr>
                <a:defRPr/>
              </a:pPr>
              <a:t>‹#›</a:t>
            </a:fld>
            <a:endParaRPr lang="en-US"/>
          </a:p>
        </p:txBody>
      </p:sp>
    </p:spTree>
    <p:extLst>
      <p:ext uri="{BB962C8B-B14F-4D97-AF65-F5344CB8AC3E}">
        <p14:creationId xmlns:p14="http://schemas.microsoft.com/office/powerpoint/2010/main" val="1386004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CBFC7D87-6DBB-384E-9BF6-A5F33DC3B548}" type="datetime1">
              <a:rPr lang="en-US"/>
              <a:pPr>
                <a:defRPr/>
              </a:pPr>
              <a:t>19/05/14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0225790-22C1-DE46-8F02-CC64967AA463}" type="slidenum">
              <a:rPr lang="en-US"/>
              <a:pPr>
                <a:defRPr/>
              </a:pPr>
              <a:t>‹#›</a:t>
            </a:fld>
            <a:endParaRPr lang="en-US"/>
          </a:p>
        </p:txBody>
      </p:sp>
    </p:spTree>
    <p:extLst>
      <p:ext uri="{BB962C8B-B14F-4D97-AF65-F5344CB8AC3E}">
        <p14:creationId xmlns:p14="http://schemas.microsoft.com/office/powerpoint/2010/main" val="1489509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x-none"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6EAC71E9-3EC0-7241-AA08-3287CF057809}" type="datetime1">
              <a:rPr lang="en-US"/>
              <a:pPr>
                <a:defRPr/>
              </a:pPr>
              <a:t>19/05/14</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ACEBA476-5B28-9841-8D4F-0D779E69C8F6}" type="slidenum">
              <a:rPr lang="en-US"/>
              <a:pPr>
                <a:defRPr/>
              </a:pPr>
              <a:t>‹#›</a:t>
            </a:fld>
            <a:endParaRPr lang="en-US"/>
          </a:p>
        </p:txBody>
      </p:sp>
    </p:spTree>
    <p:extLst>
      <p:ext uri="{BB962C8B-B14F-4D97-AF65-F5344CB8AC3E}">
        <p14:creationId xmlns:p14="http://schemas.microsoft.com/office/powerpoint/2010/main" val="33186095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C4F6432D-AC04-3E49-9C5A-AD66C513E9FB}" type="datetime1">
              <a:rPr lang="en-US"/>
              <a:pPr>
                <a:defRPr/>
              </a:pPr>
              <a:t>19/05/14</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3472E0A2-2E7F-824B-AFF1-54D749A48F6E}" type="slidenum">
              <a:rPr lang="en-US"/>
              <a:pPr>
                <a:defRPr/>
              </a:pPr>
              <a:t>‹#›</a:t>
            </a:fld>
            <a:endParaRPr lang="en-US"/>
          </a:p>
        </p:txBody>
      </p:sp>
    </p:spTree>
    <p:extLst>
      <p:ext uri="{BB962C8B-B14F-4D97-AF65-F5344CB8AC3E}">
        <p14:creationId xmlns:p14="http://schemas.microsoft.com/office/powerpoint/2010/main" val="2521080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4335BAB-4E67-DE47-867D-53778DE2AB49}" type="datetime1">
              <a:rPr lang="en-US"/>
              <a:pPr>
                <a:defRPr/>
              </a:pPr>
              <a:t>19/05/14</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4C879F6-CCF6-E043-937A-DAE471649A96}" type="slidenum">
              <a:rPr lang="en-US"/>
              <a:pPr>
                <a:defRPr/>
              </a:pPr>
              <a:t>‹#›</a:t>
            </a:fld>
            <a:endParaRPr lang="en-US"/>
          </a:p>
        </p:txBody>
      </p:sp>
    </p:spTree>
    <p:extLst>
      <p:ext uri="{BB962C8B-B14F-4D97-AF65-F5344CB8AC3E}">
        <p14:creationId xmlns:p14="http://schemas.microsoft.com/office/powerpoint/2010/main" val="8100793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x-none"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3222F74-3A3E-2F42-B5FA-85D1138AEB66}" type="datetime1">
              <a:rPr lang="en-US"/>
              <a:pPr>
                <a:defRPr/>
              </a:pPr>
              <a:t>19/05/14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D29842B-CD52-9245-9A56-CD0AA037DC5C}" type="slidenum">
              <a:rPr lang="en-US"/>
              <a:pPr>
                <a:defRPr/>
              </a:pPr>
              <a:t>‹#›</a:t>
            </a:fld>
            <a:endParaRPr lang="en-US"/>
          </a:p>
        </p:txBody>
      </p:sp>
    </p:spTree>
    <p:extLst>
      <p:ext uri="{BB962C8B-B14F-4D97-AF65-F5344CB8AC3E}">
        <p14:creationId xmlns:p14="http://schemas.microsoft.com/office/powerpoint/2010/main" val="37014044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x-none"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x-none" noProof="0" smtClean="0"/>
              <a:t>Drag picture to placeholder or click icon to add</a:t>
            </a:r>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60F31E0-C0F2-CF46-9C91-B47F91CD5F4A}" type="datetime1">
              <a:rPr lang="en-US"/>
              <a:pPr>
                <a:defRPr/>
              </a:pPr>
              <a:t>19/05/14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FD7DD70-FEEB-8E48-AB23-2212478BD748}" type="slidenum">
              <a:rPr lang="en-US"/>
              <a:pPr>
                <a:defRPr/>
              </a:pPr>
              <a:t>‹#›</a:t>
            </a:fld>
            <a:endParaRPr lang="en-US"/>
          </a:p>
        </p:txBody>
      </p:sp>
    </p:spTree>
    <p:extLst>
      <p:ext uri="{BB962C8B-B14F-4D97-AF65-F5344CB8AC3E}">
        <p14:creationId xmlns:p14="http://schemas.microsoft.com/office/powerpoint/2010/main" val="331408424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x-none" smtClean="0"/>
              <a:t>Click to edit Master title style</a:t>
            </a:r>
            <a:endParaRPr lang="en-US"/>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smtClean="0">
                <a:solidFill>
                  <a:srgbClr val="898989"/>
                </a:solidFill>
                <a:latin typeface="Calibri" charset="0"/>
              </a:defRPr>
            </a:lvl1pPr>
          </a:lstStyle>
          <a:p>
            <a:pPr>
              <a:defRPr/>
            </a:pPr>
            <a:fld id="{34B41746-DE79-ED40-8A52-C2799147243F}" type="datetime1">
              <a:rPr lang="en-US"/>
              <a:pPr>
                <a:defRPr/>
              </a:pPr>
              <a:t>19/05/14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smtClean="0">
                <a:solidFill>
                  <a:srgbClr val="898989"/>
                </a:solidFill>
                <a:latin typeface="Calibri" charset="0"/>
              </a:defRPr>
            </a:lvl1pPr>
          </a:lstStyle>
          <a:p>
            <a:pPr>
              <a:defRPr/>
            </a:pPr>
            <a:fld id="{FC20059B-DD99-834B-BC6A-66C209FBF77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ヒラギノ角ゴ Pro W3" charset="-128"/>
          <a:cs typeface="ヒラギノ角ゴ Pro W3" charset="-128"/>
        </a:defRPr>
      </a:lvl1pPr>
      <a:lvl2pPr algn="ctr" defTabSz="457200" rtl="0" eaLnBrk="1" fontAlgn="base" hangingPunct="1">
        <a:spcBef>
          <a:spcPct val="0"/>
        </a:spcBef>
        <a:spcAft>
          <a:spcPct val="0"/>
        </a:spcAft>
        <a:defRPr sz="4400">
          <a:solidFill>
            <a:schemeClr val="tx1"/>
          </a:solidFill>
          <a:latin typeface="Calibri" charset="0"/>
          <a:ea typeface="ヒラギノ角ゴ Pro W3" charset="-128"/>
          <a:cs typeface="ヒラギノ角ゴ Pro W3" charset="-128"/>
        </a:defRPr>
      </a:lvl2pPr>
      <a:lvl3pPr algn="ctr" defTabSz="457200" rtl="0" eaLnBrk="1" fontAlgn="base" hangingPunct="1">
        <a:spcBef>
          <a:spcPct val="0"/>
        </a:spcBef>
        <a:spcAft>
          <a:spcPct val="0"/>
        </a:spcAft>
        <a:defRPr sz="4400">
          <a:solidFill>
            <a:schemeClr val="tx1"/>
          </a:solidFill>
          <a:latin typeface="Calibri" charset="0"/>
          <a:ea typeface="ヒラギノ角ゴ Pro W3" charset="-128"/>
          <a:cs typeface="ヒラギノ角ゴ Pro W3" charset="-128"/>
        </a:defRPr>
      </a:lvl3pPr>
      <a:lvl4pPr algn="ctr" defTabSz="457200" rtl="0" eaLnBrk="1" fontAlgn="base" hangingPunct="1">
        <a:spcBef>
          <a:spcPct val="0"/>
        </a:spcBef>
        <a:spcAft>
          <a:spcPct val="0"/>
        </a:spcAft>
        <a:defRPr sz="4400">
          <a:solidFill>
            <a:schemeClr val="tx1"/>
          </a:solidFill>
          <a:latin typeface="Calibri" charset="0"/>
          <a:ea typeface="ヒラギノ角ゴ Pro W3" charset="-128"/>
          <a:cs typeface="ヒラギノ角ゴ Pro W3" charset="-128"/>
        </a:defRPr>
      </a:lvl4pPr>
      <a:lvl5pPr algn="ctr" defTabSz="457200" rtl="0" eaLnBrk="1" fontAlgn="base" hangingPunct="1">
        <a:spcBef>
          <a:spcPct val="0"/>
        </a:spcBef>
        <a:spcAft>
          <a:spcPct val="0"/>
        </a:spcAft>
        <a:defRPr sz="4400">
          <a:solidFill>
            <a:schemeClr val="tx1"/>
          </a:solidFill>
          <a:latin typeface="Calibri" charset="0"/>
          <a:ea typeface="ヒラギノ角ゴ Pro W3" charset="-128"/>
          <a:cs typeface="ヒラギノ角ゴ Pro W3" charset="-128"/>
        </a:defRPr>
      </a:lvl5pPr>
      <a:lvl6pPr marL="457200" algn="ctr" defTabSz="457200" rtl="0" eaLnBrk="1" fontAlgn="base" hangingPunct="1">
        <a:spcBef>
          <a:spcPct val="0"/>
        </a:spcBef>
        <a:spcAft>
          <a:spcPct val="0"/>
        </a:spcAft>
        <a:defRPr sz="4400">
          <a:solidFill>
            <a:schemeClr val="tx1"/>
          </a:solidFill>
          <a:latin typeface="Calibri" charset="0"/>
          <a:ea typeface="ヒラギノ角ゴ Pro W3" charset="-128"/>
          <a:cs typeface="ヒラギノ角ゴ Pro W3" charset="-128"/>
        </a:defRPr>
      </a:lvl6pPr>
      <a:lvl7pPr marL="914400" algn="ctr" defTabSz="457200" rtl="0" eaLnBrk="1" fontAlgn="base" hangingPunct="1">
        <a:spcBef>
          <a:spcPct val="0"/>
        </a:spcBef>
        <a:spcAft>
          <a:spcPct val="0"/>
        </a:spcAft>
        <a:defRPr sz="4400">
          <a:solidFill>
            <a:schemeClr val="tx1"/>
          </a:solidFill>
          <a:latin typeface="Calibri" charset="0"/>
          <a:ea typeface="ヒラギノ角ゴ Pro W3" charset="-128"/>
          <a:cs typeface="ヒラギノ角ゴ Pro W3" charset="-128"/>
        </a:defRPr>
      </a:lvl7pPr>
      <a:lvl8pPr marL="1371600" algn="ctr" defTabSz="457200" rtl="0" eaLnBrk="1" fontAlgn="base" hangingPunct="1">
        <a:spcBef>
          <a:spcPct val="0"/>
        </a:spcBef>
        <a:spcAft>
          <a:spcPct val="0"/>
        </a:spcAft>
        <a:defRPr sz="4400">
          <a:solidFill>
            <a:schemeClr val="tx1"/>
          </a:solidFill>
          <a:latin typeface="Calibri" charset="0"/>
          <a:ea typeface="ヒラギノ角ゴ Pro W3" charset="-128"/>
          <a:cs typeface="ヒラギノ角ゴ Pro W3" charset="-128"/>
        </a:defRPr>
      </a:lvl8pPr>
      <a:lvl9pPr marL="1828800" algn="ctr" defTabSz="457200" rtl="0" eaLnBrk="1" fontAlgn="base" hangingPunct="1">
        <a:spcBef>
          <a:spcPct val="0"/>
        </a:spcBef>
        <a:spcAft>
          <a:spcPct val="0"/>
        </a:spcAft>
        <a:defRPr sz="4400">
          <a:solidFill>
            <a:schemeClr val="tx1"/>
          </a:solidFill>
          <a:latin typeface="Calibri" charset="0"/>
          <a:ea typeface="ヒラギノ角ゴ Pro W3" charset="-128"/>
          <a:cs typeface="ヒラギノ角ゴ Pro W3"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ヒラギノ角ゴ Pro W3" charset="-128"/>
          <a:cs typeface="ヒラギノ角ゴ Pro W3"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ヒラギノ角ゴ Pro W3" charset="-128"/>
          <a:cs typeface="ヒラギノ角ゴ Pro W3" charset="0"/>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ヒラギノ角ゴ Pro W3" charset="-128"/>
          <a:cs typeface="ヒラギノ角ゴ Pro W3" charset="0"/>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ヒラギノ角ゴ Pro W3" charset="-128"/>
          <a:cs typeface="ヒラギノ角ゴ Pro W3" charset="0"/>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ヒラギノ角ゴ Pro W3" charset="-128"/>
          <a:cs typeface="ヒラギノ角ゴ Pro W3"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3" name="Picture 2" descr="logo_branco.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103438" y="609600"/>
            <a:ext cx="5024437" cy="5024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5" descr="logo_branco.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805738" y="165100"/>
            <a:ext cx="1147762" cy="1147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785091" y="1636136"/>
            <a:ext cx="7781635" cy="3170099"/>
          </a:xfrm>
          <a:prstGeom prst="rect">
            <a:avLst/>
          </a:prstGeom>
        </p:spPr>
        <p:txBody>
          <a:bodyPr wrap="square">
            <a:spAutoFit/>
          </a:bodyPr>
          <a:lstStyle/>
          <a:p>
            <a:r>
              <a:rPr lang="pt-BR" dirty="0"/>
              <a:t>Nesse caso, a assessoria de imprensa da empresa me disse no dia 20/2: </a:t>
            </a:r>
          </a:p>
          <a:p>
            <a:endParaRPr lang="pt-BR" i="1" dirty="0" smtClean="0"/>
          </a:p>
          <a:p>
            <a:r>
              <a:rPr lang="pt-BR" i="1" dirty="0" smtClean="0"/>
              <a:t>“</a:t>
            </a:r>
            <a:r>
              <a:rPr lang="pt-BR" i="1" dirty="0"/>
              <a:t>Quanto à existência de mensagens ‘estranhas’ retornadas pela operadora em chamadas para telefones comuns, que os usuários sabem que existem e outras situações que não se correlacionam com a realidade, a Agência já tomou conhecimento dessas ocorrências e abriu procedimento de fiscalização para averiguação”</a:t>
            </a:r>
            <a:r>
              <a:rPr lang="pt-BR" i="1" dirty="0" smtClean="0"/>
              <a:t>.</a:t>
            </a:r>
          </a:p>
          <a:p>
            <a:endParaRPr lang="pt-BR" dirty="0"/>
          </a:p>
          <a:p>
            <a:r>
              <a:rPr lang="pt-BR" dirty="0"/>
              <a:t> </a:t>
            </a:r>
          </a:p>
          <a:p>
            <a:pPr algn="ctr"/>
            <a:r>
              <a:rPr lang="pt-BR" sz="2000" b="1" dirty="0"/>
              <a:t>Mas até hoje nada foi </a:t>
            </a:r>
            <a:r>
              <a:rPr lang="pt-BR" sz="2000" b="1" dirty="0" smtClean="0"/>
              <a:t>concluído!</a:t>
            </a:r>
            <a:endParaRPr lang="pt-BR" sz="2000" b="1" dirty="0"/>
          </a:p>
          <a:p>
            <a:r>
              <a:rPr lang="pt-BR" dirty="0"/>
              <a:t> </a:t>
            </a:r>
          </a:p>
        </p:txBody>
      </p:sp>
      <p:sp>
        <p:nvSpPr>
          <p:cNvPr id="4" name="TextBox 3"/>
          <p:cNvSpPr txBox="1"/>
          <p:nvPr/>
        </p:nvSpPr>
        <p:spPr>
          <a:xfrm>
            <a:off x="785091" y="669636"/>
            <a:ext cx="5287926" cy="461665"/>
          </a:xfrm>
          <a:prstGeom prst="rect">
            <a:avLst/>
          </a:prstGeom>
          <a:noFill/>
        </p:spPr>
        <p:txBody>
          <a:bodyPr wrap="none" rtlCol="0">
            <a:spAutoFit/>
          </a:bodyPr>
          <a:lstStyle/>
          <a:p>
            <a:r>
              <a:rPr lang="pt-BR" sz="2400" dirty="0"/>
              <a:t>CASO #3: </a:t>
            </a:r>
            <a:r>
              <a:rPr lang="pt-BR" sz="2400" dirty="0" smtClean="0"/>
              <a:t>A RESPOSTA DA ANATEL</a:t>
            </a:r>
            <a:endParaRPr lang="en-US" dirty="0"/>
          </a:p>
        </p:txBody>
      </p:sp>
    </p:spTree>
    <p:extLst>
      <p:ext uri="{BB962C8B-B14F-4D97-AF65-F5344CB8AC3E}">
        <p14:creationId xmlns:p14="http://schemas.microsoft.com/office/powerpoint/2010/main" val="18901300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5" descr="logo_branco.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805738" y="165100"/>
            <a:ext cx="1147762" cy="1147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785091" y="1636136"/>
            <a:ext cx="7781635" cy="4062651"/>
          </a:xfrm>
          <a:prstGeom prst="rect">
            <a:avLst/>
          </a:prstGeom>
        </p:spPr>
        <p:txBody>
          <a:bodyPr wrap="square">
            <a:spAutoFit/>
          </a:bodyPr>
          <a:lstStyle/>
          <a:p>
            <a:r>
              <a:rPr lang="pt-BR" dirty="0"/>
              <a:t> </a:t>
            </a:r>
            <a:r>
              <a:rPr lang="pt-BR" dirty="0" smtClean="0"/>
              <a:t>Foi </a:t>
            </a:r>
            <a:r>
              <a:rPr lang="pt-BR" dirty="0"/>
              <a:t>para reclamar do CASO #1 que eu liguei para a Anatel no dia 11/3, apenas para constatar que o usuário brasileiro de telefonia celular está absolutamente órfão: </a:t>
            </a:r>
          </a:p>
          <a:p>
            <a:r>
              <a:rPr lang="pt-BR" dirty="0"/>
              <a:t> </a:t>
            </a:r>
          </a:p>
          <a:p>
            <a:r>
              <a:rPr lang="pt-BR" dirty="0"/>
              <a:t>Ao todo, foram </a:t>
            </a:r>
            <a:r>
              <a:rPr lang="pt-BR" b="1" dirty="0"/>
              <a:t>115 telefonemas</a:t>
            </a:r>
            <a:r>
              <a:rPr lang="pt-BR" dirty="0"/>
              <a:t> (...)</a:t>
            </a:r>
          </a:p>
          <a:p>
            <a:r>
              <a:rPr lang="pt-BR" dirty="0" smtClean="0"/>
              <a:t>10vezes </a:t>
            </a:r>
            <a:r>
              <a:rPr lang="pt-BR" dirty="0"/>
              <a:t>a ligação se completou (9%) e </a:t>
            </a:r>
            <a:r>
              <a:rPr lang="pt-BR" b="1" dirty="0"/>
              <a:t>105 vezes deu ocupado</a:t>
            </a:r>
            <a:r>
              <a:rPr lang="pt-BR" dirty="0"/>
              <a:t>;</a:t>
            </a:r>
          </a:p>
          <a:p>
            <a:r>
              <a:rPr lang="pt-BR" dirty="0"/>
              <a:t>dessas dez,</a:t>
            </a:r>
            <a:r>
              <a:rPr lang="pt-BR" b="1" dirty="0"/>
              <a:t> oito vezes (80%) a linha caiu</a:t>
            </a:r>
            <a:r>
              <a:rPr lang="pt-BR" dirty="0"/>
              <a:t> após 1 minuto;</a:t>
            </a:r>
          </a:p>
          <a:p>
            <a:r>
              <a:rPr lang="pt-BR" dirty="0"/>
              <a:t>Das duas vezes em que fui atendido, na primeira, a ligação caiu após sete minutos (liguei de novo 32 vezes) e então consegui ser atendido.</a:t>
            </a:r>
          </a:p>
          <a:p>
            <a:r>
              <a:rPr lang="pt-BR" dirty="0"/>
              <a:t> </a:t>
            </a:r>
          </a:p>
          <a:p>
            <a:pPr algn="ctr"/>
            <a:r>
              <a:rPr lang="pt-BR" b="1" dirty="0"/>
              <a:t>RESULTADO: 1/115</a:t>
            </a:r>
          </a:p>
          <a:p>
            <a:r>
              <a:rPr lang="pt-BR" dirty="0"/>
              <a:t> </a:t>
            </a:r>
          </a:p>
          <a:p>
            <a:pPr algn="r"/>
            <a:r>
              <a:rPr lang="pt-BR" sz="2400" b="1" dirty="0"/>
              <a:t>Eficiência da Anatel: 0,86%. </a:t>
            </a:r>
          </a:p>
          <a:p>
            <a:r>
              <a:rPr lang="pt-BR" dirty="0"/>
              <a:t> </a:t>
            </a:r>
          </a:p>
        </p:txBody>
      </p:sp>
      <p:sp>
        <p:nvSpPr>
          <p:cNvPr id="4" name="TextBox 3"/>
          <p:cNvSpPr txBox="1"/>
          <p:nvPr/>
        </p:nvSpPr>
        <p:spPr>
          <a:xfrm>
            <a:off x="785091" y="669636"/>
            <a:ext cx="5095566" cy="461665"/>
          </a:xfrm>
          <a:prstGeom prst="rect">
            <a:avLst/>
          </a:prstGeom>
          <a:noFill/>
        </p:spPr>
        <p:txBody>
          <a:bodyPr wrap="none" rtlCol="0">
            <a:spAutoFit/>
          </a:bodyPr>
          <a:lstStyle/>
          <a:p>
            <a:r>
              <a:rPr lang="pt-BR" sz="2400" dirty="0"/>
              <a:t>CASO #4: A incapacidade da Anatel</a:t>
            </a:r>
            <a:endParaRPr lang="pt-BR" sz="2400" dirty="0"/>
          </a:p>
        </p:txBody>
      </p:sp>
    </p:spTree>
    <p:extLst>
      <p:ext uri="{BB962C8B-B14F-4D97-AF65-F5344CB8AC3E}">
        <p14:creationId xmlns:p14="http://schemas.microsoft.com/office/powerpoint/2010/main" val="614592145"/>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5" descr="logo_branco.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805738" y="165100"/>
            <a:ext cx="1147762" cy="1147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785091" y="1636136"/>
            <a:ext cx="7781635" cy="2585323"/>
          </a:xfrm>
          <a:prstGeom prst="rect">
            <a:avLst/>
          </a:prstGeom>
        </p:spPr>
        <p:txBody>
          <a:bodyPr wrap="square">
            <a:spAutoFit/>
          </a:bodyPr>
          <a:lstStyle/>
          <a:p>
            <a:r>
              <a:rPr lang="pt-BR" dirty="0"/>
              <a:t> A Anatel diz que em 2013 fez </a:t>
            </a:r>
            <a:r>
              <a:rPr lang="pt-BR" b="1" dirty="0"/>
              <a:t>7,67 milhões de atendimentos</a:t>
            </a:r>
            <a:r>
              <a:rPr lang="pt-BR" dirty="0"/>
              <a:t> a consumidores.</a:t>
            </a:r>
          </a:p>
          <a:p>
            <a:r>
              <a:rPr lang="pt-BR" dirty="0"/>
              <a:t> </a:t>
            </a:r>
            <a:endParaRPr lang="pt-BR" dirty="0" smtClean="0"/>
          </a:p>
          <a:p>
            <a:endParaRPr lang="pt-BR" dirty="0"/>
          </a:p>
          <a:p>
            <a:r>
              <a:rPr lang="pt-BR" dirty="0"/>
              <a:t>Considerando a taxa de sucesso de 0,86%, é provável que </a:t>
            </a:r>
            <a:endParaRPr lang="pt-BR" dirty="0" smtClean="0"/>
          </a:p>
          <a:p>
            <a:endParaRPr lang="pt-BR" dirty="0" smtClean="0"/>
          </a:p>
          <a:p>
            <a:endParaRPr lang="pt-BR" dirty="0"/>
          </a:p>
          <a:p>
            <a:pPr algn="ctr"/>
            <a:r>
              <a:rPr lang="pt-BR" b="1" dirty="0"/>
              <a:t>875 milhões de reclamações podem ter ficado sem resposta</a:t>
            </a:r>
          </a:p>
          <a:p>
            <a:pPr algn="ctr"/>
            <a:r>
              <a:rPr lang="pt-BR" b="1" dirty="0"/>
              <a:t>(2,4 milhões/dia).</a:t>
            </a:r>
          </a:p>
        </p:txBody>
      </p:sp>
      <p:sp>
        <p:nvSpPr>
          <p:cNvPr id="4" name="TextBox 3"/>
          <p:cNvSpPr txBox="1"/>
          <p:nvPr/>
        </p:nvSpPr>
        <p:spPr>
          <a:xfrm>
            <a:off x="785091" y="669636"/>
            <a:ext cx="5095566" cy="461665"/>
          </a:xfrm>
          <a:prstGeom prst="rect">
            <a:avLst/>
          </a:prstGeom>
          <a:noFill/>
        </p:spPr>
        <p:txBody>
          <a:bodyPr wrap="none" rtlCol="0">
            <a:spAutoFit/>
          </a:bodyPr>
          <a:lstStyle/>
          <a:p>
            <a:r>
              <a:rPr lang="pt-BR" sz="2400" dirty="0"/>
              <a:t>CASO #4: A incapacidade da Anatel</a:t>
            </a:r>
            <a:endParaRPr lang="pt-BR" sz="2400" dirty="0"/>
          </a:p>
        </p:txBody>
      </p:sp>
    </p:spTree>
    <p:extLst>
      <p:ext uri="{BB962C8B-B14F-4D97-AF65-F5344CB8AC3E}">
        <p14:creationId xmlns:p14="http://schemas.microsoft.com/office/powerpoint/2010/main" val="2372252353"/>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5" descr="logo_branco.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805738" y="165100"/>
            <a:ext cx="1147762" cy="1147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785091" y="1636136"/>
            <a:ext cx="7781635" cy="3416320"/>
          </a:xfrm>
          <a:prstGeom prst="rect">
            <a:avLst/>
          </a:prstGeom>
        </p:spPr>
        <p:txBody>
          <a:bodyPr wrap="square">
            <a:spAutoFit/>
          </a:bodyPr>
          <a:lstStyle/>
          <a:p>
            <a:pPr marL="285750" lvl="0" indent="-285750">
              <a:buFont typeface="Arial"/>
              <a:buChar char="•"/>
            </a:pPr>
            <a:r>
              <a:rPr lang="pt-BR" dirty="0"/>
              <a:t>Não tem como medir o tráfego de dados entre celular e operadora, portanto não tem como auditar cobranças irregulares</a:t>
            </a:r>
            <a:r>
              <a:rPr lang="pt-BR" dirty="0" smtClean="0"/>
              <a:t>;</a:t>
            </a:r>
          </a:p>
          <a:p>
            <a:pPr marL="285750" lvl="0" indent="-285750">
              <a:buFont typeface="Arial"/>
              <a:buChar char="•"/>
            </a:pPr>
            <a:endParaRPr lang="pt-BR" dirty="0"/>
          </a:p>
          <a:p>
            <a:pPr marL="285750" lvl="0" indent="-285750">
              <a:buFont typeface="Arial"/>
              <a:buChar char="•"/>
            </a:pPr>
            <a:r>
              <a:rPr lang="pt-BR" dirty="0"/>
              <a:t>Agência alega que não é sua competência analisar a publicidade das operadoras..</a:t>
            </a:r>
            <a:r>
              <a:rPr lang="pt-BR" dirty="0" smtClean="0"/>
              <a:t>.</a:t>
            </a:r>
          </a:p>
          <a:p>
            <a:pPr marL="285750" lvl="0" indent="-285750">
              <a:buFont typeface="Arial"/>
              <a:buChar char="•"/>
            </a:pPr>
            <a:endParaRPr lang="pt-BR" dirty="0"/>
          </a:p>
          <a:p>
            <a:pPr marL="285750" lvl="0" indent="-285750">
              <a:buFont typeface="Arial"/>
              <a:buChar char="•"/>
            </a:pPr>
            <a:r>
              <a:rPr lang="pt-BR" dirty="0"/>
              <a:t>Alega há vários meses que está analisando a dissimulação do congestionamento através de mensagens estranhas, mas sem conclusão ainda</a:t>
            </a:r>
            <a:r>
              <a:rPr lang="pt-BR" dirty="0" smtClean="0"/>
              <a:t>.</a:t>
            </a:r>
          </a:p>
          <a:p>
            <a:pPr marL="285750" lvl="0" indent="-285750">
              <a:buFont typeface="Arial"/>
              <a:buChar char="•"/>
            </a:pPr>
            <a:endParaRPr lang="pt-BR" dirty="0"/>
          </a:p>
          <a:p>
            <a:pPr marL="285750" lvl="0" indent="-285750">
              <a:buFont typeface="Arial"/>
              <a:buChar char="•"/>
            </a:pPr>
            <a:r>
              <a:rPr lang="pt-BR" dirty="0"/>
              <a:t>E por fim, o absoluto congestionamento da central de atendimento, que impede o acesso a algo como 99% dos reclamantes.</a:t>
            </a:r>
          </a:p>
        </p:txBody>
      </p:sp>
      <p:sp>
        <p:nvSpPr>
          <p:cNvPr id="4" name="TextBox 3"/>
          <p:cNvSpPr txBox="1"/>
          <p:nvPr/>
        </p:nvSpPr>
        <p:spPr>
          <a:xfrm>
            <a:off x="785091" y="669636"/>
            <a:ext cx="6069841" cy="461665"/>
          </a:xfrm>
          <a:prstGeom prst="rect">
            <a:avLst/>
          </a:prstGeom>
          <a:noFill/>
        </p:spPr>
        <p:txBody>
          <a:bodyPr wrap="none" rtlCol="0">
            <a:spAutoFit/>
          </a:bodyPr>
          <a:lstStyle/>
          <a:p>
            <a:r>
              <a:rPr lang="pt-BR" sz="2400" dirty="0" smtClean="0"/>
              <a:t>CONCLUS</a:t>
            </a:r>
            <a:r>
              <a:rPr lang="pt-BR" sz="2400" dirty="0" smtClean="0"/>
              <a:t>ÃO</a:t>
            </a:r>
            <a:r>
              <a:rPr lang="pt-BR" sz="2400" dirty="0" smtClean="0"/>
              <a:t>: As incapacidades </a:t>
            </a:r>
            <a:r>
              <a:rPr lang="pt-BR" sz="2400" dirty="0"/>
              <a:t>da Anatel</a:t>
            </a:r>
            <a:endParaRPr lang="pt-BR" sz="2400" dirty="0"/>
          </a:p>
        </p:txBody>
      </p:sp>
    </p:spTree>
    <p:extLst>
      <p:ext uri="{BB962C8B-B14F-4D97-AF65-F5344CB8AC3E}">
        <p14:creationId xmlns:p14="http://schemas.microsoft.com/office/powerpoint/2010/main" val="1574556726"/>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descr="texto_branco.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47650" y="2946400"/>
            <a:ext cx="2692400" cy="372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5" descr="logo_branco.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805738" y="165100"/>
            <a:ext cx="1147762" cy="1147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1062182" y="1939636"/>
            <a:ext cx="6497592" cy="1938992"/>
          </a:xfrm>
          <a:prstGeom prst="rect">
            <a:avLst/>
          </a:prstGeom>
          <a:noFill/>
        </p:spPr>
        <p:txBody>
          <a:bodyPr wrap="none" rtlCol="0">
            <a:spAutoFit/>
          </a:bodyPr>
          <a:lstStyle/>
          <a:p>
            <a:r>
              <a:rPr lang="en-US" sz="2400" dirty="0" smtClean="0"/>
              <a:t>DEPOIMENTO SOBRE PROBLEMAS DA</a:t>
            </a:r>
          </a:p>
          <a:p>
            <a:r>
              <a:rPr lang="en-US" sz="2400" dirty="0" smtClean="0"/>
              <a:t>TELEFONIA M</a:t>
            </a:r>
            <a:r>
              <a:rPr lang="en-US" sz="2400" dirty="0" smtClean="0"/>
              <a:t>ÓVEL E DA AGÊNCIA ANATEL</a:t>
            </a:r>
          </a:p>
          <a:p>
            <a:endParaRPr lang="en-US" dirty="0"/>
          </a:p>
          <a:p>
            <a:endParaRPr lang="en-US" dirty="0" smtClean="0"/>
          </a:p>
          <a:p>
            <a:r>
              <a:rPr lang="en-US" dirty="0" err="1" smtClean="0"/>
              <a:t>À</a:t>
            </a:r>
            <a:r>
              <a:rPr lang="en-US" dirty="0" smtClean="0"/>
              <a:t> COMISSÃO DE DIREITO</a:t>
            </a:r>
          </a:p>
          <a:p>
            <a:r>
              <a:rPr lang="en-US" dirty="0" smtClean="0"/>
              <a:t>DO CONSUMIDOR DO SENADO FEDERAL</a:t>
            </a:r>
            <a:endParaRPr lang="en-US" dirty="0"/>
          </a:p>
        </p:txBody>
      </p:sp>
      <p:sp>
        <p:nvSpPr>
          <p:cNvPr id="3" name="TextBox 2"/>
          <p:cNvSpPr txBox="1"/>
          <p:nvPr/>
        </p:nvSpPr>
        <p:spPr>
          <a:xfrm>
            <a:off x="5971925" y="5079999"/>
            <a:ext cx="1955583" cy="923330"/>
          </a:xfrm>
          <a:prstGeom prst="rect">
            <a:avLst/>
          </a:prstGeom>
          <a:noFill/>
        </p:spPr>
        <p:txBody>
          <a:bodyPr wrap="none" rtlCol="0">
            <a:spAutoFit/>
          </a:bodyPr>
          <a:lstStyle/>
          <a:p>
            <a:r>
              <a:rPr lang="en-US" dirty="0" err="1" smtClean="0"/>
              <a:t>Le</a:t>
            </a:r>
            <a:r>
              <a:rPr lang="en-US" dirty="0" err="1" smtClean="0"/>
              <a:t>ão</a:t>
            </a:r>
            <a:r>
              <a:rPr lang="en-US" dirty="0" smtClean="0"/>
              <a:t> Pinto Serva</a:t>
            </a:r>
          </a:p>
          <a:p>
            <a:r>
              <a:rPr lang="en-US" dirty="0" smtClean="0"/>
              <a:t>20/5/2014</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5" descr="logo_branco.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805738" y="165100"/>
            <a:ext cx="1147762" cy="1147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p:nvPr/>
        </p:nvSpPr>
        <p:spPr>
          <a:xfrm>
            <a:off x="1223818" y="715818"/>
            <a:ext cx="4220376" cy="369332"/>
          </a:xfrm>
          <a:prstGeom prst="rect">
            <a:avLst/>
          </a:prstGeom>
          <a:noFill/>
        </p:spPr>
        <p:txBody>
          <a:bodyPr wrap="none" rtlCol="0">
            <a:spAutoFit/>
          </a:bodyPr>
          <a:lstStyle/>
          <a:p>
            <a:r>
              <a:rPr lang="en-US" dirty="0" smtClean="0"/>
              <a:t>AGRADECIMENTOS E INTRODU</a:t>
            </a:r>
            <a:r>
              <a:rPr lang="en-US" dirty="0" smtClean="0"/>
              <a:t>ÇÃO</a:t>
            </a:r>
            <a:endParaRPr lang="en-US" dirty="0"/>
          </a:p>
        </p:txBody>
      </p:sp>
      <p:sp>
        <p:nvSpPr>
          <p:cNvPr id="6" name="Rectangle 5"/>
          <p:cNvSpPr/>
          <p:nvPr/>
        </p:nvSpPr>
        <p:spPr>
          <a:xfrm>
            <a:off x="992909" y="1870241"/>
            <a:ext cx="6812829" cy="3970318"/>
          </a:xfrm>
          <a:prstGeom prst="rect">
            <a:avLst/>
          </a:prstGeom>
        </p:spPr>
        <p:txBody>
          <a:bodyPr wrap="square">
            <a:spAutoFit/>
          </a:bodyPr>
          <a:lstStyle/>
          <a:p>
            <a:r>
              <a:rPr lang="pt-BR" dirty="0"/>
              <a:t>Em primeiro lugar quero agradecer ao senador Aloysio Nunes </a:t>
            </a:r>
            <a:r>
              <a:rPr lang="pt-BR" dirty="0" smtClean="0"/>
              <a:t>Ferreira, em nome de quem cumprimento e agrade</a:t>
            </a:r>
            <a:r>
              <a:rPr lang="pt-BR" dirty="0" smtClean="0"/>
              <a:t>ço a todos os </a:t>
            </a:r>
            <a:r>
              <a:rPr lang="pt-BR" dirty="0" smtClean="0"/>
              <a:t>senadores </a:t>
            </a:r>
            <a:r>
              <a:rPr lang="pt-BR" dirty="0"/>
              <a:t>responsáveis pelo convite para que eu viesse aqui </a:t>
            </a:r>
            <a:r>
              <a:rPr lang="pt-BR" dirty="0" smtClean="0"/>
              <a:t>falar sobre </a:t>
            </a:r>
            <a:r>
              <a:rPr lang="pt-BR" dirty="0"/>
              <a:t>essa questão que hoje está próxima de atingir a todos os brasileiros e a alguns já atinge várias vezes, uma vez que hoje alguns têm vários celulares ou vários chips para </a:t>
            </a:r>
            <a:r>
              <a:rPr lang="pt-BR" dirty="0" smtClean="0"/>
              <a:t>celulares.</a:t>
            </a:r>
          </a:p>
          <a:p>
            <a:endParaRPr lang="pt-BR" dirty="0"/>
          </a:p>
          <a:p>
            <a:r>
              <a:rPr lang="pt-BR" dirty="0"/>
              <a:t>C</a:t>
            </a:r>
            <a:r>
              <a:rPr lang="pt-BR" dirty="0" smtClean="0"/>
              <a:t>onto </a:t>
            </a:r>
            <a:r>
              <a:rPr lang="pt-BR" dirty="0"/>
              <a:t>minha história </a:t>
            </a:r>
            <a:r>
              <a:rPr lang="pt-BR" dirty="0" smtClean="0"/>
              <a:t>mas </a:t>
            </a:r>
            <a:r>
              <a:rPr lang="pt-BR" dirty="0"/>
              <a:t>é muito importante que se tenha em mente que toda minha experiência é a mesma de milhares ou milhões de outros brasileiros, não há em meu depoimento nada que seja privativo de um usuário de telefonia celular que fosse eu ou de uns poucos. Ao contrário, todos os casos dizem respeito a todos os usuários.</a:t>
            </a:r>
          </a:p>
          <a:p>
            <a:endParaRPr lang="pt-BR" dirty="0"/>
          </a:p>
        </p:txBody>
      </p:sp>
    </p:spTree>
    <p:extLst>
      <p:ext uri="{BB962C8B-B14F-4D97-AF65-F5344CB8AC3E}">
        <p14:creationId xmlns:p14="http://schemas.microsoft.com/office/powerpoint/2010/main" val="127986316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5" descr="logo_branco.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805738" y="165100"/>
            <a:ext cx="1147762" cy="1147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1200727" y="692727"/>
            <a:ext cx="5492459" cy="461665"/>
          </a:xfrm>
          <a:prstGeom prst="rect">
            <a:avLst/>
          </a:prstGeom>
          <a:noFill/>
        </p:spPr>
        <p:txBody>
          <a:bodyPr wrap="none" rtlCol="0">
            <a:spAutoFit/>
          </a:bodyPr>
          <a:lstStyle/>
          <a:p>
            <a:r>
              <a:rPr lang="en-US" sz="2400" dirty="0" smtClean="0"/>
              <a:t>PONTOS A SEREM APRESENTADOS</a:t>
            </a:r>
            <a:endParaRPr lang="en-US" sz="2400" dirty="0"/>
          </a:p>
        </p:txBody>
      </p:sp>
      <p:sp>
        <p:nvSpPr>
          <p:cNvPr id="4" name="Rectangle 3"/>
          <p:cNvSpPr/>
          <p:nvPr/>
        </p:nvSpPr>
        <p:spPr>
          <a:xfrm>
            <a:off x="646546" y="1675072"/>
            <a:ext cx="7504545" cy="4247317"/>
          </a:xfrm>
          <a:prstGeom prst="rect">
            <a:avLst/>
          </a:prstGeom>
        </p:spPr>
        <p:txBody>
          <a:bodyPr wrap="square">
            <a:spAutoFit/>
          </a:bodyPr>
          <a:lstStyle/>
          <a:p>
            <a:r>
              <a:rPr lang="pt-BR" dirty="0" smtClean="0"/>
              <a:t> </a:t>
            </a:r>
            <a:r>
              <a:rPr lang="pt-BR" b="1" dirty="0"/>
              <a:t>CASO #1: Pedido não atendido é cobrado</a:t>
            </a:r>
          </a:p>
          <a:p>
            <a:r>
              <a:rPr lang="pt-BR" dirty="0"/>
              <a:t>(sobre cobrança irregular por requisições de dados que não são entregues) </a:t>
            </a:r>
          </a:p>
          <a:p>
            <a:r>
              <a:rPr lang="pt-BR" dirty="0"/>
              <a:t> </a:t>
            </a:r>
            <a:endParaRPr lang="pt-BR" dirty="0" smtClean="0"/>
          </a:p>
          <a:p>
            <a:r>
              <a:rPr lang="pt-BR" b="1" dirty="0" smtClean="0"/>
              <a:t> </a:t>
            </a:r>
            <a:r>
              <a:rPr lang="pt-BR" b="1" dirty="0"/>
              <a:t>CASO #2: Pacote ilimitado com limite</a:t>
            </a:r>
          </a:p>
          <a:p>
            <a:r>
              <a:rPr lang="pt-BR" dirty="0"/>
              <a:t>(sobre a publicidade que prometia algo “ilimitado” quando o contrato impunha limites)</a:t>
            </a:r>
          </a:p>
          <a:p>
            <a:r>
              <a:rPr lang="pt-BR" dirty="0"/>
              <a:t> </a:t>
            </a:r>
          </a:p>
          <a:p>
            <a:r>
              <a:rPr lang="pt-BR" b="1" dirty="0" smtClean="0"/>
              <a:t>CASO </a:t>
            </a:r>
            <a:r>
              <a:rPr lang="pt-BR" b="1" dirty="0"/>
              <a:t>#3: A dissimulação do congestionamento no </a:t>
            </a:r>
            <a:r>
              <a:rPr lang="pt-BR" b="1" dirty="0" smtClean="0"/>
              <a:t>sistema</a:t>
            </a:r>
          </a:p>
          <a:p>
            <a:r>
              <a:rPr lang="pt-BR" dirty="0" smtClean="0"/>
              <a:t>(sobre as mensagens malucas como </a:t>
            </a:r>
            <a:r>
              <a:rPr lang="pt-BR" dirty="0" smtClean="0"/>
              <a:t>“esse telefone não existe”)</a:t>
            </a:r>
            <a:endParaRPr lang="pt-BR" dirty="0"/>
          </a:p>
          <a:p>
            <a:r>
              <a:rPr lang="pt-BR" dirty="0"/>
              <a:t> </a:t>
            </a:r>
          </a:p>
          <a:p>
            <a:r>
              <a:rPr lang="pt-BR" b="1" dirty="0"/>
              <a:t> </a:t>
            </a:r>
            <a:r>
              <a:rPr lang="pt-BR" b="1" dirty="0" smtClean="0"/>
              <a:t>CASO </a:t>
            </a:r>
            <a:r>
              <a:rPr lang="pt-BR" b="1" dirty="0"/>
              <a:t>#4: </a:t>
            </a:r>
            <a:r>
              <a:rPr lang="pt-BR" b="1" dirty="0" smtClean="0"/>
              <a:t>As incapacidades </a:t>
            </a:r>
            <a:r>
              <a:rPr lang="pt-BR" b="1" dirty="0"/>
              <a:t>da Anatel</a:t>
            </a:r>
          </a:p>
          <a:p>
            <a:r>
              <a:rPr lang="pt-BR" dirty="0"/>
              <a:t> </a:t>
            </a:r>
            <a:r>
              <a:rPr lang="pt-BR" dirty="0" smtClean="0"/>
              <a:t>(sobre a incapacidade </a:t>
            </a:r>
            <a:r>
              <a:rPr lang="pt-BR" dirty="0"/>
              <a:t>da Anatel de atender ao </a:t>
            </a:r>
            <a:r>
              <a:rPr lang="pt-BR" dirty="0" smtClean="0"/>
              <a:t>leitor que telefona, incapacidade de verificar os fatos de que ele reclama e alega</a:t>
            </a:r>
            <a:r>
              <a:rPr lang="pt-BR" dirty="0" smtClean="0"/>
              <a:t>ção de que não cabe a ela verificar publicidade irregular)</a:t>
            </a:r>
            <a:endParaRPr lang="pt-BR" dirty="0"/>
          </a:p>
        </p:txBody>
      </p:sp>
    </p:spTree>
    <p:extLst>
      <p:ext uri="{BB962C8B-B14F-4D97-AF65-F5344CB8AC3E}">
        <p14:creationId xmlns:p14="http://schemas.microsoft.com/office/powerpoint/2010/main" val="127986316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5" descr="logo_branco.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805738" y="165100"/>
            <a:ext cx="1147762" cy="1147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785091" y="1636136"/>
            <a:ext cx="7781635" cy="4247317"/>
          </a:xfrm>
          <a:prstGeom prst="rect">
            <a:avLst/>
          </a:prstGeom>
        </p:spPr>
        <p:txBody>
          <a:bodyPr wrap="square">
            <a:spAutoFit/>
          </a:bodyPr>
          <a:lstStyle/>
          <a:p>
            <a:r>
              <a:rPr lang="pt-BR" dirty="0"/>
              <a:t>Se um cliente pede um saco de açúcar e o mercado não tem, ele não vai pagar pelo açúcar, não é?</a:t>
            </a:r>
          </a:p>
          <a:p>
            <a:r>
              <a:rPr lang="pt-BR" dirty="0"/>
              <a:t> </a:t>
            </a:r>
          </a:p>
          <a:p>
            <a:r>
              <a:rPr lang="pt-BR" dirty="0"/>
              <a:t>Mas quando se trata de internet, o usuário brasileiro de celular paga pelo que pede e não recebe...</a:t>
            </a:r>
          </a:p>
          <a:p>
            <a:r>
              <a:rPr lang="pt-BR" dirty="0"/>
              <a:t> </a:t>
            </a:r>
          </a:p>
          <a:p>
            <a:r>
              <a:rPr lang="pt-BR" dirty="0"/>
              <a:t>Quando tentamos ver uma página ou obter um </a:t>
            </a:r>
            <a:r>
              <a:rPr lang="pt-BR" dirty="0" err="1"/>
              <a:t>email</a:t>
            </a:r>
            <a:r>
              <a:rPr lang="pt-BR" dirty="0"/>
              <a:t>, nosso computador ou celular emite um “REQUEST”, uma requisição de dados. Essa requisição é respondida pelo outro servidor/computador com o envio dos dados requeridos (uma página ou um </a:t>
            </a:r>
            <a:r>
              <a:rPr lang="pt-BR" dirty="0" err="1"/>
              <a:t>email</a:t>
            </a:r>
            <a:r>
              <a:rPr lang="pt-BR" dirty="0"/>
              <a:t>).</a:t>
            </a:r>
          </a:p>
          <a:p>
            <a:r>
              <a:rPr lang="pt-BR" dirty="0"/>
              <a:t> </a:t>
            </a:r>
          </a:p>
          <a:p>
            <a:r>
              <a:rPr lang="pt-BR" dirty="0"/>
              <a:t>Mas se a internet funciona mal, a requisição não vai resultar em resposta, o usuário não vai ver a página nem receber o </a:t>
            </a:r>
            <a:r>
              <a:rPr lang="pt-BR" dirty="0" err="1"/>
              <a:t>email</a:t>
            </a:r>
            <a:r>
              <a:rPr lang="pt-BR" dirty="0"/>
              <a:t>... mas vai ser debitado em sua conta pelo “tráfego de dados”, porque sua requisição ocupou a linha.</a:t>
            </a:r>
          </a:p>
        </p:txBody>
      </p:sp>
      <p:sp>
        <p:nvSpPr>
          <p:cNvPr id="4" name="TextBox 3"/>
          <p:cNvSpPr txBox="1"/>
          <p:nvPr/>
        </p:nvSpPr>
        <p:spPr>
          <a:xfrm>
            <a:off x="785091" y="669636"/>
            <a:ext cx="5933986" cy="738664"/>
          </a:xfrm>
          <a:prstGeom prst="rect">
            <a:avLst/>
          </a:prstGeom>
          <a:noFill/>
        </p:spPr>
        <p:txBody>
          <a:bodyPr wrap="none" rtlCol="0">
            <a:spAutoFit/>
          </a:bodyPr>
          <a:lstStyle/>
          <a:p>
            <a:r>
              <a:rPr lang="pt-BR" sz="2400" dirty="0"/>
              <a:t>CASO </a:t>
            </a:r>
            <a:r>
              <a:rPr lang="pt-BR" sz="2400" dirty="0" smtClean="0"/>
              <a:t>#1: Pedido n</a:t>
            </a:r>
            <a:r>
              <a:rPr lang="pt-BR" sz="2400" dirty="0" smtClean="0"/>
              <a:t>ão atendido é cobrado</a:t>
            </a:r>
            <a:endParaRPr lang="pt-BR" sz="2400" dirty="0"/>
          </a:p>
          <a:p>
            <a:endParaRPr lang="en-US" dirty="0"/>
          </a:p>
        </p:txBody>
      </p:sp>
    </p:spTree>
    <p:extLst>
      <p:ext uri="{BB962C8B-B14F-4D97-AF65-F5344CB8AC3E}">
        <p14:creationId xmlns:p14="http://schemas.microsoft.com/office/powerpoint/2010/main" val="73843174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5" descr="logo_branco.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805738" y="165100"/>
            <a:ext cx="1147762" cy="1147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785091" y="1636136"/>
            <a:ext cx="7781635" cy="1754327"/>
          </a:xfrm>
          <a:prstGeom prst="rect">
            <a:avLst/>
          </a:prstGeom>
        </p:spPr>
        <p:txBody>
          <a:bodyPr wrap="square">
            <a:spAutoFit/>
          </a:bodyPr>
          <a:lstStyle/>
          <a:p>
            <a:r>
              <a:rPr lang="pt-BR" dirty="0"/>
              <a:t>  </a:t>
            </a:r>
          </a:p>
          <a:p>
            <a:r>
              <a:rPr lang="pt-BR" dirty="0"/>
              <a:t>O atendente da Anatel disse que a agência não tem como medir o tráfego de </a:t>
            </a:r>
            <a:r>
              <a:rPr lang="pt-BR" dirty="0" smtClean="0"/>
              <a:t>dados que efetivamente ocorre </a:t>
            </a:r>
            <a:r>
              <a:rPr lang="pt-BR" dirty="0"/>
              <a:t>entre os celulares e as operadoras, e portanto não tem como saber se a operadora está cobrando certo ou errado quando alega que o serviço </a:t>
            </a:r>
            <a:r>
              <a:rPr lang="pt-BR" dirty="0" smtClean="0"/>
              <a:t>foi prestado e portanto deveria </a:t>
            </a:r>
            <a:r>
              <a:rPr lang="pt-BR" dirty="0"/>
              <a:t>ser tarifado.</a:t>
            </a:r>
          </a:p>
        </p:txBody>
      </p:sp>
      <p:sp>
        <p:nvSpPr>
          <p:cNvPr id="4" name="TextBox 3"/>
          <p:cNvSpPr txBox="1"/>
          <p:nvPr/>
        </p:nvSpPr>
        <p:spPr>
          <a:xfrm>
            <a:off x="785091" y="669636"/>
            <a:ext cx="5362015" cy="738664"/>
          </a:xfrm>
          <a:prstGeom prst="rect">
            <a:avLst/>
          </a:prstGeom>
          <a:noFill/>
        </p:spPr>
        <p:txBody>
          <a:bodyPr wrap="none" rtlCol="0">
            <a:spAutoFit/>
          </a:bodyPr>
          <a:lstStyle/>
          <a:p>
            <a:r>
              <a:rPr lang="en-US" sz="2400" dirty="0" smtClean="0"/>
              <a:t> </a:t>
            </a:r>
            <a:r>
              <a:rPr lang="pt-BR" sz="2400" dirty="0"/>
              <a:t>CASO #1: </a:t>
            </a:r>
            <a:r>
              <a:rPr lang="pt-BR" sz="2400" dirty="0" smtClean="0"/>
              <a:t>A RESPOSTA DA ANATEL</a:t>
            </a:r>
            <a:endParaRPr lang="pt-BR" sz="2400" dirty="0"/>
          </a:p>
          <a:p>
            <a:endParaRPr lang="en-US" dirty="0"/>
          </a:p>
        </p:txBody>
      </p:sp>
    </p:spTree>
    <p:extLst>
      <p:ext uri="{BB962C8B-B14F-4D97-AF65-F5344CB8AC3E}">
        <p14:creationId xmlns:p14="http://schemas.microsoft.com/office/powerpoint/2010/main" val="1279863164"/>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5" descr="logo_branco.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805738" y="165100"/>
            <a:ext cx="1147762" cy="1147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785091" y="1636136"/>
            <a:ext cx="7781635" cy="4247317"/>
          </a:xfrm>
          <a:prstGeom prst="rect">
            <a:avLst/>
          </a:prstGeom>
        </p:spPr>
        <p:txBody>
          <a:bodyPr wrap="square">
            <a:spAutoFit/>
          </a:bodyPr>
          <a:lstStyle/>
          <a:p>
            <a:r>
              <a:rPr lang="pt-BR" dirty="0"/>
              <a:t> </a:t>
            </a:r>
            <a:r>
              <a:rPr lang="pt-BR" dirty="0" smtClean="0"/>
              <a:t>Até </a:t>
            </a:r>
            <a:r>
              <a:rPr lang="pt-BR" dirty="0"/>
              <a:t>pouco tempo atrás a publicidade das companhias telefônicas anunciava pacotes “ilimitados” de dados. Em verdade, quem lia o contrato via nas pequenas letras ao final da segunda página, logo acima da assinatura, que eram “ilimitados até o limite de 2 </a:t>
            </a:r>
            <a:r>
              <a:rPr lang="pt-BR" dirty="0" err="1"/>
              <a:t>Gigabites</a:t>
            </a:r>
            <a:r>
              <a:rPr lang="pt-BR" dirty="0"/>
              <a:t> ou 4 </a:t>
            </a:r>
            <a:r>
              <a:rPr lang="pt-BR" dirty="0" err="1"/>
              <a:t>Gigabites</a:t>
            </a:r>
            <a:r>
              <a:rPr lang="pt-BR" dirty="0"/>
              <a:t> </a:t>
            </a:r>
            <a:r>
              <a:rPr lang="pt-BR" dirty="0" err="1"/>
              <a:t>etc</a:t>
            </a:r>
            <a:r>
              <a:rPr lang="pt-BR" dirty="0"/>
              <a:t>” e que a seu critério a operadora poderia suspender o acesso ou torna-lo mais lento após esses limites.</a:t>
            </a:r>
          </a:p>
          <a:p>
            <a:r>
              <a:rPr lang="pt-BR" dirty="0"/>
              <a:t> </a:t>
            </a:r>
          </a:p>
          <a:p>
            <a:r>
              <a:rPr lang="pt-BR" dirty="0"/>
              <a:t>Até há pouco </a:t>
            </a:r>
            <a:r>
              <a:rPr lang="pt-BR" dirty="0" err="1"/>
              <a:t>tempo</a:t>
            </a:r>
            <a:r>
              <a:rPr lang="pt-BR" dirty="0" err="1" smtClean="0"/>
              <a:t>,tamb</a:t>
            </a:r>
            <a:r>
              <a:rPr lang="pt-BR" dirty="0" err="1" smtClean="0"/>
              <a:t>ém</a:t>
            </a:r>
            <a:r>
              <a:rPr lang="pt-BR" dirty="0" smtClean="0"/>
              <a:t>,</a:t>
            </a:r>
            <a:r>
              <a:rPr lang="pt-BR" dirty="0" smtClean="0"/>
              <a:t> </a:t>
            </a:r>
            <a:r>
              <a:rPr lang="pt-BR" dirty="0"/>
              <a:t>os usuários que excediam o limite contratado não eram tarifados ou punidos.</a:t>
            </a:r>
          </a:p>
          <a:p>
            <a:r>
              <a:rPr lang="pt-BR" dirty="0"/>
              <a:t> </a:t>
            </a:r>
          </a:p>
          <a:p>
            <a:r>
              <a:rPr lang="pt-BR" dirty="0"/>
              <a:t>Mais recentemente, as operadoras passaram a exercer a cláusula de limite: milhares de usuários de internet estão tendo acesso limitado quando excedem os “pacotes ilimitados”. Em alguns casos, o acesso é bloqueado, em outros, torna-se mais lento. As reclamações estão sendo feitas à Anatel, sem qualquer providência. </a:t>
            </a:r>
          </a:p>
        </p:txBody>
      </p:sp>
      <p:sp>
        <p:nvSpPr>
          <p:cNvPr id="4" name="TextBox 3"/>
          <p:cNvSpPr txBox="1"/>
          <p:nvPr/>
        </p:nvSpPr>
        <p:spPr>
          <a:xfrm>
            <a:off x="785091" y="669636"/>
            <a:ext cx="5299047" cy="738664"/>
          </a:xfrm>
          <a:prstGeom prst="rect">
            <a:avLst/>
          </a:prstGeom>
          <a:noFill/>
        </p:spPr>
        <p:txBody>
          <a:bodyPr wrap="none" rtlCol="0">
            <a:spAutoFit/>
          </a:bodyPr>
          <a:lstStyle/>
          <a:p>
            <a:r>
              <a:rPr lang="pt-BR" sz="2400" dirty="0"/>
              <a:t>CASO #2: Pacote ilimitado com limite</a:t>
            </a:r>
          </a:p>
          <a:p>
            <a:endParaRPr lang="en-US" dirty="0"/>
          </a:p>
        </p:txBody>
      </p:sp>
    </p:spTree>
    <p:extLst>
      <p:ext uri="{BB962C8B-B14F-4D97-AF65-F5344CB8AC3E}">
        <p14:creationId xmlns:p14="http://schemas.microsoft.com/office/powerpoint/2010/main" val="381308936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5" descr="logo_branco.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805738" y="165100"/>
            <a:ext cx="1147762" cy="1147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785091" y="1636136"/>
            <a:ext cx="7781635" cy="2585323"/>
          </a:xfrm>
          <a:prstGeom prst="rect">
            <a:avLst/>
          </a:prstGeom>
        </p:spPr>
        <p:txBody>
          <a:bodyPr wrap="square">
            <a:spAutoFit/>
          </a:bodyPr>
          <a:lstStyle/>
          <a:p>
            <a:r>
              <a:rPr lang="pt-BR" dirty="0" smtClean="0"/>
              <a:t>A </a:t>
            </a:r>
            <a:r>
              <a:rPr lang="pt-BR" dirty="0"/>
              <a:t>operadora da Anatel me informou que a limitação ao acesso acima do limite de 2G ou 4G </a:t>
            </a:r>
            <a:r>
              <a:rPr lang="pt-BR" dirty="0" err="1"/>
              <a:t>etc</a:t>
            </a:r>
            <a:r>
              <a:rPr lang="pt-BR" dirty="0"/>
              <a:t> é um direito da operadora, que está em contrato e que portanto estava correto o procedimento.</a:t>
            </a:r>
          </a:p>
          <a:p>
            <a:r>
              <a:rPr lang="pt-BR" dirty="0"/>
              <a:t> </a:t>
            </a:r>
          </a:p>
          <a:p>
            <a:r>
              <a:rPr lang="pt-BR" dirty="0"/>
              <a:t>Eu lhe disse então que as propagandas eram enganosas, que vendiam pacotes ilimitados que tinham limite.</a:t>
            </a:r>
          </a:p>
          <a:p>
            <a:r>
              <a:rPr lang="pt-BR" dirty="0"/>
              <a:t> </a:t>
            </a:r>
          </a:p>
          <a:p>
            <a:r>
              <a:rPr lang="pt-BR" dirty="0"/>
              <a:t>Ela me disse então que a Anatel não controla a publicidade das operadoras...</a:t>
            </a:r>
          </a:p>
        </p:txBody>
      </p:sp>
      <p:sp>
        <p:nvSpPr>
          <p:cNvPr id="4" name="TextBox 3"/>
          <p:cNvSpPr txBox="1"/>
          <p:nvPr/>
        </p:nvSpPr>
        <p:spPr>
          <a:xfrm>
            <a:off x="785091" y="669636"/>
            <a:ext cx="5362015" cy="738664"/>
          </a:xfrm>
          <a:prstGeom prst="rect">
            <a:avLst/>
          </a:prstGeom>
          <a:noFill/>
        </p:spPr>
        <p:txBody>
          <a:bodyPr wrap="none" rtlCol="0">
            <a:spAutoFit/>
          </a:bodyPr>
          <a:lstStyle/>
          <a:p>
            <a:r>
              <a:rPr lang="pt-BR" sz="2400" dirty="0"/>
              <a:t> CASO #2: </a:t>
            </a:r>
            <a:r>
              <a:rPr lang="pt-BR" sz="2400" dirty="0" smtClean="0"/>
              <a:t>A RESPOSTA DA ANATEL</a:t>
            </a:r>
            <a:endParaRPr lang="pt-BR" sz="2400" dirty="0"/>
          </a:p>
          <a:p>
            <a:endParaRPr lang="en-US" dirty="0"/>
          </a:p>
        </p:txBody>
      </p:sp>
    </p:spTree>
    <p:extLst>
      <p:ext uri="{BB962C8B-B14F-4D97-AF65-F5344CB8AC3E}">
        <p14:creationId xmlns:p14="http://schemas.microsoft.com/office/powerpoint/2010/main" val="73843174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5" descr="logo_branco.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805738" y="165100"/>
            <a:ext cx="1147762" cy="1147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785091" y="1636136"/>
            <a:ext cx="7781635" cy="4524316"/>
          </a:xfrm>
          <a:prstGeom prst="rect">
            <a:avLst/>
          </a:prstGeom>
        </p:spPr>
        <p:txBody>
          <a:bodyPr wrap="square">
            <a:spAutoFit/>
          </a:bodyPr>
          <a:lstStyle/>
          <a:p>
            <a:r>
              <a:rPr lang="pt-BR" dirty="0"/>
              <a:t> </a:t>
            </a:r>
            <a:r>
              <a:rPr lang="pt-BR" dirty="0" smtClean="0"/>
              <a:t>Quantos </a:t>
            </a:r>
            <a:r>
              <a:rPr lang="pt-BR" dirty="0"/>
              <a:t>usuários já viveram a estranha situação de ligar para casa e ouvir uma mensagem que diz: “O telefone chamado não existe”.</a:t>
            </a:r>
          </a:p>
          <a:p>
            <a:r>
              <a:rPr lang="pt-BR" dirty="0"/>
              <a:t> </a:t>
            </a:r>
          </a:p>
          <a:p>
            <a:r>
              <a:rPr lang="pt-BR" dirty="0"/>
              <a:t>Essa situação esconde um problema de congestionamento do sistema, na área em que o usuário está ou na operação inteira. </a:t>
            </a:r>
          </a:p>
          <a:p>
            <a:r>
              <a:rPr lang="pt-BR" dirty="0"/>
              <a:t> </a:t>
            </a:r>
          </a:p>
          <a:p>
            <a:r>
              <a:rPr lang="pt-BR" dirty="0"/>
              <a:t>Só que as operadoras têm metas que devem ser cumpridas e uma delas é que o número de chamadas frustradas por congestionamento do sistema não pode ultrapassar cerca de 2% ou 3% de todas as chamadas.</a:t>
            </a:r>
          </a:p>
          <a:p>
            <a:r>
              <a:rPr lang="pt-BR" dirty="0"/>
              <a:t> </a:t>
            </a:r>
          </a:p>
          <a:p>
            <a:r>
              <a:rPr lang="pt-BR" dirty="0"/>
              <a:t>Mas se a chamada se completa errada; fica mais difícil de constatar o congestionamento; se ela dá uma mensagem maluca, é mais difícil imaginar que o usuário vai se tocar e ligar para a Anatel para reportar um defeito. E da mesma forma, fica mais difícil a auditagem dos dados nos computadores da empresa. </a:t>
            </a:r>
          </a:p>
          <a:p>
            <a:r>
              <a:rPr lang="pt-BR" dirty="0"/>
              <a:t> </a:t>
            </a:r>
          </a:p>
        </p:txBody>
      </p:sp>
      <p:sp>
        <p:nvSpPr>
          <p:cNvPr id="4" name="TextBox 3"/>
          <p:cNvSpPr txBox="1"/>
          <p:nvPr/>
        </p:nvSpPr>
        <p:spPr>
          <a:xfrm>
            <a:off x="785091" y="669636"/>
            <a:ext cx="6720259" cy="461665"/>
          </a:xfrm>
          <a:prstGeom prst="rect">
            <a:avLst/>
          </a:prstGeom>
          <a:noFill/>
        </p:spPr>
        <p:txBody>
          <a:bodyPr wrap="none" rtlCol="0">
            <a:spAutoFit/>
          </a:bodyPr>
          <a:lstStyle/>
          <a:p>
            <a:r>
              <a:rPr lang="pt-BR" sz="2400" dirty="0"/>
              <a:t>CASO #3: A </a:t>
            </a:r>
            <a:r>
              <a:rPr lang="pt-BR" sz="2400" dirty="0" smtClean="0"/>
              <a:t>dissimulação do congestionamento</a:t>
            </a:r>
            <a:endParaRPr lang="en-US" dirty="0"/>
          </a:p>
        </p:txBody>
      </p:sp>
    </p:spTree>
    <p:extLst>
      <p:ext uri="{BB962C8B-B14F-4D97-AF65-F5344CB8AC3E}">
        <p14:creationId xmlns:p14="http://schemas.microsoft.com/office/powerpoint/2010/main" val="738431744"/>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TEMPLATE santa clara _branco-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TEMPLATE santa clara _branco-1.potx</Template>
  <TotalTime>71</TotalTime>
  <Words>460</Words>
  <Application>Microsoft Macintosh PowerPoint</Application>
  <PresentationFormat>On-screen Show (4:3)</PresentationFormat>
  <Paragraphs>93</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TEMPLATE santa clara _branco-1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nono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nono nono</dc:creator>
  <cp:lastModifiedBy>Leao Serva</cp:lastModifiedBy>
  <cp:revision>7</cp:revision>
  <dcterms:created xsi:type="dcterms:W3CDTF">2012-05-02T14:29:56Z</dcterms:created>
  <dcterms:modified xsi:type="dcterms:W3CDTF">2014-05-20T00:58:45Z</dcterms:modified>
</cp:coreProperties>
</file>